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58" r:id="rId4"/>
    <p:sldId id="259" r:id="rId5"/>
    <p:sldId id="260" r:id="rId6"/>
    <p:sldId id="261" r:id="rId7"/>
    <p:sldId id="262" r:id="rId8"/>
    <p:sldId id="263" r:id="rId9"/>
    <p:sldId id="271" r:id="rId10"/>
    <p:sldId id="268" r:id="rId11"/>
    <p:sldId id="269" r:id="rId12"/>
    <p:sldId id="272" r:id="rId13"/>
    <p:sldId id="273" r:id="rId14"/>
    <p:sldId id="274" r:id="rId15"/>
    <p:sldId id="270" r:id="rId16"/>
    <p:sldId id="264" r:id="rId17"/>
    <p:sldId id="265" r:id="rId18"/>
    <p:sldId id="266" r:id="rId19"/>
    <p:sldId id="300" r:id="rId20"/>
    <p:sldId id="267" r:id="rId21"/>
    <p:sldId id="279" r:id="rId22"/>
    <p:sldId id="280" r:id="rId23"/>
    <p:sldId id="281" r:id="rId24"/>
    <p:sldId id="275" r:id="rId25"/>
    <p:sldId id="295" r:id="rId26"/>
    <p:sldId id="276" r:id="rId27"/>
    <p:sldId id="282" r:id="rId28"/>
    <p:sldId id="283" r:id="rId29"/>
    <p:sldId id="284" r:id="rId30"/>
    <p:sldId id="277" r:id="rId31"/>
    <p:sldId id="285" r:id="rId32"/>
    <p:sldId id="286" r:id="rId33"/>
    <p:sldId id="287" r:id="rId34"/>
    <p:sldId id="288" r:id="rId35"/>
    <p:sldId id="289" r:id="rId36"/>
    <p:sldId id="297" r:id="rId37"/>
    <p:sldId id="290" r:id="rId38"/>
    <p:sldId id="296" r:id="rId39"/>
    <p:sldId id="292" r:id="rId40"/>
    <p:sldId id="293" r:id="rId41"/>
    <p:sldId id="294" r:id="rId42"/>
    <p:sldId id="291" r:id="rId43"/>
    <p:sldId id="278" r:id="rId44"/>
    <p:sldId id="298" r:id="rId45"/>
    <p:sldId id="299"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cs-CZ"/>
              <a:t>Kliknutím lze upravit styl.</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10/18/2021</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10/18/2021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10/18/2021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10/18/2021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cs-CZ"/>
              <a:t>Kliknutím lze upravit styl.</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10/18/2021</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10/18/2021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10/18/2021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10/18/2021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10/18/2021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cs-CZ"/>
              <a:t>Kliknutím lze upravit styl.</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8" name="Date Placeholder 7"/>
          <p:cNvSpPr>
            <a:spLocks noGrp="1"/>
          </p:cNvSpPr>
          <p:nvPr>
            <p:ph type="dt" sz="half" idx="10"/>
          </p:nvPr>
        </p:nvSpPr>
        <p:spPr/>
        <p:txBody>
          <a:bodyPr/>
          <a:lstStyle/>
          <a:p>
            <a:fld id="{1CF131DD-A141-4471-BCF9-C6073EDD7E20}" type="datetimeFigureOut">
              <a:rPr lang="en-US" dirty="0"/>
              <a:t>10/18/2021</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10/18/2021</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10/18/2021</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3863E4-85DB-4A10-B425-A8E0BA50B0EB}"/>
              </a:ext>
            </a:extLst>
          </p:cNvPr>
          <p:cNvSpPr>
            <a:spLocks noGrp="1"/>
          </p:cNvSpPr>
          <p:nvPr>
            <p:ph type="ctrTitle"/>
          </p:nvPr>
        </p:nvSpPr>
        <p:spPr/>
        <p:txBody>
          <a:bodyPr/>
          <a:lstStyle/>
          <a:p>
            <a:r>
              <a:rPr lang="ru-RU" sz="4000" dirty="0"/>
              <a:t>ГЛАГОЛ</a:t>
            </a:r>
            <a:br>
              <a:rPr lang="cs-CZ" sz="4000" dirty="0"/>
            </a:br>
            <a:r>
              <a:rPr lang="ru-RU" sz="3200" dirty="0"/>
              <a:t>наклонение и залог</a:t>
            </a:r>
            <a:endParaRPr lang="cs-CZ" sz="4000" dirty="0"/>
          </a:p>
        </p:txBody>
      </p:sp>
    </p:spTree>
    <p:extLst>
      <p:ext uri="{BB962C8B-B14F-4D97-AF65-F5344CB8AC3E}">
        <p14:creationId xmlns:p14="http://schemas.microsoft.com/office/powerpoint/2010/main" val="1357904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577BE373-D7EB-43E9-A2DF-63A06E96B6D8}"/>
              </a:ext>
            </a:extLst>
          </p:cNvPr>
          <p:cNvSpPr txBox="1"/>
          <p:nvPr/>
        </p:nvSpPr>
        <p:spPr>
          <a:xfrm>
            <a:off x="227860" y="680712"/>
            <a:ext cx="11736279" cy="5324535"/>
          </a:xfrm>
          <a:prstGeom prst="rect">
            <a:avLst/>
          </a:prstGeom>
          <a:noFill/>
        </p:spPr>
        <p:txBody>
          <a:bodyPr wrap="square">
            <a:spAutoFit/>
          </a:bodyPr>
          <a:lstStyle/>
          <a:p>
            <a:pPr algn="ctr"/>
            <a:r>
              <a:rPr lang="ru-RU" sz="2000" b="1" dirty="0">
                <a:latin typeface="Arial" panose="020B0604020202020204" pitchFamily="34" charset="0"/>
                <a:cs typeface="Arial" panose="020B0604020202020204" pitchFamily="34" charset="0"/>
              </a:rPr>
              <a:t>Взаимно-возвратное значение</a:t>
            </a:r>
          </a:p>
          <a:p>
            <a:pPr marL="285750" indent="-285750">
              <a:buFont typeface="Courier New" panose="02070309020205020404" pitchFamily="49" charset="0"/>
              <a:buChar char="o"/>
            </a:pPr>
            <a:endParaRPr lang="ru-RU" sz="20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ru-RU" sz="2000" dirty="0">
                <a:latin typeface="Arial" panose="020B0604020202020204" pitchFamily="34" charset="0"/>
                <a:cs typeface="Arial" panose="020B0604020202020204" pitchFamily="34" charset="0"/>
              </a:rPr>
              <a:t>Усилия семьи и школы, в частности, классного педагога, обязательно должны дополнять друг друга.</a:t>
            </a:r>
          </a:p>
          <a:p>
            <a:pPr marL="285750" indent="-285750">
              <a:buFont typeface="Courier New" panose="02070309020205020404" pitchFamily="49" charset="0"/>
              <a:buChar char="o"/>
            </a:pPr>
            <a:r>
              <a:rPr lang="ru-RU" sz="2000" dirty="0">
                <a:latin typeface="Arial" panose="020B0604020202020204" pitchFamily="34" charset="0"/>
                <a:cs typeface="Arial" panose="020B0604020202020204" pitchFamily="34" charset="0"/>
              </a:rPr>
              <a:t>Раньше они тоже были знакомы, но летом друг без друга просто жить не могли.</a:t>
            </a:r>
          </a:p>
          <a:p>
            <a:pPr marL="285750" indent="-285750">
              <a:buFont typeface="Courier New" panose="02070309020205020404" pitchFamily="49" charset="0"/>
              <a:buChar char="o"/>
            </a:pPr>
            <a:r>
              <a:rPr lang="ru-RU" sz="2000" dirty="0">
                <a:latin typeface="Arial" panose="020B0604020202020204" pitchFamily="34" charset="0"/>
                <a:cs typeface="Arial" panose="020B0604020202020204" pitchFamily="34" charset="0"/>
              </a:rPr>
              <a:t>Узкие и высокие голландские дома тесно прижимаются друг к другу.</a:t>
            </a:r>
          </a:p>
          <a:p>
            <a:pPr marL="285750" indent="-285750">
              <a:buFont typeface="Courier New" panose="02070309020205020404" pitchFamily="49" charset="0"/>
              <a:buChar char="o"/>
            </a:pPr>
            <a:r>
              <a:rPr lang="ru-RU" sz="2000" dirty="0">
                <a:latin typeface="Arial" panose="020B0604020202020204" pitchFamily="34" charset="0"/>
                <a:cs typeface="Arial" panose="020B0604020202020204" pitchFamily="34" charset="0"/>
              </a:rPr>
              <a:t>Молодые люди встречаются и узнают что-то новое друг о друге и об обычаях наций, к которым они принадлежат.</a:t>
            </a:r>
          </a:p>
          <a:p>
            <a:pPr marL="285750" indent="-285750">
              <a:buFont typeface="Courier New" panose="02070309020205020404" pitchFamily="49" charset="0"/>
              <a:buChar char="o"/>
            </a:pPr>
            <a:r>
              <a:rPr lang="ru-RU" sz="2000" dirty="0">
                <a:latin typeface="Arial" panose="020B0604020202020204" pitchFamily="34" charset="0"/>
                <a:cs typeface="Arial" panose="020B0604020202020204" pitchFamily="34" charset="0"/>
              </a:rPr>
              <a:t>Не умея самообольщаться, я совершенно не ожидал, что Вы отнесётесь к моему наброску так внимательно.</a:t>
            </a:r>
          </a:p>
          <a:p>
            <a:pPr marL="285750" indent="-285750">
              <a:buFont typeface="Courier New" panose="02070309020205020404" pitchFamily="49" charset="0"/>
              <a:buChar char="o"/>
            </a:pPr>
            <a:r>
              <a:rPr lang="ru-RU" sz="2000" dirty="0">
                <a:latin typeface="Arial" panose="020B0604020202020204" pitchFamily="34" charset="0"/>
                <a:cs typeface="Arial" panose="020B0604020202020204" pitchFamily="34" charset="0"/>
              </a:rPr>
              <a:t>Он самоопределился как экономист марксистской школы.</a:t>
            </a:r>
          </a:p>
          <a:p>
            <a:pPr marL="285750" indent="-285750">
              <a:buFont typeface="Courier New" panose="02070309020205020404" pitchFamily="49" charset="0"/>
              <a:buChar char="o"/>
            </a:pPr>
            <a:r>
              <a:rPr lang="ru-RU" sz="2000" dirty="0">
                <a:latin typeface="Arial" panose="020B0604020202020204" pitchFamily="34" charset="0"/>
                <a:cs typeface="Arial" panose="020B0604020202020204" pitchFamily="34" charset="0"/>
              </a:rPr>
              <a:t>Меня обвиняют в побоях, но я </a:t>
            </a:r>
            <a:r>
              <a:rPr lang="ru-RU" sz="2000" dirty="0" err="1">
                <a:latin typeface="Arial" panose="020B0604020202020204" pitchFamily="34" charset="0"/>
                <a:cs typeface="Arial" panose="020B0604020202020204" pitchFamily="34" charset="0"/>
              </a:rPr>
              <a:t>самооборонялась</a:t>
            </a:r>
            <a:r>
              <a:rPr lang="ru-RU" sz="2000" dirty="0">
                <a:latin typeface="Arial" panose="020B0604020202020204" pitchFamily="34" charset="0"/>
                <a:cs typeface="Arial" panose="020B0604020202020204" pitchFamily="34" charset="0"/>
              </a:rPr>
              <a:t>!</a:t>
            </a:r>
          </a:p>
          <a:p>
            <a:pPr marL="285750" indent="-285750">
              <a:buFont typeface="Courier New" panose="02070309020205020404" pitchFamily="49" charset="0"/>
              <a:buChar char="o"/>
            </a:pPr>
            <a:endParaRPr lang="ru-RU" sz="20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Přijetí sama sebe je nejdůležitější věc, kterou pro sebe můžete udělat.</a:t>
            </a: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Moje spokojenost byla však krátkodobá: chtěl jsem víc, především hledat sám sebe.</a:t>
            </a: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Naštvaně jsme se na sebe podívali.</a:t>
            </a:r>
          </a:p>
          <a:p>
            <a:pPr marL="285750" indent="-285750">
              <a:buFont typeface="Courier New" panose="02070309020205020404" pitchFamily="49" charset="0"/>
              <a:buChar char="o"/>
            </a:pPr>
            <a:r>
              <a:rPr lang="cs-CZ" sz="2000" dirty="0">
                <a:latin typeface="Arial" panose="020B0604020202020204" pitchFamily="34" charset="0"/>
                <a:cs typeface="Arial" panose="020B0604020202020204" pitchFamily="34" charset="0"/>
              </a:rPr>
              <a:t>Oba řečníci se navzájem nazývali lháři, podvodníky a korupčníky a obviňovali jeden druhého ze lží. </a:t>
            </a:r>
          </a:p>
        </p:txBody>
      </p:sp>
    </p:spTree>
    <p:extLst>
      <p:ext uri="{BB962C8B-B14F-4D97-AF65-F5344CB8AC3E}">
        <p14:creationId xmlns:p14="http://schemas.microsoft.com/office/powerpoint/2010/main" val="1922089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38F1857-76CA-405F-A5CA-2D04852B7EF6}"/>
              </a:ext>
            </a:extLst>
          </p:cNvPr>
          <p:cNvSpPr txBox="1"/>
          <p:nvPr/>
        </p:nvSpPr>
        <p:spPr>
          <a:xfrm>
            <a:off x="1677879" y="1307561"/>
            <a:ext cx="9907479" cy="4154984"/>
          </a:xfrm>
          <a:prstGeom prst="rect">
            <a:avLst/>
          </a:prstGeom>
          <a:noFill/>
        </p:spPr>
        <p:txBody>
          <a:bodyPr wrap="square">
            <a:spAutoFit/>
          </a:bodyPr>
          <a:lstStyle/>
          <a:p>
            <a:r>
              <a:rPr lang="ru-RU" sz="2200" b="1" dirty="0">
                <a:latin typeface="Arial" panose="020B0604020202020204" pitchFamily="34" charset="0"/>
                <a:cs typeface="Arial" panose="020B0604020202020204" pitchFamily="34" charset="0"/>
              </a:rPr>
              <a:t>Конструкции с энклитиками </a:t>
            </a:r>
            <a:r>
              <a:rPr lang="cs-CZ" sz="2200" b="1" dirty="0">
                <a:latin typeface="Arial" panose="020B0604020202020204" pitchFamily="34" charset="0"/>
                <a:cs typeface="Arial" panose="020B0604020202020204" pitchFamily="34" charset="0"/>
              </a:rPr>
              <a:t>se </a:t>
            </a:r>
            <a:r>
              <a:rPr lang="ru-RU" sz="2200" b="1" dirty="0">
                <a:latin typeface="Arial" panose="020B0604020202020204" pitchFamily="34" charset="0"/>
                <a:cs typeface="Arial" panose="020B0604020202020204" pitchFamily="34" charset="0"/>
              </a:rPr>
              <a:t>и </a:t>
            </a:r>
            <a:r>
              <a:rPr lang="cs-CZ" sz="2200" b="1" dirty="0">
                <a:latin typeface="Arial" panose="020B0604020202020204" pitchFamily="34" charset="0"/>
                <a:cs typeface="Arial" panose="020B0604020202020204" pitchFamily="34" charset="0"/>
              </a:rPr>
              <a:t>si</a:t>
            </a:r>
            <a:endParaRPr lang="ru-RU" sz="2200" b="1" dirty="0">
              <a:latin typeface="Arial" panose="020B0604020202020204" pitchFamily="34" charset="0"/>
              <a:cs typeface="Arial" panose="020B0604020202020204" pitchFamily="34" charset="0"/>
            </a:endParaRPr>
          </a:p>
          <a:p>
            <a:endParaRPr lang="ru-RU" sz="2200"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cs-CZ" sz="2200" dirty="0">
                <a:latin typeface="Arial" panose="020B0604020202020204" pitchFamily="34" charset="0"/>
                <a:cs typeface="Arial" panose="020B0604020202020204" pitchFamily="34" charset="0"/>
              </a:rPr>
              <a:t>Pořizují si auta s luxusem srovnatelným s jejich obývacím pokojem.</a:t>
            </a:r>
          </a:p>
          <a:p>
            <a:pPr marL="342900" indent="-342900">
              <a:buFont typeface="Courier New" panose="02070309020205020404" pitchFamily="49" charset="0"/>
              <a:buChar char="o"/>
            </a:pPr>
            <a:r>
              <a:rPr lang="cs-CZ" sz="2200" dirty="0">
                <a:latin typeface="Arial" panose="020B0604020202020204" pitchFamily="34" charset="0"/>
                <a:cs typeface="Arial" panose="020B0604020202020204" pitchFamily="34" charset="0"/>
              </a:rPr>
              <a:t>Takhle to chodí, pomyslela jsem si.</a:t>
            </a:r>
          </a:p>
          <a:p>
            <a:pPr marL="342900" indent="-342900">
              <a:buFont typeface="Courier New" panose="02070309020205020404" pitchFamily="49" charset="0"/>
              <a:buChar char="o"/>
            </a:pPr>
            <a:r>
              <a:rPr lang="cs-CZ" sz="2200" dirty="0">
                <a:latin typeface="Arial" panose="020B0604020202020204" pitchFamily="34" charset="0"/>
                <a:cs typeface="Arial" panose="020B0604020202020204" pitchFamily="34" charset="0"/>
              </a:rPr>
              <a:t>Nevšímala si ho.</a:t>
            </a:r>
          </a:p>
          <a:p>
            <a:pPr marL="342900" indent="-342900">
              <a:buFont typeface="Courier New" panose="02070309020205020404" pitchFamily="49" charset="0"/>
              <a:buChar char="o"/>
            </a:pPr>
            <a:r>
              <a:rPr lang="cs-CZ" sz="2200" dirty="0">
                <a:latin typeface="Arial" panose="020B0604020202020204" pitchFamily="34" charset="0"/>
                <a:cs typeface="Arial" panose="020B0604020202020204" pitchFamily="34" charset="0"/>
              </a:rPr>
              <a:t>Pokud si mohu dovolit staré pořekadlo: co jest císařovo, císaři. </a:t>
            </a:r>
          </a:p>
          <a:p>
            <a:pPr marL="342900" indent="-342900">
              <a:buFont typeface="Courier New" panose="02070309020205020404" pitchFamily="49" charset="0"/>
              <a:buChar char="o"/>
            </a:pPr>
            <a:r>
              <a:rPr lang="cs-CZ" sz="2200" dirty="0">
                <a:latin typeface="Arial" panose="020B0604020202020204" pitchFamily="34" charset="0"/>
                <a:cs typeface="Arial" panose="020B0604020202020204" pitchFamily="34" charset="0"/>
              </a:rPr>
              <a:t>Doufám, že si pomáháme navzájem.</a:t>
            </a:r>
          </a:p>
          <a:p>
            <a:pPr marL="342900" indent="-342900">
              <a:buFont typeface="Courier New" panose="02070309020205020404" pitchFamily="49" charset="0"/>
              <a:buChar char="o"/>
            </a:pPr>
            <a:r>
              <a:rPr lang="cs-CZ" sz="2200" dirty="0">
                <a:latin typeface="Arial" panose="020B0604020202020204" pitchFamily="34" charset="0"/>
                <a:cs typeface="Arial" panose="020B0604020202020204" pitchFamily="34" charset="0"/>
              </a:rPr>
              <a:t>Můžu se na ně stoprocentně spolehnout.</a:t>
            </a:r>
          </a:p>
          <a:p>
            <a:pPr marL="342900" indent="-342900">
              <a:buFont typeface="Courier New" panose="02070309020205020404" pitchFamily="49" charset="0"/>
              <a:buChar char="o"/>
            </a:pPr>
            <a:r>
              <a:rPr lang="cs-CZ" sz="2200" dirty="0">
                <a:latin typeface="Arial" panose="020B0604020202020204" pitchFamily="34" charset="0"/>
                <a:cs typeface="Arial" panose="020B0604020202020204" pitchFamily="34" charset="0"/>
              </a:rPr>
              <a:t>Hned jsem si to tam zamiloval. </a:t>
            </a:r>
          </a:p>
          <a:p>
            <a:pPr marL="342900" indent="-342900">
              <a:buFont typeface="Courier New" panose="02070309020205020404" pitchFamily="49" charset="0"/>
              <a:buChar char="o"/>
            </a:pPr>
            <a:r>
              <a:rPr lang="cs-CZ" sz="2200" dirty="0">
                <a:latin typeface="Arial" panose="020B0604020202020204" pitchFamily="34" charset="0"/>
                <a:cs typeface="Arial" panose="020B0604020202020204" pitchFamily="34" charset="0"/>
              </a:rPr>
              <a:t>Říct, že jsem se zamiloval, by byl až příliš ukvapený závěr. </a:t>
            </a:r>
          </a:p>
          <a:p>
            <a:pPr marL="342900" indent="-342900">
              <a:buFont typeface="Courier New" panose="02070309020205020404" pitchFamily="49" charset="0"/>
              <a:buChar char="o"/>
            </a:pPr>
            <a:r>
              <a:rPr lang="cs-CZ" sz="2200" dirty="0">
                <a:latin typeface="Arial" panose="020B0604020202020204" pitchFamily="34" charset="0"/>
                <a:cs typeface="Arial" panose="020B0604020202020204" pitchFamily="34" charset="0"/>
              </a:rPr>
              <a:t>Ženy si často neporadí ani s výměnou kola u malého auta.</a:t>
            </a:r>
            <a:endParaRPr lang="ru-RU" sz="2200"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cs-CZ" sz="2200" dirty="0">
                <a:latin typeface="Arial" panose="020B0604020202020204" pitchFamily="34" charset="0"/>
                <a:cs typeface="Arial" panose="020B0604020202020204" pitchFamily="34" charset="0"/>
              </a:rPr>
              <a:t>Oba si zapálí cigaretu a tiše kouří, vyfukují různé obláčky. </a:t>
            </a:r>
          </a:p>
        </p:txBody>
      </p:sp>
    </p:spTree>
    <p:extLst>
      <p:ext uri="{BB962C8B-B14F-4D97-AF65-F5344CB8AC3E}">
        <p14:creationId xmlns:p14="http://schemas.microsoft.com/office/powerpoint/2010/main" val="1903408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0BACE11-8A37-4130-B353-AE7688DBA16F}"/>
              </a:ext>
            </a:extLst>
          </p:cNvPr>
          <p:cNvSpPr txBox="1"/>
          <p:nvPr/>
        </p:nvSpPr>
        <p:spPr>
          <a:xfrm>
            <a:off x="1305016" y="843677"/>
            <a:ext cx="9792070" cy="5170646"/>
          </a:xfrm>
          <a:prstGeom prst="rect">
            <a:avLst/>
          </a:prstGeom>
          <a:noFill/>
        </p:spPr>
        <p:txBody>
          <a:bodyPr wrap="square">
            <a:spAutoFit/>
          </a:bodyPr>
          <a:lstStyle/>
          <a:p>
            <a:r>
              <a:rPr lang="ru-RU" sz="2200" b="1" dirty="0">
                <a:latin typeface="Arial" panose="020B0604020202020204" pitchFamily="34" charset="0"/>
                <a:cs typeface="Arial" panose="020B0604020202020204" pitchFamily="34" charset="0"/>
              </a:rPr>
              <a:t>Рефлексивные конструкции, вызывающие затруднение</a:t>
            </a:r>
          </a:p>
          <a:p>
            <a:endParaRPr lang="ru-RU" sz="2200" dirty="0">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ru-RU" sz="2200" dirty="0">
                <a:latin typeface="Arial" panose="020B0604020202020204" pitchFamily="34" charset="0"/>
                <a:cs typeface="Arial" panose="020B0604020202020204" pitchFamily="34" charset="0"/>
              </a:rPr>
              <a:t>Но сегодня не работалось ― на душе было неспокойно и тошно.</a:t>
            </a:r>
          </a:p>
          <a:p>
            <a:pPr marL="342900" indent="-342900">
              <a:buFont typeface="Courier New" panose="02070309020205020404" pitchFamily="49" charset="0"/>
              <a:buChar char="o"/>
            </a:pPr>
            <a:r>
              <a:rPr lang="ru-RU" sz="2200" dirty="0">
                <a:latin typeface="Arial" panose="020B0604020202020204" pitchFamily="34" charset="0"/>
                <a:cs typeface="Arial" panose="020B0604020202020204" pitchFamily="34" charset="0"/>
              </a:rPr>
              <a:t>Сейчас ему думалось и вспоминалось легко ― без напряжения, без боли.</a:t>
            </a:r>
          </a:p>
          <a:p>
            <a:pPr marL="342900" indent="-342900">
              <a:buFont typeface="Courier New" panose="02070309020205020404" pitchFamily="49" charset="0"/>
              <a:buChar char="o"/>
            </a:pPr>
            <a:r>
              <a:rPr lang="ru-RU" sz="2200" dirty="0">
                <a:latin typeface="Arial" panose="020B0604020202020204" pitchFamily="34" charset="0"/>
                <a:cs typeface="Arial" panose="020B0604020202020204" pitchFamily="34" charset="0"/>
              </a:rPr>
              <a:t>Ночью, Варя, не спится мне, всё мерещится шёпот какой-то.</a:t>
            </a:r>
          </a:p>
          <a:p>
            <a:pPr marL="342900" indent="-342900">
              <a:buFont typeface="Courier New" panose="02070309020205020404" pitchFamily="49" charset="0"/>
              <a:buChar char="o"/>
            </a:pPr>
            <a:r>
              <a:rPr lang="ru-RU" sz="2200" dirty="0">
                <a:latin typeface="Arial" panose="020B0604020202020204" pitchFamily="34" charset="0"/>
                <a:cs typeface="Arial" panose="020B0604020202020204" pitchFamily="34" charset="0"/>
              </a:rPr>
              <a:t>Няня тоже стучится в дверь, которую научился запирать ребенок.</a:t>
            </a:r>
          </a:p>
          <a:p>
            <a:pPr marL="342900" indent="-342900">
              <a:buFont typeface="Courier New" panose="02070309020205020404" pitchFamily="49" charset="0"/>
              <a:buChar char="o"/>
            </a:pPr>
            <a:r>
              <a:rPr lang="ru-RU" sz="2200" dirty="0">
                <a:latin typeface="Arial" panose="020B0604020202020204" pitchFamily="34" charset="0"/>
                <a:cs typeface="Arial" panose="020B0604020202020204" pitchFamily="34" charset="0"/>
              </a:rPr>
              <a:t>Понятно, что терпеть рядом с собой в тесном жилище животное, которое на тебя рычит, кусается или бодается, древние люди не стали бы.</a:t>
            </a:r>
          </a:p>
          <a:p>
            <a:pPr marL="342900" indent="-342900">
              <a:buFont typeface="Courier New" panose="02070309020205020404" pitchFamily="49" charset="0"/>
              <a:buChar char="o"/>
            </a:pPr>
            <a:r>
              <a:rPr lang="ru-RU" sz="2200" dirty="0">
                <a:latin typeface="Arial" panose="020B0604020202020204" pitchFamily="34" charset="0"/>
                <a:cs typeface="Arial" panose="020B0604020202020204" pitchFamily="34" charset="0"/>
              </a:rPr>
              <a:t>В общежитии делились с соседями абсолютно всем, помогали, заботились друг о друге.</a:t>
            </a:r>
          </a:p>
          <a:p>
            <a:pPr marL="342900" indent="-342900">
              <a:buFont typeface="Courier New" panose="02070309020205020404" pitchFamily="49" charset="0"/>
              <a:buChar char="o"/>
            </a:pPr>
            <a:r>
              <a:rPr lang="ru-RU" sz="2200" dirty="0">
                <a:latin typeface="Arial" panose="020B0604020202020204" pitchFamily="34" charset="0"/>
                <a:cs typeface="Arial" panose="020B0604020202020204" pitchFamily="34" charset="0"/>
              </a:rPr>
              <a:t>Наш сосед строится. Маша прибралась в квартире. </a:t>
            </a:r>
          </a:p>
          <a:p>
            <a:pPr marL="342900" indent="-342900">
              <a:buFont typeface="Courier New" panose="02070309020205020404" pitchFamily="49" charset="0"/>
              <a:buChar char="o"/>
            </a:pPr>
            <a:r>
              <a:rPr lang="ru-RU" sz="2200" dirty="0">
                <a:latin typeface="Arial" panose="020B0604020202020204" pitchFamily="34" charset="0"/>
                <a:cs typeface="Arial" panose="020B0604020202020204" pitchFamily="34" charset="0"/>
              </a:rPr>
              <a:t>Зря вы так потратились. </a:t>
            </a:r>
          </a:p>
          <a:p>
            <a:pPr marL="342900" indent="-342900">
              <a:buFont typeface="Courier New" panose="02070309020205020404" pitchFamily="49" charset="0"/>
              <a:buChar char="o"/>
            </a:pPr>
            <a:r>
              <a:rPr lang="ru-RU" sz="2200" dirty="0">
                <a:latin typeface="Arial" panose="020B0604020202020204" pitchFamily="34" charset="0"/>
                <a:cs typeface="Arial" panose="020B0604020202020204" pitchFamily="34" charset="0"/>
              </a:rPr>
              <a:t>Ящик свободно не открывается.</a:t>
            </a:r>
          </a:p>
        </p:txBody>
      </p:sp>
    </p:spTree>
    <p:extLst>
      <p:ext uri="{BB962C8B-B14F-4D97-AF65-F5344CB8AC3E}">
        <p14:creationId xmlns:p14="http://schemas.microsoft.com/office/powerpoint/2010/main" val="1663513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17893A8-82E0-4D43-8931-3D76D8D8E54E}"/>
              </a:ext>
            </a:extLst>
          </p:cNvPr>
          <p:cNvSpPr txBox="1"/>
          <p:nvPr/>
        </p:nvSpPr>
        <p:spPr>
          <a:xfrm>
            <a:off x="1429304" y="1527674"/>
            <a:ext cx="9827581" cy="4154984"/>
          </a:xfrm>
          <a:prstGeom prst="rect">
            <a:avLst/>
          </a:prstGeom>
          <a:noFill/>
        </p:spPr>
        <p:txBody>
          <a:bodyPr wrap="square">
            <a:spAutoFit/>
          </a:bodyPr>
          <a:lstStyle/>
          <a:p>
            <a:pPr marL="342900" indent="-342900">
              <a:buFont typeface="Courier New" panose="02070309020205020404" pitchFamily="49" charset="0"/>
              <a:buChar char="o"/>
            </a:pPr>
            <a:r>
              <a:rPr lang="ru-RU" sz="2200" dirty="0">
                <a:latin typeface="Arial" panose="020B0604020202020204" pitchFamily="34" charset="0"/>
                <a:cs typeface="Arial" panose="020B0604020202020204" pitchFamily="34" charset="0"/>
              </a:rPr>
              <a:t>Таня уткнулась лицом в подушку. </a:t>
            </a:r>
          </a:p>
          <a:p>
            <a:pPr marL="342900" indent="-342900">
              <a:buFont typeface="Courier New" panose="02070309020205020404" pitchFamily="49" charset="0"/>
              <a:buChar char="o"/>
            </a:pPr>
            <a:r>
              <a:rPr lang="ru-RU" sz="2200" dirty="0">
                <a:latin typeface="Arial" panose="020B0604020202020204" pitchFamily="34" charset="0"/>
                <a:cs typeface="Arial" panose="020B0604020202020204" pitchFamily="34" charset="0"/>
              </a:rPr>
              <a:t>Валера уже укладывается.</a:t>
            </a:r>
          </a:p>
          <a:p>
            <a:pPr marL="342900" indent="-342900">
              <a:buFont typeface="Courier New" panose="02070309020205020404" pitchFamily="49" charset="0"/>
              <a:buChar char="o"/>
            </a:pPr>
            <a:r>
              <a:rPr lang="ru-RU" sz="2200" dirty="0">
                <a:latin typeface="Arial" panose="020B0604020202020204" pitchFamily="34" charset="0"/>
                <a:cs typeface="Arial" panose="020B0604020202020204" pitchFamily="34" charset="0"/>
              </a:rPr>
              <a:t>Ах, жаль до чего, ― Долгополов </a:t>
            </a:r>
            <a:r>
              <a:rPr lang="ru-RU" sz="2200" dirty="0" err="1">
                <a:latin typeface="Arial" panose="020B0604020202020204" pitchFamily="34" charset="0"/>
                <a:cs typeface="Arial" panose="020B0604020202020204" pitchFamily="34" charset="0"/>
              </a:rPr>
              <a:t>по-несчастному</a:t>
            </a:r>
            <a:r>
              <a:rPr lang="ru-RU" sz="2200" dirty="0">
                <a:latin typeface="Arial" panose="020B0604020202020204" pitchFamily="34" charset="0"/>
                <a:cs typeface="Arial" panose="020B0604020202020204" pitchFamily="34" charset="0"/>
              </a:rPr>
              <a:t> уставился глазами в пол.</a:t>
            </a:r>
          </a:p>
          <a:p>
            <a:pPr marL="342900" indent="-342900">
              <a:buFont typeface="Courier New" panose="02070309020205020404" pitchFamily="49" charset="0"/>
              <a:buChar char="o"/>
            </a:pPr>
            <a:r>
              <a:rPr lang="ru-RU" sz="2200" dirty="0">
                <a:latin typeface="Arial" panose="020B0604020202020204" pitchFamily="34" charset="0"/>
                <a:cs typeface="Arial" panose="020B0604020202020204" pitchFamily="34" charset="0"/>
              </a:rPr>
              <a:t>Саша застегнулся и приметил с огорчением, что бутылка с недопитым пивом упала и разлилась.</a:t>
            </a:r>
          </a:p>
          <a:p>
            <a:pPr marL="342900" indent="-342900">
              <a:buFont typeface="Courier New" panose="02070309020205020404" pitchFamily="49" charset="0"/>
              <a:buChar char="o"/>
            </a:pPr>
            <a:r>
              <a:rPr lang="ru-RU" sz="2200" dirty="0">
                <a:latin typeface="Arial" panose="020B0604020202020204" pitchFamily="34" charset="0"/>
                <a:cs typeface="Arial" panose="020B0604020202020204" pitchFamily="34" charset="0"/>
              </a:rPr>
              <a:t>Она не только красится, но и завивается. </a:t>
            </a:r>
          </a:p>
          <a:p>
            <a:pPr marL="342900" indent="-342900">
              <a:buFont typeface="Courier New" panose="02070309020205020404" pitchFamily="49" charset="0"/>
              <a:buChar char="o"/>
            </a:pPr>
            <a:r>
              <a:rPr lang="ru-RU" sz="2200" dirty="0">
                <a:latin typeface="Arial" panose="020B0604020202020204" pitchFamily="34" charset="0"/>
                <a:cs typeface="Arial" panose="020B0604020202020204" pitchFamily="34" charset="0"/>
              </a:rPr>
              <a:t>Дядя бреется у парикмахера.</a:t>
            </a:r>
          </a:p>
          <a:p>
            <a:pPr marL="342900" indent="-342900">
              <a:buFont typeface="Courier New" panose="02070309020205020404" pitchFamily="49" charset="0"/>
              <a:buChar char="o"/>
            </a:pPr>
            <a:r>
              <a:rPr lang="ru-RU" sz="2200" dirty="0">
                <a:latin typeface="Arial" panose="020B0604020202020204" pitchFamily="34" charset="0"/>
                <a:cs typeface="Arial" panose="020B0604020202020204" pitchFamily="34" charset="0"/>
              </a:rPr>
              <a:t>Над городом кружились самолеты. </a:t>
            </a:r>
          </a:p>
          <a:p>
            <a:pPr marL="342900" indent="-342900">
              <a:buFont typeface="Courier New" panose="02070309020205020404" pitchFamily="49" charset="0"/>
              <a:buChar char="o"/>
            </a:pPr>
            <a:r>
              <a:rPr lang="ru-RU" sz="2200" dirty="0">
                <a:latin typeface="Arial" panose="020B0604020202020204" pitchFamily="34" charset="0"/>
                <a:cs typeface="Arial" panose="020B0604020202020204" pitchFamily="34" charset="0"/>
              </a:rPr>
              <a:t>Сверху сыпалось стекло, отваливалась штукатурка.</a:t>
            </a:r>
          </a:p>
          <a:p>
            <a:pPr marL="342900" indent="-342900">
              <a:buFont typeface="Courier New" panose="02070309020205020404" pitchFamily="49" charset="0"/>
              <a:buChar char="o"/>
            </a:pPr>
            <a:r>
              <a:rPr lang="ru-RU" sz="2200" dirty="0">
                <a:latin typeface="Arial" panose="020B0604020202020204" pitchFamily="34" charset="0"/>
                <a:cs typeface="Arial" panose="020B0604020202020204" pitchFamily="34" charset="0"/>
              </a:rPr>
              <a:t>Какой сон мне виделся! </a:t>
            </a:r>
          </a:p>
          <a:p>
            <a:pPr marL="342900" indent="-342900">
              <a:buFont typeface="Courier New" panose="02070309020205020404" pitchFamily="49" charset="0"/>
              <a:buChar char="o"/>
            </a:pPr>
            <a:r>
              <a:rPr lang="ru-RU" sz="2200" dirty="0">
                <a:latin typeface="Arial" panose="020B0604020202020204" pitchFamily="34" charset="0"/>
                <a:cs typeface="Arial" panose="020B0604020202020204" pitchFamily="34" charset="0"/>
              </a:rPr>
              <a:t>Это платье плохо гладится. </a:t>
            </a:r>
          </a:p>
        </p:txBody>
      </p:sp>
    </p:spTree>
    <p:extLst>
      <p:ext uri="{BB962C8B-B14F-4D97-AF65-F5344CB8AC3E}">
        <p14:creationId xmlns:p14="http://schemas.microsoft.com/office/powerpoint/2010/main" val="2538243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125D02B-22BF-4BD1-BB49-467394C0C3B0}"/>
              </a:ext>
            </a:extLst>
          </p:cNvPr>
          <p:cNvSpPr txBox="1"/>
          <p:nvPr/>
        </p:nvSpPr>
        <p:spPr>
          <a:xfrm>
            <a:off x="452761" y="166568"/>
            <a:ext cx="11416683" cy="6524863"/>
          </a:xfrm>
          <a:prstGeom prst="rect">
            <a:avLst/>
          </a:prstGeom>
          <a:noFill/>
        </p:spPr>
        <p:txBody>
          <a:bodyPr wrap="square">
            <a:spAutoFit/>
          </a:bodyPr>
          <a:lstStyle/>
          <a:p>
            <a:pPr marL="285750" indent="-285750">
              <a:buFont typeface="Courier New" panose="02070309020205020404" pitchFamily="49" charset="0"/>
              <a:buChar char="o"/>
            </a:pPr>
            <a:r>
              <a:rPr lang="cs-CZ" sz="2200" dirty="0">
                <a:latin typeface="Arial" panose="020B0604020202020204" pitchFamily="34" charset="0"/>
                <a:cs typeface="Arial" panose="020B0604020202020204" pitchFamily="34" charset="0"/>
              </a:rPr>
              <a:t>Jde se tam půlhodiny. Šlo se nám pěkně. Zde se mluví česky. S tebou se nepočítá.</a:t>
            </a:r>
          </a:p>
          <a:p>
            <a:endParaRPr lang="cs-CZ" sz="22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cs-CZ" sz="2200" dirty="0">
                <a:latin typeface="Arial" panose="020B0604020202020204" pitchFamily="34" charset="0"/>
                <a:cs typeface="Arial" panose="020B0604020202020204" pitchFamily="34" charset="0"/>
              </a:rPr>
              <a:t>Tudy se nesmí chodit. To se nedá vyprávět, to se musí vidět. Může se tam stanovat?</a:t>
            </a:r>
          </a:p>
          <a:p>
            <a:endParaRPr lang="cs-CZ" sz="22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cs-CZ" sz="2200" dirty="0">
                <a:latin typeface="Arial" panose="020B0604020202020204" pitchFamily="34" charset="0"/>
                <a:cs typeface="Arial" panose="020B0604020202020204" pitchFamily="34" charset="0"/>
              </a:rPr>
              <a:t> Netroufá si mezi ně a nedůvěřivě čeká opodál.</a:t>
            </a:r>
          </a:p>
          <a:p>
            <a:endParaRPr lang="cs-CZ" sz="22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cs-CZ" sz="2200" dirty="0" err="1">
                <a:latin typeface="Arial" panose="020B0604020202020204" pitchFamily="34" charset="0"/>
                <a:cs typeface="Arial" panose="020B0604020202020204" pitchFamily="34" charset="0"/>
              </a:rPr>
              <a:t>Rain</a:t>
            </a:r>
            <a:r>
              <a:rPr lang="cs-CZ" sz="2200" dirty="0">
                <a:latin typeface="Arial" panose="020B0604020202020204" pitchFamily="34" charset="0"/>
                <a:cs typeface="Arial" panose="020B0604020202020204" pitchFamily="34" charset="0"/>
              </a:rPr>
              <a:t> umí vždycky jenom odmlouvat, stěžovala si máma.</a:t>
            </a:r>
          </a:p>
          <a:p>
            <a:endParaRPr lang="cs-CZ" sz="22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cs-CZ" sz="2200" dirty="0">
                <a:latin typeface="Arial" panose="020B0604020202020204" pitchFamily="34" charset="0"/>
                <a:cs typeface="Arial" panose="020B0604020202020204" pitchFamily="34" charset="0"/>
              </a:rPr>
              <a:t>Ať si hledí své práce, nestarají se o politiku.</a:t>
            </a:r>
          </a:p>
          <a:p>
            <a:endParaRPr lang="cs-CZ" sz="22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cs-CZ" sz="2200" dirty="0">
                <a:latin typeface="Arial" panose="020B0604020202020204" pitchFamily="34" charset="0"/>
                <a:cs typeface="Arial" panose="020B0604020202020204" pitchFamily="34" charset="0"/>
              </a:rPr>
              <a:t>Představil si , jak k němu přistoupila a prosila ho, aby zůstal.</a:t>
            </a:r>
          </a:p>
          <a:p>
            <a:endParaRPr lang="cs-CZ" sz="22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cs-CZ" sz="2200" dirty="0">
                <a:latin typeface="Arial" panose="020B0604020202020204" pitchFamily="34" charset="0"/>
                <a:cs typeface="Arial" panose="020B0604020202020204" pitchFamily="34" charset="0"/>
              </a:rPr>
              <a:t>" Dokázal to! " bručel si bez ustání pod vousy.</a:t>
            </a:r>
          </a:p>
          <a:p>
            <a:endParaRPr lang="cs-CZ" sz="22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cs-CZ" sz="2200" dirty="0">
                <a:latin typeface="Arial" panose="020B0604020202020204" pitchFamily="34" charset="0"/>
                <a:cs typeface="Arial" panose="020B0604020202020204" pitchFamily="34" charset="0"/>
              </a:rPr>
              <a:t>Natáhl si džíny i modrý rybářský svetr a zavázal si boty.</a:t>
            </a:r>
          </a:p>
          <a:p>
            <a:endParaRPr lang="cs-CZ" sz="22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cs-CZ" sz="2200" dirty="0">
                <a:latin typeface="Arial" panose="020B0604020202020204" pitchFamily="34" charset="0"/>
                <a:cs typeface="Arial" panose="020B0604020202020204" pitchFamily="34" charset="0"/>
              </a:rPr>
              <a:t>Vzal si do hlavy, že koupí všechny možné farmy a ranče a vepříny.</a:t>
            </a:r>
          </a:p>
          <a:p>
            <a:endParaRPr lang="cs-CZ" sz="2200" dirty="0">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cs-CZ" sz="2200" dirty="0">
                <a:latin typeface="Arial" panose="020B0604020202020204" pitchFamily="34" charset="0"/>
                <a:cs typeface="Arial" panose="020B0604020202020204" pitchFamily="34" charset="0"/>
              </a:rPr>
              <a:t>Co si dáte, pane ? " zeptal se staršího z obou mužů.</a:t>
            </a:r>
          </a:p>
        </p:txBody>
      </p:sp>
    </p:spTree>
    <p:extLst>
      <p:ext uri="{BB962C8B-B14F-4D97-AF65-F5344CB8AC3E}">
        <p14:creationId xmlns:p14="http://schemas.microsoft.com/office/powerpoint/2010/main" val="2750417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EA2DB61-8F9D-43C7-AAEA-6A630F7944FC}"/>
              </a:ext>
            </a:extLst>
          </p:cNvPr>
          <p:cNvPicPr>
            <a:picLocks noChangeAspect="1"/>
          </p:cNvPicPr>
          <p:nvPr/>
        </p:nvPicPr>
        <p:blipFill>
          <a:blip r:embed="rId2"/>
          <a:stretch>
            <a:fillRect/>
          </a:stretch>
        </p:blipFill>
        <p:spPr>
          <a:xfrm>
            <a:off x="2729652" y="472589"/>
            <a:ext cx="6732696" cy="5912822"/>
          </a:xfrm>
          <a:prstGeom prst="rect">
            <a:avLst/>
          </a:prstGeom>
        </p:spPr>
      </p:pic>
    </p:spTree>
    <p:extLst>
      <p:ext uri="{BB962C8B-B14F-4D97-AF65-F5344CB8AC3E}">
        <p14:creationId xmlns:p14="http://schemas.microsoft.com/office/powerpoint/2010/main" val="373827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D914D21-A238-46AD-AC7D-0E2E0EBD44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7481" y="546730"/>
            <a:ext cx="6697038" cy="5764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7794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7A097E4-1506-4442-A27F-2B037B8DA0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549" y="250371"/>
            <a:ext cx="9012820" cy="6357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0840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8A5077E-D203-43AC-8C6C-C71B4F39E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9596" y="0"/>
            <a:ext cx="727280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4849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74329BC-12BA-4B21-9423-8669C480CF81}"/>
              </a:ext>
            </a:extLst>
          </p:cNvPr>
          <p:cNvSpPr txBox="1"/>
          <p:nvPr/>
        </p:nvSpPr>
        <p:spPr>
          <a:xfrm>
            <a:off x="825623" y="524879"/>
            <a:ext cx="10440140" cy="4888518"/>
          </a:xfrm>
          <a:prstGeom prst="rect">
            <a:avLst/>
          </a:prstGeom>
          <a:noFill/>
        </p:spPr>
        <p:txBody>
          <a:bodyPr wrap="square">
            <a:spAutoFit/>
          </a:bodyPr>
          <a:lstStyle/>
          <a:p>
            <a:pPr algn="just">
              <a:lnSpc>
                <a:spcPct val="107000"/>
              </a:lnSpc>
              <a:spcAft>
                <a:spcPts val="800"/>
              </a:spcAft>
            </a:pPr>
            <a:r>
              <a:rPr lang="cs-CZ" sz="2200" b="1" dirty="0" err="1">
                <a:effectLst/>
                <a:latin typeface="Calibri" panose="020F0502020204030204" pitchFamily="34" charset="0"/>
                <a:ea typeface="Calibri" panose="020F0502020204030204" pitchFamily="34" charset="0"/>
                <a:cs typeface="Times New Roman" panose="02020603050405020304" pitchFamily="18" charset="0"/>
              </a:rPr>
              <a:t>Переведите</a:t>
            </a:r>
            <a:r>
              <a:rPr lang="cs-CZ" sz="2200" b="1" dirty="0">
                <a:effectLst/>
                <a:latin typeface="Calibri" panose="020F0502020204030204" pitchFamily="34" charset="0"/>
                <a:ea typeface="Calibri" panose="020F0502020204030204" pitchFamily="34" charset="0"/>
                <a:cs typeface="Times New Roman" panose="02020603050405020304" pitchFamily="18" charset="0"/>
              </a:rPr>
              <a:t> </a:t>
            </a:r>
            <a:r>
              <a:rPr lang="cs-CZ" sz="2200" b="1" dirty="0" err="1">
                <a:effectLst/>
                <a:latin typeface="Calibri" panose="020F0502020204030204" pitchFamily="34" charset="0"/>
                <a:ea typeface="Calibri" panose="020F0502020204030204" pitchFamily="34" charset="0"/>
                <a:cs typeface="Times New Roman" panose="02020603050405020304" pitchFamily="18" charset="0"/>
              </a:rPr>
              <a:t>на</a:t>
            </a:r>
            <a:r>
              <a:rPr lang="cs-CZ" sz="2200" b="1" dirty="0">
                <a:effectLst/>
                <a:latin typeface="Calibri" panose="020F0502020204030204" pitchFamily="34" charset="0"/>
                <a:ea typeface="Calibri" panose="020F0502020204030204" pitchFamily="34" charset="0"/>
                <a:cs typeface="Times New Roman" panose="02020603050405020304" pitchFamily="18" charset="0"/>
              </a:rPr>
              <a:t> </a:t>
            </a:r>
            <a:r>
              <a:rPr lang="cs-CZ" sz="2200" b="1" dirty="0" err="1">
                <a:effectLst/>
                <a:latin typeface="Calibri" panose="020F0502020204030204" pitchFamily="34" charset="0"/>
                <a:ea typeface="Calibri" panose="020F0502020204030204" pitchFamily="34" charset="0"/>
                <a:cs typeface="Times New Roman" panose="02020603050405020304" pitchFamily="18" charset="0"/>
              </a:rPr>
              <a:t>русский</a:t>
            </a:r>
            <a:r>
              <a:rPr lang="cs-CZ" sz="2200" b="1" dirty="0">
                <a:effectLst/>
                <a:latin typeface="Calibri" panose="020F0502020204030204" pitchFamily="34" charset="0"/>
                <a:ea typeface="Calibri" panose="020F0502020204030204" pitchFamily="34" charset="0"/>
                <a:cs typeface="Times New Roman" panose="02020603050405020304" pitchFamily="18" charset="0"/>
              </a:rPr>
              <a:t> </a:t>
            </a:r>
            <a:r>
              <a:rPr lang="cs-CZ" sz="2200" b="1" dirty="0" err="1">
                <a:effectLst/>
                <a:latin typeface="Calibri" panose="020F0502020204030204" pitchFamily="34" charset="0"/>
                <a:ea typeface="Calibri" panose="020F0502020204030204" pitchFamily="34" charset="0"/>
                <a:cs typeface="Times New Roman" panose="02020603050405020304" pitchFamily="18" charset="0"/>
              </a:rPr>
              <a:t>язык</a:t>
            </a:r>
            <a:r>
              <a:rPr lang="cs-CZ" sz="2200" b="1"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r>
              <a:rPr lang="cs-CZ" sz="2200" dirty="0">
                <a:effectLst/>
                <a:latin typeface="Calibri" panose="020F0502020204030204" pitchFamily="34" charset="0"/>
                <a:ea typeface="Calibri" panose="020F0502020204030204" pitchFamily="34" charset="0"/>
                <a:cs typeface="Times New Roman" panose="02020603050405020304" pitchFamily="18" charset="0"/>
              </a:rPr>
              <a:t>1. Po dlouhé honičce byl zloděj konečně dopaden policisty. 2. Zlatý orel byl přinesen jako dar sousednímu kmenu. 3. Brambory a kukuřice byly do Evropy dovezeny z Ameriky. 4. Karlštejn je středověký hrad, který byl založen Karlem IV. ve čtrnáctém století. 5. Dům byl po dlouhém jednání zbourán a nahrazen novým modernějším domem. 6. Hasiči a policie se snažili zjistit, kým byl požár opuštěného domu založen. 7. Po přidání droždí necháme těsto kynout. 8. Nebyly nalezeny žádné důkazy, které by potvrzovaly jeho vinu. 9. Auto, které jsme si koupili, bylo vyrobeno v Americe. 10. Austrálie byla objevena kapitánem Jamesem </a:t>
            </a:r>
            <a:r>
              <a:rPr lang="cs-CZ" sz="2200" dirty="0" err="1">
                <a:effectLst/>
                <a:latin typeface="Calibri" panose="020F0502020204030204" pitchFamily="34" charset="0"/>
                <a:ea typeface="Calibri" panose="020F0502020204030204" pitchFamily="34" charset="0"/>
                <a:cs typeface="Times New Roman" panose="02020603050405020304" pitchFamily="18" charset="0"/>
              </a:rPr>
              <a:t>Cookem</a:t>
            </a:r>
            <a:r>
              <a:rPr lang="cs-CZ" sz="2200" dirty="0">
                <a:effectLst/>
                <a:latin typeface="Calibri" panose="020F0502020204030204" pitchFamily="34" charset="0"/>
                <a:ea typeface="Calibri" panose="020F0502020204030204" pitchFamily="34" charset="0"/>
                <a:cs typeface="Times New Roman" panose="02020603050405020304" pitchFamily="18" charset="0"/>
              </a:rPr>
              <a:t> v roce 1770. 11. Kniha bude dopsána příští týden. 12. Úkol byl žákem odeslán včas. 13. Ropa byla převážena v obrovských nádržích. 14. Ukradená auta byla nalezena na opuštěném parkovišti. 15. Mnoho obrazů bylo zničeno požárem. 16. Muzeum bylo otevřeno před 15 lety. 17. Podnik byl na několik týdnů uzavřen. 18. Zprávy jsou vysílány každý den od sedmi hodin večer. 19. Toto dílo bylo věnováno životu Karla Čapka.</a:t>
            </a:r>
          </a:p>
        </p:txBody>
      </p:sp>
    </p:spTree>
    <p:extLst>
      <p:ext uri="{BB962C8B-B14F-4D97-AF65-F5344CB8AC3E}">
        <p14:creationId xmlns:p14="http://schemas.microsoft.com/office/powerpoint/2010/main" val="1377708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2805D2-4D2D-495A-A3B0-27158EC48229}"/>
              </a:ext>
            </a:extLst>
          </p:cNvPr>
          <p:cNvSpPr>
            <a:spLocks noGrp="1"/>
          </p:cNvSpPr>
          <p:nvPr>
            <p:ph type="title"/>
          </p:nvPr>
        </p:nvSpPr>
        <p:spPr/>
        <p:txBody>
          <a:bodyPr/>
          <a:lstStyle/>
          <a:p>
            <a:pPr algn="ctr"/>
            <a:r>
              <a:rPr lang="ru-RU" dirty="0"/>
              <a:t>Категория залога</a:t>
            </a:r>
            <a:endParaRPr lang="cs-CZ" dirty="0"/>
          </a:p>
        </p:txBody>
      </p:sp>
    </p:spTree>
    <p:extLst>
      <p:ext uri="{BB962C8B-B14F-4D97-AF65-F5344CB8AC3E}">
        <p14:creationId xmlns:p14="http://schemas.microsoft.com/office/powerpoint/2010/main" val="3949801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0D86A1-1CCC-4D21-8708-441A22366864}"/>
              </a:ext>
            </a:extLst>
          </p:cNvPr>
          <p:cNvSpPr>
            <a:spLocks noGrp="1"/>
          </p:cNvSpPr>
          <p:nvPr>
            <p:ph type="title"/>
          </p:nvPr>
        </p:nvSpPr>
        <p:spPr/>
        <p:txBody>
          <a:bodyPr/>
          <a:lstStyle/>
          <a:p>
            <a:pPr algn="ctr"/>
            <a:r>
              <a:rPr lang="ru-RU" dirty="0"/>
              <a:t>Категория наклонения</a:t>
            </a:r>
            <a:endParaRPr lang="cs-CZ" dirty="0"/>
          </a:p>
        </p:txBody>
      </p:sp>
    </p:spTree>
    <p:extLst>
      <p:ext uri="{BB962C8B-B14F-4D97-AF65-F5344CB8AC3E}">
        <p14:creationId xmlns:p14="http://schemas.microsoft.com/office/powerpoint/2010/main" val="852486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4C10D64-1C9F-4678-89C7-848DA694ACAA}"/>
              </a:ext>
            </a:extLst>
          </p:cNvPr>
          <p:cNvSpPr txBox="1"/>
          <p:nvPr/>
        </p:nvSpPr>
        <p:spPr>
          <a:xfrm>
            <a:off x="1411549" y="1275633"/>
            <a:ext cx="9241655" cy="3477875"/>
          </a:xfrm>
          <a:prstGeom prst="rect">
            <a:avLst/>
          </a:prstGeom>
          <a:noFill/>
        </p:spPr>
        <p:txBody>
          <a:bodyPr wrap="square">
            <a:spAutoFit/>
          </a:bodyPr>
          <a:lstStyle/>
          <a:p>
            <a:pPr algn="just"/>
            <a:r>
              <a:rPr lang="ru-RU" sz="2200" b="1" dirty="0">
                <a:latin typeface="Arial" panose="020B0604020202020204" pitchFamily="34" charset="0"/>
                <a:cs typeface="Arial" panose="020B0604020202020204" pitchFamily="34" charset="0"/>
              </a:rPr>
              <a:t>Категория наклонения глагола </a:t>
            </a:r>
            <a:r>
              <a:rPr lang="ru-RU" sz="2200" dirty="0">
                <a:latin typeface="Arial" panose="020B0604020202020204" pitchFamily="34" charset="0"/>
                <a:cs typeface="Arial" panose="020B0604020202020204" pitchFamily="34" charset="0"/>
              </a:rPr>
              <a:t>выражает </a:t>
            </a:r>
            <a:r>
              <a:rPr lang="ru-RU" sz="2200" b="1" dirty="0">
                <a:latin typeface="Arial" panose="020B0604020202020204" pitchFamily="34" charset="0"/>
                <a:cs typeface="Arial" panose="020B0604020202020204" pitchFamily="34" charset="0"/>
              </a:rPr>
              <a:t>отношение действия к действительности</a:t>
            </a:r>
            <a:r>
              <a:rPr lang="ru-RU" sz="2200" dirty="0">
                <a:latin typeface="Arial" panose="020B0604020202020204" pitchFamily="34" charset="0"/>
                <a:cs typeface="Arial" panose="020B0604020202020204" pitchFamily="34" charset="0"/>
              </a:rPr>
              <a:t>, причем</a:t>
            </a:r>
          </a:p>
          <a:p>
            <a:pPr algn="just"/>
            <a:endParaRPr lang="ru-RU" sz="22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ru-RU" sz="2200" b="1" dirty="0">
                <a:latin typeface="Arial" panose="020B0604020202020204" pitchFamily="34" charset="0"/>
                <a:cs typeface="Arial" panose="020B0604020202020204" pitchFamily="34" charset="0"/>
              </a:rPr>
              <a:t>изъявительное</a:t>
            </a:r>
            <a:r>
              <a:rPr lang="ru-RU" sz="2200" dirty="0">
                <a:latin typeface="Arial" panose="020B0604020202020204" pitchFamily="34" charset="0"/>
                <a:cs typeface="Arial" panose="020B0604020202020204" pitchFamily="34" charset="0"/>
              </a:rPr>
              <a:t> наклонение используется для обозначения реального действия, </a:t>
            </a:r>
          </a:p>
          <a:p>
            <a:pPr marL="342900" indent="-342900" algn="just">
              <a:buFont typeface="Arial" panose="020B0604020202020204" pitchFamily="34" charset="0"/>
              <a:buChar char="•"/>
            </a:pPr>
            <a:r>
              <a:rPr lang="ru-RU" sz="2200" b="1" dirty="0">
                <a:latin typeface="Arial" panose="020B0604020202020204" pitchFamily="34" charset="0"/>
                <a:cs typeface="Arial" panose="020B0604020202020204" pitchFamily="34" charset="0"/>
              </a:rPr>
              <a:t>сослагательное</a:t>
            </a:r>
            <a:r>
              <a:rPr lang="ru-RU" sz="2200" dirty="0">
                <a:latin typeface="Arial" panose="020B0604020202020204" pitchFamily="34" charset="0"/>
                <a:cs typeface="Arial" panose="020B0604020202020204" pitchFamily="34" charset="0"/>
              </a:rPr>
              <a:t> наклонение – для обозначения ирреального действия, которое может произойти при определенных условиях (возможное, желательное, предполагаемое действие) и</a:t>
            </a:r>
          </a:p>
          <a:p>
            <a:pPr marL="342900" indent="-342900" algn="just">
              <a:buFont typeface="Arial" panose="020B0604020202020204" pitchFamily="34" charset="0"/>
              <a:buChar char="•"/>
            </a:pPr>
            <a:r>
              <a:rPr lang="ru-RU" sz="2200" b="1" dirty="0">
                <a:latin typeface="Arial" panose="020B0604020202020204" pitchFamily="34" charset="0"/>
                <a:cs typeface="Arial" panose="020B0604020202020204" pitchFamily="34" charset="0"/>
              </a:rPr>
              <a:t>повелительное</a:t>
            </a:r>
            <a:r>
              <a:rPr lang="ru-RU" sz="2200" dirty="0">
                <a:latin typeface="Arial" panose="020B0604020202020204" pitchFamily="34" charset="0"/>
                <a:cs typeface="Arial" panose="020B0604020202020204" pitchFamily="34" charset="0"/>
              </a:rPr>
              <a:t> наклонение для обозначения долженствования, волеизъявления (просьба, пожелание, приказ).</a:t>
            </a:r>
            <a:endParaRPr lang="cs-CZ"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2716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D81C2DE-BAE6-4E1D-9ED8-E03C929425DE}"/>
              </a:ext>
            </a:extLst>
          </p:cNvPr>
          <p:cNvSpPr txBox="1"/>
          <p:nvPr/>
        </p:nvSpPr>
        <p:spPr>
          <a:xfrm>
            <a:off x="218243" y="204939"/>
            <a:ext cx="11755513" cy="6247864"/>
          </a:xfrm>
          <a:prstGeom prst="rect">
            <a:avLst/>
          </a:prstGeom>
          <a:noFill/>
        </p:spPr>
        <p:txBody>
          <a:bodyPr wrap="square">
            <a:spAutoFit/>
          </a:bodyPr>
          <a:lstStyle/>
          <a:p>
            <a:pPr algn="just"/>
            <a:r>
              <a:rPr lang="ru-RU" sz="2000" b="1" dirty="0">
                <a:latin typeface="Arial" panose="020B0604020202020204" pitchFamily="34" charset="0"/>
                <a:cs typeface="Arial" panose="020B0604020202020204" pitchFamily="34" charset="0"/>
              </a:rPr>
              <a:t>Структура форм </a:t>
            </a:r>
            <a:r>
              <a:rPr lang="ru-RU" sz="2000" b="1" u="sng" dirty="0">
                <a:latin typeface="Arial" panose="020B0604020202020204" pitchFamily="34" charset="0"/>
                <a:cs typeface="Arial" panose="020B0604020202020204" pitchFamily="34" charset="0"/>
              </a:rPr>
              <a:t>повелительного наклонения </a:t>
            </a:r>
            <a:r>
              <a:rPr lang="ru-RU" sz="2000" b="1" dirty="0">
                <a:latin typeface="Arial" panose="020B0604020202020204" pitchFamily="34" charset="0"/>
                <a:cs typeface="Arial" panose="020B0604020202020204" pitchFamily="34" charset="0"/>
              </a:rPr>
              <a:t>ЧЯ и РЯ значительно отличается. </a:t>
            </a:r>
          </a:p>
          <a:p>
            <a:pPr algn="just"/>
            <a:endParaRPr lang="ru-RU"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ru-RU" sz="2000" dirty="0">
                <a:latin typeface="Arial" panose="020B0604020202020204" pitchFamily="34" charset="0"/>
                <a:cs typeface="Arial" panose="020B0604020202020204" pitchFamily="34" charset="0"/>
              </a:rPr>
              <a:t>Образование форм императива для </a:t>
            </a:r>
            <a:r>
              <a:rPr lang="ru-RU" sz="2000" b="1" dirty="0">
                <a:latin typeface="Arial" panose="020B0604020202020204" pitchFamily="34" charset="0"/>
                <a:cs typeface="Arial" panose="020B0604020202020204" pitchFamily="34" charset="0"/>
              </a:rPr>
              <a:t>1 л. </a:t>
            </a:r>
            <a:r>
              <a:rPr lang="ru-RU" sz="2000" b="1" dirty="0" err="1">
                <a:latin typeface="Arial" panose="020B0604020202020204" pitchFamily="34" charset="0"/>
                <a:cs typeface="Arial" panose="020B0604020202020204" pitchFamily="34" charset="0"/>
              </a:rPr>
              <a:t>мн.ч</a:t>
            </a:r>
            <a:r>
              <a:rPr lang="ru-RU" sz="2000" b="1" dirty="0">
                <a:latin typeface="Arial" panose="020B0604020202020204" pitchFamily="34" charset="0"/>
                <a:cs typeface="Arial" panose="020B0604020202020204" pitchFamily="34" charset="0"/>
              </a:rPr>
              <a:t>. в РЯ зависит от вида глагола</a:t>
            </a:r>
            <a:r>
              <a:rPr lang="ru-RU" sz="2000" dirty="0">
                <a:latin typeface="Arial" panose="020B0604020202020204" pitchFamily="34" charset="0"/>
                <a:cs typeface="Arial" panose="020B0604020202020204" pitchFamily="34" charset="0"/>
              </a:rPr>
              <a:t>: формы повелительного наклонения от глаголов НСВ образуются только аналитически. </a:t>
            </a:r>
          </a:p>
          <a:p>
            <a:pPr marL="342900" indent="-342900" algn="just">
              <a:buFont typeface="Arial" panose="020B0604020202020204" pitchFamily="34" charset="0"/>
              <a:buChar char="•"/>
            </a:pPr>
            <a:endParaRPr lang="ru-RU"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ru-RU" sz="2000" dirty="0">
                <a:latin typeface="Arial" panose="020B0604020202020204" pitchFamily="34" charset="0"/>
                <a:cs typeface="Arial" panose="020B0604020202020204" pitchFamily="34" charset="0"/>
              </a:rPr>
              <a:t>Русские формы типа </a:t>
            </a:r>
            <a:r>
              <a:rPr lang="ru-RU" sz="2000" b="1" dirty="0">
                <a:latin typeface="Arial" panose="020B0604020202020204" pitchFamily="34" charset="0"/>
                <a:cs typeface="Arial" panose="020B0604020202020204" pitchFamily="34" charset="0"/>
              </a:rPr>
              <a:t>пойдём</a:t>
            </a:r>
            <a:r>
              <a:rPr lang="ru-RU" sz="2000" dirty="0">
                <a:latin typeface="Arial" panose="020B0604020202020204" pitchFamily="34" charset="0"/>
                <a:cs typeface="Arial" panose="020B0604020202020204" pitchFamily="34" charset="0"/>
              </a:rPr>
              <a:t> омонимичны формам изъявительного наклонения. </a:t>
            </a:r>
          </a:p>
          <a:p>
            <a:pPr marL="342900" indent="-342900" algn="just">
              <a:buFont typeface="Arial" panose="020B0604020202020204" pitchFamily="34" charset="0"/>
              <a:buChar char="•"/>
            </a:pPr>
            <a:endParaRPr lang="ru-RU"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ru-RU" sz="2000" b="1" dirty="0">
                <a:latin typeface="Arial" panose="020B0604020202020204" pitchFamily="34" charset="0"/>
                <a:cs typeface="Arial" panose="020B0604020202020204" pitchFamily="34" charset="0"/>
              </a:rPr>
              <a:t>Так называемый императив 3 лица является средством непрямого побуждения</a:t>
            </a:r>
            <a:r>
              <a:rPr lang="ru-RU" sz="2000" dirty="0">
                <a:latin typeface="Arial" panose="020B0604020202020204" pitchFamily="34" charset="0"/>
                <a:cs typeface="Arial" panose="020B0604020202020204" pitchFamily="34" charset="0"/>
              </a:rPr>
              <a:t>, для его образования в РЯ обыкновенно используется частицы </a:t>
            </a:r>
            <a:r>
              <a:rPr lang="ru-RU" sz="2000" b="1" dirty="0">
                <a:latin typeface="Arial" panose="020B0604020202020204" pitchFamily="34" charset="0"/>
                <a:cs typeface="Arial" panose="020B0604020202020204" pitchFamily="34" charset="0"/>
              </a:rPr>
              <a:t>пусть, пускай, да</a:t>
            </a:r>
            <a:r>
              <a:rPr lang="ru-RU" sz="2000" dirty="0">
                <a:latin typeface="Arial" panose="020B0604020202020204" pitchFamily="34" charset="0"/>
                <a:cs typeface="Arial" panose="020B0604020202020204" pitchFamily="34" charset="0"/>
              </a:rPr>
              <a:t>, которые присоединяются к глаголу (</a:t>
            </a:r>
            <a:r>
              <a:rPr lang="ru-RU" sz="2000" i="1" dirty="0">
                <a:latin typeface="Arial" panose="020B0604020202020204" pitchFamily="34" charset="0"/>
                <a:cs typeface="Arial" panose="020B0604020202020204" pitchFamily="34" charset="0"/>
              </a:rPr>
              <a:t>Пусть твои родители не опаздывают</a:t>
            </a:r>
            <a:r>
              <a:rPr lang="ru-RU" sz="2000" dirty="0">
                <a:latin typeface="Arial" panose="020B0604020202020204" pitchFamily="34" charset="0"/>
                <a:cs typeface="Arial" panose="020B0604020202020204" pitchFamily="34" charset="0"/>
              </a:rPr>
              <a:t>.). В чешском используется частица </a:t>
            </a:r>
            <a:r>
              <a:rPr lang="cs-CZ" sz="2000" b="1" dirty="0">
                <a:latin typeface="Arial" panose="020B0604020202020204" pitchFamily="34" charset="0"/>
                <a:cs typeface="Arial" panose="020B0604020202020204" pitchFamily="34" charset="0"/>
              </a:rPr>
              <a:t>ať</a:t>
            </a:r>
            <a:r>
              <a:rPr lang="ru-RU" sz="2000" b="1"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a:t>
            </a:r>
            <a:r>
              <a:rPr lang="cs-CZ" sz="2000" i="1" dirty="0">
                <a:latin typeface="Arial" panose="020B0604020202020204" pitchFamily="34" charset="0"/>
                <a:cs typeface="Arial" panose="020B0604020202020204" pitchFamily="34" charset="0"/>
              </a:rPr>
              <a:t>Ať přijde!</a:t>
            </a:r>
            <a:r>
              <a:rPr lang="ru-RU" sz="2000" dirty="0">
                <a:latin typeface="Arial" panose="020B0604020202020204" pitchFamily="34" charset="0"/>
                <a:cs typeface="Arial" panose="020B0604020202020204" pitchFamily="34" charset="0"/>
              </a:rPr>
              <a:t>) или частица </a:t>
            </a:r>
            <a:r>
              <a:rPr lang="cs-CZ" sz="2000" b="1" dirty="0">
                <a:latin typeface="Arial" panose="020B0604020202020204" pitchFamily="34" charset="0"/>
                <a:cs typeface="Arial" panose="020B0604020202020204" pitchFamily="34" charset="0"/>
              </a:rPr>
              <a:t>nechť</a:t>
            </a:r>
            <a:r>
              <a:rPr lang="ru-RU" sz="2000" dirty="0">
                <a:latin typeface="Arial" panose="020B0604020202020204" pitchFamily="34" charset="0"/>
                <a:cs typeface="Arial" panose="020B0604020202020204" pitchFamily="34" charset="0"/>
              </a:rPr>
              <a:t>, принадлежащая книжному стилю. </a:t>
            </a:r>
          </a:p>
          <a:p>
            <a:pPr marL="342900" indent="-342900" algn="just">
              <a:buFont typeface="Arial" panose="020B0604020202020204" pitchFamily="34" charset="0"/>
              <a:buChar char="•"/>
            </a:pPr>
            <a:endParaRPr lang="ru-RU"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ru-RU" sz="2000" b="1" dirty="0">
                <a:latin typeface="Arial" panose="020B0604020202020204" pitchFamily="34" charset="0"/>
                <a:cs typeface="Arial" panose="020B0604020202020204" pitchFamily="34" charset="0"/>
              </a:rPr>
              <a:t>В ЧЯ в отличие от русского возможно также выражение непрямого побуждения, которое адресату озвучивает говорящий </a:t>
            </a:r>
            <a:r>
              <a:rPr lang="ru-RU" sz="2000" dirty="0">
                <a:latin typeface="Arial" panose="020B0604020202020204" pitchFamily="34" charset="0"/>
                <a:cs typeface="Arial" panose="020B0604020202020204" pitchFamily="34" charset="0"/>
              </a:rPr>
              <a:t>(</a:t>
            </a:r>
            <a:r>
              <a:rPr lang="cs-CZ" sz="2000" i="1" dirty="0">
                <a:latin typeface="Arial" panose="020B0604020202020204" pitchFamily="34" charset="0"/>
                <a:cs typeface="Arial" panose="020B0604020202020204" pitchFamily="34" charset="0"/>
              </a:rPr>
              <a:t>Máme / máš  /mám jít hned k doktorovi</a:t>
            </a:r>
            <a:r>
              <a:rPr lang="ru-RU" sz="2000" dirty="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r>
              <a:rPr lang="ru-RU" sz="2000" b="1" dirty="0">
                <a:latin typeface="Arial" panose="020B0604020202020204" pitchFamily="34" charset="0"/>
                <a:cs typeface="Arial" panose="020B0604020202020204" pitchFamily="34" charset="0"/>
              </a:rPr>
              <a:t>В формах инклюзива используется частица давай/те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Давай пообедаем в кафе</a:t>
            </a:r>
            <a:r>
              <a:rPr lang="ru-RU" sz="2000" dirty="0">
                <a:latin typeface="Arial" panose="020B0604020202020204" pitchFamily="34" charset="0"/>
                <a:cs typeface="Arial" panose="020B0604020202020204" pitchFamily="34" charset="0"/>
              </a:rPr>
              <a:t>.). </a:t>
            </a:r>
          </a:p>
          <a:p>
            <a:pPr marL="342900" indent="-342900" algn="just">
              <a:buFont typeface="Arial" panose="020B0604020202020204" pitchFamily="34" charset="0"/>
              <a:buChar char="•"/>
            </a:pPr>
            <a:endParaRPr lang="ru-RU"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ru-RU" sz="2000" u="sng" dirty="0">
                <a:latin typeface="Arial" panose="020B0604020202020204" pitchFamily="34" charset="0"/>
                <a:cs typeface="Arial" panose="020B0604020202020204" pitchFamily="34" charset="0"/>
              </a:rPr>
              <a:t>В разговорной речи</a:t>
            </a:r>
            <a:r>
              <a:rPr lang="ru-RU" sz="2000" dirty="0">
                <a:latin typeface="Arial" panose="020B0604020202020204" pitchFamily="34" charset="0"/>
                <a:cs typeface="Arial" panose="020B0604020202020204" pitchFamily="34" charset="0"/>
              </a:rPr>
              <a:t> к глаголам повелительного наклонения может быть прибавлена частица –ка, т.к. она смягчает приказ.</a:t>
            </a:r>
          </a:p>
          <a:p>
            <a:pPr marL="342900" indent="-342900" algn="just">
              <a:buFont typeface="Arial" panose="020B0604020202020204" pitchFamily="34" charset="0"/>
              <a:buChar char="•"/>
            </a:pPr>
            <a:r>
              <a:rPr lang="ru-RU" sz="2000" dirty="0">
                <a:latin typeface="Arial" panose="020B0604020202020204" pitchFamily="34" charset="0"/>
                <a:cs typeface="Arial" panose="020B0604020202020204" pitchFamily="34" charset="0"/>
              </a:rPr>
              <a:t>Русским описательным формам также соответствуют выражения типа: </a:t>
            </a:r>
            <a:r>
              <a:rPr lang="cs-CZ" sz="2000" i="1" dirty="0">
                <a:latin typeface="Arial" panose="020B0604020202020204" pitchFamily="34" charset="0"/>
                <a:cs typeface="Arial" panose="020B0604020202020204" pitchFamily="34" charset="0"/>
              </a:rPr>
              <a:t>Pojď si zazpívat! </a:t>
            </a:r>
            <a:r>
              <a:rPr lang="cs-CZ" sz="2000" dirty="0">
                <a:latin typeface="Arial" panose="020B0604020202020204" pitchFamily="34" charset="0"/>
                <a:cs typeface="Arial" panose="020B0604020202020204" pitchFamily="34" charset="0"/>
              </a:rPr>
              <a:t>x</a:t>
            </a:r>
            <a:r>
              <a:rPr lang="cs-CZ" sz="2000" i="1" dirty="0">
                <a:latin typeface="Arial" panose="020B0604020202020204" pitchFamily="34" charset="0"/>
                <a:cs typeface="Arial" panose="020B0604020202020204" pitchFamily="34" charset="0"/>
              </a:rPr>
              <a:t> Pojďte si zazpívat!</a:t>
            </a:r>
            <a:r>
              <a:rPr lang="ru-RU" sz="2000" i="1"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 Pojďte, zazpíváme si!. </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5803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F4A2AEB-D79F-4F9F-A767-D242864C5420}"/>
              </a:ext>
            </a:extLst>
          </p:cNvPr>
          <p:cNvSpPr txBox="1"/>
          <p:nvPr/>
        </p:nvSpPr>
        <p:spPr>
          <a:xfrm>
            <a:off x="1447060" y="1511017"/>
            <a:ext cx="9410329" cy="3266985"/>
          </a:xfrm>
          <a:prstGeom prst="rect">
            <a:avLst/>
          </a:prstGeom>
          <a:noFill/>
        </p:spPr>
        <p:txBody>
          <a:bodyPr wrap="square">
            <a:spAutoFit/>
          </a:bodyPr>
          <a:lstStyle/>
          <a:p>
            <a:pPr algn="just">
              <a:lnSpc>
                <a:spcPct val="105000"/>
              </a:lnSpc>
            </a:pPr>
            <a:r>
              <a:rPr lang="ru-RU" sz="2200" b="1" kern="50" dirty="0">
                <a:effectLst/>
                <a:latin typeface="Arial" panose="020B0604020202020204" pitchFamily="34" charset="0"/>
                <a:ea typeface="Arial Unicode MS"/>
                <a:cs typeface="Arial" panose="020B0604020202020204" pitchFamily="34" charset="0"/>
              </a:rPr>
              <a:t>Глаголы повелительного наклонения имеют две грамматические формы: </a:t>
            </a:r>
            <a:r>
              <a:rPr lang="ru-RU" sz="2200" b="1" u="sng" kern="50" dirty="0">
                <a:effectLst/>
                <a:latin typeface="Arial" panose="020B0604020202020204" pitchFamily="34" charset="0"/>
                <a:ea typeface="Arial Unicode MS"/>
                <a:cs typeface="Arial" panose="020B0604020202020204" pitchFamily="34" charset="0"/>
              </a:rPr>
              <a:t>простую</a:t>
            </a:r>
            <a:r>
              <a:rPr lang="ru-RU" sz="2200" b="1" kern="50" dirty="0">
                <a:effectLst/>
                <a:latin typeface="Arial" panose="020B0604020202020204" pitchFamily="34" charset="0"/>
                <a:ea typeface="Arial Unicode MS"/>
                <a:cs typeface="Arial" panose="020B0604020202020204" pitchFamily="34" charset="0"/>
              </a:rPr>
              <a:t> (синтетическую) и </a:t>
            </a:r>
            <a:r>
              <a:rPr lang="ru-RU" sz="2200" b="1" u="sng" kern="50" dirty="0">
                <a:effectLst/>
                <a:latin typeface="Arial" panose="020B0604020202020204" pitchFamily="34" charset="0"/>
                <a:ea typeface="Arial Unicode MS"/>
                <a:cs typeface="Arial" panose="020B0604020202020204" pitchFamily="34" charset="0"/>
              </a:rPr>
              <a:t>сложную</a:t>
            </a:r>
            <a:r>
              <a:rPr lang="ru-RU" sz="2200" b="1" kern="50" dirty="0">
                <a:effectLst/>
                <a:latin typeface="Arial" panose="020B0604020202020204" pitchFamily="34" charset="0"/>
                <a:ea typeface="Arial Unicode MS"/>
                <a:cs typeface="Arial" panose="020B0604020202020204" pitchFamily="34" charset="0"/>
              </a:rPr>
              <a:t> (аналитическую).</a:t>
            </a:r>
            <a:endParaRPr lang="cs-CZ" sz="2200" b="1" kern="50" dirty="0">
              <a:effectLst/>
              <a:latin typeface="Arial" panose="020B0604020202020204" pitchFamily="34" charset="0"/>
              <a:ea typeface="Arial Unicode MS"/>
              <a:cs typeface="Arial" panose="020B0604020202020204" pitchFamily="34" charset="0"/>
            </a:endParaRPr>
          </a:p>
          <a:p>
            <a:pPr algn="just">
              <a:lnSpc>
                <a:spcPct val="105000"/>
              </a:lnSpc>
            </a:pPr>
            <a:endParaRPr lang="cs-CZ" sz="2200" kern="50" dirty="0">
              <a:latin typeface="Arial" panose="020B0604020202020204" pitchFamily="34" charset="0"/>
              <a:ea typeface="Arial Unicode MS"/>
              <a:cs typeface="Arial" panose="020B0604020202020204" pitchFamily="34" charset="0"/>
            </a:endParaRPr>
          </a:p>
          <a:p>
            <a:pPr algn="just">
              <a:lnSpc>
                <a:spcPct val="105000"/>
              </a:lnSpc>
            </a:pPr>
            <a:r>
              <a:rPr lang="ru-RU" sz="2200" b="1" kern="50" dirty="0">
                <a:effectLst/>
                <a:latin typeface="Arial" panose="020B0604020202020204" pitchFamily="34" charset="0"/>
                <a:ea typeface="Arial Unicode MS"/>
                <a:cs typeface="Arial" panose="020B0604020202020204" pitchFamily="34" charset="0"/>
              </a:rPr>
              <a:t>Сложная (аналитическая) форма </a:t>
            </a:r>
            <a:r>
              <a:rPr lang="ru-RU" sz="2200" kern="50" dirty="0">
                <a:effectLst/>
                <a:latin typeface="Arial" panose="020B0604020202020204" pitchFamily="34" charset="0"/>
                <a:ea typeface="Arial Unicode MS"/>
                <a:cs typeface="Arial" panose="020B0604020202020204" pitchFamily="34" charset="0"/>
              </a:rPr>
              <a:t>повелительного наклонения состоит из глаголов первого или третьего лица единственного и множественного числа настоящего или будущего времени и формообразующих частиц: </a:t>
            </a:r>
            <a:r>
              <a:rPr lang="ru-RU" sz="2200" b="1" kern="50" dirty="0">
                <a:effectLst/>
                <a:latin typeface="Arial" panose="020B0604020202020204" pitchFamily="34" charset="0"/>
                <a:ea typeface="Arial Unicode MS"/>
                <a:cs typeface="Arial" panose="020B0604020202020204" pitchFamily="34" charset="0"/>
              </a:rPr>
              <a:t>да, давай, давайте, пусть, пускай </a:t>
            </a:r>
            <a:r>
              <a:rPr lang="ru-RU" sz="2200" kern="50" dirty="0">
                <a:effectLst/>
                <a:latin typeface="Arial" panose="020B0604020202020204" pitchFamily="34" charset="0"/>
                <a:ea typeface="Arial Unicode MS"/>
                <a:cs typeface="Arial" panose="020B0604020202020204" pitchFamily="34" charset="0"/>
              </a:rPr>
              <a:t>(</a:t>
            </a:r>
            <a:r>
              <a:rPr lang="ru-RU" sz="2200" i="1" kern="50" dirty="0">
                <a:effectLst/>
                <a:latin typeface="Arial" panose="020B0604020202020204" pitchFamily="34" charset="0"/>
                <a:ea typeface="Arial Unicode MS"/>
                <a:cs typeface="Arial" panose="020B0604020202020204" pitchFamily="34" charset="0"/>
              </a:rPr>
              <a:t>да будет свет, давай поедим, давайте это сфотографируем, пусть веселится, пускай все умрут</a:t>
            </a:r>
            <a:r>
              <a:rPr lang="ru-RU" sz="2200" kern="50" dirty="0">
                <a:effectLst/>
                <a:latin typeface="Arial" panose="020B0604020202020204" pitchFamily="34" charset="0"/>
                <a:ea typeface="Arial Unicode MS"/>
                <a:cs typeface="Arial" panose="020B0604020202020204" pitchFamily="34" charset="0"/>
              </a:rPr>
              <a:t>).</a:t>
            </a:r>
            <a:endParaRPr lang="cs-CZ" sz="2200" kern="50" dirty="0">
              <a:effectLst/>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2018859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16BC9B5-3BE7-4A17-87B9-B9E728E391AD}"/>
              </a:ext>
            </a:extLst>
          </p:cNvPr>
          <p:cNvSpPr txBox="1"/>
          <p:nvPr/>
        </p:nvSpPr>
        <p:spPr>
          <a:xfrm>
            <a:off x="1333130" y="1049384"/>
            <a:ext cx="9721049" cy="4917436"/>
          </a:xfrm>
          <a:prstGeom prst="rect">
            <a:avLst/>
          </a:prstGeom>
          <a:noFill/>
        </p:spPr>
        <p:txBody>
          <a:bodyPr wrap="square">
            <a:spAutoFit/>
          </a:bodyPr>
          <a:lstStyle/>
          <a:p>
            <a:pPr algn="just">
              <a:lnSpc>
                <a:spcPct val="105000"/>
              </a:lnSpc>
            </a:pPr>
            <a:r>
              <a:rPr lang="ru-RU" sz="2000" b="1" kern="50" dirty="0">
                <a:effectLst/>
                <a:latin typeface="Arial" panose="020B0604020202020204" pitchFamily="34" charset="0"/>
                <a:ea typeface="Arial Unicode MS"/>
                <a:cs typeface="Arial" panose="020B0604020202020204" pitchFamily="34" charset="0"/>
              </a:rPr>
              <a:t>Простая форма повелительного наклонения </a:t>
            </a:r>
            <a:r>
              <a:rPr lang="ru-RU" sz="2000" kern="50" dirty="0">
                <a:effectLst/>
                <a:latin typeface="Arial" panose="020B0604020202020204" pitchFamily="34" charset="0"/>
                <a:ea typeface="Arial Unicode MS"/>
                <a:cs typeface="Arial" panose="020B0604020202020204" pitchFamily="34" charset="0"/>
              </a:rPr>
              <a:t>образуется </a:t>
            </a:r>
            <a:r>
              <a:rPr lang="ru-RU" sz="2000" b="1" kern="50" dirty="0">
                <a:effectLst/>
                <a:latin typeface="Arial" panose="020B0604020202020204" pitchFamily="34" charset="0"/>
                <a:ea typeface="Arial Unicode MS"/>
                <a:cs typeface="Arial" panose="020B0604020202020204" pitchFamily="34" charset="0"/>
              </a:rPr>
              <a:t>от основы настоящего времени глаголов НСВ или простого будущего времени глаголов СВ с помощью нулевого суффикса или суффикс </a:t>
            </a:r>
            <a:r>
              <a:rPr lang="ru-RU" sz="2000" b="1" i="1" kern="50" dirty="0">
                <a:effectLst/>
                <a:latin typeface="Arial" panose="020B0604020202020204" pitchFamily="34" charset="0"/>
                <a:ea typeface="Arial Unicode MS"/>
                <a:cs typeface="Arial" panose="020B0604020202020204" pitchFamily="34" charset="0"/>
              </a:rPr>
              <a:t>-и</a:t>
            </a:r>
            <a:r>
              <a:rPr lang="ru-RU" sz="2000" b="1" kern="50" dirty="0">
                <a:effectLst/>
                <a:latin typeface="Arial" panose="020B0604020202020204" pitchFamily="34" charset="0"/>
                <a:ea typeface="Arial Unicode MS"/>
                <a:cs typeface="Arial" panose="020B0604020202020204" pitchFamily="34" charset="0"/>
              </a:rPr>
              <a:t>. </a:t>
            </a:r>
            <a:endParaRPr lang="cs-CZ" sz="2000" b="1" kern="50" dirty="0">
              <a:effectLst/>
              <a:latin typeface="Arial" panose="020B0604020202020204" pitchFamily="34" charset="0"/>
              <a:ea typeface="Arial Unicode MS"/>
              <a:cs typeface="Arial" panose="020B0604020202020204" pitchFamily="34" charset="0"/>
            </a:endParaRPr>
          </a:p>
          <a:p>
            <a:pPr algn="just">
              <a:lnSpc>
                <a:spcPct val="105000"/>
              </a:lnSpc>
            </a:pPr>
            <a:endParaRPr lang="cs-CZ" sz="2000" b="1" kern="50" dirty="0">
              <a:latin typeface="Arial" panose="020B0604020202020204" pitchFamily="34" charset="0"/>
              <a:ea typeface="Arial Unicode MS"/>
              <a:cs typeface="Arial" panose="020B0604020202020204" pitchFamily="34" charset="0"/>
            </a:endParaRPr>
          </a:p>
          <a:p>
            <a:pPr algn="just">
              <a:lnSpc>
                <a:spcPct val="105000"/>
              </a:lnSpc>
            </a:pPr>
            <a:r>
              <a:rPr lang="ru-RU" sz="2000" b="1" kern="50" dirty="0">
                <a:effectLst/>
                <a:latin typeface="Arial" panose="020B0604020202020204" pitchFamily="34" charset="0"/>
                <a:ea typeface="Arial Unicode MS"/>
                <a:cs typeface="Arial" panose="020B0604020202020204" pitchFamily="34" charset="0"/>
              </a:rPr>
              <a:t>Нулевой суффикс </a:t>
            </a:r>
            <a:r>
              <a:rPr lang="ru-RU" sz="2000" kern="50" dirty="0">
                <a:effectLst/>
                <a:latin typeface="Arial" panose="020B0604020202020204" pitchFamily="34" charset="0"/>
                <a:ea typeface="Arial Unicode MS"/>
                <a:cs typeface="Arial" panose="020B0604020202020204" pitchFamily="34" charset="0"/>
              </a:rPr>
              <a:t>используется, если </a:t>
            </a:r>
            <a:r>
              <a:rPr lang="ru-RU" sz="2000" u="sng" kern="50" dirty="0">
                <a:effectLst/>
                <a:latin typeface="Arial" panose="020B0604020202020204" pitchFamily="34" charset="0"/>
                <a:ea typeface="Arial Unicode MS"/>
                <a:cs typeface="Arial" panose="020B0604020202020204" pitchFamily="34" charset="0"/>
              </a:rPr>
              <a:t>ударение падает на гласный звук основы</a:t>
            </a:r>
            <a:r>
              <a:rPr lang="ru-RU" sz="2000" kern="50" dirty="0">
                <a:effectLst/>
                <a:latin typeface="Arial" panose="020B0604020202020204" pitchFamily="34" charset="0"/>
                <a:ea typeface="Arial Unicode MS"/>
                <a:cs typeface="Arial" panose="020B0604020202020204" pitchFamily="34" charset="0"/>
              </a:rPr>
              <a:t> (</a:t>
            </a:r>
            <a:r>
              <a:rPr lang="ru-RU" sz="2000" i="1" kern="50" dirty="0">
                <a:effectLst/>
                <a:latin typeface="Arial" panose="020B0604020202020204" pitchFamily="34" charset="0"/>
                <a:ea typeface="Arial Unicode MS"/>
                <a:cs typeface="Arial" panose="020B0604020202020204" pitchFamily="34" charset="0"/>
              </a:rPr>
              <a:t>пров</a:t>
            </a:r>
            <a:r>
              <a:rPr lang="ru-RU" sz="2000" i="1" u="sng" kern="50" dirty="0">
                <a:effectLst/>
                <a:latin typeface="Arial" panose="020B0604020202020204" pitchFamily="34" charset="0"/>
                <a:ea typeface="Arial Unicode MS"/>
                <a:cs typeface="Arial" panose="020B0604020202020204" pitchFamily="34" charset="0"/>
              </a:rPr>
              <a:t>е</a:t>
            </a:r>
            <a:r>
              <a:rPr lang="ru-RU" sz="2000" i="1" kern="50" dirty="0">
                <a:effectLst/>
                <a:latin typeface="Arial" panose="020B0604020202020204" pitchFamily="34" charset="0"/>
                <a:ea typeface="Arial Unicode MS"/>
                <a:cs typeface="Arial" panose="020B0604020202020204" pitchFamily="34" charset="0"/>
              </a:rPr>
              <a:t>рить – проверь</a:t>
            </a:r>
            <a:r>
              <a:rPr lang="ru-RU" sz="2000" kern="50" dirty="0">
                <a:effectLst/>
                <a:latin typeface="Arial" panose="020B0604020202020204" pitchFamily="34" charset="0"/>
                <a:ea typeface="Arial Unicode MS"/>
                <a:cs typeface="Arial" panose="020B0604020202020204" pitchFamily="34" charset="0"/>
              </a:rPr>
              <a:t>). </a:t>
            </a:r>
            <a:endParaRPr lang="cs-CZ" sz="2000" kern="50" dirty="0">
              <a:effectLst/>
              <a:latin typeface="Arial" panose="020B0604020202020204" pitchFamily="34" charset="0"/>
              <a:ea typeface="Arial Unicode MS"/>
              <a:cs typeface="Arial" panose="020B0604020202020204" pitchFamily="34" charset="0"/>
            </a:endParaRPr>
          </a:p>
          <a:p>
            <a:pPr algn="just">
              <a:lnSpc>
                <a:spcPct val="105000"/>
              </a:lnSpc>
            </a:pPr>
            <a:r>
              <a:rPr lang="ru-RU" sz="2000" kern="50" dirty="0">
                <a:effectLst/>
                <a:latin typeface="Arial" panose="020B0604020202020204" pitchFamily="34" charset="0"/>
                <a:ea typeface="Arial Unicode MS"/>
                <a:cs typeface="Arial" panose="020B0604020202020204" pitchFamily="34" charset="0"/>
              </a:rPr>
              <a:t>Формы повелительного наклонения глагола </a:t>
            </a:r>
            <a:r>
              <a:rPr lang="ru-RU" sz="2000" u="sng" kern="50" dirty="0">
                <a:effectLst/>
                <a:latin typeface="Arial" panose="020B0604020202020204" pitchFamily="34" charset="0"/>
                <a:ea typeface="Arial Unicode MS"/>
                <a:cs typeface="Arial" panose="020B0604020202020204" pitchFamily="34" charset="0"/>
              </a:rPr>
              <a:t>с ударным окончанием </a:t>
            </a:r>
            <a:r>
              <a:rPr lang="ru-RU" sz="2000" kern="50" dirty="0">
                <a:effectLst/>
                <a:latin typeface="Arial" panose="020B0604020202020204" pitchFamily="34" charset="0"/>
                <a:ea typeface="Arial Unicode MS"/>
                <a:cs typeface="Arial" panose="020B0604020202020204" pitchFamily="34" charset="0"/>
              </a:rPr>
              <a:t>образуются, </a:t>
            </a:r>
            <a:r>
              <a:rPr lang="ru-RU" sz="2000" u="sng" kern="50" dirty="0">
                <a:effectLst/>
                <a:latin typeface="Arial" panose="020B0604020202020204" pitchFamily="34" charset="0"/>
                <a:ea typeface="Arial Unicode MS"/>
                <a:cs typeface="Arial" panose="020B0604020202020204" pitchFamily="34" charset="0"/>
              </a:rPr>
              <a:t>если в конце слова проявляется мягкий согласный </a:t>
            </a:r>
            <a:r>
              <a:rPr lang="ru-RU" sz="2000" i="1" u="sng" kern="50" dirty="0">
                <a:effectLst/>
                <a:latin typeface="Arial" panose="020B0604020202020204" pitchFamily="34" charset="0"/>
                <a:ea typeface="Arial Unicode MS"/>
                <a:cs typeface="Arial" panose="020B0604020202020204" pitchFamily="34" charset="0"/>
              </a:rPr>
              <a:t>-й</a:t>
            </a:r>
            <a:r>
              <a:rPr lang="ru-RU" sz="2000" u="sng" kern="50" dirty="0">
                <a:effectLst/>
                <a:latin typeface="Arial" panose="020B0604020202020204" pitchFamily="34" charset="0"/>
                <a:ea typeface="Arial Unicode MS"/>
                <a:cs typeface="Arial" panose="020B0604020202020204" pitchFamily="34" charset="0"/>
              </a:rPr>
              <a:t> </a:t>
            </a:r>
            <a:r>
              <a:rPr lang="ru-RU" sz="2000" kern="50" dirty="0">
                <a:effectLst/>
                <a:latin typeface="Arial" panose="020B0604020202020204" pitchFamily="34" charset="0"/>
                <a:ea typeface="Arial Unicode MS"/>
                <a:cs typeface="Arial" panose="020B0604020202020204" pitchFamily="34" charset="0"/>
              </a:rPr>
              <a:t>(</a:t>
            </a:r>
            <a:r>
              <a:rPr lang="ru-RU" sz="2000" i="1" kern="50" dirty="0">
                <a:effectLst/>
                <a:latin typeface="Arial" panose="020B0604020202020204" pitchFamily="34" charset="0"/>
                <a:ea typeface="Arial Unicode MS"/>
                <a:cs typeface="Arial" panose="020B0604020202020204" pitchFamily="34" charset="0"/>
              </a:rPr>
              <a:t>отмыть – отмой</a:t>
            </a:r>
            <a:r>
              <a:rPr lang="ru-RU" sz="2000" kern="50" dirty="0">
                <a:effectLst/>
                <a:latin typeface="Arial" panose="020B0604020202020204" pitchFamily="34" charset="0"/>
                <a:ea typeface="Arial Unicode MS"/>
                <a:cs typeface="Arial" panose="020B0604020202020204" pitchFamily="34" charset="0"/>
              </a:rPr>
              <a:t>). </a:t>
            </a:r>
          </a:p>
          <a:p>
            <a:pPr algn="just">
              <a:lnSpc>
                <a:spcPct val="105000"/>
              </a:lnSpc>
            </a:pPr>
            <a:endParaRPr lang="cs-CZ" sz="2000" kern="50" dirty="0">
              <a:effectLst/>
              <a:latin typeface="Arial" panose="020B0604020202020204" pitchFamily="34" charset="0"/>
              <a:ea typeface="Arial Unicode MS"/>
              <a:cs typeface="Arial" panose="020B0604020202020204" pitchFamily="34" charset="0"/>
            </a:endParaRPr>
          </a:p>
          <a:p>
            <a:pPr algn="just">
              <a:lnSpc>
                <a:spcPct val="105000"/>
              </a:lnSpc>
            </a:pPr>
            <a:r>
              <a:rPr lang="ru-RU" sz="2000" b="1" kern="50" dirty="0">
                <a:effectLst/>
                <a:latin typeface="Arial" panose="020B0604020202020204" pitchFamily="34" charset="0"/>
                <a:ea typeface="Arial Unicode MS"/>
                <a:cs typeface="Arial" panose="020B0604020202020204" pitchFamily="34" charset="0"/>
              </a:rPr>
              <a:t>Суффикс </a:t>
            </a:r>
            <a:r>
              <a:rPr lang="ru-RU" sz="2000" b="1" i="1" kern="50" dirty="0">
                <a:effectLst/>
                <a:latin typeface="Arial" panose="020B0604020202020204" pitchFamily="34" charset="0"/>
                <a:ea typeface="Arial Unicode MS"/>
                <a:cs typeface="Arial" panose="020B0604020202020204" pitchFamily="34" charset="0"/>
              </a:rPr>
              <a:t>-и</a:t>
            </a:r>
            <a:r>
              <a:rPr lang="ru-RU" sz="2000" kern="50" dirty="0">
                <a:effectLst/>
                <a:latin typeface="Arial" panose="020B0604020202020204" pitchFamily="34" charset="0"/>
                <a:ea typeface="Arial Unicode MS"/>
                <a:cs typeface="Arial" panose="020B0604020202020204" pitchFamily="34" charset="0"/>
              </a:rPr>
              <a:t> образует формы повелительного наклонения </a:t>
            </a:r>
            <a:r>
              <a:rPr lang="ru-RU" sz="2000" u="sng" kern="50" dirty="0">
                <a:effectLst/>
                <a:latin typeface="Arial" panose="020B0604020202020204" pitchFamily="34" charset="0"/>
                <a:ea typeface="Arial Unicode MS"/>
                <a:cs typeface="Arial" panose="020B0604020202020204" pitchFamily="34" charset="0"/>
              </a:rPr>
              <a:t>если ударным является окончание 1 лица единственного числа настоящего (будущего) времени</a:t>
            </a:r>
            <a:r>
              <a:rPr lang="ru-RU" sz="2000" i="1" kern="50" dirty="0">
                <a:effectLst/>
                <a:latin typeface="Arial" panose="020B0604020202020204" pitchFamily="34" charset="0"/>
                <a:ea typeface="Arial Unicode MS"/>
                <a:cs typeface="Arial" panose="020B0604020202020204" pitchFamily="34" charset="0"/>
              </a:rPr>
              <a:t> </a:t>
            </a:r>
            <a:r>
              <a:rPr lang="ru-RU" sz="2000" kern="50" dirty="0">
                <a:effectLst/>
                <a:latin typeface="Arial" panose="020B0604020202020204" pitchFamily="34" charset="0"/>
                <a:ea typeface="Arial Unicode MS"/>
                <a:cs typeface="Arial" panose="020B0604020202020204" pitchFamily="34" charset="0"/>
              </a:rPr>
              <a:t>(</a:t>
            </a:r>
            <a:r>
              <a:rPr lang="ru-RU" sz="2000" i="1" kern="50" dirty="0">
                <a:effectLst/>
                <a:latin typeface="Arial" panose="020B0604020202020204" pitchFamily="34" charset="0"/>
                <a:ea typeface="Arial Unicode MS"/>
                <a:cs typeface="Arial" panose="020B0604020202020204" pitchFamily="34" charset="0"/>
              </a:rPr>
              <a:t>проч</a:t>
            </a:r>
            <a:r>
              <a:rPr lang="ru-RU" sz="2000" i="1" u="sng" kern="50" dirty="0">
                <a:effectLst/>
                <a:latin typeface="Arial" panose="020B0604020202020204" pitchFamily="34" charset="0"/>
                <a:ea typeface="Arial Unicode MS"/>
                <a:cs typeface="Arial" panose="020B0604020202020204" pitchFamily="34" charset="0"/>
              </a:rPr>
              <a:t>е</a:t>
            </a:r>
            <a:r>
              <a:rPr lang="ru-RU" sz="2000" i="1" kern="50" dirty="0">
                <a:effectLst/>
                <a:latin typeface="Arial" panose="020B0604020202020204" pitchFamily="34" charset="0"/>
                <a:ea typeface="Arial Unicode MS"/>
                <a:cs typeface="Arial" panose="020B0604020202020204" pitchFamily="34" charset="0"/>
              </a:rPr>
              <a:t>сть – прочт</a:t>
            </a:r>
            <a:r>
              <a:rPr lang="ru-RU" sz="2000" i="1" u="sng" kern="50" dirty="0">
                <a:effectLst/>
                <a:latin typeface="Arial" panose="020B0604020202020204" pitchFamily="34" charset="0"/>
                <a:ea typeface="Arial Unicode MS"/>
                <a:cs typeface="Arial" panose="020B0604020202020204" pitchFamily="34" charset="0"/>
              </a:rPr>
              <a:t>у</a:t>
            </a:r>
            <a:r>
              <a:rPr lang="ru-RU" sz="2000" i="1" kern="50" dirty="0">
                <a:effectLst/>
                <a:latin typeface="Arial" panose="020B0604020202020204" pitchFamily="34" charset="0"/>
                <a:ea typeface="Arial Unicode MS"/>
                <a:cs typeface="Arial" panose="020B0604020202020204" pitchFamily="34" charset="0"/>
              </a:rPr>
              <a:t> – прочт</a:t>
            </a:r>
            <a:r>
              <a:rPr lang="ru-RU" sz="2000" i="1" u="sng" kern="50" dirty="0">
                <a:effectLst/>
                <a:latin typeface="Arial" panose="020B0604020202020204" pitchFamily="34" charset="0"/>
                <a:ea typeface="Arial Unicode MS"/>
                <a:cs typeface="Arial" panose="020B0604020202020204" pitchFamily="34" charset="0"/>
              </a:rPr>
              <a:t>и</a:t>
            </a:r>
            <a:r>
              <a:rPr lang="ru-RU" sz="2000" kern="50" dirty="0">
                <a:effectLst/>
                <a:latin typeface="Arial" panose="020B0604020202020204" pitchFamily="34" charset="0"/>
                <a:ea typeface="Arial Unicode MS"/>
                <a:cs typeface="Arial" panose="020B0604020202020204" pitchFamily="34" charset="0"/>
              </a:rPr>
              <a:t>); далее  у глаголов с ударной приставкой </a:t>
            </a:r>
            <a:r>
              <a:rPr lang="ru-RU" sz="2000" i="1" kern="50" dirty="0">
                <a:effectLst/>
                <a:latin typeface="Arial" panose="020B0604020202020204" pitchFamily="34" charset="0"/>
                <a:ea typeface="Arial Unicode MS"/>
                <a:cs typeface="Arial" panose="020B0604020202020204" pitchFamily="34" charset="0"/>
              </a:rPr>
              <a:t>вы-</a:t>
            </a:r>
            <a:r>
              <a:rPr lang="ru-RU" sz="2000" kern="50" dirty="0">
                <a:effectLst/>
                <a:latin typeface="Arial" panose="020B0604020202020204" pitchFamily="34" charset="0"/>
                <a:ea typeface="Arial Unicode MS"/>
                <a:cs typeface="Arial" panose="020B0604020202020204" pitchFamily="34" charset="0"/>
              </a:rPr>
              <a:t> (</a:t>
            </a:r>
            <a:r>
              <a:rPr lang="ru-RU" sz="2000" i="1" kern="50" dirty="0">
                <a:effectLst/>
                <a:latin typeface="Arial" panose="020B0604020202020204" pitchFamily="34" charset="0"/>
                <a:ea typeface="Arial Unicode MS"/>
                <a:cs typeface="Arial" panose="020B0604020202020204" pitchFamily="34" charset="0"/>
              </a:rPr>
              <a:t>в</a:t>
            </a:r>
            <a:r>
              <a:rPr lang="ru-RU" sz="2000" i="1" u="sng" kern="50" dirty="0">
                <a:effectLst/>
                <a:latin typeface="Arial" panose="020B0604020202020204" pitchFamily="34" charset="0"/>
                <a:ea typeface="Arial Unicode MS"/>
                <a:cs typeface="Arial" panose="020B0604020202020204" pitchFamily="34" charset="0"/>
              </a:rPr>
              <a:t>ы</a:t>
            </a:r>
            <a:r>
              <a:rPr lang="ru-RU" sz="2000" i="1" kern="50" dirty="0">
                <a:effectLst/>
                <a:latin typeface="Arial" panose="020B0604020202020204" pitchFamily="34" charset="0"/>
                <a:ea typeface="Arial Unicode MS"/>
                <a:cs typeface="Arial" panose="020B0604020202020204" pitchFamily="34" charset="0"/>
              </a:rPr>
              <a:t>йти – в</a:t>
            </a:r>
            <a:r>
              <a:rPr lang="ru-RU" sz="2000" i="1" u="sng" kern="50" dirty="0">
                <a:effectLst/>
                <a:latin typeface="Arial" panose="020B0604020202020204" pitchFamily="34" charset="0"/>
                <a:ea typeface="Arial Unicode MS"/>
                <a:cs typeface="Arial" panose="020B0604020202020204" pitchFamily="34" charset="0"/>
              </a:rPr>
              <a:t>ы</a:t>
            </a:r>
            <a:r>
              <a:rPr lang="ru-RU" sz="2000" i="1" kern="50" dirty="0">
                <a:effectLst/>
                <a:latin typeface="Arial" panose="020B0604020202020204" pitchFamily="34" charset="0"/>
                <a:ea typeface="Arial Unicode MS"/>
                <a:cs typeface="Arial" panose="020B0604020202020204" pitchFamily="34" charset="0"/>
              </a:rPr>
              <a:t>йду - в</a:t>
            </a:r>
            <a:r>
              <a:rPr lang="ru-RU" sz="2000" i="1" u="sng" kern="50" dirty="0">
                <a:effectLst/>
                <a:latin typeface="Arial" panose="020B0604020202020204" pitchFamily="34" charset="0"/>
                <a:ea typeface="Arial Unicode MS"/>
                <a:cs typeface="Arial" panose="020B0604020202020204" pitchFamily="34" charset="0"/>
              </a:rPr>
              <a:t>ы</a:t>
            </a:r>
            <a:r>
              <a:rPr lang="ru-RU" sz="2000" i="1" kern="50" dirty="0">
                <a:effectLst/>
                <a:latin typeface="Arial" panose="020B0604020202020204" pitchFamily="34" charset="0"/>
                <a:ea typeface="Arial Unicode MS"/>
                <a:cs typeface="Arial" panose="020B0604020202020204" pitchFamily="34" charset="0"/>
              </a:rPr>
              <a:t>йди</a:t>
            </a:r>
            <a:r>
              <a:rPr lang="ru-RU" sz="2000" kern="50" dirty="0">
                <a:effectLst/>
                <a:latin typeface="Arial" panose="020B0604020202020204" pitchFamily="34" charset="0"/>
                <a:ea typeface="Arial Unicode MS"/>
                <a:cs typeface="Arial" panose="020B0604020202020204" pitchFamily="34" charset="0"/>
              </a:rPr>
              <a:t>); а так же у глаголов с основой на сочетание согласных (</a:t>
            </a:r>
            <a:r>
              <a:rPr lang="ru-RU" sz="2000" i="1" kern="50" dirty="0">
                <a:effectLst/>
                <a:latin typeface="Arial" panose="020B0604020202020204" pitchFamily="34" charset="0"/>
                <a:ea typeface="Arial Unicode MS"/>
                <a:cs typeface="Arial" panose="020B0604020202020204" pitchFamily="34" charset="0"/>
              </a:rPr>
              <a:t>кр</a:t>
            </a:r>
            <a:r>
              <a:rPr lang="ru-RU" sz="2000" i="1" u="sng" kern="50" dirty="0">
                <a:effectLst/>
                <a:latin typeface="Arial" panose="020B0604020202020204" pitchFamily="34" charset="0"/>
                <a:ea typeface="Arial Unicode MS"/>
                <a:cs typeface="Arial" panose="020B0604020202020204" pitchFamily="34" charset="0"/>
              </a:rPr>
              <a:t>и</a:t>
            </a:r>
            <a:r>
              <a:rPr lang="ru-RU" sz="2000" i="1" kern="50" dirty="0">
                <a:effectLst/>
                <a:latin typeface="Arial" panose="020B0604020202020204" pitchFamily="34" charset="0"/>
                <a:ea typeface="Arial Unicode MS"/>
                <a:cs typeface="Arial" panose="020B0604020202020204" pitchFamily="34" charset="0"/>
              </a:rPr>
              <a:t>кнуть – кр</a:t>
            </a:r>
            <a:r>
              <a:rPr lang="ru-RU" sz="2000" i="1" u="sng" kern="50" dirty="0">
                <a:effectLst/>
                <a:latin typeface="Arial" panose="020B0604020202020204" pitchFamily="34" charset="0"/>
                <a:ea typeface="Arial Unicode MS"/>
                <a:cs typeface="Arial" panose="020B0604020202020204" pitchFamily="34" charset="0"/>
              </a:rPr>
              <a:t>и</a:t>
            </a:r>
            <a:r>
              <a:rPr lang="ru-RU" sz="2000" i="1" kern="50" dirty="0">
                <a:effectLst/>
                <a:latin typeface="Arial" panose="020B0604020202020204" pitchFamily="34" charset="0"/>
                <a:ea typeface="Arial Unicode MS"/>
                <a:cs typeface="Arial" panose="020B0604020202020204" pitchFamily="34" charset="0"/>
              </a:rPr>
              <a:t>кну - кр</a:t>
            </a:r>
            <a:r>
              <a:rPr lang="ru-RU" sz="2000" i="1" u="sng" kern="50" dirty="0">
                <a:effectLst/>
                <a:latin typeface="Arial" panose="020B0604020202020204" pitchFamily="34" charset="0"/>
                <a:ea typeface="Arial Unicode MS"/>
                <a:cs typeface="Arial" panose="020B0604020202020204" pitchFamily="34" charset="0"/>
              </a:rPr>
              <a:t>и</a:t>
            </a:r>
            <a:r>
              <a:rPr lang="ru-RU" sz="2000" i="1" kern="50" dirty="0">
                <a:effectLst/>
                <a:latin typeface="Arial" panose="020B0604020202020204" pitchFamily="34" charset="0"/>
                <a:ea typeface="Arial Unicode MS"/>
                <a:cs typeface="Arial" panose="020B0604020202020204" pitchFamily="34" charset="0"/>
              </a:rPr>
              <a:t>кни</a:t>
            </a:r>
            <a:r>
              <a:rPr lang="ru-RU" sz="2000" kern="50" dirty="0">
                <a:effectLst/>
                <a:latin typeface="Arial" panose="020B0604020202020204" pitchFamily="34" charset="0"/>
                <a:ea typeface="Arial Unicode MS"/>
                <a:cs typeface="Arial" panose="020B0604020202020204" pitchFamily="34" charset="0"/>
              </a:rPr>
              <a:t>). </a:t>
            </a:r>
            <a:endParaRPr lang="cs-CZ" sz="2000" kern="50" dirty="0">
              <a:effectLst/>
              <a:latin typeface="Arial" panose="020B0604020202020204" pitchFamily="34" charset="0"/>
              <a:ea typeface="Arial Unicode MS"/>
              <a:cs typeface="Arial" panose="020B0604020202020204" pitchFamily="34" charset="0"/>
            </a:endParaRPr>
          </a:p>
          <a:p>
            <a:pPr algn="just">
              <a:lnSpc>
                <a:spcPct val="105000"/>
              </a:lnSpc>
            </a:pPr>
            <a:endParaRPr lang="cs-CZ" sz="2000" kern="50" dirty="0">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4212682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57C4540-14D6-4340-8551-D33808500CC6}"/>
              </a:ext>
            </a:extLst>
          </p:cNvPr>
          <p:cNvSpPr txBox="1"/>
          <p:nvPr/>
        </p:nvSpPr>
        <p:spPr>
          <a:xfrm>
            <a:off x="1500327" y="1810571"/>
            <a:ext cx="9579006" cy="2978444"/>
          </a:xfrm>
          <a:prstGeom prst="rect">
            <a:avLst/>
          </a:prstGeom>
          <a:noFill/>
        </p:spPr>
        <p:txBody>
          <a:bodyPr wrap="square">
            <a:spAutoFit/>
          </a:bodyPr>
          <a:lstStyle/>
          <a:p>
            <a:pPr marL="0" marR="0" lvl="0" indent="0" algn="just" defTabSz="457200" rtl="0" eaLnBrk="1" fontAlgn="auto" latinLnBrk="0" hangingPunct="1">
              <a:lnSpc>
                <a:spcPct val="105000"/>
              </a:lnSpc>
              <a:spcBef>
                <a:spcPts val="0"/>
              </a:spcBef>
              <a:spcAft>
                <a:spcPts val="0"/>
              </a:spcAft>
              <a:buClrTx/>
              <a:buSzTx/>
              <a:buFontTx/>
              <a:buNone/>
              <a:tabLst/>
              <a:defRPr/>
            </a:pPr>
            <a:r>
              <a:rPr kumimoji="0" lang="ru-RU" sz="2000" b="0" i="0" u="sng" strike="noStrike" kern="5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От всех вышеприведенных форм единственного числа может быть образована </a:t>
            </a:r>
            <a:r>
              <a:rPr kumimoji="0" lang="ru-RU" sz="2000" b="1" i="0" u="sng" strike="noStrike" kern="5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форма множественного числа путем присоединения постфикса </a:t>
            </a:r>
            <a:r>
              <a:rPr kumimoji="0" lang="ru-RU" sz="2000" b="1" i="1" u="sng" strike="noStrike" kern="5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-те </a:t>
            </a:r>
            <a:r>
              <a:rPr kumimoji="0" lang="ru-RU" sz="2000" b="0" i="0" u="none" strike="noStrike" kern="5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a:t>
            </a:r>
            <a:r>
              <a:rPr kumimoji="0" lang="ru-RU" sz="2000" b="0" i="1" u="none" strike="noStrike" kern="5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проверьте, отмойте, прочтите, выйдите, крикните</a:t>
            </a:r>
            <a:r>
              <a:rPr kumimoji="0" lang="ru-RU" sz="2000" b="0" i="0" u="none" strike="noStrike" kern="5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 </a:t>
            </a:r>
          </a:p>
          <a:p>
            <a:pPr marL="0" marR="0" lvl="0" indent="0" algn="just" defTabSz="457200" rtl="0" eaLnBrk="1" fontAlgn="auto" latinLnBrk="0" hangingPunct="1">
              <a:lnSpc>
                <a:spcPct val="105000"/>
              </a:lnSpc>
              <a:spcBef>
                <a:spcPts val="0"/>
              </a:spcBef>
              <a:spcAft>
                <a:spcPts val="0"/>
              </a:spcAft>
              <a:buClrTx/>
              <a:buSzTx/>
              <a:buFontTx/>
              <a:buNone/>
              <a:tabLst/>
              <a:defRPr/>
            </a:pPr>
            <a:endParaRPr kumimoji="0" lang="cs-CZ" sz="2000" b="0" i="0" u="none" strike="noStrike" kern="5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a:p>
            <a:pPr marL="0" marR="0" lvl="0" indent="0" algn="just" defTabSz="457200" rtl="0" eaLnBrk="1" fontAlgn="auto" latinLnBrk="0" hangingPunct="1">
              <a:lnSpc>
                <a:spcPct val="105000"/>
              </a:lnSpc>
              <a:spcBef>
                <a:spcPts val="0"/>
              </a:spcBef>
              <a:spcAft>
                <a:spcPts val="0"/>
              </a:spcAft>
              <a:buClrTx/>
              <a:buSzTx/>
              <a:buFontTx/>
              <a:buNone/>
              <a:tabLst/>
              <a:defRPr/>
            </a:pPr>
            <a:r>
              <a:rPr kumimoji="0" lang="ru-RU" sz="2000" b="0" i="0" u="sng" strike="noStrike" kern="5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Простая форма повелительного наклонения множественного числа может быть также образована </a:t>
            </a:r>
            <a:r>
              <a:rPr kumimoji="0" lang="ru-RU" sz="2000" b="1" i="0" u="sng" strike="noStrike" kern="5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с помощью постфикса </a:t>
            </a:r>
            <a:r>
              <a:rPr kumimoji="0" lang="ru-RU" sz="2000" b="1" i="1" u="sng" strike="noStrike" kern="5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-те</a:t>
            </a:r>
            <a:r>
              <a:rPr kumimoji="0" lang="ru-RU" sz="2000" b="1" i="0" u="sng" strike="noStrike" kern="5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 от глагола первого лица множественного числа изъявительного наклонения</a:t>
            </a:r>
            <a:r>
              <a:rPr kumimoji="0" lang="ru-RU" sz="2000" b="0" i="0" u="none" strike="noStrike" kern="5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 если она выражает просьбу, пожелание, обращенное ко многим лицам или к одному человеку в уважительной форме (</a:t>
            </a:r>
            <a:r>
              <a:rPr kumimoji="0" lang="ru-RU" sz="2000" b="0" i="1" u="none" strike="noStrike" kern="5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спеть – споем - споемте</a:t>
            </a:r>
            <a:r>
              <a:rPr kumimoji="0" lang="ru-RU" sz="2000" b="0" i="0" u="none" strike="noStrike" kern="5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a:t>
            </a:r>
            <a:endParaRPr kumimoji="0" lang="cs-CZ" sz="2000" b="0" i="0" u="none" strike="noStrike" kern="5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2861262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8D9D74E-4927-4DAA-A07F-54B06D03E97C}"/>
              </a:ext>
            </a:extLst>
          </p:cNvPr>
          <p:cNvPicPr>
            <a:picLocks noChangeAspect="1"/>
          </p:cNvPicPr>
          <p:nvPr/>
        </p:nvPicPr>
        <p:blipFill>
          <a:blip r:embed="rId2"/>
          <a:stretch>
            <a:fillRect/>
          </a:stretch>
        </p:blipFill>
        <p:spPr>
          <a:xfrm>
            <a:off x="310719" y="355107"/>
            <a:ext cx="12180164" cy="2192785"/>
          </a:xfrm>
          <a:prstGeom prst="rect">
            <a:avLst/>
          </a:prstGeom>
        </p:spPr>
      </p:pic>
      <p:graphicFrame>
        <p:nvGraphicFramePr>
          <p:cNvPr id="3" name="Zástupný symbol pro obsah 7">
            <a:extLst>
              <a:ext uri="{FF2B5EF4-FFF2-40B4-BE49-F238E27FC236}">
                <a16:creationId xmlns:a16="http://schemas.microsoft.com/office/drawing/2014/main" id="{2CF16065-FDFD-4C89-B22B-B6FA87BE72BD}"/>
              </a:ext>
            </a:extLst>
          </p:cNvPr>
          <p:cNvGraphicFramePr>
            <a:graphicFrameLocks/>
          </p:cNvGraphicFramePr>
          <p:nvPr>
            <p:extLst>
              <p:ext uri="{D42A27DB-BD31-4B8C-83A1-F6EECF244321}">
                <p14:modId xmlns:p14="http://schemas.microsoft.com/office/powerpoint/2010/main" val="4134035161"/>
              </p:ext>
            </p:extLst>
          </p:nvPr>
        </p:nvGraphicFramePr>
        <p:xfrm>
          <a:off x="3533800" y="2654052"/>
          <a:ext cx="5124400" cy="3312113"/>
        </p:xfrm>
        <a:graphic>
          <a:graphicData uri="http://schemas.openxmlformats.org/drawingml/2006/table">
            <a:tbl>
              <a:tblPr firstRow="1" firstCol="1" lastRow="1" lastCol="1" bandRow="1" bandCol="1"/>
              <a:tblGrid>
                <a:gridCol w="2240197">
                  <a:extLst>
                    <a:ext uri="{9D8B030D-6E8A-4147-A177-3AD203B41FA5}">
                      <a16:colId xmlns:a16="http://schemas.microsoft.com/office/drawing/2014/main" val="20000"/>
                    </a:ext>
                  </a:extLst>
                </a:gridCol>
                <a:gridCol w="1492544">
                  <a:extLst>
                    <a:ext uri="{9D8B030D-6E8A-4147-A177-3AD203B41FA5}">
                      <a16:colId xmlns:a16="http://schemas.microsoft.com/office/drawing/2014/main" val="20001"/>
                    </a:ext>
                  </a:extLst>
                </a:gridCol>
                <a:gridCol w="1391659">
                  <a:extLst>
                    <a:ext uri="{9D8B030D-6E8A-4147-A177-3AD203B41FA5}">
                      <a16:colId xmlns:a16="http://schemas.microsoft.com/office/drawing/2014/main" val="20002"/>
                    </a:ext>
                  </a:extLst>
                </a:gridCol>
              </a:tblGrid>
              <a:tr h="662423">
                <a:tc>
                  <a:txBody>
                    <a:bodyPr/>
                    <a:lstStyle/>
                    <a:p>
                      <a:pPr algn="ctr">
                        <a:lnSpc>
                          <a:spcPct val="107000"/>
                        </a:lnSpc>
                        <a:spcAft>
                          <a:spcPts val="0"/>
                        </a:spcAft>
                      </a:pPr>
                      <a:endParaRPr lang="cs-CZ" sz="20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000" b="1" dirty="0">
                          <a:effectLst/>
                          <a:latin typeface="Times New Roman"/>
                          <a:ea typeface="Times New Roman"/>
                        </a:rPr>
                        <a:t>Ед.ч.</a:t>
                      </a:r>
                      <a:endParaRPr lang="cs-CZ" sz="20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000" b="1" dirty="0">
                          <a:effectLst/>
                          <a:latin typeface="Times New Roman"/>
                          <a:ea typeface="Times New Roman"/>
                        </a:rPr>
                        <a:t>Мн.ч.</a:t>
                      </a:r>
                      <a:endParaRPr lang="cs-CZ" sz="20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24845">
                <a:tc>
                  <a:txBody>
                    <a:bodyPr/>
                    <a:lstStyle/>
                    <a:p>
                      <a:pPr algn="just">
                        <a:lnSpc>
                          <a:spcPct val="107000"/>
                        </a:lnSpc>
                        <a:spcAft>
                          <a:spcPts val="0"/>
                        </a:spcAft>
                      </a:pPr>
                      <a:r>
                        <a:rPr lang="ru-RU" sz="2000" b="1" dirty="0">
                          <a:effectLst/>
                          <a:latin typeface="Times New Roman"/>
                          <a:ea typeface="Times New Roman"/>
                        </a:rPr>
                        <a:t>Неинклюзивные формы</a:t>
                      </a:r>
                      <a:endParaRPr lang="cs-CZ" sz="2000" b="1"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2000" b="1" noProof="0" dirty="0">
                          <a:effectLst/>
                          <a:latin typeface="Times New Roman"/>
                          <a:ea typeface="Times New Roman"/>
                        </a:rPr>
                        <a:t>tiskni</a:t>
                      </a:r>
                    </a:p>
                    <a:p>
                      <a:pPr algn="just">
                        <a:lnSpc>
                          <a:spcPct val="107000"/>
                        </a:lnSpc>
                        <a:spcAft>
                          <a:spcPts val="0"/>
                        </a:spcAft>
                      </a:pPr>
                      <a:r>
                        <a:rPr lang="cs-CZ" sz="2000" b="1" dirty="0">
                          <a:effectLst/>
                          <a:latin typeface="Times New Roman"/>
                          <a:ea typeface="Times New Roman"/>
                        </a:rPr>
                        <a:t>nes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cs-CZ" sz="2000" b="1">
                          <a:effectLst/>
                          <a:latin typeface="Times New Roman"/>
                          <a:ea typeface="Times New Roman"/>
                        </a:rPr>
                        <a:t>tiskněte</a:t>
                      </a:r>
                    </a:p>
                    <a:p>
                      <a:pPr algn="just">
                        <a:lnSpc>
                          <a:spcPct val="107000"/>
                        </a:lnSpc>
                        <a:spcAft>
                          <a:spcPts val="0"/>
                        </a:spcAft>
                      </a:pPr>
                      <a:r>
                        <a:rPr lang="cs-CZ" sz="2000" b="1">
                          <a:effectLst/>
                          <a:latin typeface="Times New Roman"/>
                          <a:ea typeface="Times New Roman"/>
                        </a:rPr>
                        <a:t>neste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24845">
                <a:tc>
                  <a:txBody>
                    <a:bodyPr/>
                    <a:lstStyle/>
                    <a:p>
                      <a:pPr algn="just">
                        <a:lnSpc>
                          <a:spcPct val="107000"/>
                        </a:lnSpc>
                        <a:spcAft>
                          <a:spcPts val="0"/>
                        </a:spcAft>
                      </a:pPr>
                      <a:r>
                        <a:rPr lang="cs-CZ" sz="2000" b="1">
                          <a:effectLst/>
                          <a:latin typeface="Times New Roman"/>
                          <a:ea typeface="Times New Roman"/>
                        </a:rPr>
                        <a:t>И</a:t>
                      </a:r>
                      <a:r>
                        <a:rPr lang="ru-RU" sz="2000" b="1">
                          <a:effectLst/>
                          <a:latin typeface="Times New Roman"/>
                          <a:ea typeface="Times New Roman"/>
                        </a:rPr>
                        <a:t>нклюзивные формы</a:t>
                      </a:r>
                      <a:endParaRPr lang="cs-CZ" sz="2000" b="1">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cs-CZ" sz="2000" b="1" dirty="0">
                          <a:effectLst/>
                          <a:latin typeface="Times New Roman"/>
                          <a:ea typeface="Times New Roman"/>
                        </a:rPr>
                        <a:t>tiskněme</a:t>
                      </a:r>
                    </a:p>
                    <a:p>
                      <a:pPr algn="ctr">
                        <a:lnSpc>
                          <a:spcPct val="107000"/>
                        </a:lnSpc>
                        <a:spcAft>
                          <a:spcPts val="0"/>
                        </a:spcAft>
                      </a:pPr>
                      <a:r>
                        <a:rPr lang="cs-CZ" sz="2000" b="1" dirty="0">
                          <a:effectLst/>
                          <a:latin typeface="Times New Roman"/>
                          <a:ea typeface="Times New Roman"/>
                        </a:rPr>
                        <a:t>nesme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068762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D6035383-B5F5-4C84-B67E-CEE7F3754FDF}"/>
              </a:ext>
            </a:extLst>
          </p:cNvPr>
          <p:cNvPicPr>
            <a:picLocks noChangeAspect="1"/>
          </p:cNvPicPr>
          <p:nvPr/>
        </p:nvPicPr>
        <p:blipFill rotWithShape="1">
          <a:blip r:embed="rId2"/>
          <a:srcRect l="11869" t="21709" r="19028" b="37116"/>
          <a:stretch/>
        </p:blipFill>
        <p:spPr>
          <a:xfrm>
            <a:off x="369264" y="674702"/>
            <a:ext cx="11453472" cy="3693111"/>
          </a:xfrm>
          <a:prstGeom prst="rect">
            <a:avLst/>
          </a:prstGeom>
        </p:spPr>
      </p:pic>
      <p:pic>
        <p:nvPicPr>
          <p:cNvPr id="13" name="Obrázek 12">
            <a:extLst>
              <a:ext uri="{FF2B5EF4-FFF2-40B4-BE49-F238E27FC236}">
                <a16:creationId xmlns:a16="http://schemas.microsoft.com/office/drawing/2014/main" id="{E4F07E7A-2C4F-4FC5-BD63-5CA47BA4933A}"/>
              </a:ext>
            </a:extLst>
          </p:cNvPr>
          <p:cNvPicPr>
            <a:picLocks noChangeAspect="1"/>
          </p:cNvPicPr>
          <p:nvPr/>
        </p:nvPicPr>
        <p:blipFill rotWithShape="1">
          <a:blip r:embed="rId3"/>
          <a:srcRect l="12233" t="44024" r="19175" b="47208"/>
          <a:stretch/>
        </p:blipFill>
        <p:spPr>
          <a:xfrm>
            <a:off x="452762" y="4259832"/>
            <a:ext cx="11301274" cy="781772"/>
          </a:xfrm>
          <a:prstGeom prst="rect">
            <a:avLst/>
          </a:prstGeom>
        </p:spPr>
      </p:pic>
    </p:spTree>
    <p:extLst>
      <p:ext uri="{BB962C8B-B14F-4D97-AF65-F5344CB8AC3E}">
        <p14:creationId xmlns:p14="http://schemas.microsoft.com/office/powerpoint/2010/main" val="871902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1638C1F-3115-49DD-82D3-F23711EE20CC}"/>
              </a:ext>
            </a:extLst>
          </p:cNvPr>
          <p:cNvSpPr txBox="1"/>
          <p:nvPr/>
        </p:nvSpPr>
        <p:spPr>
          <a:xfrm>
            <a:off x="1473694" y="1182231"/>
            <a:ext cx="9481351" cy="4493538"/>
          </a:xfrm>
          <a:prstGeom prst="rect">
            <a:avLst/>
          </a:prstGeom>
          <a:noFill/>
        </p:spPr>
        <p:txBody>
          <a:bodyPr wrap="square">
            <a:spAutoFit/>
          </a:bodyPr>
          <a:lstStyle/>
          <a:p>
            <a:pPr marL="342900" indent="-342900">
              <a:buFont typeface="Arial" panose="020B0604020202020204" pitchFamily="34" charset="0"/>
              <a:buChar char="•"/>
            </a:pPr>
            <a:r>
              <a:rPr lang="ru-RU" sz="2200" b="1" dirty="0">
                <a:latin typeface="Arial" panose="020B0604020202020204" pitchFamily="34" charset="0"/>
                <a:cs typeface="Arial" panose="020B0604020202020204" pitchFamily="34" charset="0"/>
              </a:rPr>
              <a:t>Непродуктивные глаголы с суффиксом -</a:t>
            </a:r>
            <a:r>
              <a:rPr lang="ru-RU" sz="2200" b="1" dirty="0" err="1">
                <a:latin typeface="Arial" panose="020B0604020202020204" pitchFamily="34" charset="0"/>
                <a:cs typeface="Arial" panose="020B0604020202020204" pitchFamily="34" charset="0"/>
              </a:rPr>
              <a:t>ава</a:t>
            </a:r>
            <a:r>
              <a:rPr lang="ru-RU" sz="2200" b="1" dirty="0">
                <a:latin typeface="Arial" panose="020B0604020202020204" pitchFamily="34" charset="0"/>
                <a:cs typeface="Arial" panose="020B0604020202020204" pitchFamily="34" charset="0"/>
              </a:rPr>
              <a:t> сохраняют его </a:t>
            </a:r>
            <a:r>
              <a:rPr lang="ru-RU" sz="2200" dirty="0">
                <a:latin typeface="Arial" panose="020B0604020202020204" pitchFamily="34" charset="0"/>
                <a:cs typeface="Arial" panose="020B0604020202020204" pitchFamily="34" charset="0"/>
              </a:rPr>
              <a:t>в эксклюзиве (</a:t>
            </a:r>
            <a:r>
              <a:rPr lang="ru-RU" sz="2200" i="1" dirty="0">
                <a:latin typeface="Arial" panose="020B0604020202020204" pitchFamily="34" charset="0"/>
                <a:cs typeface="Arial" panose="020B0604020202020204" pitchFamily="34" charset="0"/>
              </a:rPr>
              <a:t>вставать - вставай</a:t>
            </a:r>
            <a:r>
              <a:rPr lang="ru-RU" sz="2200" dirty="0">
                <a:latin typeface="Arial" panose="020B0604020202020204" pitchFamily="34" charset="0"/>
                <a:cs typeface="Arial" panose="020B0604020202020204" pitchFamily="34" charset="0"/>
              </a:rPr>
              <a:t>).</a:t>
            </a:r>
            <a:endParaRPr lang="cs-CZ"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ru-RU"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ru-RU" sz="2200" b="1" dirty="0">
                <a:latin typeface="Arial" panose="020B0604020202020204" pitchFamily="34" charset="0"/>
                <a:cs typeface="Arial" panose="020B0604020202020204" pitchFamily="34" charset="0"/>
              </a:rPr>
              <a:t>Запомните образование следующих форм </a:t>
            </a:r>
            <a:r>
              <a:rPr lang="ru-RU" sz="2200" dirty="0">
                <a:latin typeface="Arial" panose="020B0604020202020204" pitchFamily="34" charset="0"/>
                <a:cs typeface="Arial" panose="020B0604020202020204" pitchFamily="34" charset="0"/>
              </a:rPr>
              <a:t>императива: </a:t>
            </a:r>
            <a:r>
              <a:rPr lang="ru-RU" sz="2200" i="1" dirty="0">
                <a:latin typeface="Arial" panose="020B0604020202020204" pitchFamily="34" charset="0"/>
                <a:cs typeface="Arial" panose="020B0604020202020204" pitchFamily="34" charset="0"/>
              </a:rPr>
              <a:t>дать – дай, есть – ешь, ехать – поезжай</a:t>
            </a:r>
            <a:r>
              <a:rPr lang="ru-RU" sz="2200" dirty="0">
                <a:latin typeface="Arial" panose="020B0604020202020204" pitchFamily="34" charset="0"/>
                <a:cs typeface="Arial" panose="020B0604020202020204" pitchFamily="34" charset="0"/>
              </a:rPr>
              <a:t>.</a:t>
            </a:r>
            <a:endParaRPr lang="cs-CZ"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ru-RU"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ru-RU" sz="2200" b="1" dirty="0">
                <a:latin typeface="Arial" panose="020B0604020202020204" pitchFamily="34" charset="0"/>
                <a:cs typeface="Arial" panose="020B0604020202020204" pitchFamily="34" charset="0"/>
              </a:rPr>
              <a:t>Значение предостережения </a:t>
            </a:r>
            <a:r>
              <a:rPr lang="ru-RU" sz="2200" dirty="0">
                <a:latin typeface="Arial" panose="020B0604020202020204" pitchFamily="34" charset="0"/>
                <a:cs typeface="Arial" panose="020B0604020202020204" pitchFamily="34" charset="0"/>
              </a:rPr>
              <a:t>и предупреждения (</a:t>
            </a:r>
            <a:r>
              <a:rPr lang="ru-RU" sz="2200" dirty="0" err="1">
                <a:latin typeface="Arial" panose="020B0604020202020204" pitchFamily="34" charset="0"/>
                <a:cs typeface="Arial" panose="020B0604020202020204" pitchFamily="34" charset="0"/>
              </a:rPr>
              <a:t>ať</a:t>
            </a:r>
            <a:r>
              <a:rPr lang="ru-RU" sz="2200" dirty="0">
                <a:latin typeface="Arial" panose="020B0604020202020204" pitchFamily="34" charset="0"/>
                <a:cs typeface="Arial" panose="020B0604020202020204" pitchFamily="34" charset="0"/>
              </a:rPr>
              <a:t> </a:t>
            </a:r>
            <a:r>
              <a:rPr lang="ru-RU" sz="2200" dirty="0" err="1">
                <a:latin typeface="Arial" panose="020B0604020202020204" pitchFamily="34" charset="0"/>
                <a:cs typeface="Arial" panose="020B0604020202020204" pitchFamily="34" charset="0"/>
              </a:rPr>
              <a:t>ne</a:t>
            </a:r>
            <a:r>
              <a:rPr lang="ru-RU" sz="2200" dirty="0">
                <a:latin typeface="Arial" panose="020B0604020202020204" pitchFamily="34" charset="0"/>
                <a:cs typeface="Arial" panose="020B0604020202020204" pitchFamily="34" charset="0"/>
              </a:rPr>
              <a:t>, </a:t>
            </a:r>
            <a:r>
              <a:rPr lang="ru-RU" sz="2200" dirty="0" err="1">
                <a:latin typeface="Arial" panose="020B0604020202020204" pitchFamily="34" charset="0"/>
                <a:cs typeface="Arial" panose="020B0604020202020204" pitchFamily="34" charset="0"/>
              </a:rPr>
              <a:t>ne</a:t>
            </a:r>
            <a:r>
              <a:rPr lang="ru-RU" sz="2200" dirty="0">
                <a:latin typeface="Arial" panose="020B0604020202020204" pitchFamily="34" charset="0"/>
                <a:cs typeface="Arial" panose="020B0604020202020204" pitchFamily="34" charset="0"/>
              </a:rPr>
              <a:t> </a:t>
            </a:r>
            <a:r>
              <a:rPr lang="ru-RU" sz="2200" dirty="0" err="1">
                <a:latin typeface="Arial" panose="020B0604020202020204" pitchFamily="34" charset="0"/>
                <a:cs typeface="Arial" panose="020B0604020202020204" pitchFamily="34" charset="0"/>
              </a:rPr>
              <a:t>abys</a:t>
            </a:r>
            <a:r>
              <a:rPr lang="ru-RU" sz="2200" dirty="0">
                <a:latin typeface="Arial" panose="020B0604020202020204" pitchFamily="34" charset="0"/>
                <a:cs typeface="Arial" panose="020B0604020202020204" pitchFamily="34" charset="0"/>
              </a:rPr>
              <a:t>) выражается отрицательной формой эксклюзива СВ (</a:t>
            </a:r>
            <a:r>
              <a:rPr lang="ru-RU" sz="2200" i="1" dirty="0">
                <a:latin typeface="Arial" panose="020B0604020202020204" pitchFamily="34" charset="0"/>
                <a:cs typeface="Arial" panose="020B0604020202020204" pitchFamily="34" charset="0"/>
              </a:rPr>
              <a:t>не простудитесь</a:t>
            </a:r>
            <a:r>
              <a:rPr lang="ru-RU" sz="2200" dirty="0">
                <a:latin typeface="Arial" panose="020B0604020202020204" pitchFamily="34" charset="0"/>
                <a:cs typeface="Arial" panose="020B0604020202020204" pitchFamily="34" charset="0"/>
              </a:rPr>
              <a:t>), которая часто дополняется частицей </a:t>
            </a:r>
            <a:r>
              <a:rPr lang="ru-RU" sz="2200" i="1" dirty="0">
                <a:latin typeface="Arial" panose="020B0604020202020204" pitchFamily="34" charset="0"/>
                <a:cs typeface="Arial" panose="020B0604020202020204" pitchFamily="34" charset="0"/>
              </a:rPr>
              <a:t>смотри / смотрите</a:t>
            </a:r>
            <a:r>
              <a:rPr lang="ru-RU" sz="2200" dirty="0">
                <a:latin typeface="Arial" panose="020B0604020202020204" pitchFamily="34" charset="0"/>
                <a:cs typeface="Arial" panose="020B0604020202020204" pitchFamily="34" charset="0"/>
              </a:rPr>
              <a:t> (</a:t>
            </a:r>
            <a:r>
              <a:rPr lang="ru-RU" sz="2200" i="1" dirty="0">
                <a:latin typeface="Arial" panose="020B0604020202020204" pitchFamily="34" charset="0"/>
                <a:cs typeface="Arial" panose="020B0604020202020204" pitchFamily="34" charset="0"/>
              </a:rPr>
              <a:t>смотри не заболей</a:t>
            </a:r>
            <a:r>
              <a:rPr lang="ru-RU" sz="2200" dirty="0">
                <a:latin typeface="Arial" panose="020B0604020202020204" pitchFamily="34" charset="0"/>
                <a:cs typeface="Arial" panose="020B0604020202020204" pitchFamily="34" charset="0"/>
              </a:rPr>
              <a:t>).</a:t>
            </a:r>
            <a:endParaRPr lang="cs-CZ"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ru-RU"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ru-RU" sz="2200" b="1" dirty="0">
                <a:latin typeface="Arial" panose="020B0604020202020204" pitchFamily="34" charset="0"/>
                <a:cs typeface="Arial" panose="020B0604020202020204" pitchFamily="34" charset="0"/>
              </a:rPr>
              <a:t>Глаголы движения при отрицании </a:t>
            </a:r>
            <a:r>
              <a:rPr lang="ru-RU" sz="2200" dirty="0">
                <a:latin typeface="Arial" panose="020B0604020202020204" pitchFamily="34" charset="0"/>
                <a:cs typeface="Arial" panose="020B0604020202020204" pitchFamily="34" charset="0"/>
              </a:rPr>
              <a:t>употребляются в разнонаправленной форме (</a:t>
            </a:r>
            <a:r>
              <a:rPr lang="ru-RU" sz="2200" i="1" dirty="0">
                <a:latin typeface="Arial" panose="020B0604020202020204" pitchFamily="34" charset="0"/>
                <a:cs typeface="Arial" panose="020B0604020202020204" pitchFamily="34" charset="0"/>
              </a:rPr>
              <a:t>иди – не ходи, беги – не бегай</a:t>
            </a:r>
            <a:r>
              <a:rPr lang="ru-RU" sz="2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59577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F8BD729-1778-41D1-8A5C-5DC5A23C5C61}"/>
              </a:ext>
            </a:extLst>
          </p:cNvPr>
          <p:cNvSpPr txBox="1"/>
          <p:nvPr/>
        </p:nvSpPr>
        <p:spPr>
          <a:xfrm>
            <a:off x="346228" y="663338"/>
            <a:ext cx="11656381" cy="5139869"/>
          </a:xfrm>
          <a:prstGeom prst="rect">
            <a:avLst/>
          </a:prstGeom>
          <a:noFill/>
        </p:spPr>
        <p:txBody>
          <a:bodyPr wrap="square">
            <a:spAutoFit/>
          </a:bodyPr>
          <a:lstStyle/>
          <a:p>
            <a:pPr algn="just">
              <a:lnSpc>
                <a:spcPct val="105000"/>
              </a:lnSpc>
            </a:pPr>
            <a:r>
              <a:rPr lang="ru-RU" sz="2000" b="1" kern="50" dirty="0">
                <a:effectLst/>
                <a:latin typeface="Arial" panose="020B0604020202020204" pitchFamily="34" charset="0"/>
                <a:ea typeface="Arial Unicode MS"/>
                <a:cs typeface="Arial" panose="020B0604020202020204" pitchFamily="34" charset="0"/>
              </a:rPr>
              <a:t>Императив глаголов НСВ располагает в РЯ </a:t>
            </a:r>
            <a:r>
              <a:rPr lang="ru-RU" sz="2000" kern="50" dirty="0">
                <a:effectLst/>
                <a:latin typeface="Arial" panose="020B0604020202020204" pitchFamily="34" charset="0"/>
                <a:ea typeface="Arial Unicode MS"/>
                <a:cs typeface="Arial" panose="020B0604020202020204" pitchFamily="34" charset="0"/>
              </a:rPr>
              <a:t>функцией, </a:t>
            </a:r>
            <a:r>
              <a:rPr lang="ru-RU" sz="2000" u="sng" kern="50" dirty="0">
                <a:effectLst/>
                <a:latin typeface="Arial" panose="020B0604020202020204" pitchFamily="34" charset="0"/>
                <a:ea typeface="Arial Unicode MS"/>
                <a:cs typeface="Arial" panose="020B0604020202020204" pitchFamily="34" charset="0"/>
              </a:rPr>
              <a:t>не характерной для чешского императива</a:t>
            </a:r>
            <a:r>
              <a:rPr lang="ru-RU" sz="2000" kern="50" dirty="0">
                <a:effectLst/>
                <a:latin typeface="Arial" panose="020B0604020202020204" pitchFamily="34" charset="0"/>
                <a:ea typeface="Arial Unicode MS"/>
                <a:cs typeface="Arial" panose="020B0604020202020204" pitchFamily="34" charset="0"/>
              </a:rPr>
              <a:t>, с его помощью концепт может быть представлен как уже известный говорящим (благодаря чему формы императива приобретают значение вежливости или нетерпения). Поэтому если говорить о распространенности отдельных форм императива, в РЯ намного чаще чем в ЧЯ употребляются формы НСВ вида (</a:t>
            </a:r>
            <a:r>
              <a:rPr lang="ru-RU" sz="2000" i="1" kern="50" dirty="0">
                <a:effectLst/>
                <a:latin typeface="Arial" panose="020B0604020202020204" pitchFamily="34" charset="0"/>
                <a:ea typeface="Arial Unicode MS"/>
                <a:cs typeface="Arial" panose="020B0604020202020204" pitchFamily="34" charset="0"/>
              </a:rPr>
              <a:t>Раздевайтесь. = </a:t>
            </a:r>
            <a:r>
              <a:rPr lang="cs-CZ" sz="2000" i="1" kern="50" dirty="0">
                <a:effectLst/>
                <a:latin typeface="Arial" panose="020B0604020202020204" pitchFamily="34" charset="0"/>
                <a:ea typeface="Arial Unicode MS"/>
                <a:cs typeface="Arial" panose="020B0604020202020204" pitchFamily="34" charset="0"/>
              </a:rPr>
              <a:t>Odložte si</a:t>
            </a:r>
            <a:r>
              <a:rPr lang="ru-RU" sz="2000" i="1" kern="50" dirty="0">
                <a:effectLst/>
                <a:latin typeface="Arial" panose="020B0604020202020204" pitchFamily="34" charset="0"/>
                <a:ea typeface="Arial Unicode MS"/>
                <a:cs typeface="Arial" panose="020B0604020202020204" pitchFamily="34" charset="0"/>
              </a:rPr>
              <a:t>.; Ложись! = </a:t>
            </a:r>
            <a:r>
              <a:rPr lang="cs-CZ" sz="2000" i="1" kern="50" dirty="0">
                <a:effectLst/>
                <a:latin typeface="Arial" panose="020B0604020202020204" pitchFamily="34" charset="0"/>
                <a:ea typeface="Arial Unicode MS"/>
                <a:cs typeface="Arial" panose="020B0604020202020204" pitchFamily="34" charset="0"/>
              </a:rPr>
              <a:t>Lehni si!</a:t>
            </a:r>
            <a:r>
              <a:rPr lang="ru-RU" sz="2000" kern="50" dirty="0">
                <a:effectLst/>
                <a:latin typeface="Arial" panose="020B0604020202020204" pitchFamily="34" charset="0"/>
                <a:ea typeface="Arial Unicode MS"/>
                <a:cs typeface="Arial" panose="020B0604020202020204" pitchFamily="34" charset="0"/>
              </a:rPr>
              <a:t>). Однако, это не касается отрицательных конструкций, где в качестве оппозиции к утвердительным конструкциям преобладает НСВ (</a:t>
            </a:r>
            <a:r>
              <a:rPr lang="ru-RU" sz="2000" i="1" kern="50" dirty="0">
                <a:effectLst/>
                <a:latin typeface="Arial" panose="020B0604020202020204" pitchFamily="34" charset="0"/>
                <a:ea typeface="Arial Unicode MS"/>
                <a:cs typeface="Arial" panose="020B0604020202020204" pitchFamily="34" charset="0"/>
              </a:rPr>
              <a:t>Помоги!</a:t>
            </a:r>
            <a:r>
              <a:rPr lang="ru-RU" sz="2000" kern="50" dirty="0">
                <a:effectLst/>
                <a:latin typeface="Arial" panose="020B0604020202020204" pitchFamily="34" charset="0"/>
                <a:ea typeface="Arial Unicode MS"/>
                <a:cs typeface="Arial" panose="020B0604020202020204" pitchFamily="34" charset="0"/>
              </a:rPr>
              <a:t> х </a:t>
            </a:r>
            <a:r>
              <a:rPr lang="ru-RU" sz="2000" i="1" kern="50" dirty="0">
                <a:effectLst/>
                <a:latin typeface="Arial" panose="020B0604020202020204" pitchFamily="34" charset="0"/>
                <a:ea typeface="Arial Unicode MS"/>
                <a:cs typeface="Arial" panose="020B0604020202020204" pitchFamily="34" charset="0"/>
              </a:rPr>
              <a:t>Не помогай!</a:t>
            </a:r>
            <a:r>
              <a:rPr lang="ru-RU" sz="2000" kern="50" dirty="0">
                <a:effectLst/>
                <a:latin typeface="Arial" panose="020B0604020202020204" pitchFamily="34" charset="0"/>
                <a:ea typeface="Arial Unicode MS"/>
                <a:cs typeface="Arial" panose="020B0604020202020204" pitchFamily="34" charset="0"/>
              </a:rPr>
              <a:t>).</a:t>
            </a:r>
            <a:endParaRPr lang="cs-CZ" sz="2000" kern="50" dirty="0">
              <a:effectLst/>
              <a:latin typeface="Arial" panose="020B0604020202020204" pitchFamily="34" charset="0"/>
              <a:ea typeface="Arial Unicode MS"/>
              <a:cs typeface="Arial" panose="020B0604020202020204" pitchFamily="34" charset="0"/>
            </a:endParaRPr>
          </a:p>
          <a:p>
            <a:pPr algn="just">
              <a:lnSpc>
                <a:spcPct val="105000"/>
              </a:lnSpc>
            </a:pPr>
            <a:endParaRPr lang="cs-CZ" sz="2000" kern="50" dirty="0">
              <a:effectLst/>
              <a:latin typeface="Arial" panose="020B0604020202020204" pitchFamily="34" charset="0"/>
              <a:ea typeface="Arial Unicode MS"/>
              <a:cs typeface="Arial" panose="020B0604020202020204" pitchFamily="34" charset="0"/>
            </a:endParaRPr>
          </a:p>
          <a:p>
            <a:pPr algn="just"/>
            <a:r>
              <a:rPr lang="ru-RU" sz="2000" b="1" kern="50" dirty="0">
                <a:effectLst/>
                <a:latin typeface="Arial" panose="020B0604020202020204" pitchFamily="34" charset="0"/>
                <a:ea typeface="Arial Unicode MS"/>
                <a:cs typeface="Arial" panose="020B0604020202020204" pitchFamily="34" charset="0"/>
              </a:rPr>
              <a:t>В функциональном отношении сходство между языками обнаруживается только в основной призывной функции</a:t>
            </a:r>
            <a:r>
              <a:rPr lang="ru-RU" sz="2000" kern="50" dirty="0">
                <a:effectLst/>
                <a:latin typeface="Arial" panose="020B0604020202020204" pitchFamily="34" charset="0"/>
                <a:ea typeface="Arial Unicode MS"/>
                <a:cs typeface="Arial" panose="020B0604020202020204" pitchFamily="34" charset="0"/>
              </a:rPr>
              <a:t>, что касается транспозиций, то здесь обращают на себя внимание следующие расхождения. </a:t>
            </a:r>
          </a:p>
          <a:p>
            <a:pPr algn="just"/>
            <a:endParaRPr lang="cs-CZ" sz="2000" kern="50" dirty="0">
              <a:effectLst/>
              <a:latin typeface="Arial" panose="020B0604020202020204" pitchFamily="34" charset="0"/>
              <a:ea typeface="Arial Unicode MS"/>
              <a:cs typeface="Arial" panose="020B0604020202020204" pitchFamily="34" charset="0"/>
            </a:endParaRPr>
          </a:p>
          <a:p>
            <a:pPr marL="342900" indent="-342900" algn="just">
              <a:buFont typeface="Arial" panose="020B0604020202020204" pitchFamily="34" charset="0"/>
              <a:buChar char="•"/>
            </a:pPr>
            <a:r>
              <a:rPr lang="ru-RU" sz="2000" kern="50" dirty="0">
                <a:effectLst/>
                <a:latin typeface="Arial" panose="020B0604020202020204" pitchFamily="34" charset="0"/>
                <a:ea typeface="Arial Unicode MS"/>
                <a:cs typeface="Arial" panose="020B0604020202020204" pitchFamily="34" charset="0"/>
              </a:rPr>
              <a:t>Чешский императив за исключением единичных случаев не склонен к транспозициям</a:t>
            </a:r>
            <a:r>
              <a:rPr lang="cs-CZ" sz="2000" kern="50" dirty="0">
                <a:effectLst/>
                <a:latin typeface="Arial" panose="020B0604020202020204" pitchFamily="34" charset="0"/>
                <a:ea typeface="Arial Unicode MS"/>
                <a:cs typeface="Arial" panose="020B0604020202020204" pitchFamily="34" charset="0"/>
              </a:rPr>
              <a:t>.</a:t>
            </a:r>
          </a:p>
          <a:p>
            <a:pPr marL="342900" indent="-342900" algn="just">
              <a:buFont typeface="Arial" panose="020B0604020202020204" pitchFamily="34" charset="0"/>
              <a:buChar char="•"/>
            </a:pPr>
            <a:r>
              <a:rPr lang="ru-RU" sz="2000" kern="50" dirty="0">
                <a:effectLst/>
                <a:latin typeface="Arial" panose="020B0604020202020204" pitchFamily="34" charset="0"/>
                <a:ea typeface="Arial Unicode MS"/>
                <a:cs typeface="Arial" panose="020B0604020202020204" pitchFamily="34" charset="0"/>
              </a:rPr>
              <a:t>В РЯ речь идет о весьма распространенном и многообразном явлении. Все подобные формы имеют </a:t>
            </a:r>
            <a:r>
              <a:rPr lang="ru-RU" sz="2000" u="sng" kern="50" dirty="0">
                <a:effectLst/>
                <a:latin typeface="Arial" panose="020B0604020202020204" pitchFamily="34" charset="0"/>
                <a:ea typeface="Arial Unicode MS"/>
                <a:cs typeface="Arial" panose="020B0604020202020204" pitchFamily="34" charset="0"/>
              </a:rPr>
              <a:t>кроме грамматического значения изъявительного и сослагательного наклонения яркую модальную окраску</a:t>
            </a:r>
            <a:r>
              <a:rPr lang="ru-RU" sz="2000" kern="50" dirty="0">
                <a:effectLst/>
                <a:latin typeface="Arial" panose="020B0604020202020204" pitchFamily="34" charset="0"/>
                <a:ea typeface="Arial Unicode MS"/>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3043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0EB21CC1-2160-4B2C-82E7-2428AFF025E3}"/>
              </a:ext>
            </a:extLst>
          </p:cNvPr>
          <p:cNvSpPr txBox="1"/>
          <p:nvPr/>
        </p:nvSpPr>
        <p:spPr>
          <a:xfrm>
            <a:off x="827103" y="1166842"/>
            <a:ext cx="10715348" cy="4524315"/>
          </a:xfrm>
          <a:prstGeom prst="rect">
            <a:avLst/>
          </a:prstGeom>
          <a:noFill/>
        </p:spPr>
        <p:txBody>
          <a:bodyPr wrap="square">
            <a:spAutoFit/>
          </a:bodyPr>
          <a:lstStyle/>
          <a:p>
            <a:pPr algn="just"/>
            <a:r>
              <a:rPr lang="ru-RU" sz="2400" b="1" kern="50" dirty="0">
                <a:effectLst/>
                <a:latin typeface="Arial" panose="020B0604020202020204" pitchFamily="34" charset="0"/>
                <a:ea typeface="Arial Unicode MS"/>
                <a:cs typeface="Arial" panose="020B0604020202020204" pitchFamily="34" charset="0"/>
              </a:rPr>
              <a:t>Категория залога </a:t>
            </a:r>
            <a:r>
              <a:rPr lang="ru-RU" sz="2400" kern="50" dirty="0">
                <a:effectLst/>
                <a:latin typeface="Arial" panose="020B0604020202020204" pitchFamily="34" charset="0"/>
                <a:ea typeface="Arial Unicode MS"/>
                <a:cs typeface="Arial" panose="020B0604020202020204" pitchFamily="34" charset="0"/>
              </a:rPr>
              <a:t>отображает соотношение действия и основных, принимающих в нем участие </a:t>
            </a:r>
            <a:r>
              <a:rPr lang="ru-RU" sz="2400" kern="50" dirty="0" err="1">
                <a:effectLst/>
                <a:latin typeface="Arial" panose="020B0604020202020204" pitchFamily="34" charset="0"/>
                <a:ea typeface="Arial Unicode MS"/>
                <a:cs typeface="Arial" panose="020B0604020202020204" pitchFamily="34" charset="0"/>
              </a:rPr>
              <a:t>приглагольных</a:t>
            </a:r>
            <a:r>
              <a:rPr lang="ru-RU" sz="2400" kern="50" dirty="0">
                <a:effectLst/>
                <a:latin typeface="Arial" panose="020B0604020202020204" pitchFamily="34" charset="0"/>
                <a:ea typeface="Arial Unicode MS"/>
                <a:cs typeface="Arial" panose="020B0604020202020204" pitchFamily="34" charset="0"/>
              </a:rPr>
              <a:t> членов, т.е. </a:t>
            </a:r>
            <a:r>
              <a:rPr lang="ru-RU" sz="2400" b="1" kern="50" dirty="0">
                <a:effectLst/>
                <a:latin typeface="Arial" panose="020B0604020202020204" pitchFamily="34" charset="0"/>
                <a:ea typeface="Arial Unicode MS"/>
                <a:cs typeface="Arial" panose="020B0604020202020204" pitchFamily="34" charset="0"/>
              </a:rPr>
              <a:t>выражает отношение между субъектом и объектом действия. </a:t>
            </a:r>
          </a:p>
          <a:p>
            <a:pPr algn="just"/>
            <a:endParaRPr lang="ru-RU" sz="2400" kern="50" dirty="0">
              <a:latin typeface="Arial" panose="020B0604020202020204" pitchFamily="34" charset="0"/>
              <a:ea typeface="Arial Unicode MS"/>
              <a:cs typeface="Arial" panose="020B0604020202020204" pitchFamily="34" charset="0"/>
            </a:endParaRPr>
          </a:p>
          <a:p>
            <a:pPr algn="just"/>
            <a:r>
              <a:rPr lang="ru-RU" sz="2400" kern="50" dirty="0">
                <a:effectLst/>
                <a:latin typeface="Arial" panose="020B0604020202020204" pitchFamily="34" charset="0"/>
                <a:ea typeface="Arial Unicode MS"/>
                <a:cs typeface="Arial" panose="020B0604020202020204" pitchFamily="34" charset="0"/>
              </a:rPr>
              <a:t>Распределение по оппозициям </a:t>
            </a:r>
            <a:r>
              <a:rPr lang="ru-RU" sz="2400" u="sng" kern="50" dirty="0">
                <a:effectLst/>
                <a:latin typeface="Arial" panose="020B0604020202020204" pitchFamily="34" charset="0"/>
                <a:ea typeface="Arial Unicode MS"/>
                <a:cs typeface="Arial" panose="020B0604020202020204" pitchFamily="34" charset="0"/>
              </a:rPr>
              <a:t>пассив / </a:t>
            </a:r>
            <a:r>
              <a:rPr lang="ru-RU" sz="2400" u="sng" kern="50" dirty="0" err="1">
                <a:effectLst/>
                <a:latin typeface="Arial" panose="020B0604020202020204" pitchFamily="34" charset="0"/>
                <a:ea typeface="Arial Unicode MS"/>
                <a:cs typeface="Arial" panose="020B0604020202020204" pitchFamily="34" charset="0"/>
              </a:rPr>
              <a:t>непассив</a:t>
            </a:r>
            <a:r>
              <a:rPr lang="ru-RU" sz="2400" kern="50" dirty="0">
                <a:effectLst/>
                <a:latin typeface="Arial" panose="020B0604020202020204" pitchFamily="34" charset="0"/>
                <a:ea typeface="Arial Unicode MS"/>
                <a:cs typeface="Arial" panose="020B0604020202020204" pitchFamily="34" charset="0"/>
              </a:rPr>
              <a:t>, </a:t>
            </a:r>
            <a:r>
              <a:rPr lang="ru-RU" sz="2400" u="sng" kern="50" dirty="0" err="1">
                <a:effectLst/>
                <a:latin typeface="Arial" panose="020B0604020202020204" pitchFamily="34" charset="0"/>
                <a:ea typeface="Arial Unicode MS"/>
                <a:cs typeface="Arial" panose="020B0604020202020204" pitchFamily="34" charset="0"/>
              </a:rPr>
              <a:t>рефлексив</a:t>
            </a:r>
            <a:r>
              <a:rPr lang="ru-RU" sz="2400" u="sng" kern="50" dirty="0">
                <a:effectLst/>
                <a:latin typeface="Arial" panose="020B0604020202020204" pitchFamily="34" charset="0"/>
                <a:ea typeface="Arial Unicode MS"/>
                <a:cs typeface="Arial" panose="020B0604020202020204" pitchFamily="34" charset="0"/>
              </a:rPr>
              <a:t> / </a:t>
            </a:r>
            <a:r>
              <a:rPr lang="ru-RU" sz="2400" u="sng" kern="50" dirty="0" err="1">
                <a:effectLst/>
                <a:latin typeface="Arial" panose="020B0604020202020204" pitchFamily="34" charset="0"/>
                <a:ea typeface="Arial Unicode MS"/>
                <a:cs typeface="Arial" panose="020B0604020202020204" pitchFamily="34" charset="0"/>
              </a:rPr>
              <a:t>нерефлексив</a:t>
            </a:r>
            <a:r>
              <a:rPr lang="ru-RU" sz="2400" kern="50" dirty="0">
                <a:effectLst/>
                <a:latin typeface="Arial" panose="020B0604020202020204" pitchFamily="34" charset="0"/>
                <a:ea typeface="Arial Unicode MS"/>
                <a:cs typeface="Arial" panose="020B0604020202020204" pitchFamily="34" charset="0"/>
              </a:rPr>
              <a:t>, т.е. семантическая структура залоговой области в ЧЯ и РЯ в общих чертах совпадает. </a:t>
            </a:r>
          </a:p>
          <a:p>
            <a:pPr algn="just"/>
            <a:endParaRPr lang="ru-RU" sz="2400" kern="50" dirty="0">
              <a:effectLst/>
              <a:latin typeface="Arial" panose="020B0604020202020204" pitchFamily="34" charset="0"/>
              <a:ea typeface="Arial Unicode MS"/>
              <a:cs typeface="Arial" panose="020B0604020202020204" pitchFamily="34" charset="0"/>
            </a:endParaRPr>
          </a:p>
          <a:p>
            <a:pPr algn="just"/>
            <a:r>
              <a:rPr lang="ru-RU" sz="2400" b="1" kern="50" dirty="0">
                <a:effectLst/>
                <a:latin typeface="Arial" panose="020B0604020202020204" pitchFamily="34" charset="0"/>
                <a:ea typeface="Arial Unicode MS"/>
                <a:cs typeface="Arial" panose="020B0604020202020204" pitchFamily="34" charset="0"/>
              </a:rPr>
              <a:t>Действительный залог </a:t>
            </a:r>
            <a:r>
              <a:rPr lang="ru-RU" sz="2400" kern="50" dirty="0">
                <a:effectLst/>
                <a:latin typeface="Calibri" panose="020F0502020204030204" pitchFamily="34" charset="0"/>
                <a:ea typeface="Arial Unicode MS"/>
                <a:cs typeface="Calibri" panose="020F0502020204030204" pitchFamily="34" charset="0"/>
              </a:rPr>
              <a:t>→</a:t>
            </a:r>
            <a:r>
              <a:rPr lang="ru-RU" sz="2400" kern="50" dirty="0">
                <a:effectLst/>
                <a:latin typeface="Arial" panose="020B0604020202020204" pitchFamily="34" charset="0"/>
                <a:ea typeface="Arial Unicode MS"/>
                <a:cs typeface="Arial" panose="020B0604020202020204" pitchFamily="34" charset="0"/>
              </a:rPr>
              <a:t> </a:t>
            </a:r>
            <a:r>
              <a:rPr lang="ru-RU" sz="2400" u="sng" kern="50" dirty="0">
                <a:effectLst/>
                <a:latin typeface="Arial" panose="020B0604020202020204" pitchFamily="34" charset="0"/>
                <a:ea typeface="Arial Unicode MS"/>
                <a:cs typeface="Arial" panose="020B0604020202020204" pitchFamily="34" charset="0"/>
              </a:rPr>
              <a:t>подлежащее совпадает с субъектом</a:t>
            </a:r>
            <a:r>
              <a:rPr lang="ru-RU" sz="2400" kern="50" dirty="0">
                <a:effectLst/>
                <a:latin typeface="Arial" panose="020B0604020202020204" pitchFamily="34" charset="0"/>
                <a:ea typeface="Arial Unicode MS"/>
                <a:cs typeface="Arial" panose="020B0604020202020204" pitchFamily="34" charset="0"/>
              </a:rPr>
              <a:t>, действие направлено на объект – это активная конструкция. </a:t>
            </a:r>
          </a:p>
          <a:p>
            <a:pPr algn="just"/>
            <a:r>
              <a:rPr lang="ru-RU" sz="2400" b="1" kern="50" dirty="0">
                <a:effectLst/>
                <a:latin typeface="Arial" panose="020B0604020202020204" pitchFamily="34" charset="0"/>
                <a:ea typeface="Arial Unicode MS"/>
                <a:cs typeface="Arial" panose="020B0604020202020204" pitchFamily="34" charset="0"/>
              </a:rPr>
              <a:t>Страдательный залог </a:t>
            </a:r>
            <a:r>
              <a:rPr lang="ru-RU" sz="2400" kern="50" dirty="0">
                <a:effectLst/>
                <a:latin typeface="Calibri" panose="020F0502020204030204" pitchFamily="34" charset="0"/>
                <a:ea typeface="Arial Unicode MS"/>
                <a:cs typeface="Calibri" panose="020F0502020204030204" pitchFamily="34" charset="0"/>
              </a:rPr>
              <a:t>→</a:t>
            </a:r>
            <a:r>
              <a:rPr lang="ru-RU" sz="2400" kern="50" dirty="0">
                <a:effectLst/>
                <a:latin typeface="Arial" panose="020B0604020202020204" pitchFamily="34" charset="0"/>
                <a:ea typeface="Arial Unicode MS"/>
                <a:cs typeface="Arial" panose="020B0604020202020204" pitchFamily="34" charset="0"/>
              </a:rPr>
              <a:t> </a:t>
            </a:r>
            <a:r>
              <a:rPr lang="ru-RU" sz="2400" u="sng" kern="50" dirty="0">
                <a:effectLst/>
                <a:latin typeface="Arial" panose="020B0604020202020204" pitchFamily="34" charset="0"/>
                <a:ea typeface="Arial Unicode MS"/>
                <a:cs typeface="Arial" panose="020B0604020202020204" pitchFamily="34" charset="0"/>
              </a:rPr>
              <a:t>подлежащее не совпадает с производителем действия</a:t>
            </a:r>
            <a:r>
              <a:rPr lang="ru-RU" sz="2400" kern="50" dirty="0">
                <a:effectLst/>
                <a:latin typeface="Arial" panose="020B0604020202020204" pitchFamily="34" charset="0"/>
                <a:ea typeface="Arial Unicode MS"/>
                <a:cs typeface="Arial" panose="020B0604020202020204" pitchFamily="34" charset="0"/>
              </a:rPr>
              <a:t>, субъект подвергается действию или является его результатом.</a:t>
            </a:r>
            <a:endParaRPr lang="cs-CZ"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08962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510588C-D9BD-4F36-AB3F-7FF349D128D3}"/>
              </a:ext>
            </a:extLst>
          </p:cNvPr>
          <p:cNvSpPr txBox="1"/>
          <p:nvPr/>
        </p:nvSpPr>
        <p:spPr>
          <a:xfrm>
            <a:off x="951390" y="852515"/>
            <a:ext cx="10289220" cy="4708981"/>
          </a:xfrm>
          <a:prstGeom prst="rect">
            <a:avLst/>
          </a:prstGeom>
          <a:noFill/>
        </p:spPr>
        <p:txBody>
          <a:bodyPr wrap="square">
            <a:spAutoFit/>
          </a:bodyPr>
          <a:lstStyle/>
          <a:p>
            <a:pPr algn="ctr"/>
            <a:r>
              <a:rPr lang="ru-RU" sz="2000" b="1" dirty="0">
                <a:latin typeface="Arial" panose="020B0604020202020204" pitchFamily="34" charset="0"/>
                <a:cs typeface="Arial" panose="020B0604020202020204" pitchFamily="34" charset="0"/>
              </a:rPr>
              <a:t>Транспозиции</a:t>
            </a:r>
          </a:p>
          <a:p>
            <a:pPr algn="ctr"/>
            <a:endParaRPr lang="ru-RU" sz="2000" b="1" dirty="0">
              <a:latin typeface="Arial" panose="020B0604020202020204" pitchFamily="34" charset="0"/>
              <a:cs typeface="Arial" panose="020B0604020202020204" pitchFamily="34" charset="0"/>
            </a:endParaRPr>
          </a:p>
          <a:p>
            <a:pPr algn="just"/>
            <a:r>
              <a:rPr lang="ru-RU" sz="2000" b="1" dirty="0">
                <a:latin typeface="Arial" panose="020B0604020202020204" pitchFamily="34" charset="0"/>
                <a:cs typeface="Arial" panose="020B0604020202020204" pitchFamily="34" charset="0"/>
              </a:rPr>
              <a:t>Значение изъявительного наклонения</a:t>
            </a:r>
            <a:r>
              <a:rPr lang="ru-RU" sz="2000" dirty="0">
                <a:latin typeface="Arial" panose="020B0604020202020204" pitchFamily="34" charset="0"/>
                <a:cs typeface="Arial" panose="020B0604020202020204" pitchFamily="34" charset="0"/>
              </a:rPr>
              <a:t> в настоящем времени (</a:t>
            </a:r>
            <a:r>
              <a:rPr lang="ru-RU" sz="2000" i="1" dirty="0">
                <a:latin typeface="Arial" panose="020B0604020202020204" pitchFamily="34" charset="0"/>
                <a:cs typeface="Arial" panose="020B0604020202020204" pitchFamily="34" charset="0"/>
              </a:rPr>
              <a:t>Я и подай, я и убери!; Она входит – ты вставай!; Вы гуляете, а он работай!; Он учитель, он и объясни!; Пикнуть никто не смей!</a:t>
            </a:r>
            <a:r>
              <a:rPr lang="ru-RU" sz="2000" dirty="0">
                <a:latin typeface="Arial" panose="020B0604020202020204" pitchFamily="34" charset="0"/>
                <a:cs typeface="Arial" panose="020B0604020202020204" pitchFamily="34" charset="0"/>
              </a:rPr>
              <a:t>).</a:t>
            </a:r>
          </a:p>
          <a:p>
            <a:pPr algn="just"/>
            <a:endParaRPr lang="ru-RU" sz="2000" dirty="0">
              <a:latin typeface="Arial" panose="020B0604020202020204" pitchFamily="34" charset="0"/>
              <a:cs typeface="Arial" panose="020B0604020202020204" pitchFamily="34" charset="0"/>
            </a:endParaRPr>
          </a:p>
          <a:p>
            <a:pPr algn="just"/>
            <a:r>
              <a:rPr lang="ru-RU" sz="2000" b="1" dirty="0">
                <a:latin typeface="Arial" panose="020B0604020202020204" pitchFamily="34" charset="0"/>
                <a:cs typeface="Arial" panose="020B0604020202020204" pitchFamily="34" charset="0"/>
              </a:rPr>
              <a:t>Значение мгновенного действия в прошлом</a:t>
            </a:r>
            <a:r>
              <a:rPr lang="ru-RU" sz="2000" dirty="0">
                <a:latin typeface="Arial" panose="020B0604020202020204" pitchFamily="34" charset="0"/>
                <a:cs typeface="Arial" panose="020B0604020202020204" pitchFamily="34" charset="0"/>
              </a:rPr>
              <a:t> (</a:t>
            </a:r>
            <a:r>
              <a:rPr lang="ru-RU" sz="2000" i="1" dirty="0">
                <a:latin typeface="Arial" panose="020B0604020202020204" pitchFamily="34" charset="0"/>
                <a:cs typeface="Arial" panose="020B0604020202020204" pitchFamily="34" charset="0"/>
              </a:rPr>
              <a:t>Тут я и закричи на неё</a:t>
            </a:r>
            <a:r>
              <a:rPr lang="ru-RU" sz="2000" dirty="0">
                <a:latin typeface="Arial" panose="020B0604020202020204" pitchFamily="34" charset="0"/>
                <a:cs typeface="Arial" panose="020B0604020202020204" pitchFamily="34" charset="0"/>
              </a:rPr>
              <a:t>.) или начала действия в прошедшем времени (</a:t>
            </a:r>
            <a:r>
              <a:rPr lang="ru-RU" sz="2000" i="1" dirty="0">
                <a:latin typeface="Arial" panose="020B0604020202020204" pitchFamily="34" charset="0"/>
                <a:cs typeface="Arial" panose="020B0604020202020204" pitchFamily="34" charset="0"/>
              </a:rPr>
              <a:t>Сели за стол и давай пить</a:t>
            </a:r>
            <a:r>
              <a:rPr lang="ru-RU" sz="2000" dirty="0">
                <a:latin typeface="Arial" panose="020B0604020202020204" pitchFamily="34" charset="0"/>
                <a:cs typeface="Arial" panose="020B0604020202020204" pitchFamily="34" charset="0"/>
              </a:rPr>
              <a:t>.),</a:t>
            </a:r>
          </a:p>
          <a:p>
            <a:pPr algn="just"/>
            <a:endParaRPr lang="ru-RU" sz="2000" dirty="0">
              <a:latin typeface="Arial" panose="020B0604020202020204" pitchFamily="34" charset="0"/>
              <a:cs typeface="Arial" panose="020B0604020202020204" pitchFamily="34" charset="0"/>
            </a:endParaRPr>
          </a:p>
          <a:p>
            <a:pPr algn="just"/>
            <a:r>
              <a:rPr lang="ru-RU" sz="2000" b="1" dirty="0">
                <a:latin typeface="Arial" panose="020B0604020202020204" pitchFamily="34" charset="0"/>
                <a:cs typeface="Arial" panose="020B0604020202020204" pitchFamily="34" charset="0"/>
              </a:rPr>
              <a:t>Значение сослагательного наклонения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Пойди я вчера в кино, все было бы иначе.; Учись сын хорошо, мать бы не огорчалась.</a:t>
            </a:r>
            <a:r>
              <a:rPr lang="ru-RU" sz="2000" dirty="0">
                <a:latin typeface="Arial" panose="020B0604020202020204" pitchFamily="34" charset="0"/>
                <a:cs typeface="Arial" panose="020B0604020202020204" pitchFamily="34" charset="0"/>
              </a:rPr>
              <a:t>), также уступительные конструкции (</a:t>
            </a:r>
            <a:r>
              <a:rPr lang="ru-RU" sz="2000" i="1" dirty="0">
                <a:latin typeface="Arial" panose="020B0604020202020204" pitchFamily="34" charset="0"/>
                <a:cs typeface="Arial" panose="020B0604020202020204" pitchFamily="34" charset="0"/>
              </a:rPr>
              <a:t>Хоть вон беги</a:t>
            </a:r>
            <a:r>
              <a:rPr lang="ru-RU" sz="2000" dirty="0">
                <a:latin typeface="Arial" panose="020B0604020202020204" pitchFamily="34" charset="0"/>
                <a:cs typeface="Arial" panose="020B0604020202020204" pitchFamily="34" charset="0"/>
              </a:rPr>
              <a:t>.).</a:t>
            </a:r>
          </a:p>
          <a:p>
            <a:pPr algn="just"/>
            <a:endParaRPr lang="ru-RU" sz="2000" dirty="0">
              <a:latin typeface="Arial" panose="020B0604020202020204" pitchFamily="34" charset="0"/>
              <a:cs typeface="Arial" panose="020B0604020202020204" pitchFamily="34" charset="0"/>
            </a:endParaRPr>
          </a:p>
          <a:p>
            <a:pPr algn="just"/>
            <a:r>
              <a:rPr lang="ru-RU" sz="2000" b="1" dirty="0">
                <a:latin typeface="Arial" panose="020B0604020202020204" pitchFamily="34" charset="0"/>
                <a:cs typeface="Arial" panose="020B0604020202020204" pitchFamily="34" charset="0"/>
              </a:rPr>
              <a:t>Изъявительное наклонение может выступать в роли повелительного</a:t>
            </a:r>
            <a:r>
              <a:rPr lang="ru-RU" sz="2000" dirty="0">
                <a:latin typeface="Arial" panose="020B0604020202020204" pitchFamily="34" charset="0"/>
                <a:cs typeface="Arial" panose="020B0604020202020204" pitchFamily="34" charset="0"/>
              </a:rPr>
              <a:t> (</a:t>
            </a:r>
            <a:r>
              <a:rPr lang="ru-RU" sz="2000" i="1" dirty="0">
                <a:latin typeface="Arial" panose="020B0604020202020204" pitchFamily="34" charset="0"/>
                <a:cs typeface="Arial" panose="020B0604020202020204" pitchFamily="34" charset="0"/>
              </a:rPr>
              <a:t>Ну, пошёл!; Ты сейчас же выпьешь это лекарство!</a:t>
            </a:r>
            <a:r>
              <a:rPr lang="ru-RU"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956719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44145035-181B-41ED-A620-21DFF142A143}"/>
              </a:ext>
            </a:extLst>
          </p:cNvPr>
          <p:cNvSpPr txBox="1"/>
          <p:nvPr/>
        </p:nvSpPr>
        <p:spPr>
          <a:xfrm>
            <a:off x="932155" y="753563"/>
            <a:ext cx="10289220" cy="5324535"/>
          </a:xfrm>
          <a:prstGeom prst="rect">
            <a:avLst/>
          </a:prstGeom>
          <a:noFill/>
        </p:spPr>
        <p:txBody>
          <a:bodyPr wrap="square">
            <a:spAutoFit/>
          </a:bodyPr>
          <a:lstStyle/>
          <a:p>
            <a:pPr algn="just"/>
            <a:r>
              <a:rPr lang="ru-RU" sz="2000" b="1" dirty="0">
                <a:latin typeface="Arial" panose="020B0604020202020204" pitchFamily="34" charset="0"/>
                <a:cs typeface="Arial" panose="020B0604020202020204" pitchFamily="34" charset="0"/>
              </a:rPr>
              <a:t>Лексическое значение глагола может препятствовать образованию форм повелительного наклонения. </a:t>
            </a:r>
            <a:r>
              <a:rPr lang="ru-RU" sz="2000" dirty="0">
                <a:latin typeface="Arial" panose="020B0604020202020204" pitchFamily="34" charset="0"/>
                <a:cs typeface="Arial" panose="020B0604020202020204" pitchFamily="34" charset="0"/>
              </a:rPr>
              <a:t>Обычно избегают форм повелительного наклонения от:</a:t>
            </a:r>
          </a:p>
          <a:p>
            <a:pPr algn="just"/>
            <a:endParaRPr lang="ru-RU" sz="20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ru-RU" sz="2000" u="sng" dirty="0">
                <a:latin typeface="Arial" panose="020B0604020202020204" pitchFamily="34" charset="0"/>
                <a:cs typeface="Arial" panose="020B0604020202020204" pitchFamily="34" charset="0"/>
              </a:rPr>
              <a:t>глаголов, называющих нецеленаправленные действия и состояния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весить, выглядеть, значить, стоить, поиздержаться, приустать, подзабыть</a:t>
            </a:r>
            <a:r>
              <a:rPr lang="ru-RU" sz="2000" dirty="0">
                <a:latin typeface="Arial" panose="020B0604020202020204" pitchFamily="34" charset="0"/>
                <a:cs typeface="Arial" panose="020B0604020202020204" pitchFamily="34" charset="0"/>
              </a:rPr>
              <a:t>), </a:t>
            </a:r>
          </a:p>
          <a:p>
            <a:pPr marL="342900" indent="-342900" algn="just">
              <a:buFont typeface="Arial" panose="020B0604020202020204" pitchFamily="34" charset="0"/>
              <a:buChar char="•"/>
            </a:pPr>
            <a:endParaRPr lang="ru-RU" sz="2000" u="sng"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ru-RU" sz="2000" u="sng" dirty="0">
                <a:latin typeface="Arial" panose="020B0604020202020204" pitchFamily="34" charset="0"/>
                <a:cs typeface="Arial" panose="020B0604020202020204" pitchFamily="34" charset="0"/>
              </a:rPr>
              <a:t>глаголов </a:t>
            </a:r>
            <a:r>
              <a:rPr lang="ru-RU" sz="2000" i="1" u="sng" dirty="0">
                <a:latin typeface="Arial" panose="020B0604020202020204" pitchFamily="34" charset="0"/>
                <a:cs typeface="Arial" panose="020B0604020202020204" pitchFamily="34" charset="0"/>
              </a:rPr>
              <a:t>болеть, мочь, хотеть </a:t>
            </a:r>
            <a:r>
              <a:rPr lang="ru-RU" sz="2000" dirty="0">
                <a:latin typeface="Arial" panose="020B0604020202020204" pitchFamily="34" charset="0"/>
                <a:cs typeface="Arial" panose="020B0604020202020204" pitchFamily="34" charset="0"/>
              </a:rPr>
              <a:t>(они стилистически маркированы, хотя формы от родственных префиксальных глаголов нормальны </a:t>
            </a:r>
            <a:r>
              <a:rPr lang="ru-RU" sz="2000" i="1" dirty="0">
                <a:latin typeface="Arial" panose="020B0604020202020204" pitchFamily="34" charset="0"/>
                <a:cs typeface="Arial" panose="020B0604020202020204" pitchFamily="34" charset="0"/>
              </a:rPr>
              <a:t>захоти, смоги</a:t>
            </a:r>
            <a:r>
              <a:rPr lang="ru-RU" sz="2000" dirty="0">
                <a:latin typeface="Arial" panose="020B0604020202020204" pitchFamily="34" charset="0"/>
                <a:cs typeface="Arial" panose="020B0604020202020204" pitchFamily="34" charset="0"/>
              </a:rPr>
              <a:t>). </a:t>
            </a:r>
          </a:p>
          <a:p>
            <a:pPr marL="342900" indent="-342900" algn="just">
              <a:buFont typeface="Arial" panose="020B0604020202020204" pitchFamily="34" charset="0"/>
              <a:buChar char="•"/>
            </a:pPr>
            <a:endParaRPr lang="ru-RU" sz="2000" u="sng"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ru-RU" sz="2000" u="sng" dirty="0">
                <a:latin typeface="Arial" panose="020B0604020202020204" pitchFamily="34" charset="0"/>
                <a:cs typeface="Arial" panose="020B0604020202020204" pitchFamily="34" charset="0"/>
              </a:rPr>
              <a:t>глаголов, называющих действия, исходящие от неодушевленных предметов</a:t>
            </a:r>
            <a:r>
              <a:rPr lang="ru-RU" sz="2000" dirty="0">
                <a:latin typeface="Arial" panose="020B0604020202020204" pitchFamily="34" charset="0"/>
                <a:cs typeface="Arial" panose="020B0604020202020204" pitchFamily="34" charset="0"/>
              </a:rPr>
              <a:t> (</a:t>
            </a:r>
            <a:r>
              <a:rPr lang="ru-RU" sz="2000" i="1" dirty="0">
                <a:latin typeface="Arial" panose="020B0604020202020204" pitchFamily="34" charset="0"/>
                <a:cs typeface="Arial" panose="020B0604020202020204" pitchFamily="34" charset="0"/>
              </a:rPr>
              <a:t>бодрить, ветвиться, возобновиться, возникнуть, выветриться</a:t>
            </a:r>
            <a:r>
              <a:rPr lang="ru-RU" sz="2000" dirty="0">
                <a:latin typeface="Arial" panose="020B0604020202020204" pitchFamily="34" charset="0"/>
                <a:cs typeface="Arial" panose="020B0604020202020204" pitchFamily="34" charset="0"/>
              </a:rPr>
              <a:t>). </a:t>
            </a:r>
          </a:p>
          <a:p>
            <a:pPr algn="just"/>
            <a:endParaRPr lang="ru-RU" sz="2000" dirty="0">
              <a:latin typeface="Arial" panose="020B0604020202020204" pitchFamily="34" charset="0"/>
              <a:cs typeface="Arial" panose="020B0604020202020204" pitchFamily="34" charset="0"/>
            </a:endParaRPr>
          </a:p>
          <a:p>
            <a:pPr algn="just"/>
            <a:r>
              <a:rPr lang="ru-RU" sz="2000" dirty="0">
                <a:latin typeface="Arial" panose="020B0604020202020204" pitchFamily="34" charset="0"/>
                <a:cs typeface="Arial" panose="020B0604020202020204" pitchFamily="34" charset="0"/>
              </a:rPr>
              <a:t>Кроме того, </a:t>
            </a:r>
            <a:r>
              <a:rPr lang="ru-RU" sz="2000" b="1" dirty="0">
                <a:latin typeface="Arial" panose="020B0604020202020204" pitchFamily="34" charset="0"/>
                <a:cs typeface="Arial" panose="020B0604020202020204" pitchFamily="34" charset="0"/>
              </a:rPr>
              <a:t>в значении побуждения не употребляются формы повелительного наклонения от безличных глаголов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морозить, рассветать, смеркаться, знобить х Он уже давно забыл бы об этой мечте, доведись ему и правда туда съездить</a:t>
            </a:r>
            <a:r>
              <a:rPr lang="ru-RU"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480234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EC37F19B-2A6D-42E9-8D58-DE7F3D9DB6C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4728" y="246355"/>
            <a:ext cx="8742544" cy="6365289"/>
          </a:xfrm>
          <a:prstGeom prst="rect">
            <a:avLst/>
          </a:prstGeom>
          <a:noFill/>
          <a:ln>
            <a:noFill/>
          </a:ln>
        </p:spPr>
      </p:pic>
    </p:spTree>
    <p:extLst>
      <p:ext uri="{BB962C8B-B14F-4D97-AF65-F5344CB8AC3E}">
        <p14:creationId xmlns:p14="http://schemas.microsoft.com/office/powerpoint/2010/main" val="4822923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DFA4789-37AE-4F55-B2C0-C8C5F8F125D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467993" y="1782146"/>
            <a:ext cx="7590408" cy="3109451"/>
          </a:xfrm>
          <a:prstGeom prst="rect">
            <a:avLst/>
          </a:prstGeom>
          <a:noFill/>
          <a:ln>
            <a:noFill/>
          </a:ln>
        </p:spPr>
      </p:pic>
    </p:spTree>
    <p:extLst>
      <p:ext uri="{BB962C8B-B14F-4D97-AF65-F5344CB8AC3E}">
        <p14:creationId xmlns:p14="http://schemas.microsoft.com/office/powerpoint/2010/main" val="21989486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9C88E068-0B49-4771-9E2F-C621B76EDBA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1" y="0"/>
            <a:ext cx="9922289" cy="6857999"/>
          </a:xfrm>
          <a:prstGeom prst="rect">
            <a:avLst/>
          </a:prstGeom>
          <a:noFill/>
          <a:ln>
            <a:noFill/>
          </a:ln>
        </p:spPr>
      </p:pic>
    </p:spTree>
    <p:extLst>
      <p:ext uri="{BB962C8B-B14F-4D97-AF65-F5344CB8AC3E}">
        <p14:creationId xmlns:p14="http://schemas.microsoft.com/office/powerpoint/2010/main" val="41619273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9766D5E5-A0B5-44BB-BB0A-8C78063EB20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45695" y="244869"/>
            <a:ext cx="9100609" cy="3540404"/>
          </a:xfrm>
          <a:prstGeom prst="rect">
            <a:avLst/>
          </a:prstGeom>
          <a:noFill/>
          <a:ln>
            <a:noFill/>
          </a:ln>
        </p:spPr>
      </p:pic>
      <p:pic>
        <p:nvPicPr>
          <p:cNvPr id="3" name="Obrázek 2">
            <a:extLst>
              <a:ext uri="{FF2B5EF4-FFF2-40B4-BE49-F238E27FC236}">
                <a16:creationId xmlns:a16="http://schemas.microsoft.com/office/drawing/2014/main" id="{D4C5F237-7FAC-4C31-9CB7-C77768E2F01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974777" y="3785273"/>
            <a:ext cx="8527506" cy="1852047"/>
          </a:xfrm>
          <a:prstGeom prst="rect">
            <a:avLst/>
          </a:prstGeom>
          <a:noFill/>
          <a:ln>
            <a:noFill/>
          </a:ln>
        </p:spPr>
      </p:pic>
    </p:spTree>
    <p:extLst>
      <p:ext uri="{BB962C8B-B14F-4D97-AF65-F5344CB8AC3E}">
        <p14:creationId xmlns:p14="http://schemas.microsoft.com/office/powerpoint/2010/main" val="2002642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CA2E7C8-7ADF-47B0-99C2-716D0FE9D5C1}"/>
              </a:ext>
            </a:extLst>
          </p:cNvPr>
          <p:cNvSpPr txBox="1"/>
          <p:nvPr/>
        </p:nvSpPr>
        <p:spPr>
          <a:xfrm>
            <a:off x="221942" y="248575"/>
            <a:ext cx="11611992" cy="5940088"/>
          </a:xfrm>
          <a:prstGeom prst="rect">
            <a:avLst/>
          </a:prstGeom>
          <a:noFill/>
        </p:spPr>
        <p:txBody>
          <a:bodyPr wrap="square">
            <a:spAutoFit/>
          </a:bodyPr>
          <a:lstStyle/>
          <a:p>
            <a:pPr algn="just"/>
            <a:r>
              <a:rPr lang="ru-RU" sz="2000" b="1" dirty="0"/>
              <a:t>Переведите на русский язык. </a:t>
            </a:r>
          </a:p>
          <a:p>
            <a:pPr algn="just"/>
            <a:r>
              <a:rPr lang="ru-RU" sz="2000" b="1" dirty="0"/>
              <a:t>А</a:t>
            </a:r>
          </a:p>
          <a:p>
            <a:pPr marL="457200" indent="-457200" algn="just">
              <a:buAutoNum type="arabicPeriod"/>
            </a:pPr>
            <a:r>
              <a:rPr lang="cs-CZ" sz="2000" dirty="0"/>
              <a:t>Dej si pozor, ať neupadneš! 2. Nebav se s cizími lidmi! 3. Ukliď si pokoj, přijde návštěva! 4. Sedni si na židli a pozorně poslouchej! 5. Přečti si to zadání pořádně! 6. Umyj si řádně ruce před jídlem! 7. Vyčisti si zuby! 8. Neboj se, ten pes ti neublíží! 9. Stůj, jede auto! 10. Nadechněte se a zhluboka vydechněte. 11. Dýchejte klidně! 12. Zachovejte klid, nic se neděje! 13. Poslouchej pozorně, ať ti nic neuteče! 14. Nedělej si starosti, vše dopadne dobře! 15. Zastav se před přechodem a rozhlédni se na obě strany! 16. Dej si čokoládu! 17. Nemluv už o tom! 18. Zapni si bundu, fouká studený vítr! 19. Neměj strach, mám vše pod kontrolou!</a:t>
            </a:r>
            <a:endParaRPr lang="ru-RU" sz="2000" dirty="0"/>
          </a:p>
          <a:p>
            <a:pPr algn="just"/>
            <a:r>
              <a:rPr lang="ru-RU" sz="2000" b="1" dirty="0"/>
              <a:t>Б</a:t>
            </a:r>
            <a:endParaRPr lang="ru-RU" sz="2000" dirty="0"/>
          </a:p>
          <a:p>
            <a:pPr algn="just"/>
            <a:r>
              <a:rPr lang="ru-RU" sz="2000" dirty="0"/>
              <a:t>1. </a:t>
            </a:r>
            <a:r>
              <a:rPr lang="cs-CZ" sz="2000" dirty="0"/>
              <a:t>Nikdy se nevzdávej! 2. Bojuj až do konce! 3. Neházej flintu do žita! 4. Nepřej nikomu nic zlého! 5. Zamysli se nad sebou! 6. Miluj bližního svého! 7. Jen se podívej, venku sněží! 8. Chraň sebe i své okolí! 9. Nenadávej, nemáš k tomu důvod! 10. Smiř se se svým osudem! 11. Neber vše tak vážně! 12. Neuzavírej se do sebe! 13. Neušpiň si ty nové šaty! 14. Ohol se! 15. Začni konečně pracovat! 16. Odevzdej kabát v divadelní šatně! 17. Naštípej dříví na zimu! 18. Nebojte se o mě, budu v pořádku! 19. Usmějte se, vyletí ptáček! 20. Zavolejte sanitku, dusí se! 21. Ať zahraje na kytaru! 22. Ať si pustí zprávy a sám se podívá, co se děje! 23. Ať si dělají, co uznají za vhodné! 24. Ať si nemyslí, že si bude dělat, co se jí zlíbí!</a:t>
            </a:r>
          </a:p>
        </p:txBody>
      </p:sp>
    </p:spTree>
    <p:extLst>
      <p:ext uri="{BB962C8B-B14F-4D97-AF65-F5344CB8AC3E}">
        <p14:creationId xmlns:p14="http://schemas.microsoft.com/office/powerpoint/2010/main" val="26282988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8940D629-A74D-49C0-B1EA-5BC86E8517AB}"/>
              </a:ext>
            </a:extLst>
          </p:cNvPr>
          <p:cNvSpPr txBox="1"/>
          <p:nvPr/>
        </p:nvSpPr>
        <p:spPr>
          <a:xfrm>
            <a:off x="907001" y="1025149"/>
            <a:ext cx="10377997" cy="4154984"/>
          </a:xfrm>
          <a:prstGeom prst="rect">
            <a:avLst/>
          </a:prstGeom>
          <a:noFill/>
        </p:spPr>
        <p:txBody>
          <a:bodyPr wrap="square">
            <a:spAutoFit/>
          </a:bodyPr>
          <a:lstStyle/>
          <a:p>
            <a:pPr algn="just"/>
            <a:r>
              <a:rPr lang="ru-RU" sz="2200" b="1" dirty="0">
                <a:latin typeface="Arial" panose="020B0604020202020204" pitchFamily="34" charset="0"/>
                <a:cs typeface="Arial" panose="020B0604020202020204" pitchFamily="34" charset="0"/>
              </a:rPr>
              <a:t>Сослагательное наклонение</a:t>
            </a:r>
          </a:p>
          <a:p>
            <a:pPr algn="just"/>
            <a:endParaRPr lang="ru-RU" sz="2200" dirty="0">
              <a:latin typeface="Arial" panose="020B0604020202020204" pitchFamily="34" charset="0"/>
              <a:cs typeface="Arial" panose="020B0604020202020204" pitchFamily="34" charset="0"/>
            </a:endParaRPr>
          </a:p>
          <a:p>
            <a:pPr algn="just"/>
            <a:r>
              <a:rPr lang="ru-RU" sz="2200" b="1" dirty="0">
                <a:latin typeface="Arial" panose="020B0604020202020204" pitchFamily="34" charset="0"/>
                <a:cs typeface="Arial" panose="020B0604020202020204" pitchFamily="34" charset="0"/>
              </a:rPr>
              <a:t>Формы сослагательного наклонения в русском, как и в чешском языке образуются аналитически</a:t>
            </a:r>
            <a:r>
              <a:rPr lang="ru-RU" sz="2200" dirty="0">
                <a:latin typeface="Arial" panose="020B0604020202020204" pitchFamily="34" charset="0"/>
                <a:cs typeface="Arial" panose="020B0604020202020204" pitchFamily="34" charset="0"/>
              </a:rPr>
              <a:t>. </a:t>
            </a:r>
          </a:p>
          <a:p>
            <a:pPr algn="just"/>
            <a:endParaRPr lang="ru-RU" sz="2200" dirty="0">
              <a:latin typeface="Arial" panose="020B0604020202020204" pitchFamily="34" charset="0"/>
              <a:cs typeface="Arial" panose="020B0604020202020204" pitchFamily="34" charset="0"/>
            </a:endParaRPr>
          </a:p>
          <a:p>
            <a:pPr algn="just"/>
            <a:r>
              <a:rPr lang="ru-RU" sz="2200" dirty="0">
                <a:latin typeface="Arial" panose="020B0604020202020204" pitchFamily="34" charset="0"/>
                <a:cs typeface="Arial" panose="020B0604020202020204" pitchFamily="34" charset="0"/>
              </a:rPr>
              <a:t>Форма условного наклонения включает </a:t>
            </a:r>
            <a:r>
              <a:rPr lang="ru-RU" sz="2200" u="sng" dirty="0">
                <a:latin typeface="Arial" panose="020B0604020202020204" pitchFamily="34" charset="0"/>
                <a:cs typeface="Arial" panose="020B0604020202020204" pitchFamily="34" charset="0"/>
              </a:rPr>
              <a:t>глагол в форме прошедшего времени и частицу </a:t>
            </a:r>
            <a:r>
              <a:rPr lang="ru-RU" sz="2200" b="1" u="sng" dirty="0">
                <a:latin typeface="Arial" panose="020B0604020202020204" pitchFamily="34" charset="0"/>
                <a:cs typeface="Arial" panose="020B0604020202020204" pitchFamily="34" charset="0"/>
              </a:rPr>
              <a:t>бы</a:t>
            </a:r>
            <a:r>
              <a:rPr lang="ru-RU" sz="2200" dirty="0">
                <a:latin typeface="Arial" panose="020B0604020202020204" pitchFamily="34" charset="0"/>
                <a:cs typeface="Arial" panose="020B0604020202020204" pitchFamily="34" charset="0"/>
              </a:rPr>
              <a:t>, которая пишется отдельно от глагола и может стоять в любом месте предложения (</a:t>
            </a:r>
            <a:r>
              <a:rPr lang="ru-RU" sz="2200" i="1" dirty="0">
                <a:latin typeface="Arial" panose="020B0604020202020204" pitchFamily="34" charset="0"/>
                <a:cs typeface="Arial" panose="020B0604020202020204" pitchFamily="34" charset="0"/>
              </a:rPr>
              <a:t>Я бы помог тебе, если бы ты попросил.; Я помог бы тебе, если бы ты попросил. Я тебе бы помог, если бы ты попросил</a:t>
            </a:r>
            <a:r>
              <a:rPr lang="ru-RU" sz="2200" dirty="0">
                <a:latin typeface="Arial" panose="020B0604020202020204" pitchFamily="34" charset="0"/>
                <a:cs typeface="Arial" panose="020B0604020202020204" pitchFamily="34" charset="0"/>
              </a:rPr>
              <a:t>.). </a:t>
            </a:r>
          </a:p>
          <a:p>
            <a:pPr algn="just"/>
            <a:endParaRPr lang="ru-RU" sz="2200" dirty="0">
              <a:latin typeface="Arial" panose="020B0604020202020204" pitchFamily="34" charset="0"/>
              <a:cs typeface="Arial" panose="020B0604020202020204" pitchFamily="34" charset="0"/>
            </a:endParaRPr>
          </a:p>
          <a:p>
            <a:pPr algn="just"/>
            <a:r>
              <a:rPr lang="ru-RU" sz="2200" dirty="0">
                <a:latin typeface="Arial" panose="020B0604020202020204" pitchFamily="34" charset="0"/>
                <a:cs typeface="Arial" panose="020B0604020202020204" pitchFamily="34" charset="0"/>
              </a:rPr>
              <a:t>Глагол в форме условного наклонения изменяется по числам и родам (</a:t>
            </a:r>
            <a:r>
              <a:rPr lang="ru-RU" sz="2200" i="1" dirty="0">
                <a:latin typeface="Arial" panose="020B0604020202020204" pitchFamily="34" charset="0"/>
                <a:cs typeface="Arial" panose="020B0604020202020204" pitchFamily="34" charset="0"/>
              </a:rPr>
              <a:t>он имел бы; она имела бы; оно имело бы; они имели бы</a:t>
            </a:r>
            <a:r>
              <a:rPr lang="ru-RU" sz="2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879044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4860158-163D-4785-B781-33F6888719E0}"/>
              </a:ext>
            </a:extLst>
          </p:cNvPr>
          <p:cNvPicPr>
            <a:picLocks noChangeAspect="1"/>
          </p:cNvPicPr>
          <p:nvPr/>
        </p:nvPicPr>
        <p:blipFill>
          <a:blip r:embed="rId2"/>
          <a:stretch>
            <a:fillRect/>
          </a:stretch>
        </p:blipFill>
        <p:spPr>
          <a:xfrm>
            <a:off x="1659833" y="1870035"/>
            <a:ext cx="9396384" cy="3117929"/>
          </a:xfrm>
          <a:prstGeom prst="rect">
            <a:avLst/>
          </a:prstGeom>
        </p:spPr>
      </p:pic>
    </p:spTree>
    <p:extLst>
      <p:ext uri="{BB962C8B-B14F-4D97-AF65-F5344CB8AC3E}">
        <p14:creationId xmlns:p14="http://schemas.microsoft.com/office/powerpoint/2010/main" val="2779918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589B7F3-D0FB-44A0-B2A5-4854C7D292CE}"/>
              </a:ext>
            </a:extLst>
          </p:cNvPr>
          <p:cNvSpPr txBox="1"/>
          <p:nvPr/>
        </p:nvSpPr>
        <p:spPr>
          <a:xfrm>
            <a:off x="870012" y="1307561"/>
            <a:ext cx="10475650" cy="4154984"/>
          </a:xfrm>
          <a:prstGeom prst="rect">
            <a:avLst/>
          </a:prstGeom>
          <a:noFill/>
        </p:spPr>
        <p:txBody>
          <a:bodyPr wrap="square">
            <a:spAutoFit/>
          </a:bodyPr>
          <a:lstStyle/>
          <a:p>
            <a:pPr algn="just"/>
            <a:r>
              <a:rPr lang="ru-RU" sz="2200" b="1" dirty="0">
                <a:latin typeface="Arial" panose="020B0604020202020204" pitchFamily="34" charset="0"/>
                <a:cs typeface="Arial" panose="020B0604020202020204" pitchFamily="34" charset="0"/>
              </a:rPr>
              <a:t>Основное различие </a:t>
            </a:r>
            <a:r>
              <a:rPr lang="ru-RU" sz="2200" dirty="0">
                <a:latin typeface="Arial" panose="020B0604020202020204" pitchFamily="34" charset="0"/>
                <a:cs typeface="Arial" panose="020B0604020202020204" pitchFamily="34" charset="0"/>
              </a:rPr>
              <a:t>заключается в спрягаемом характере модального компонента форм чешской парадигмы с одной стороны и неизменяемом характере частицы бы с другой стороны (</a:t>
            </a:r>
            <a:r>
              <a:rPr lang="ru-RU" sz="2200" i="1" dirty="0">
                <a:latin typeface="Arial" panose="020B0604020202020204" pitchFamily="34" charset="0"/>
                <a:cs typeface="Arial" panose="020B0604020202020204" pitchFamily="34" charset="0"/>
              </a:rPr>
              <a:t>я, ты, он бы написал; мы, вы, они бы написали</a:t>
            </a:r>
            <a:r>
              <a:rPr lang="ru-RU" sz="2200" dirty="0">
                <a:latin typeface="Arial" panose="020B0604020202020204" pitchFamily="34" charset="0"/>
                <a:cs typeface="Arial" panose="020B0604020202020204" pitchFamily="34" charset="0"/>
              </a:rPr>
              <a:t>). </a:t>
            </a:r>
          </a:p>
          <a:p>
            <a:pPr algn="just"/>
            <a:endParaRPr lang="ru-RU" sz="2200" dirty="0">
              <a:latin typeface="Arial" panose="020B0604020202020204" pitchFamily="34" charset="0"/>
              <a:cs typeface="Arial" panose="020B0604020202020204" pitchFamily="34" charset="0"/>
            </a:endParaRPr>
          </a:p>
          <a:p>
            <a:pPr algn="just"/>
            <a:r>
              <a:rPr lang="ru-RU" sz="2200" u="sng" dirty="0">
                <a:latin typeface="Arial" panose="020B0604020202020204" pitchFamily="34" charset="0"/>
                <a:cs typeface="Arial" panose="020B0604020202020204" pitchFamily="34" charset="0"/>
              </a:rPr>
              <a:t>В функциональном отношении различия между языками незначительны, если не принимать во внимание транспозиции типичные для РЯ. Транспозиции:</a:t>
            </a:r>
          </a:p>
          <a:p>
            <a:pPr algn="just"/>
            <a:r>
              <a:rPr lang="ru-RU" sz="2200" u="sng" dirty="0">
                <a:latin typeface="Arial" panose="020B0604020202020204" pitchFamily="34" charset="0"/>
                <a:cs typeface="Arial" panose="020B0604020202020204" pitchFamily="34" charset="0"/>
              </a:rPr>
              <a:t>в индикатив </a:t>
            </a:r>
            <a:r>
              <a:rPr lang="ru-RU" sz="2200" dirty="0">
                <a:latin typeface="Arial" panose="020B0604020202020204" pitchFamily="34" charset="0"/>
                <a:cs typeface="Arial" panose="020B0604020202020204" pitchFamily="34" charset="0"/>
              </a:rPr>
              <a:t>(</a:t>
            </a:r>
            <a:r>
              <a:rPr lang="ru-RU" sz="2200" i="1" dirty="0">
                <a:latin typeface="Arial" panose="020B0604020202020204" pitchFamily="34" charset="0"/>
                <a:cs typeface="Arial" panose="020B0604020202020204" pitchFamily="34" charset="0"/>
              </a:rPr>
              <a:t>Не прогулялись бы вы по берегу?; Я бы хотел сказать</a:t>
            </a:r>
            <a:r>
              <a:rPr lang="ru-RU" sz="2200" dirty="0">
                <a:latin typeface="Arial" panose="020B0604020202020204" pitchFamily="34" charset="0"/>
                <a:cs typeface="Arial" panose="020B0604020202020204" pitchFamily="34" charset="0"/>
              </a:rPr>
              <a:t>…) и </a:t>
            </a:r>
          </a:p>
          <a:p>
            <a:pPr algn="just"/>
            <a:r>
              <a:rPr lang="ru-RU" sz="2200" u="sng" dirty="0">
                <a:latin typeface="Arial" panose="020B0604020202020204" pitchFamily="34" charset="0"/>
                <a:cs typeface="Arial" panose="020B0604020202020204" pitchFamily="34" charset="0"/>
              </a:rPr>
              <a:t>в императив </a:t>
            </a:r>
            <a:r>
              <a:rPr lang="ru-RU" sz="2200" dirty="0">
                <a:latin typeface="Arial" panose="020B0604020202020204" pitchFamily="34" charset="0"/>
                <a:cs typeface="Arial" panose="020B0604020202020204" pitchFamily="34" charset="0"/>
              </a:rPr>
              <a:t>(</a:t>
            </a:r>
            <a:r>
              <a:rPr lang="ru-RU" sz="2200" i="1" dirty="0">
                <a:latin typeface="Arial" panose="020B0604020202020204" pitchFamily="34" charset="0"/>
                <a:cs typeface="Arial" panose="020B0604020202020204" pitchFamily="34" charset="0"/>
              </a:rPr>
              <a:t>Ты бы прилег!</a:t>
            </a:r>
            <a:r>
              <a:rPr lang="ru-RU" sz="2200" dirty="0">
                <a:latin typeface="Arial" panose="020B0604020202020204" pitchFamily="34" charset="0"/>
                <a:cs typeface="Arial" panose="020B0604020202020204" pitchFamily="34" charset="0"/>
              </a:rPr>
              <a:t>). Транспозиция в императив имеет значение побуждения-совета и соответствуют чешским конструкциям с модальным глаголом иметь (</a:t>
            </a:r>
            <a:r>
              <a:rPr lang="ru-RU" sz="2200" i="1" dirty="0">
                <a:latin typeface="Arial" panose="020B0604020202020204" pitchFamily="34" charset="0"/>
                <a:cs typeface="Arial" panose="020B0604020202020204" pitchFamily="34" charset="0"/>
              </a:rPr>
              <a:t>Ты бы с женой в кино сходил. = </a:t>
            </a:r>
            <a:r>
              <a:rPr lang="ru-RU" sz="2200" i="1" dirty="0" err="1">
                <a:latin typeface="Arial" panose="020B0604020202020204" pitchFamily="34" charset="0"/>
                <a:cs typeface="Arial" panose="020B0604020202020204" pitchFamily="34" charset="0"/>
              </a:rPr>
              <a:t>Měl</a:t>
            </a:r>
            <a:r>
              <a:rPr lang="ru-RU" sz="2200" i="1" dirty="0">
                <a:latin typeface="Arial" panose="020B0604020202020204" pitchFamily="34" charset="0"/>
                <a:cs typeface="Arial" panose="020B0604020202020204" pitchFamily="34" charset="0"/>
              </a:rPr>
              <a:t> </a:t>
            </a:r>
            <a:r>
              <a:rPr lang="ru-RU" sz="2200" i="1" dirty="0" err="1">
                <a:latin typeface="Arial" panose="020B0604020202020204" pitchFamily="34" charset="0"/>
                <a:cs typeface="Arial" panose="020B0604020202020204" pitchFamily="34" charset="0"/>
              </a:rPr>
              <a:t>bys</a:t>
            </a:r>
            <a:r>
              <a:rPr lang="ru-RU" sz="2200" i="1" dirty="0">
                <a:latin typeface="Arial" panose="020B0604020202020204" pitchFamily="34" charset="0"/>
                <a:cs typeface="Arial" panose="020B0604020202020204" pitchFamily="34" charset="0"/>
              </a:rPr>
              <a:t> </a:t>
            </a:r>
            <a:r>
              <a:rPr lang="ru-RU" sz="2200" i="1" dirty="0" err="1">
                <a:latin typeface="Arial" panose="020B0604020202020204" pitchFamily="34" charset="0"/>
                <a:cs typeface="Arial" panose="020B0604020202020204" pitchFamily="34" charset="0"/>
              </a:rPr>
              <a:t>zajít</a:t>
            </a:r>
            <a:r>
              <a:rPr lang="ru-RU" sz="2200" i="1" dirty="0">
                <a:latin typeface="Arial" panose="020B0604020202020204" pitchFamily="34" charset="0"/>
                <a:cs typeface="Arial" panose="020B0604020202020204" pitchFamily="34" charset="0"/>
              </a:rPr>
              <a:t> s </a:t>
            </a:r>
            <a:r>
              <a:rPr lang="ru-RU" sz="2200" i="1" dirty="0" err="1">
                <a:latin typeface="Arial" panose="020B0604020202020204" pitchFamily="34" charset="0"/>
                <a:cs typeface="Arial" panose="020B0604020202020204" pitchFamily="34" charset="0"/>
              </a:rPr>
              <a:t>manželkou</a:t>
            </a:r>
            <a:r>
              <a:rPr lang="ru-RU" sz="2200" i="1" dirty="0">
                <a:latin typeface="Arial" panose="020B0604020202020204" pitchFamily="34" charset="0"/>
                <a:cs typeface="Arial" panose="020B0604020202020204" pitchFamily="34" charset="0"/>
              </a:rPr>
              <a:t> </a:t>
            </a:r>
            <a:r>
              <a:rPr lang="ru-RU" sz="2200" i="1" dirty="0" err="1">
                <a:latin typeface="Arial" panose="020B0604020202020204" pitchFamily="34" charset="0"/>
                <a:cs typeface="Arial" panose="020B0604020202020204" pitchFamily="34" charset="0"/>
              </a:rPr>
              <a:t>do</a:t>
            </a:r>
            <a:r>
              <a:rPr lang="ru-RU" sz="2200" i="1" dirty="0">
                <a:latin typeface="Arial" panose="020B0604020202020204" pitchFamily="34" charset="0"/>
                <a:cs typeface="Arial" panose="020B0604020202020204" pitchFamily="34" charset="0"/>
              </a:rPr>
              <a:t> </a:t>
            </a:r>
            <a:r>
              <a:rPr lang="ru-RU" sz="2200" i="1" dirty="0" err="1">
                <a:latin typeface="Arial" panose="020B0604020202020204" pitchFamily="34" charset="0"/>
                <a:cs typeface="Arial" panose="020B0604020202020204" pitchFamily="34" charset="0"/>
              </a:rPr>
              <a:t>kina</a:t>
            </a:r>
            <a:r>
              <a:rPr lang="ru-RU" sz="2200" i="1" dirty="0">
                <a:latin typeface="Arial" panose="020B0604020202020204" pitchFamily="34" charset="0"/>
                <a:cs typeface="Arial" panose="020B0604020202020204" pitchFamily="34" charset="0"/>
              </a:rPr>
              <a:t>.</a:t>
            </a:r>
            <a:r>
              <a:rPr lang="ru-RU" sz="2200" dirty="0">
                <a:latin typeface="Arial" panose="020B0604020202020204" pitchFamily="34" charset="0"/>
                <a:cs typeface="Arial" panose="020B0604020202020204" pitchFamily="34" charset="0"/>
              </a:rPr>
              <a:t>). </a:t>
            </a:r>
            <a:endParaRPr lang="cs-CZ"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3734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8A1EA57B-3F0C-4DF0-B353-BCE80EB50216}"/>
              </a:ext>
            </a:extLst>
          </p:cNvPr>
          <p:cNvSpPr txBox="1"/>
          <p:nvPr/>
        </p:nvSpPr>
        <p:spPr>
          <a:xfrm>
            <a:off x="933634" y="906312"/>
            <a:ext cx="10555549" cy="4893647"/>
          </a:xfrm>
          <a:prstGeom prst="rect">
            <a:avLst/>
          </a:prstGeom>
          <a:noFill/>
        </p:spPr>
        <p:txBody>
          <a:bodyPr wrap="square">
            <a:spAutoFit/>
          </a:bodyPr>
          <a:lstStyle/>
          <a:p>
            <a:pPr algn="just"/>
            <a:r>
              <a:rPr lang="ru-RU" sz="2400" b="1" dirty="0">
                <a:latin typeface="Arial" panose="020B0604020202020204" pitchFamily="34" charset="0"/>
                <a:cs typeface="Arial" panose="020B0604020202020204" pitchFamily="34" charset="0"/>
              </a:rPr>
              <a:t>Залог в более широком смысле слова </a:t>
            </a:r>
            <a:r>
              <a:rPr lang="ru-RU" sz="2400" dirty="0">
                <a:latin typeface="Arial" panose="020B0604020202020204" pitchFamily="34" charset="0"/>
                <a:cs typeface="Arial" panose="020B0604020202020204" pitchFamily="34" charset="0"/>
              </a:rPr>
              <a:t>выражает ограничение направленности действия и связанное с ним изменение ролей </a:t>
            </a:r>
            <a:r>
              <a:rPr lang="ru-RU" sz="2400" dirty="0" err="1">
                <a:latin typeface="Arial" panose="020B0604020202020204" pitchFamily="34" charset="0"/>
                <a:cs typeface="Arial" panose="020B0604020202020204" pitchFamily="34" charset="0"/>
              </a:rPr>
              <a:t>приглагольных</a:t>
            </a:r>
            <a:r>
              <a:rPr lang="ru-RU" sz="2400" dirty="0">
                <a:latin typeface="Arial" panose="020B0604020202020204" pitchFamily="34" charset="0"/>
                <a:cs typeface="Arial" panose="020B0604020202020204" pitchFamily="34" charset="0"/>
              </a:rPr>
              <a:t> членов.</a:t>
            </a:r>
          </a:p>
          <a:p>
            <a:pPr algn="just"/>
            <a:endParaRPr lang="ru-RU" sz="2400" dirty="0">
              <a:latin typeface="Arial" panose="020B0604020202020204" pitchFamily="34" charset="0"/>
              <a:cs typeface="Arial" panose="020B0604020202020204" pitchFamily="34" charset="0"/>
            </a:endParaRPr>
          </a:p>
          <a:p>
            <a:pPr algn="just"/>
            <a:r>
              <a:rPr lang="ru-RU" sz="2400" dirty="0">
                <a:latin typeface="Arial" panose="020B0604020202020204" pitchFamily="34" charset="0"/>
                <a:cs typeface="Arial" panose="020B0604020202020204" pitchFamily="34" charset="0"/>
              </a:rPr>
              <a:t>Эта категория находит свое выражение в </a:t>
            </a:r>
            <a:r>
              <a:rPr lang="ru-RU" sz="2400" b="1" dirty="0">
                <a:latin typeface="Arial" panose="020B0604020202020204" pitchFamily="34" charset="0"/>
                <a:cs typeface="Arial" panose="020B0604020202020204" pitchFamily="34" charset="0"/>
              </a:rPr>
              <a:t>противопоставлении </a:t>
            </a:r>
            <a:r>
              <a:rPr lang="ru-RU" sz="2400" b="1" u="sng" dirty="0" err="1">
                <a:latin typeface="Arial" panose="020B0604020202020204" pitchFamily="34" charset="0"/>
                <a:cs typeface="Arial" panose="020B0604020202020204" pitchFamily="34" charset="0"/>
              </a:rPr>
              <a:t>рефлексива</a:t>
            </a:r>
            <a:r>
              <a:rPr lang="ru-RU" sz="2400" b="1" dirty="0">
                <a:latin typeface="Arial" panose="020B0604020202020204" pitchFamily="34" charset="0"/>
                <a:cs typeface="Arial" panose="020B0604020202020204" pitchFamily="34" charset="0"/>
              </a:rPr>
              <a:t> и </a:t>
            </a:r>
            <a:r>
              <a:rPr lang="ru-RU" sz="2400" b="1" u="sng" dirty="0" err="1">
                <a:latin typeface="Arial" panose="020B0604020202020204" pitchFamily="34" charset="0"/>
                <a:cs typeface="Arial" panose="020B0604020202020204" pitchFamily="34" charset="0"/>
              </a:rPr>
              <a:t>нерефлексива</a:t>
            </a:r>
            <a:r>
              <a:rPr lang="ru-RU" sz="2400" b="1" u="sng" dirty="0">
                <a:latin typeface="Arial" panose="020B0604020202020204" pitchFamily="34" charset="0"/>
                <a:cs typeface="Arial" panose="020B0604020202020204" pitchFamily="34" charset="0"/>
              </a:rPr>
              <a:t>, </a:t>
            </a:r>
            <a:r>
              <a:rPr lang="ru-RU" sz="2400" dirty="0">
                <a:latin typeface="Arial" panose="020B0604020202020204" pitchFamily="34" charset="0"/>
                <a:cs typeface="Arial" panose="020B0604020202020204" pitchFamily="34" charset="0"/>
              </a:rPr>
              <a:t>например:</a:t>
            </a:r>
          </a:p>
          <a:p>
            <a:pPr algn="just"/>
            <a:r>
              <a:rPr lang="ru-RU" sz="2400" i="1" dirty="0">
                <a:latin typeface="Arial" panose="020B0604020202020204" pitchFamily="34" charset="0"/>
                <a:cs typeface="Arial" panose="020B0604020202020204" pitchFamily="34" charset="0"/>
              </a:rPr>
              <a:t>бить мальчика </a:t>
            </a:r>
            <a:r>
              <a:rPr lang="ru-RU" sz="2400" dirty="0">
                <a:latin typeface="Arial" panose="020B0604020202020204" pitchFamily="34" charset="0"/>
                <a:cs typeface="Arial" panose="020B0604020202020204" pitchFamily="34" charset="0"/>
              </a:rPr>
              <a:t>х</a:t>
            </a:r>
            <a:r>
              <a:rPr lang="ru-RU" sz="2400" i="1" dirty="0">
                <a:latin typeface="Arial" panose="020B0604020202020204" pitchFamily="34" charset="0"/>
                <a:cs typeface="Arial" panose="020B0604020202020204" pitchFamily="34" charset="0"/>
              </a:rPr>
              <a:t> биться с драконом, </a:t>
            </a:r>
          </a:p>
          <a:p>
            <a:pPr algn="just"/>
            <a:r>
              <a:rPr lang="ru-RU" sz="2400" i="1" dirty="0">
                <a:latin typeface="Arial" panose="020B0604020202020204" pitchFamily="34" charset="0"/>
                <a:cs typeface="Arial" panose="020B0604020202020204" pitchFamily="34" charset="0"/>
              </a:rPr>
              <a:t>шутка меня веселит </a:t>
            </a:r>
            <a:r>
              <a:rPr lang="ru-RU" sz="2400" dirty="0">
                <a:latin typeface="Arial" panose="020B0604020202020204" pitchFamily="34" charset="0"/>
                <a:cs typeface="Arial" panose="020B0604020202020204" pitchFamily="34" charset="0"/>
              </a:rPr>
              <a:t>х</a:t>
            </a:r>
            <a:r>
              <a:rPr lang="ru-RU" sz="2400" i="1" dirty="0">
                <a:latin typeface="Arial" panose="020B0604020202020204" pitchFamily="34" charset="0"/>
                <a:cs typeface="Arial" panose="020B0604020202020204" pitchFamily="34" charset="0"/>
              </a:rPr>
              <a:t> я веселюсь, </a:t>
            </a:r>
          </a:p>
          <a:p>
            <a:pPr algn="just"/>
            <a:r>
              <a:rPr lang="ru-RU" sz="2400" i="1" dirty="0">
                <a:latin typeface="Arial" panose="020B0604020202020204" pitchFamily="34" charset="0"/>
                <a:cs typeface="Arial" panose="020B0604020202020204" pitchFamily="34" charset="0"/>
              </a:rPr>
              <a:t>собака кусает меня </a:t>
            </a:r>
            <a:r>
              <a:rPr lang="ru-RU" sz="2400" dirty="0">
                <a:latin typeface="Arial" panose="020B0604020202020204" pitchFamily="34" charset="0"/>
                <a:cs typeface="Arial" panose="020B0604020202020204" pitchFamily="34" charset="0"/>
              </a:rPr>
              <a:t>х </a:t>
            </a:r>
            <a:r>
              <a:rPr lang="ru-RU" sz="2400" i="1" dirty="0">
                <a:latin typeface="Arial" panose="020B0604020202020204" pitchFamily="34" charset="0"/>
                <a:cs typeface="Arial" panose="020B0604020202020204" pitchFamily="34" charset="0"/>
              </a:rPr>
              <a:t>собака кусается, </a:t>
            </a:r>
          </a:p>
          <a:p>
            <a:pPr algn="just"/>
            <a:r>
              <a:rPr lang="ru-RU" sz="2400" i="1" dirty="0">
                <a:latin typeface="Arial" panose="020B0604020202020204" pitchFamily="34" charset="0"/>
                <a:cs typeface="Arial" panose="020B0604020202020204" pitchFamily="34" charset="0"/>
              </a:rPr>
              <a:t>он спит х ему не спится.</a:t>
            </a:r>
          </a:p>
          <a:p>
            <a:pPr algn="just"/>
            <a:endParaRPr lang="ru-RU" sz="2400" dirty="0">
              <a:latin typeface="Arial" panose="020B0604020202020204" pitchFamily="34" charset="0"/>
              <a:cs typeface="Arial" panose="020B0604020202020204" pitchFamily="34" charset="0"/>
            </a:endParaRPr>
          </a:p>
          <a:p>
            <a:pPr algn="just"/>
            <a:r>
              <a:rPr lang="ru-RU" sz="2400" b="1" dirty="0">
                <a:latin typeface="Arial" panose="020B0604020202020204" pitchFamily="34" charset="0"/>
                <a:cs typeface="Arial" panose="020B0604020202020204" pitchFamily="34" charset="0"/>
              </a:rPr>
              <a:t>Противопоставление </a:t>
            </a:r>
            <a:r>
              <a:rPr lang="ru-RU" sz="2400" b="1" dirty="0" err="1">
                <a:latin typeface="Arial" panose="020B0604020202020204" pitchFamily="34" charset="0"/>
                <a:cs typeface="Arial" panose="020B0604020202020204" pitchFamily="34" charset="0"/>
              </a:rPr>
              <a:t>рефлексива</a:t>
            </a:r>
            <a:r>
              <a:rPr lang="ru-RU" sz="2400" b="1" dirty="0">
                <a:latin typeface="Arial" panose="020B0604020202020204" pitchFamily="34" charset="0"/>
                <a:cs typeface="Arial" panose="020B0604020202020204" pitchFamily="34" charset="0"/>
              </a:rPr>
              <a:t> и </a:t>
            </a:r>
            <a:r>
              <a:rPr lang="ru-RU" sz="2400" b="1" dirty="0" err="1">
                <a:latin typeface="Arial" panose="020B0604020202020204" pitchFamily="34" charset="0"/>
                <a:cs typeface="Arial" panose="020B0604020202020204" pitchFamily="34" charset="0"/>
              </a:rPr>
              <a:t>нерефлексива</a:t>
            </a:r>
            <a:r>
              <a:rPr lang="ru-RU" sz="2400" b="1" dirty="0">
                <a:latin typeface="Arial" panose="020B0604020202020204" pitchFamily="34" charset="0"/>
                <a:cs typeface="Arial" panose="020B0604020202020204" pitchFamily="34" charset="0"/>
              </a:rPr>
              <a:t> не всегда является противопоставлением актива и пассива.</a:t>
            </a:r>
            <a:r>
              <a:rPr lang="ru-RU" sz="2400" dirty="0">
                <a:latin typeface="Arial" panose="020B0604020202020204" pitchFamily="34" charset="0"/>
                <a:cs typeface="Arial" panose="020B0604020202020204" pitchFamily="34" charset="0"/>
              </a:rPr>
              <a:t> </a:t>
            </a:r>
            <a:endParaRPr lang="cs-CZ"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07810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5F3AE0C-4CEA-419B-B506-6EA29665E242}"/>
              </a:ext>
            </a:extLst>
          </p:cNvPr>
          <p:cNvSpPr txBox="1"/>
          <p:nvPr/>
        </p:nvSpPr>
        <p:spPr>
          <a:xfrm>
            <a:off x="914400" y="528156"/>
            <a:ext cx="10093911" cy="2954655"/>
          </a:xfrm>
          <a:prstGeom prst="rect">
            <a:avLst/>
          </a:prstGeom>
          <a:noFill/>
        </p:spPr>
        <p:txBody>
          <a:bodyPr wrap="square">
            <a:spAutoFit/>
          </a:bodyPr>
          <a:lstStyle/>
          <a:p>
            <a:pPr algn="just"/>
            <a:r>
              <a:rPr lang="ru-RU" sz="2200" b="1" dirty="0">
                <a:latin typeface="Arial" panose="020B0604020202020204" pitchFamily="34" charset="0"/>
                <a:cs typeface="Arial" panose="020B0604020202020204" pitchFamily="34" charset="0"/>
              </a:rPr>
              <a:t>Косвенный вопрос в РЯ может оформляться с помощью союза </a:t>
            </a:r>
            <a:r>
              <a:rPr lang="ru-RU" sz="3200" b="1" u="sng" dirty="0">
                <a:latin typeface="Arial" panose="020B0604020202020204" pitchFamily="34" charset="0"/>
                <a:cs typeface="Arial" panose="020B0604020202020204" pitchFamily="34" charset="0"/>
              </a:rPr>
              <a:t>ли</a:t>
            </a:r>
            <a:r>
              <a:rPr lang="ru-RU" sz="2200" b="1" dirty="0">
                <a:latin typeface="Arial" panose="020B0604020202020204" pitchFamily="34" charset="0"/>
                <a:cs typeface="Arial" panose="020B0604020202020204" pitchFamily="34" charset="0"/>
              </a:rPr>
              <a:t> </a:t>
            </a:r>
            <a:r>
              <a:rPr lang="ru-RU" sz="2200" dirty="0">
                <a:latin typeface="Arial" panose="020B0604020202020204" pitchFamily="34" charset="0"/>
                <a:cs typeface="Arial" panose="020B0604020202020204" pitchFamily="34" charset="0"/>
              </a:rPr>
              <a:t>(</a:t>
            </a:r>
            <a:r>
              <a:rPr lang="ru-RU" sz="2200" i="1" dirty="0">
                <a:latin typeface="Arial" panose="020B0604020202020204" pitchFamily="34" charset="0"/>
                <a:cs typeface="Arial" panose="020B0604020202020204" pitchFamily="34" charset="0"/>
              </a:rPr>
              <a:t>Он хотел бы знать, пойдем ли мы туда снова</a:t>
            </a:r>
            <a:r>
              <a:rPr lang="ru-RU" sz="2200" dirty="0">
                <a:latin typeface="Arial" panose="020B0604020202020204" pitchFamily="34" charset="0"/>
                <a:cs typeface="Arial" panose="020B0604020202020204" pitchFamily="34" charset="0"/>
              </a:rPr>
              <a:t>.). </a:t>
            </a:r>
          </a:p>
          <a:p>
            <a:pPr algn="just"/>
            <a:endParaRPr lang="ru-RU" sz="2200" dirty="0">
              <a:latin typeface="Arial" panose="020B0604020202020204" pitchFamily="34" charset="0"/>
              <a:cs typeface="Arial" panose="020B0604020202020204" pitchFamily="34" charset="0"/>
            </a:endParaRPr>
          </a:p>
          <a:p>
            <a:pPr algn="just"/>
            <a:r>
              <a:rPr lang="ru-RU" sz="2200" u="sng" dirty="0">
                <a:latin typeface="Arial" panose="020B0604020202020204" pitchFamily="34" charset="0"/>
                <a:cs typeface="Arial" panose="020B0604020202020204" pitchFamily="34" charset="0"/>
              </a:rPr>
              <a:t>В ЧЯ в соответствующем типе предложения употребляются частицы –</a:t>
            </a:r>
            <a:r>
              <a:rPr lang="ru-RU" sz="2200" u="sng" dirty="0" err="1">
                <a:latin typeface="Arial" panose="020B0604020202020204" pitchFamily="34" charset="0"/>
                <a:cs typeface="Arial" panose="020B0604020202020204" pitchFamily="34" charset="0"/>
              </a:rPr>
              <a:t>li</a:t>
            </a:r>
            <a:r>
              <a:rPr lang="ru-RU" sz="2200" u="sng" dirty="0">
                <a:latin typeface="Arial" panose="020B0604020202020204" pitchFamily="34" charset="0"/>
                <a:cs typeface="Arial" panose="020B0604020202020204" pitchFamily="34" charset="0"/>
              </a:rPr>
              <a:t>, </a:t>
            </a:r>
            <a:r>
              <a:rPr lang="ru-RU" sz="2200" u="sng" dirty="0" err="1">
                <a:latin typeface="Arial" panose="020B0604020202020204" pitchFamily="34" charset="0"/>
                <a:cs typeface="Arial" panose="020B0604020202020204" pitchFamily="34" charset="0"/>
              </a:rPr>
              <a:t>jestli</a:t>
            </a:r>
            <a:r>
              <a:rPr lang="ru-RU" sz="2200" u="sng" dirty="0">
                <a:latin typeface="Arial" panose="020B0604020202020204" pitchFamily="34" charset="0"/>
                <a:cs typeface="Arial" panose="020B0604020202020204" pitchFamily="34" charset="0"/>
              </a:rPr>
              <a:t>, </a:t>
            </a:r>
            <a:r>
              <a:rPr lang="ru-RU" sz="2200" u="sng" dirty="0" err="1">
                <a:latin typeface="Arial" panose="020B0604020202020204" pitchFamily="34" charset="0"/>
                <a:cs typeface="Arial" panose="020B0604020202020204" pitchFamily="34" charset="0"/>
              </a:rPr>
              <a:t>zda</a:t>
            </a:r>
            <a:r>
              <a:rPr lang="ru-RU" sz="2200" dirty="0">
                <a:latin typeface="Arial" panose="020B0604020202020204" pitchFamily="34" charset="0"/>
                <a:cs typeface="Arial" panose="020B0604020202020204" pitchFamily="34" charset="0"/>
              </a:rPr>
              <a:t>, в то время как русское если - это подчинительный условный союз (</a:t>
            </a:r>
            <a:r>
              <a:rPr lang="ru-RU" sz="2200" i="1" dirty="0">
                <a:latin typeface="Arial" panose="020B0604020202020204" pitchFamily="34" charset="0"/>
                <a:cs typeface="Arial" panose="020B0604020202020204" pitchFamily="34" charset="0"/>
              </a:rPr>
              <a:t>Если солнце выйдет, значит конец света еще не наступил.</a:t>
            </a:r>
            <a:r>
              <a:rPr lang="ru-RU" sz="2200" dirty="0">
                <a:latin typeface="Arial" panose="020B0604020202020204" pitchFamily="34" charset="0"/>
                <a:cs typeface="Arial" panose="020B0604020202020204" pitchFamily="34" charset="0"/>
              </a:rPr>
              <a:t>)</a:t>
            </a:r>
          </a:p>
          <a:p>
            <a:pPr algn="just"/>
            <a:endParaRPr lang="ru-RU" sz="2200" dirty="0">
              <a:latin typeface="Arial" panose="020B0604020202020204" pitchFamily="34" charset="0"/>
              <a:cs typeface="Arial" panose="020B0604020202020204" pitchFamily="34" charset="0"/>
            </a:endParaRPr>
          </a:p>
          <a:p>
            <a:pPr algn="just"/>
            <a:r>
              <a:rPr lang="ru-RU" sz="2200" b="1" dirty="0">
                <a:latin typeface="Arial" panose="020B0604020202020204" pitchFamily="34" charset="0"/>
                <a:cs typeface="Arial" panose="020B0604020202020204" pitchFamily="34" charset="0"/>
              </a:rPr>
              <a:t>Запомните!</a:t>
            </a:r>
          </a:p>
        </p:txBody>
      </p:sp>
      <p:graphicFrame>
        <p:nvGraphicFramePr>
          <p:cNvPr id="4" name="Tabulka 3">
            <a:extLst>
              <a:ext uri="{FF2B5EF4-FFF2-40B4-BE49-F238E27FC236}">
                <a16:creationId xmlns:a16="http://schemas.microsoft.com/office/drawing/2014/main" id="{EDE38967-C9B9-48B8-913D-147522B6CF07}"/>
              </a:ext>
            </a:extLst>
          </p:cNvPr>
          <p:cNvGraphicFramePr>
            <a:graphicFrameLocks noGrp="1"/>
          </p:cNvGraphicFramePr>
          <p:nvPr>
            <p:extLst>
              <p:ext uri="{D42A27DB-BD31-4B8C-83A1-F6EECF244321}">
                <p14:modId xmlns:p14="http://schemas.microsoft.com/office/powerpoint/2010/main" val="3348988317"/>
              </p:ext>
            </p:extLst>
          </p:nvPr>
        </p:nvGraphicFramePr>
        <p:xfrm>
          <a:off x="781235" y="3694918"/>
          <a:ext cx="10813002" cy="1933524"/>
        </p:xfrm>
        <a:graphic>
          <a:graphicData uri="http://schemas.openxmlformats.org/drawingml/2006/table">
            <a:tbl>
              <a:tblPr/>
              <a:tblGrid>
                <a:gridCol w="1731939">
                  <a:extLst>
                    <a:ext uri="{9D8B030D-6E8A-4147-A177-3AD203B41FA5}">
                      <a16:colId xmlns:a16="http://schemas.microsoft.com/office/drawing/2014/main" val="603798640"/>
                    </a:ext>
                  </a:extLst>
                </a:gridCol>
                <a:gridCol w="3940547">
                  <a:extLst>
                    <a:ext uri="{9D8B030D-6E8A-4147-A177-3AD203B41FA5}">
                      <a16:colId xmlns:a16="http://schemas.microsoft.com/office/drawing/2014/main" val="1345797308"/>
                    </a:ext>
                  </a:extLst>
                </a:gridCol>
                <a:gridCol w="5140516">
                  <a:extLst>
                    <a:ext uri="{9D8B030D-6E8A-4147-A177-3AD203B41FA5}">
                      <a16:colId xmlns:a16="http://schemas.microsoft.com/office/drawing/2014/main" val="1939176258"/>
                    </a:ext>
                  </a:extLst>
                </a:gridCol>
              </a:tblGrid>
              <a:tr h="966762">
                <a:tc>
                  <a:txBody>
                    <a:bodyPr/>
                    <a:lstStyle/>
                    <a:p>
                      <a:pPr algn="just">
                        <a:tabLst>
                          <a:tab pos="189865" algn="l"/>
                        </a:tabLst>
                      </a:pPr>
                      <a:r>
                        <a:rPr lang="ru-RU" sz="2200" kern="50">
                          <a:effectLst/>
                          <a:latin typeface="Arial" panose="020B0604020202020204" pitchFamily="34" charset="0"/>
                          <a:ea typeface="SimSun" panose="02010600030101010101" pitchFamily="2" charset="-122"/>
                          <a:cs typeface="Arial" panose="020B0604020202020204" pitchFamily="34" charset="0"/>
                        </a:rPr>
                        <a:t>Косвенный вопрос</a:t>
                      </a:r>
                      <a:endParaRPr lang="cs-CZ" sz="2200" kern="50">
                        <a:effectLst/>
                        <a:latin typeface="Arial" panose="020B0604020202020204" pitchFamily="34" charset="0"/>
                        <a:ea typeface="Arial Unicode MS"/>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tabLst>
                          <a:tab pos="189865" algn="l"/>
                        </a:tabLst>
                      </a:pPr>
                      <a:r>
                        <a:rPr lang="ru-RU" sz="2200" kern="50" dirty="0">
                          <a:effectLst/>
                          <a:latin typeface="Arial" panose="020B0604020202020204" pitchFamily="34" charset="0"/>
                          <a:ea typeface="SimSun" panose="02010600030101010101" pitchFamily="2" charset="-122"/>
                          <a:cs typeface="Arial" panose="020B0604020202020204" pitchFamily="34" charset="0"/>
                        </a:rPr>
                        <a:t>Я не знаю, придет </a:t>
                      </a:r>
                      <a:r>
                        <a:rPr lang="ru-RU" sz="2200" b="1" u="sng" kern="50" dirty="0">
                          <a:effectLst/>
                          <a:latin typeface="Arial" panose="020B0604020202020204" pitchFamily="34" charset="0"/>
                          <a:ea typeface="SimSun" panose="02010600030101010101" pitchFamily="2" charset="-122"/>
                          <a:cs typeface="Arial" panose="020B0604020202020204" pitchFamily="34" charset="0"/>
                        </a:rPr>
                        <a:t>ли</a:t>
                      </a:r>
                      <a:r>
                        <a:rPr lang="ru-RU" sz="2200" kern="50" dirty="0">
                          <a:effectLst/>
                          <a:latin typeface="Arial" panose="020B0604020202020204" pitchFamily="34" charset="0"/>
                          <a:ea typeface="SimSun" panose="02010600030101010101" pitchFamily="2" charset="-122"/>
                          <a:cs typeface="Arial" panose="020B0604020202020204" pitchFamily="34" charset="0"/>
                        </a:rPr>
                        <a:t> он вовремя.</a:t>
                      </a:r>
                      <a:endParaRPr lang="cs-CZ" sz="2200" kern="50" dirty="0">
                        <a:effectLst/>
                        <a:latin typeface="Arial" panose="020B0604020202020204" pitchFamily="34" charset="0"/>
                        <a:ea typeface="Arial Unicode MS"/>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tabLst>
                          <a:tab pos="189865" algn="l"/>
                        </a:tabLst>
                      </a:pPr>
                      <a:r>
                        <a:rPr lang="cs-CZ" sz="2200" kern="50">
                          <a:effectLst/>
                          <a:latin typeface="Arial" panose="020B0604020202020204" pitchFamily="34" charset="0"/>
                          <a:ea typeface="SimSun" panose="02010600030101010101" pitchFamily="2" charset="-122"/>
                          <a:cs typeface="Arial" panose="020B0604020202020204" pitchFamily="34" charset="0"/>
                        </a:rPr>
                        <a:t>Nevím, jestli (zda) přijde/přijde-li včas. </a:t>
                      </a:r>
                      <a:endParaRPr lang="cs-CZ" sz="2200" kern="50">
                        <a:effectLst/>
                        <a:latin typeface="Arial" panose="020B0604020202020204" pitchFamily="34" charset="0"/>
                        <a:ea typeface="Arial Unicode MS"/>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4580074"/>
                  </a:ext>
                </a:extLst>
              </a:tr>
              <a:tr h="966762">
                <a:tc>
                  <a:txBody>
                    <a:bodyPr/>
                    <a:lstStyle/>
                    <a:p>
                      <a:pPr algn="just">
                        <a:tabLst>
                          <a:tab pos="189865" algn="l"/>
                        </a:tabLst>
                      </a:pPr>
                      <a:r>
                        <a:rPr lang="ru-RU" sz="2200" kern="50">
                          <a:effectLst/>
                          <a:latin typeface="Arial" panose="020B0604020202020204" pitchFamily="34" charset="0"/>
                          <a:ea typeface="SimSun" panose="02010600030101010101" pitchFamily="2" charset="-122"/>
                          <a:cs typeface="Arial" panose="020B0604020202020204" pitchFamily="34" charset="0"/>
                        </a:rPr>
                        <a:t>Условие</a:t>
                      </a:r>
                      <a:endParaRPr lang="cs-CZ" sz="2200" kern="50">
                        <a:effectLst/>
                        <a:latin typeface="Arial" panose="020B0604020202020204" pitchFamily="34" charset="0"/>
                        <a:ea typeface="Arial Unicode MS"/>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tabLst>
                          <a:tab pos="189865" algn="l"/>
                        </a:tabLst>
                      </a:pPr>
                      <a:r>
                        <a:rPr lang="ru-RU" sz="2200" kern="50" dirty="0">
                          <a:effectLst/>
                          <a:latin typeface="Arial" panose="020B0604020202020204" pitchFamily="34" charset="0"/>
                          <a:ea typeface="SimSun" panose="02010600030101010101" pitchFamily="2" charset="-122"/>
                          <a:cs typeface="Arial" panose="020B0604020202020204" pitchFamily="34" charset="0"/>
                        </a:rPr>
                        <a:t>Я ему об этом скажу, </a:t>
                      </a:r>
                      <a:r>
                        <a:rPr lang="ru-RU" sz="2200" b="1" u="sng" kern="50" dirty="0">
                          <a:effectLst/>
                          <a:latin typeface="Arial" panose="020B0604020202020204" pitchFamily="34" charset="0"/>
                          <a:ea typeface="SimSun" panose="02010600030101010101" pitchFamily="2" charset="-122"/>
                          <a:cs typeface="Arial" panose="020B0604020202020204" pitchFamily="34" charset="0"/>
                        </a:rPr>
                        <a:t>если</a:t>
                      </a:r>
                      <a:r>
                        <a:rPr lang="ru-RU" sz="2200" b="1" kern="50" dirty="0">
                          <a:effectLst/>
                          <a:latin typeface="Arial" panose="020B0604020202020204" pitchFamily="34" charset="0"/>
                          <a:ea typeface="SimSun" panose="02010600030101010101" pitchFamily="2" charset="-122"/>
                          <a:cs typeface="Arial" panose="020B0604020202020204" pitchFamily="34" charset="0"/>
                        </a:rPr>
                        <a:t> </a:t>
                      </a:r>
                      <a:r>
                        <a:rPr lang="ru-RU" sz="2200" kern="50" dirty="0">
                          <a:effectLst/>
                          <a:latin typeface="Arial" panose="020B0604020202020204" pitchFamily="34" charset="0"/>
                          <a:ea typeface="SimSun" panose="02010600030101010101" pitchFamily="2" charset="-122"/>
                          <a:cs typeface="Arial" panose="020B0604020202020204" pitchFamily="34" charset="0"/>
                        </a:rPr>
                        <a:t>он придет.</a:t>
                      </a:r>
                      <a:endParaRPr lang="cs-CZ" sz="2200" kern="50" dirty="0">
                        <a:effectLst/>
                        <a:latin typeface="Arial" panose="020B0604020202020204" pitchFamily="34" charset="0"/>
                        <a:ea typeface="Arial Unicode MS"/>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tabLst>
                          <a:tab pos="189865" algn="l"/>
                        </a:tabLst>
                      </a:pPr>
                      <a:r>
                        <a:rPr lang="cs-CZ" sz="2200" kern="50" dirty="0">
                          <a:effectLst/>
                          <a:latin typeface="Arial" panose="020B0604020202020204" pitchFamily="34" charset="0"/>
                          <a:ea typeface="SimSun" panose="02010600030101010101" pitchFamily="2" charset="-122"/>
                          <a:cs typeface="Arial" panose="020B0604020202020204" pitchFamily="34" charset="0"/>
                        </a:rPr>
                        <a:t>Řeknu mu to, jestli (jestliže) přijde/přijde-li. </a:t>
                      </a:r>
                      <a:endParaRPr lang="cs-CZ" sz="2200" kern="50" dirty="0">
                        <a:effectLst/>
                        <a:latin typeface="Arial" panose="020B0604020202020204" pitchFamily="34" charset="0"/>
                        <a:ea typeface="Arial Unicode MS"/>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5554017"/>
                  </a:ext>
                </a:extLst>
              </a:tr>
            </a:tbl>
          </a:graphicData>
        </a:graphic>
      </p:graphicFrame>
    </p:spTree>
    <p:extLst>
      <p:ext uri="{BB962C8B-B14F-4D97-AF65-F5344CB8AC3E}">
        <p14:creationId xmlns:p14="http://schemas.microsoft.com/office/powerpoint/2010/main" val="25485997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425D9A50-E4E9-49F1-8D56-EA5F269BD358}"/>
              </a:ext>
            </a:extLst>
          </p:cNvPr>
          <p:cNvSpPr txBox="1"/>
          <p:nvPr/>
        </p:nvSpPr>
        <p:spPr>
          <a:xfrm>
            <a:off x="523782" y="878890"/>
            <a:ext cx="11520257" cy="5486399"/>
          </a:xfrm>
          <a:prstGeom prst="rect">
            <a:avLst/>
          </a:prstGeom>
          <a:noFill/>
        </p:spPr>
        <p:txBody>
          <a:bodyPr wrap="square" numCol="2">
            <a:spAutoFit/>
          </a:bodyPr>
          <a:lstStyle/>
          <a:p>
            <a:r>
              <a:rPr lang="cs-CZ" sz="2000" dirty="0">
                <a:latin typeface="Arial" panose="020B0604020202020204" pitchFamily="34" charset="0"/>
                <a:cs typeface="Arial" panose="020B0604020202020204" pitchFamily="34" charset="0"/>
              </a:rPr>
              <a:t>Buď pozdraven! </a:t>
            </a:r>
            <a:endParaRPr lang="ru-RU"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Nekouřit! </a:t>
            </a:r>
            <a:endParaRPr lang="ru-RU"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Jedeš! (rozkaz) </a:t>
            </a:r>
            <a:endParaRPr lang="ru-RU"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Nechal byste nás na pokoji?</a:t>
            </a:r>
          </a:p>
          <a:p>
            <a:r>
              <a:rPr lang="ru-RU" sz="2000" dirty="0">
                <a:latin typeface="Arial" panose="020B0604020202020204" pitchFamily="34" charset="0"/>
                <a:cs typeface="Arial" panose="020B0604020202020204" pitchFamily="34" charset="0"/>
              </a:rPr>
              <a:t>Ты себе смотришь ТВ, а я мой посуду и стирай.</a:t>
            </a:r>
          </a:p>
          <a:p>
            <a:r>
              <a:rPr lang="ru-RU" sz="2000" dirty="0">
                <a:latin typeface="Arial" panose="020B0604020202020204" pitchFamily="34" charset="0"/>
                <a:cs typeface="Arial" panose="020B0604020202020204" pitchFamily="34" charset="0"/>
              </a:rPr>
              <a:t>Завтра же ты пойдешь и скажешь ему об этом!</a:t>
            </a:r>
          </a:p>
          <a:p>
            <a:r>
              <a:rPr lang="ru-RU" sz="2000" dirty="0">
                <a:latin typeface="Arial" panose="020B0604020202020204" pitchFamily="34" charset="0"/>
                <a:cs typeface="Arial" panose="020B0604020202020204" pitchFamily="34" charset="0"/>
              </a:rPr>
              <a:t>Пойди принеси воды! </a:t>
            </a:r>
          </a:p>
          <a:p>
            <a:r>
              <a:rPr lang="ru-RU" sz="2000" dirty="0">
                <a:latin typeface="Arial" panose="020B0604020202020204" pitchFamily="34" charset="0"/>
                <a:cs typeface="Arial" panose="020B0604020202020204" pitchFamily="34" charset="0"/>
              </a:rPr>
              <a:t>Смотри не проговорись!</a:t>
            </a:r>
          </a:p>
          <a:p>
            <a:r>
              <a:rPr lang="ru-RU" sz="2000" dirty="0">
                <a:latin typeface="Arial" panose="020B0604020202020204" pitchFamily="34" charset="0"/>
                <a:cs typeface="Arial" panose="020B0604020202020204" pitchFamily="34" charset="0"/>
              </a:rPr>
              <a:t>Вот и верь после этого людям!</a:t>
            </a:r>
          </a:p>
          <a:p>
            <a:r>
              <a:rPr lang="ru-RU" sz="2000" dirty="0">
                <a:latin typeface="Arial" panose="020B0604020202020204" pitchFamily="34" charset="0"/>
                <a:cs typeface="Arial" panose="020B0604020202020204" pitchFamily="34" charset="0"/>
              </a:rPr>
              <a:t>Я отвернулся на минуту, а он возьми да убеги!</a:t>
            </a:r>
          </a:p>
          <a:p>
            <a:r>
              <a:rPr lang="ru-RU" sz="2000" dirty="0">
                <a:latin typeface="Arial" panose="020B0604020202020204" pitchFamily="34" charset="0"/>
                <a:cs typeface="Arial" panose="020B0604020202020204" pitchFamily="34" charset="0"/>
              </a:rPr>
              <a:t>Не будь тебя, некому бы было мне помочь.</a:t>
            </a:r>
          </a:p>
          <a:p>
            <a:r>
              <a:rPr lang="ru-RU" sz="2000" dirty="0">
                <a:latin typeface="Arial" panose="020B0604020202020204" pitchFamily="34" charset="0"/>
                <a:cs typeface="Arial" panose="020B0604020202020204" pitchFamily="34" charset="0"/>
              </a:rPr>
              <a:t>Знай я его характер, я бы ему не доверял.</a:t>
            </a:r>
          </a:p>
          <a:p>
            <a:r>
              <a:rPr lang="cs-CZ" sz="2000" dirty="0">
                <a:latin typeface="Arial" panose="020B0604020202020204" pitchFamily="34" charset="0"/>
                <a:cs typeface="Arial" panose="020B0604020202020204" pitchFamily="34" charset="0"/>
              </a:rPr>
              <a:t>Pojď se vsadit! </a:t>
            </a:r>
            <a:endParaRPr lang="ru-RU"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Jděte! </a:t>
            </a:r>
            <a:endParaRPr lang="ru-RU"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Pojďte mi všechno odevzdat. </a:t>
            </a:r>
            <a:endParaRPr lang="ru-RU"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Tak mě pojď zmlátit!</a:t>
            </a:r>
          </a:p>
          <a:p>
            <a:r>
              <a:rPr lang="cs-CZ" sz="2000" dirty="0">
                <a:latin typeface="Arial" panose="020B0604020202020204" pitchFamily="34" charset="0"/>
                <a:cs typeface="Arial" panose="020B0604020202020204" pitchFamily="34" charset="0"/>
              </a:rPr>
              <a:t>běžte říct</a:t>
            </a:r>
            <a:endParaRPr lang="ru-RU"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běž si sednout</a:t>
            </a:r>
            <a:endParaRPr lang="ru-RU"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koukej mazat</a:t>
            </a:r>
            <a:endParaRPr lang="ru-RU"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прошу садиться</a:t>
            </a:r>
          </a:p>
          <a:p>
            <a:r>
              <a:rPr lang="cs-CZ" sz="2000" dirty="0">
                <a:latin typeface="Arial" panose="020B0604020202020204" pitchFamily="34" charset="0"/>
                <a:cs typeface="Arial" panose="020B0604020202020204" pitchFamily="34" charset="0"/>
              </a:rPr>
              <a:t>Jenom mi nesmíte nadávat, jestli nic nevyhrajete! </a:t>
            </a:r>
            <a:endParaRPr lang="ru-RU"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Nesmíte se na mě zlobit. </a:t>
            </a:r>
            <a:endParaRPr lang="ru-RU"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Můžete se podívat. </a:t>
            </a:r>
            <a:endParaRPr lang="ru-RU"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Nesmíte si to tak brát. </a:t>
            </a:r>
            <a:endParaRPr lang="ru-RU"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Musíte s ní mluvit oficiálním tónem. </a:t>
            </a:r>
            <a:endParaRPr lang="ru-RU"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Нечего на меня орать! </a:t>
            </a:r>
          </a:p>
          <a:p>
            <a:r>
              <a:rPr lang="cs-CZ" sz="2000" dirty="0">
                <a:latin typeface="Arial" panose="020B0604020202020204" pitchFamily="34" charset="0"/>
                <a:cs typeface="Arial" panose="020B0604020202020204" pitchFamily="34" charset="0"/>
              </a:rPr>
              <a:t>byli bychom psali</a:t>
            </a:r>
            <a:endParaRPr lang="ru-RU"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bylo by to dopadlo </a:t>
            </a:r>
            <a:endParaRPr lang="ru-RU"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Co byste si přál? </a:t>
            </a:r>
            <a:endParaRPr lang="ru-RU"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Že bych raději odešel? </a:t>
            </a:r>
            <a:endParaRPr lang="ru-RU"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Co by se mu mohlo stát?</a:t>
            </a:r>
          </a:p>
        </p:txBody>
      </p:sp>
    </p:spTree>
    <p:extLst>
      <p:ext uri="{BB962C8B-B14F-4D97-AF65-F5344CB8AC3E}">
        <p14:creationId xmlns:p14="http://schemas.microsoft.com/office/powerpoint/2010/main" val="169354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AAC4BD8-7E55-4212-B4D5-8DCB5A93BF2C}"/>
              </a:ext>
            </a:extLst>
          </p:cNvPr>
          <p:cNvSpPr txBox="1"/>
          <p:nvPr/>
        </p:nvSpPr>
        <p:spPr>
          <a:xfrm>
            <a:off x="1621655" y="943578"/>
            <a:ext cx="9268286" cy="5208648"/>
          </a:xfrm>
          <a:prstGeom prst="rect">
            <a:avLst/>
          </a:prstGeom>
          <a:noFill/>
        </p:spPr>
        <p:txBody>
          <a:bodyPr wrap="square" numCol="2">
            <a:spAutoFit/>
          </a:bodyPr>
          <a:lstStyle/>
          <a:p>
            <a:r>
              <a:rPr lang="ru-RU" sz="2000" dirty="0">
                <a:latin typeface="Arial" panose="020B0604020202020204" pitchFamily="34" charset="0"/>
                <a:cs typeface="Arial" panose="020B0604020202020204" pitchFamily="34" charset="0"/>
              </a:rPr>
              <a:t>Хоть бы пошел дождь! </a:t>
            </a:r>
          </a:p>
          <a:p>
            <a:r>
              <a:rPr lang="ru-RU" sz="2000" dirty="0">
                <a:latin typeface="Arial" panose="020B0604020202020204" pitchFamily="34" charset="0"/>
                <a:cs typeface="Arial" panose="020B0604020202020204" pitchFamily="34" charset="0"/>
              </a:rPr>
              <a:t>Как бы не опоздать на самолет! </a:t>
            </a:r>
          </a:p>
          <a:p>
            <a:r>
              <a:rPr lang="ru-RU" sz="2000" dirty="0">
                <a:latin typeface="Arial" panose="020B0604020202020204" pitchFamily="34" charset="0"/>
                <a:cs typeface="Arial" panose="020B0604020202020204" pitchFamily="34" charset="0"/>
              </a:rPr>
              <a:t>Кончилось бы все хорошо!</a:t>
            </a:r>
          </a:p>
          <a:p>
            <a:r>
              <a:rPr lang="ru-RU" sz="2000" dirty="0">
                <a:latin typeface="Arial" panose="020B0604020202020204" pitchFamily="34" charset="0"/>
                <a:cs typeface="Arial" panose="020B0604020202020204" pitchFamily="34" charset="0"/>
              </a:rPr>
              <a:t>Ты бы выпила таблетку, а? </a:t>
            </a:r>
          </a:p>
          <a:p>
            <a:r>
              <a:rPr lang="ru-RU" sz="2000" dirty="0">
                <a:latin typeface="Arial" panose="020B0604020202020204" pitchFamily="34" charset="0"/>
                <a:cs typeface="Arial" panose="020B0604020202020204" pitchFamily="34" charset="0"/>
              </a:rPr>
              <a:t>Тебе бы отдохнуть.</a:t>
            </a:r>
          </a:p>
          <a:p>
            <a:r>
              <a:rPr lang="cs-CZ" sz="2000" dirty="0">
                <a:latin typeface="Arial" panose="020B0604020202020204" pitchFamily="34" charset="0"/>
                <a:cs typeface="Arial" panose="020B0604020202020204" pitchFamily="34" charset="0"/>
              </a:rPr>
              <a:t>Kdyby pršelo, nepřijedu.</a:t>
            </a:r>
          </a:p>
          <a:p>
            <a:r>
              <a:rPr lang="cs-CZ" sz="2000" dirty="0">
                <a:latin typeface="Arial" panose="020B0604020202020204" pitchFamily="34" charset="0"/>
                <a:cs typeface="Arial" panose="020B0604020202020204" pitchFamily="34" charset="0"/>
              </a:rPr>
              <a:t>Něco bych k tomu podotkl. </a:t>
            </a:r>
            <a:endParaRPr lang="ru-RU"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Třeba byste to věděl vy? </a:t>
            </a:r>
            <a:endParaRPr lang="ru-RU"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A co bys řekl, že se stalo?</a:t>
            </a:r>
          </a:p>
          <a:p>
            <a:r>
              <a:rPr lang="cs-CZ" sz="2000" dirty="0">
                <a:latin typeface="Arial" panose="020B0604020202020204" pitchFamily="34" charset="0"/>
                <a:cs typeface="Arial" panose="020B0604020202020204" pitchFamily="34" charset="0"/>
              </a:rPr>
              <a:t>Abys na to nezapomněl! </a:t>
            </a:r>
            <a:endParaRPr lang="ru-RU"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Abych se přiznala,.... </a:t>
            </a:r>
            <a:endParaRPr lang="ru-RU"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Abys věděl,....</a:t>
            </a:r>
          </a:p>
          <a:p>
            <a:r>
              <a:rPr lang="cs-CZ" sz="2000" dirty="0">
                <a:latin typeface="Arial" panose="020B0604020202020204" pitchFamily="34" charset="0"/>
                <a:cs typeface="Arial" panose="020B0604020202020204" pitchFamily="34" charset="0"/>
              </a:rPr>
              <a:t>Ne abych tě s ním ještě jednou potkal! </a:t>
            </a:r>
            <a:endParaRPr lang="ru-RU"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Ne abys to někomu řekl! </a:t>
            </a:r>
            <a:endParaRPr lang="ru-RU"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Не вздумай.... </a:t>
            </a:r>
          </a:p>
          <a:p>
            <a:r>
              <a:rPr lang="cs-CZ" sz="2000" dirty="0">
                <a:latin typeface="Arial" panose="020B0604020202020204" pitchFamily="34" charset="0"/>
                <a:cs typeface="Arial" panose="020B0604020202020204" pitchFamily="34" charset="0"/>
              </a:rPr>
              <a:t>A já abych seděl celý den doma sám. </a:t>
            </a:r>
          </a:p>
          <a:p>
            <a:r>
              <a:rPr lang="cs-CZ" sz="2000" dirty="0">
                <a:latin typeface="Arial" panose="020B0604020202020204" pitchFamily="34" charset="0"/>
                <a:cs typeface="Arial" panose="020B0604020202020204" pitchFamily="34" charset="0"/>
              </a:rPr>
              <a:t>Kdybyste zůstal raději tady! </a:t>
            </a:r>
            <a:endParaRPr lang="ru-RU"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Kdybys raději nemluvil!</a:t>
            </a:r>
          </a:p>
          <a:p>
            <a:r>
              <a:rPr lang="cs-CZ" sz="2000" dirty="0">
                <a:latin typeface="Arial" panose="020B0604020202020204" pitchFamily="34" charset="0"/>
                <a:cs typeface="Arial" panose="020B0604020202020204" pitchFamily="34" charset="0"/>
              </a:rPr>
              <a:t>Že by ses nestyděl! </a:t>
            </a:r>
            <a:endParaRPr lang="ru-RU"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Že by se ti chtělo!</a:t>
            </a:r>
          </a:p>
          <a:p>
            <a:r>
              <a:rPr lang="cs-CZ" sz="2000" dirty="0">
                <a:latin typeface="Arial" panose="020B0604020202020204" pitchFamily="34" charset="0"/>
                <a:cs typeface="Arial" panose="020B0604020202020204" pitchFamily="34" charset="0"/>
              </a:rPr>
              <a:t>Co abys ho pozval? </a:t>
            </a:r>
            <a:endParaRPr lang="ru-RU"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Že bys mu zatelefonoval? </a:t>
            </a:r>
            <a:endParaRPr lang="ru-RU" sz="2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Snad abys mu zatelefonoval. </a:t>
            </a:r>
          </a:p>
        </p:txBody>
      </p:sp>
    </p:spTree>
    <p:extLst>
      <p:ext uri="{BB962C8B-B14F-4D97-AF65-F5344CB8AC3E}">
        <p14:creationId xmlns:p14="http://schemas.microsoft.com/office/powerpoint/2010/main" val="28733826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7307295-457F-433A-812C-F1D635DE8F4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1714" y="0"/>
            <a:ext cx="9248571" cy="6858000"/>
          </a:xfrm>
          <a:prstGeom prst="rect">
            <a:avLst/>
          </a:prstGeom>
          <a:noFill/>
          <a:ln>
            <a:noFill/>
          </a:ln>
        </p:spPr>
      </p:pic>
    </p:spTree>
    <p:extLst>
      <p:ext uri="{BB962C8B-B14F-4D97-AF65-F5344CB8AC3E}">
        <p14:creationId xmlns:p14="http://schemas.microsoft.com/office/powerpoint/2010/main" val="6517882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549F1860-8556-4C6F-8FB6-F14842A309FE}"/>
              </a:ext>
            </a:extLst>
          </p:cNvPr>
          <p:cNvSpPr txBox="1"/>
          <p:nvPr/>
        </p:nvSpPr>
        <p:spPr>
          <a:xfrm>
            <a:off x="798990" y="615064"/>
            <a:ext cx="10768614" cy="5170646"/>
          </a:xfrm>
          <a:prstGeom prst="rect">
            <a:avLst/>
          </a:prstGeom>
          <a:noFill/>
        </p:spPr>
        <p:txBody>
          <a:bodyPr wrap="square">
            <a:spAutoFit/>
          </a:bodyPr>
          <a:lstStyle/>
          <a:p>
            <a:pPr algn="just"/>
            <a:r>
              <a:rPr lang="ru-RU" sz="2200" b="1" dirty="0"/>
              <a:t>8. Переведите на русский язык. </a:t>
            </a:r>
          </a:p>
          <a:p>
            <a:pPr algn="just"/>
            <a:endParaRPr lang="ru-RU" sz="2200" dirty="0"/>
          </a:p>
          <a:p>
            <a:pPr algn="just"/>
            <a:r>
              <a:rPr lang="ru-RU" sz="2200" dirty="0"/>
              <a:t>1. </a:t>
            </a:r>
            <a:r>
              <a:rPr lang="cs-CZ" sz="2200" dirty="0"/>
              <a:t>Kdybych tam nechodil, nic z toho by se nemuselo stát. 2. Kdybych se o tebe nezajímal, nepřišel bych. 3. Kdybys mi poradil, neudělal bych chybu. 4. Kdybyste měli víc peněz, mohli byste si pořídit nové auto. 5. Kdybychom o tom nepřemýšleli, nic by se nám nepovedlo. 6. Kdybychom nehledali klíče tak dlouho, přišli bychom včas. 7. Kdybychom měli mapu, našli bychom to místo snadno. 8. Kdyby se více zajímal sám o sebe, udělal by lépe. 9. Kdyby si tak raději zametla před vlastním prahem. 10. Kdyby se tak nebáli prohry! 11. To kuře by bylo lepší, kdyby se nevařilo tak dlouho. 12. Byl by se urazil, kdybych mu to řekl. 13. Byl by v práci od rána do večera, ale dostal chřipku. 14. Bylo by lepší, kdyby ustoupil stranou a nechal nás pracovat. 15. Byl by se zlobil, kdybych měla zpoždění. 16. Byl by raději, abych odešla. 17. Byla bych šťastnější s Olegem. 18. Byl bys tak hodný a podal mi tužku? 19. Byl byste tak laskav a otevřel okno?</a:t>
            </a:r>
          </a:p>
        </p:txBody>
      </p:sp>
    </p:spTree>
    <p:extLst>
      <p:ext uri="{BB962C8B-B14F-4D97-AF65-F5344CB8AC3E}">
        <p14:creationId xmlns:p14="http://schemas.microsoft.com/office/powerpoint/2010/main" val="13736873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463BA1A9-5D3E-4AC3-BA53-608ACDDB38B3}"/>
              </a:ext>
            </a:extLst>
          </p:cNvPr>
          <p:cNvSpPr txBox="1"/>
          <p:nvPr/>
        </p:nvSpPr>
        <p:spPr>
          <a:xfrm>
            <a:off x="612560" y="615064"/>
            <a:ext cx="10928412" cy="5170646"/>
          </a:xfrm>
          <a:prstGeom prst="rect">
            <a:avLst/>
          </a:prstGeom>
          <a:noFill/>
        </p:spPr>
        <p:txBody>
          <a:bodyPr wrap="square">
            <a:spAutoFit/>
          </a:bodyPr>
          <a:lstStyle/>
          <a:p>
            <a:pPr algn="just"/>
            <a:r>
              <a:rPr lang="ru-RU" sz="2200" b="1" dirty="0"/>
              <a:t>Переведите на русский язык. </a:t>
            </a:r>
          </a:p>
          <a:p>
            <a:pPr algn="just"/>
            <a:endParaRPr lang="ru-RU" sz="2200" dirty="0"/>
          </a:p>
          <a:p>
            <a:pPr algn="just"/>
            <a:r>
              <a:rPr lang="ru-RU" sz="2200" dirty="0"/>
              <a:t>1. </a:t>
            </a:r>
            <a:r>
              <a:rPr lang="cs-CZ" sz="2200" dirty="0"/>
              <a:t>Nebýt práce, byla bych víc s  přáteli. 2. Nebýt ředitele, nikdo by se mě nezastal. 3. Nebýt maminky, ani bychom neobědvali. 4. Nebýt tebe, byl by můj život smutný. 5. Nebýt tebe, nikdy bych to nepochopila. 6. Nebýt jí, nehnuli bychom se z místa. 7. Nebýt války, žili bychom šťastně. 8. Kdybys raději ustoupil! 9. Kdyby jí raději zavolal a omluvil se! 10. Raději by měl zůstat doma. 11. Kdyby raději mlčel! 12. Kdybys raději nejdřív přemýšlel a až pak konal! 13. Chtěl bych jet na stáž do zahraničí. 14. Chtěl bych tak mít více času pro sebe. 15. Kdybyste mě raději nechali na pokoji. 16. Nebylo by špatné začít kreslit. 17. Kdybych si s ní tak mohl promluvit o samotě! 18. Kdybych si to s ním tak řekl mezi čtyřma očima! 19. Kdyby se tak nezabývali hloupostmi! 20. Kdyby tak nehledali pro všechno výmluvy! 21. Chtěla, abyste se za ní zastavil. 22. Nemá ráda, když s ní někdo zametá. 23. Nemám co říct, abych pravdu řekla. 24. Neměl peníze, aby za ni zaplatil. </a:t>
            </a:r>
          </a:p>
        </p:txBody>
      </p:sp>
    </p:spTree>
    <p:extLst>
      <p:ext uri="{BB962C8B-B14F-4D97-AF65-F5344CB8AC3E}">
        <p14:creationId xmlns:p14="http://schemas.microsoft.com/office/powerpoint/2010/main" val="2807196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4E0B155-90AA-4B92-A423-A3DAC7C29DD7}"/>
              </a:ext>
            </a:extLst>
          </p:cNvPr>
          <p:cNvSpPr txBox="1"/>
          <p:nvPr/>
        </p:nvSpPr>
        <p:spPr>
          <a:xfrm>
            <a:off x="250054" y="169546"/>
            <a:ext cx="11691891" cy="6863417"/>
          </a:xfrm>
          <a:prstGeom prst="rect">
            <a:avLst/>
          </a:prstGeom>
          <a:noFill/>
        </p:spPr>
        <p:txBody>
          <a:bodyPr wrap="square">
            <a:spAutoFit/>
          </a:bodyPr>
          <a:lstStyle/>
          <a:p>
            <a:pPr algn="just"/>
            <a:r>
              <a:rPr lang="ru-RU" sz="2400" kern="50" dirty="0">
                <a:effectLst/>
                <a:latin typeface="Arial" panose="020B0604020202020204" pitchFamily="34" charset="0"/>
                <a:ea typeface="Arial Unicode MS"/>
                <a:cs typeface="Arial" panose="020B0604020202020204" pitchFamily="34" charset="0"/>
              </a:rPr>
              <a:t>Разновидности возвратных глаголов действительного залога</a:t>
            </a:r>
          </a:p>
          <a:p>
            <a:pPr algn="just"/>
            <a:endParaRPr lang="ru-RU" sz="2400" kern="50" dirty="0">
              <a:effectLst/>
              <a:latin typeface="Arial" panose="020B0604020202020204" pitchFamily="34" charset="0"/>
              <a:ea typeface="Arial Unicode MS"/>
              <a:cs typeface="Arial" panose="020B0604020202020204" pitchFamily="34" charset="0"/>
            </a:endParaRPr>
          </a:p>
          <a:p>
            <a:pPr algn="just"/>
            <a:r>
              <a:rPr lang="ru-RU" sz="2400" kern="50" dirty="0">
                <a:latin typeface="Arial" panose="020B0604020202020204" pitchFamily="34" charset="0"/>
                <a:cs typeface="Arial" panose="020B0604020202020204" pitchFamily="34" charset="0"/>
              </a:rPr>
              <a:t>•	</a:t>
            </a:r>
            <a:r>
              <a:rPr lang="ru-RU" sz="2000" b="1" kern="50" dirty="0">
                <a:latin typeface="Arial" panose="020B0604020202020204" pitchFamily="34" charset="0"/>
                <a:cs typeface="Arial" panose="020B0604020202020204" pitchFamily="34" charset="0"/>
              </a:rPr>
              <a:t>Глаголы косвенно-возвратного значения </a:t>
            </a:r>
            <a:r>
              <a:rPr lang="ru-RU" sz="2000" kern="50" dirty="0">
                <a:latin typeface="Arial" panose="020B0604020202020204" pitchFamily="34" charset="0"/>
                <a:cs typeface="Arial" panose="020B0604020202020204" pitchFamily="34" charset="0"/>
              </a:rPr>
              <a:t>обозначают действие, совершаемое субъектом в своих интересах, для себя самого. </a:t>
            </a:r>
            <a:r>
              <a:rPr lang="ru-RU" sz="2000" i="1" kern="50" dirty="0">
                <a:latin typeface="Arial" panose="020B0604020202020204" pitchFamily="34" charset="0"/>
                <a:cs typeface="Arial" panose="020B0604020202020204" pitchFamily="34" charset="0"/>
              </a:rPr>
              <a:t>Наш сосед строится, ведь дом у них тесный, да и сын женился. = Наш сосед строит дом для себя и своей семьи, ведь дом у них тесный, да и сын женился.</a:t>
            </a:r>
          </a:p>
          <a:p>
            <a:pPr algn="just"/>
            <a:r>
              <a:rPr lang="ru-RU" sz="2000" kern="50" dirty="0">
                <a:latin typeface="Arial" panose="020B0604020202020204" pitchFamily="34" charset="0"/>
                <a:cs typeface="Arial" panose="020B0604020202020204" pitchFamily="34" charset="0"/>
              </a:rPr>
              <a:t>•	</a:t>
            </a:r>
            <a:r>
              <a:rPr lang="ru-RU" sz="2000" b="1" kern="50" dirty="0">
                <a:latin typeface="Arial" panose="020B0604020202020204" pitchFamily="34" charset="0"/>
                <a:cs typeface="Arial" panose="020B0604020202020204" pitchFamily="34" charset="0"/>
              </a:rPr>
              <a:t>Глаголы активно-безобъектного значения </a:t>
            </a:r>
            <a:r>
              <a:rPr lang="ru-RU" sz="2000" kern="50" dirty="0">
                <a:latin typeface="Arial" panose="020B0604020202020204" pitchFamily="34" charset="0"/>
                <a:cs typeface="Arial" panose="020B0604020202020204" pitchFamily="34" charset="0"/>
              </a:rPr>
              <a:t>(НСВ, обычно в настоящем времени) представляют действие как постоянное и характерное свойство субъекта. </a:t>
            </a:r>
            <a:r>
              <a:rPr lang="ru-RU" sz="2000" i="1" kern="50" dirty="0">
                <a:latin typeface="Arial" panose="020B0604020202020204" pitchFamily="34" charset="0"/>
                <a:cs typeface="Arial" panose="020B0604020202020204" pitchFamily="34" charset="0"/>
              </a:rPr>
              <a:t>Наша корова Зорька бодается. = Наша корова Зорька (в силу своего характера) имеет привычку всех всегда бодать.</a:t>
            </a:r>
          </a:p>
          <a:p>
            <a:pPr algn="just"/>
            <a:r>
              <a:rPr lang="ru-RU" sz="2000" kern="50" dirty="0">
                <a:latin typeface="Arial" panose="020B0604020202020204" pitchFamily="34" charset="0"/>
                <a:cs typeface="Arial" panose="020B0604020202020204" pitchFamily="34" charset="0"/>
              </a:rPr>
              <a:t>•	</a:t>
            </a:r>
            <a:r>
              <a:rPr lang="ru-RU" sz="2000" b="1" kern="50" dirty="0">
                <a:latin typeface="Arial" panose="020B0604020202020204" pitchFamily="34" charset="0"/>
                <a:cs typeface="Arial" panose="020B0604020202020204" pitchFamily="34" charset="0"/>
              </a:rPr>
              <a:t>Глаголы </a:t>
            </a:r>
            <a:r>
              <a:rPr lang="ru-RU" sz="2000" b="1" kern="50" dirty="0" err="1">
                <a:latin typeface="Arial" panose="020B0604020202020204" pitchFamily="34" charset="0"/>
                <a:cs typeface="Arial" panose="020B0604020202020204" pitchFamily="34" charset="0"/>
              </a:rPr>
              <a:t>характеризующе</a:t>
            </a:r>
            <a:r>
              <a:rPr lang="ru-RU" sz="2000" b="1" kern="50" dirty="0">
                <a:latin typeface="Arial" panose="020B0604020202020204" pitchFamily="34" charset="0"/>
                <a:cs typeface="Arial" panose="020B0604020202020204" pitchFamily="34" charset="0"/>
              </a:rPr>
              <a:t>-качественного значения </a:t>
            </a:r>
            <a:r>
              <a:rPr lang="ru-RU" sz="2000" kern="50" dirty="0">
                <a:latin typeface="Arial" panose="020B0604020202020204" pitchFamily="34" charset="0"/>
                <a:cs typeface="Arial" panose="020B0604020202020204" pitchFamily="34" charset="0"/>
              </a:rPr>
              <a:t>(НСВ, обычно в настоящем времени) представляют действие как характерную для субъекта склонность или способность подвергаться какому-либо воздействию. </a:t>
            </a:r>
            <a:r>
              <a:rPr lang="ru-RU" sz="2000" i="1" kern="50" dirty="0">
                <a:latin typeface="Arial" panose="020B0604020202020204" pitchFamily="34" charset="0"/>
                <a:cs typeface="Arial" panose="020B0604020202020204" pitchFamily="34" charset="0"/>
              </a:rPr>
              <a:t>Не покупай больше этот кофе, он плохо растворяется. = Не покупай больше этот кофе, его невозможно без проблем растворить.</a:t>
            </a:r>
          </a:p>
          <a:p>
            <a:pPr algn="just"/>
            <a:r>
              <a:rPr lang="ru-RU" sz="2000" kern="50" dirty="0">
                <a:latin typeface="Arial" panose="020B0604020202020204" pitchFamily="34" charset="0"/>
                <a:cs typeface="Arial" panose="020B0604020202020204" pitchFamily="34" charset="0"/>
              </a:rPr>
              <a:t>•	</a:t>
            </a:r>
            <a:r>
              <a:rPr lang="ru-RU" sz="2000" b="1" kern="50" dirty="0">
                <a:latin typeface="Arial" panose="020B0604020202020204" pitchFamily="34" charset="0"/>
                <a:cs typeface="Arial" panose="020B0604020202020204" pitchFamily="34" charset="0"/>
              </a:rPr>
              <a:t>Глаголы общевозвратного значения </a:t>
            </a:r>
            <a:r>
              <a:rPr lang="ru-RU" sz="2000" kern="50" dirty="0">
                <a:latin typeface="Arial" panose="020B0604020202020204" pitchFamily="34" charset="0"/>
                <a:cs typeface="Arial" panose="020B0604020202020204" pitchFamily="34" charset="0"/>
              </a:rPr>
              <a:t>обозначают действие «внутри» субъекта как его состояние. </a:t>
            </a:r>
            <a:r>
              <a:rPr lang="ru-RU" sz="2000" i="1" kern="50" dirty="0">
                <a:latin typeface="Arial" panose="020B0604020202020204" pitchFamily="34" charset="0"/>
                <a:cs typeface="Arial" panose="020B0604020202020204" pitchFamily="34" charset="0"/>
              </a:rPr>
              <a:t>Что бы ни случилось, он все веселится. = Что бы ни случилось, он все время находится в веселом расположении духа. </a:t>
            </a:r>
          </a:p>
          <a:p>
            <a:pPr algn="just"/>
            <a:r>
              <a:rPr lang="ru-RU" sz="2000" kern="50" dirty="0">
                <a:latin typeface="Arial" panose="020B0604020202020204" pitchFamily="34" charset="0"/>
                <a:cs typeface="Arial" panose="020B0604020202020204" pitchFamily="34" charset="0"/>
              </a:rPr>
              <a:t>•	</a:t>
            </a:r>
            <a:r>
              <a:rPr lang="ru-RU" sz="2000" b="1" kern="50" dirty="0">
                <a:latin typeface="Arial" panose="020B0604020202020204" pitchFamily="34" charset="0"/>
                <a:cs typeface="Arial" panose="020B0604020202020204" pitchFamily="34" charset="0"/>
              </a:rPr>
              <a:t>Глаголы побочно-возвратного значения </a:t>
            </a:r>
            <a:r>
              <a:rPr lang="ru-RU" sz="2000" kern="50" dirty="0">
                <a:latin typeface="Arial" panose="020B0604020202020204" pitchFamily="34" charset="0"/>
                <a:cs typeface="Arial" panose="020B0604020202020204" pitchFamily="34" charset="0"/>
              </a:rPr>
              <a:t>представляют действие как соприкосновение с объектом. </a:t>
            </a:r>
            <a:r>
              <a:rPr lang="ru-RU" sz="2000" i="1" kern="50" dirty="0">
                <a:latin typeface="Arial" panose="020B0604020202020204" pitchFamily="34" charset="0"/>
                <a:cs typeface="Arial" panose="020B0604020202020204" pitchFamily="34" charset="0"/>
              </a:rPr>
              <a:t>Маша встала и ударилась головой о дверцу багажника.</a:t>
            </a:r>
          </a:p>
          <a:p>
            <a:pPr algn="just"/>
            <a:endParaRPr lang="ru-RU" sz="2400" kern="50" dirty="0">
              <a:latin typeface="Arial" panose="020B0604020202020204" pitchFamily="34" charset="0"/>
              <a:cs typeface="Arial" panose="020B0604020202020204" pitchFamily="34" charset="0"/>
            </a:endParaRPr>
          </a:p>
          <a:p>
            <a:pPr algn="just"/>
            <a:endParaRPr lang="cs-CZ"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3964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88B61405-CCC0-4C81-98A0-26D32C67B0AE}"/>
              </a:ext>
            </a:extLst>
          </p:cNvPr>
          <p:cNvSpPr txBox="1"/>
          <p:nvPr/>
        </p:nvSpPr>
        <p:spPr>
          <a:xfrm>
            <a:off x="221942" y="235153"/>
            <a:ext cx="11718524" cy="6401753"/>
          </a:xfrm>
          <a:prstGeom prst="rect">
            <a:avLst/>
          </a:prstGeom>
          <a:noFill/>
        </p:spPr>
        <p:txBody>
          <a:bodyPr wrap="square">
            <a:spAutoFit/>
          </a:bodyPr>
          <a:lstStyle/>
          <a:p>
            <a:pPr algn="ctr">
              <a:tabLst>
                <a:tab pos="189865" algn="l"/>
              </a:tabLst>
            </a:pPr>
            <a:r>
              <a:rPr lang="ru-RU" sz="2200" b="1" kern="50" dirty="0">
                <a:latin typeface="Arial" panose="020B0604020202020204" pitchFamily="34" charset="0"/>
                <a:ea typeface="Arial Unicode MS"/>
                <a:cs typeface="Arial" panose="020B0604020202020204" pitchFamily="34" charset="0"/>
              </a:rPr>
              <a:t>О</a:t>
            </a:r>
            <a:r>
              <a:rPr lang="ru-RU" sz="2200" b="1" kern="50" dirty="0">
                <a:effectLst/>
                <a:latin typeface="Arial" panose="020B0604020202020204" pitchFamily="34" charset="0"/>
                <a:ea typeface="Arial Unicode MS"/>
                <a:cs typeface="Arial" panose="020B0604020202020204" pitchFamily="34" charset="0"/>
              </a:rPr>
              <a:t>формление возвратности в ЧЯ и РЯ</a:t>
            </a:r>
          </a:p>
          <a:p>
            <a:pPr algn="just">
              <a:tabLst>
                <a:tab pos="189865" algn="l"/>
              </a:tabLst>
            </a:pPr>
            <a:endParaRPr lang="ru-RU" sz="2200" kern="50" dirty="0">
              <a:latin typeface="Arial" panose="020B0604020202020204" pitchFamily="34" charset="0"/>
              <a:ea typeface="Arial Unicode MS"/>
              <a:cs typeface="Arial" panose="020B0604020202020204" pitchFamily="34" charset="0"/>
            </a:endParaRPr>
          </a:p>
          <a:p>
            <a:pPr algn="just">
              <a:tabLst>
                <a:tab pos="189865" algn="l"/>
              </a:tabLst>
            </a:pPr>
            <a:r>
              <a:rPr lang="ru-RU" sz="2200" kern="50" dirty="0">
                <a:latin typeface="Arial" panose="020B0604020202020204" pitchFamily="34" charset="0"/>
                <a:ea typeface="Arial Unicode MS"/>
                <a:cs typeface="Arial" panose="020B0604020202020204" pitchFamily="34" charset="0"/>
              </a:rPr>
              <a:t>О</a:t>
            </a:r>
            <a:r>
              <a:rPr lang="ru-RU" sz="2200" kern="50" dirty="0">
                <a:effectLst/>
                <a:latin typeface="Arial" panose="020B0604020202020204" pitchFamily="34" charset="0"/>
                <a:ea typeface="Arial Unicode MS"/>
                <a:cs typeface="Arial" panose="020B0604020202020204" pitchFamily="34" charset="0"/>
              </a:rPr>
              <a:t>формление возвратности в языках отличается. </a:t>
            </a:r>
          </a:p>
          <a:p>
            <a:pPr marL="342900" indent="-342900" algn="just">
              <a:buFont typeface="Wingdings" panose="05000000000000000000" pitchFamily="2" charset="2"/>
              <a:buChar char="Ø"/>
              <a:tabLst>
                <a:tab pos="189865" algn="l"/>
              </a:tabLst>
            </a:pPr>
            <a:r>
              <a:rPr lang="ru-RU" sz="2200" kern="50" dirty="0">
                <a:latin typeface="Arial" panose="020B0604020202020204" pitchFamily="34" charset="0"/>
                <a:ea typeface="Arial Unicode MS"/>
                <a:cs typeface="Arial" panose="020B0604020202020204" pitchFamily="34" charset="0"/>
              </a:rPr>
              <a:t>В ЧЯ наличествуют </a:t>
            </a:r>
            <a:r>
              <a:rPr lang="ru-RU" sz="2200" b="1" kern="50" dirty="0">
                <a:latin typeface="Arial" panose="020B0604020202020204" pitchFamily="34" charset="0"/>
                <a:ea typeface="Arial Unicode MS"/>
                <a:cs typeface="Arial" panose="020B0604020202020204" pitchFamily="34" charset="0"/>
              </a:rPr>
              <a:t>энклитики </a:t>
            </a:r>
            <a:r>
              <a:rPr lang="ru-RU" sz="2200" b="1" kern="50" dirty="0" err="1">
                <a:latin typeface="Arial" panose="020B0604020202020204" pitchFamily="34" charset="0"/>
                <a:ea typeface="Arial Unicode MS"/>
                <a:cs typeface="Arial" panose="020B0604020202020204" pitchFamily="34" charset="0"/>
              </a:rPr>
              <a:t>se</a:t>
            </a:r>
            <a:r>
              <a:rPr lang="ru-RU" sz="2200" b="1" kern="50" dirty="0">
                <a:latin typeface="Arial" panose="020B0604020202020204" pitchFamily="34" charset="0"/>
                <a:ea typeface="Arial Unicode MS"/>
                <a:cs typeface="Arial" panose="020B0604020202020204" pitchFamily="34" charset="0"/>
              </a:rPr>
              <a:t> и </a:t>
            </a:r>
            <a:r>
              <a:rPr lang="ru-RU" sz="2200" b="1" kern="50" dirty="0" err="1">
                <a:latin typeface="Arial" panose="020B0604020202020204" pitchFamily="34" charset="0"/>
                <a:ea typeface="Arial Unicode MS"/>
                <a:cs typeface="Arial" panose="020B0604020202020204" pitchFamily="34" charset="0"/>
              </a:rPr>
              <a:t>si</a:t>
            </a:r>
            <a:r>
              <a:rPr lang="ru-RU" sz="2200" b="1" kern="50" dirty="0">
                <a:latin typeface="Arial" panose="020B0604020202020204" pitchFamily="34" charset="0"/>
                <a:ea typeface="Arial Unicode MS"/>
                <a:cs typeface="Arial" panose="020B0604020202020204" pitchFamily="34" charset="0"/>
              </a:rPr>
              <a:t> </a:t>
            </a:r>
            <a:r>
              <a:rPr lang="ru-RU" sz="2200" kern="50" dirty="0">
                <a:latin typeface="Arial" panose="020B0604020202020204" pitchFamily="34" charset="0"/>
                <a:ea typeface="Arial Unicode MS"/>
                <a:cs typeface="Arial" panose="020B0604020202020204" pitchFamily="34" charset="0"/>
              </a:rPr>
              <a:t>(выражают также взаимно-возвратное значение).</a:t>
            </a:r>
          </a:p>
          <a:p>
            <a:pPr marL="342900" indent="-342900" algn="just">
              <a:buFont typeface="Wingdings" panose="05000000000000000000" pitchFamily="2" charset="2"/>
              <a:buChar char="Ø"/>
              <a:tabLst>
                <a:tab pos="189865" algn="l"/>
              </a:tabLst>
            </a:pPr>
            <a:r>
              <a:rPr lang="ru-RU" sz="2200" kern="50" dirty="0">
                <a:effectLst/>
                <a:latin typeface="Arial" panose="020B0604020202020204" pitchFamily="34" charset="0"/>
                <a:ea typeface="Arial Unicode MS"/>
                <a:cs typeface="Arial" panose="020B0604020202020204" pitchFamily="34" charset="0"/>
              </a:rPr>
              <a:t>В РЯ имеется одна </a:t>
            </a:r>
            <a:r>
              <a:rPr lang="ru-RU" sz="2200" b="1" kern="50" dirty="0">
                <a:effectLst/>
                <a:latin typeface="Arial" panose="020B0604020202020204" pitchFamily="34" charset="0"/>
                <a:ea typeface="Arial Unicode MS"/>
                <a:cs typeface="Arial" panose="020B0604020202020204" pitchFamily="34" charset="0"/>
              </a:rPr>
              <a:t>агглютинативная частица </a:t>
            </a:r>
            <a:r>
              <a:rPr lang="ru-RU" sz="2200" b="1" i="1" kern="50" dirty="0">
                <a:effectLst/>
                <a:latin typeface="Arial" panose="020B0604020202020204" pitchFamily="34" charset="0"/>
                <a:ea typeface="Arial Unicode MS"/>
                <a:cs typeface="Arial" panose="020B0604020202020204" pitchFamily="34" charset="0"/>
              </a:rPr>
              <a:t>–</a:t>
            </a:r>
            <a:r>
              <a:rPr lang="ru-RU" sz="2200" b="1" i="1" kern="50" dirty="0" err="1">
                <a:effectLst/>
                <a:latin typeface="Arial" panose="020B0604020202020204" pitchFamily="34" charset="0"/>
                <a:ea typeface="Arial Unicode MS"/>
                <a:cs typeface="Arial" panose="020B0604020202020204" pitchFamily="34" charset="0"/>
              </a:rPr>
              <a:t>ся</a:t>
            </a:r>
            <a:r>
              <a:rPr lang="ru-RU" sz="2200" kern="50" dirty="0">
                <a:effectLst/>
                <a:latin typeface="Arial" panose="020B0604020202020204" pitchFamily="34" charset="0"/>
                <a:ea typeface="Arial Unicode MS"/>
                <a:cs typeface="Arial" panose="020B0604020202020204" pitchFamily="34" charset="0"/>
              </a:rPr>
              <a:t>, которая не имеет взаимно-возвратного значения. </a:t>
            </a:r>
          </a:p>
          <a:p>
            <a:pPr marL="342900" indent="-342900" algn="just">
              <a:buFont typeface="Wingdings" panose="05000000000000000000" pitchFamily="2" charset="2"/>
              <a:buChar char="Ø"/>
              <a:tabLst>
                <a:tab pos="189865" algn="l"/>
              </a:tabLst>
            </a:pPr>
            <a:endParaRPr lang="ru-RU" sz="2200" kern="50" dirty="0">
              <a:effectLst/>
              <a:latin typeface="Arial" panose="020B0604020202020204" pitchFamily="34" charset="0"/>
              <a:ea typeface="Arial Unicode MS"/>
              <a:cs typeface="Arial" panose="020B0604020202020204" pitchFamily="34" charset="0"/>
            </a:endParaRPr>
          </a:p>
          <a:p>
            <a:pPr algn="just">
              <a:tabLst>
                <a:tab pos="189865" algn="l"/>
              </a:tabLst>
            </a:pPr>
            <a:r>
              <a:rPr lang="ru-RU" sz="2200" u="sng" kern="50" dirty="0">
                <a:effectLst/>
                <a:latin typeface="Arial" panose="020B0604020202020204" pitchFamily="34" charset="0"/>
                <a:ea typeface="Arial Unicode MS"/>
                <a:cs typeface="Arial" panose="020B0604020202020204" pitchFamily="34" charset="0"/>
              </a:rPr>
              <a:t>Для выражения взаимно-возвратного значения в РЯ используем</a:t>
            </a:r>
            <a:r>
              <a:rPr lang="ru-RU" sz="2200" kern="50" dirty="0">
                <a:effectLst/>
                <a:latin typeface="Arial" panose="020B0604020202020204" pitchFamily="34" charset="0"/>
                <a:ea typeface="Arial Unicode MS"/>
                <a:cs typeface="Arial" panose="020B0604020202020204" pitchFamily="34" charset="0"/>
              </a:rPr>
              <a:t>:</a:t>
            </a:r>
          </a:p>
          <a:p>
            <a:pPr marL="342900" indent="-342900" algn="just">
              <a:buFont typeface="Arial" panose="020B0604020202020204" pitchFamily="34" charset="0"/>
              <a:buChar char="•"/>
              <a:tabLst>
                <a:tab pos="189865" algn="l"/>
              </a:tabLst>
            </a:pPr>
            <a:r>
              <a:rPr lang="ru-RU" sz="2200" kern="50" dirty="0">
                <a:effectLst/>
                <a:latin typeface="Arial" panose="020B0604020202020204" pitchFamily="34" charset="0"/>
                <a:ea typeface="Arial Unicode MS"/>
                <a:cs typeface="Arial" panose="020B0604020202020204" pitchFamily="34" charset="0"/>
              </a:rPr>
              <a:t>парадигмы конструкций с аналитическими выражениями местоименно-возвратного характера (</a:t>
            </a:r>
            <a:r>
              <a:rPr lang="ru-RU" sz="2200" i="1" kern="50" dirty="0">
                <a:effectLst/>
                <a:latin typeface="Arial" panose="020B0604020202020204" pitchFamily="34" charset="0"/>
                <a:ea typeface="Arial Unicode MS"/>
                <a:cs typeface="Arial" panose="020B0604020202020204" pitchFamily="34" charset="0"/>
              </a:rPr>
              <a:t>друг друга, один другого</a:t>
            </a:r>
            <a:r>
              <a:rPr lang="ru-RU" sz="2200" kern="50" dirty="0">
                <a:effectLst/>
                <a:latin typeface="Arial" panose="020B0604020202020204" pitchFamily="34" charset="0"/>
                <a:ea typeface="Arial Unicode MS"/>
                <a:cs typeface="Arial" panose="020B0604020202020204" pitchFamily="34" charset="0"/>
              </a:rPr>
              <a:t>),</a:t>
            </a:r>
          </a:p>
          <a:p>
            <a:pPr marL="342900" indent="-342900" algn="just">
              <a:buFont typeface="Arial" panose="020B0604020202020204" pitchFamily="34" charset="0"/>
              <a:buChar char="•"/>
              <a:tabLst>
                <a:tab pos="189865" algn="l"/>
              </a:tabLst>
            </a:pPr>
            <a:r>
              <a:rPr lang="ru-RU" sz="2200" kern="50" dirty="0">
                <a:latin typeface="Arial" panose="020B0604020202020204" pitchFamily="34" charset="0"/>
                <a:ea typeface="Arial Unicode MS"/>
                <a:cs typeface="Arial" panose="020B0604020202020204" pitchFamily="34" charset="0"/>
              </a:rPr>
              <a:t>гл</a:t>
            </a:r>
            <a:r>
              <a:rPr lang="ru-RU" sz="2200" kern="50" dirty="0">
                <a:effectLst/>
                <a:latin typeface="Arial" panose="020B0604020202020204" pitchFamily="34" charset="0"/>
                <a:ea typeface="Arial Unicode MS"/>
                <a:cs typeface="Arial" panose="020B0604020202020204" pitchFamily="34" charset="0"/>
              </a:rPr>
              <a:t>аголы-сложения с местоименным компонентом </a:t>
            </a:r>
            <a:r>
              <a:rPr lang="ru-RU" sz="2200" i="1" kern="50" dirty="0">
                <a:effectLst/>
                <a:latin typeface="Arial" panose="020B0604020202020204" pitchFamily="34" charset="0"/>
                <a:ea typeface="Arial Unicode MS"/>
                <a:cs typeface="Arial" panose="020B0604020202020204" pitchFamily="34" charset="0"/>
              </a:rPr>
              <a:t>само</a:t>
            </a:r>
            <a:r>
              <a:rPr lang="ru-RU" sz="2200" kern="50" dirty="0">
                <a:effectLst/>
                <a:latin typeface="Arial" panose="020B0604020202020204" pitchFamily="34" charset="0"/>
                <a:ea typeface="Arial Unicode MS"/>
                <a:cs typeface="Arial" panose="020B0604020202020204" pitchFamily="34" charset="0"/>
              </a:rPr>
              <a:t> (</a:t>
            </a:r>
            <a:r>
              <a:rPr lang="ru-RU" sz="2200" i="1" kern="50" dirty="0">
                <a:effectLst/>
                <a:latin typeface="Arial" panose="020B0604020202020204" pitchFamily="34" charset="0"/>
                <a:ea typeface="Arial Unicode MS"/>
                <a:cs typeface="Arial" panose="020B0604020202020204" pitchFamily="34" charset="0"/>
              </a:rPr>
              <a:t>самообольщаться, самоопределиться, самоопыляться</a:t>
            </a:r>
            <a:r>
              <a:rPr lang="ru-RU" sz="2200" kern="50" dirty="0">
                <a:effectLst/>
                <a:latin typeface="Arial" panose="020B0604020202020204" pitchFamily="34" charset="0"/>
                <a:ea typeface="Arial Unicode MS"/>
                <a:cs typeface="Arial" panose="020B0604020202020204" pitchFamily="34" charset="0"/>
              </a:rPr>
              <a:t>).</a:t>
            </a:r>
          </a:p>
          <a:p>
            <a:pPr algn="just">
              <a:tabLst>
                <a:tab pos="189865" algn="l"/>
              </a:tabLst>
            </a:pPr>
            <a:r>
              <a:rPr lang="ru-RU" sz="2200" b="1" u="sng" kern="50" dirty="0">
                <a:latin typeface="Arial" panose="020B0604020202020204" pitchFamily="34" charset="0"/>
                <a:ea typeface="Arial Unicode MS"/>
                <a:cs typeface="Arial" panose="020B0604020202020204" pitchFamily="34" charset="0"/>
              </a:rPr>
              <a:t>К</a:t>
            </a:r>
            <a:r>
              <a:rPr lang="ru-RU" sz="2200" b="1" u="sng" kern="50" dirty="0">
                <a:effectLst/>
                <a:latin typeface="Arial" panose="020B0604020202020204" pitchFamily="34" charset="0"/>
                <a:ea typeface="Arial Unicode MS"/>
                <a:cs typeface="Arial" panose="020B0604020202020204" pitchFamily="34" charset="0"/>
              </a:rPr>
              <a:t>онструкции с местоименным </a:t>
            </a:r>
            <a:r>
              <a:rPr lang="ru-RU" sz="2200" b="1" u="sng" kern="50" dirty="0" err="1">
                <a:effectLst/>
                <a:latin typeface="Arial" panose="020B0604020202020204" pitchFamily="34" charset="0"/>
                <a:ea typeface="Arial Unicode MS"/>
                <a:cs typeface="Arial" panose="020B0604020202020204" pitchFamily="34" charset="0"/>
              </a:rPr>
              <a:t>si</a:t>
            </a:r>
            <a:r>
              <a:rPr lang="ru-RU" sz="2200" b="1" u="sng" kern="50" dirty="0">
                <a:effectLst/>
                <a:latin typeface="Arial" panose="020B0604020202020204" pitchFamily="34" charset="0"/>
                <a:ea typeface="Arial Unicode MS"/>
                <a:cs typeface="Arial" panose="020B0604020202020204" pitchFamily="34" charset="0"/>
              </a:rPr>
              <a:t> </a:t>
            </a:r>
            <a:r>
              <a:rPr lang="ru-RU" sz="2200" u="sng" kern="50" dirty="0">
                <a:effectLst/>
                <a:latin typeface="Arial" panose="020B0604020202020204" pitchFamily="34" charset="0"/>
                <a:ea typeface="Arial Unicode MS"/>
                <a:cs typeface="Arial" panose="020B0604020202020204" pitchFamily="34" charset="0"/>
              </a:rPr>
              <a:t>в ЧЯ не являются залоговыми, они имеют разнообразные эквиваленты в РЯ:</a:t>
            </a:r>
          </a:p>
          <a:p>
            <a:pPr marL="342900" indent="-342900" algn="just">
              <a:buFont typeface="Arial" panose="020B0604020202020204" pitchFamily="34" charset="0"/>
              <a:buChar char="•"/>
              <a:tabLst>
                <a:tab pos="189865" algn="l"/>
              </a:tabLst>
            </a:pPr>
            <a:r>
              <a:rPr lang="ru-RU" sz="2000" kern="50" dirty="0" err="1">
                <a:effectLst/>
                <a:latin typeface="Arial" panose="020B0604020202020204" pitchFamily="34" charset="0"/>
                <a:ea typeface="Arial Unicode MS"/>
                <a:cs typeface="Arial" panose="020B0604020202020204" pitchFamily="34" charset="0"/>
              </a:rPr>
              <a:t>zapálit</a:t>
            </a:r>
            <a:r>
              <a:rPr lang="ru-RU" sz="2000" kern="50" dirty="0">
                <a:effectLst/>
                <a:latin typeface="Arial" panose="020B0604020202020204" pitchFamily="34" charset="0"/>
                <a:ea typeface="Arial Unicode MS"/>
                <a:cs typeface="Arial" panose="020B0604020202020204" pitchFamily="34" charset="0"/>
              </a:rPr>
              <a:t> </a:t>
            </a:r>
            <a:r>
              <a:rPr lang="ru-RU" sz="2000" kern="50" dirty="0" err="1">
                <a:effectLst/>
                <a:latin typeface="Arial" panose="020B0604020202020204" pitchFamily="34" charset="0"/>
                <a:ea typeface="Arial Unicode MS"/>
                <a:cs typeface="Arial" panose="020B0604020202020204" pitchFamily="34" charset="0"/>
              </a:rPr>
              <a:t>si</a:t>
            </a:r>
            <a:r>
              <a:rPr lang="ru-RU" sz="2000" kern="50" dirty="0">
                <a:effectLst/>
                <a:latin typeface="Arial" panose="020B0604020202020204" pitchFamily="34" charset="0"/>
                <a:ea typeface="Arial Unicode MS"/>
                <a:cs typeface="Arial" panose="020B0604020202020204" pitchFamily="34" charset="0"/>
              </a:rPr>
              <a:t> х закурить</a:t>
            </a:r>
          </a:p>
          <a:p>
            <a:pPr marL="342900" indent="-342900" algn="just">
              <a:buFont typeface="Arial" panose="020B0604020202020204" pitchFamily="34" charset="0"/>
              <a:buChar char="•"/>
              <a:tabLst>
                <a:tab pos="189865" algn="l"/>
              </a:tabLst>
            </a:pPr>
            <a:r>
              <a:rPr lang="ru-RU" sz="2000" kern="50" dirty="0" err="1">
                <a:effectLst/>
                <a:latin typeface="Arial" panose="020B0604020202020204" pitchFamily="34" charset="0"/>
                <a:ea typeface="Arial Unicode MS"/>
                <a:cs typeface="Arial" panose="020B0604020202020204" pitchFamily="34" charset="0"/>
              </a:rPr>
              <a:t>šuškat</a:t>
            </a:r>
            <a:r>
              <a:rPr lang="ru-RU" sz="2000" kern="50" dirty="0">
                <a:effectLst/>
                <a:latin typeface="Arial" panose="020B0604020202020204" pitchFamily="34" charset="0"/>
                <a:ea typeface="Arial Unicode MS"/>
                <a:cs typeface="Arial" panose="020B0604020202020204" pitchFamily="34" charset="0"/>
              </a:rPr>
              <a:t> </a:t>
            </a:r>
            <a:r>
              <a:rPr lang="ru-RU" sz="2000" kern="50" dirty="0" err="1">
                <a:effectLst/>
                <a:latin typeface="Arial" panose="020B0604020202020204" pitchFamily="34" charset="0"/>
                <a:ea typeface="Arial Unicode MS"/>
                <a:cs typeface="Arial" panose="020B0604020202020204" pitchFamily="34" charset="0"/>
              </a:rPr>
              <a:t>si</a:t>
            </a:r>
            <a:r>
              <a:rPr lang="ru-RU" sz="2000" kern="50" dirty="0">
                <a:effectLst/>
                <a:latin typeface="Arial" panose="020B0604020202020204" pitchFamily="34" charset="0"/>
                <a:ea typeface="Arial Unicode MS"/>
                <a:cs typeface="Arial" panose="020B0604020202020204" pitchFamily="34" charset="0"/>
              </a:rPr>
              <a:t> х шушукаться</a:t>
            </a:r>
          </a:p>
          <a:p>
            <a:pPr marL="342900" indent="-342900" algn="just">
              <a:buFont typeface="Arial" panose="020B0604020202020204" pitchFamily="34" charset="0"/>
              <a:buChar char="•"/>
              <a:tabLst>
                <a:tab pos="189865" algn="l"/>
              </a:tabLst>
            </a:pPr>
            <a:r>
              <a:rPr lang="ru-RU" sz="2000" kern="50" dirty="0" err="1">
                <a:effectLst/>
                <a:latin typeface="Arial" panose="020B0604020202020204" pitchFamily="34" charset="0"/>
                <a:ea typeface="Arial Unicode MS"/>
                <a:cs typeface="Arial" panose="020B0604020202020204" pitchFamily="34" charset="0"/>
              </a:rPr>
              <a:t>vzít</a:t>
            </a:r>
            <a:r>
              <a:rPr lang="ru-RU" sz="2000" kern="50" dirty="0">
                <a:effectLst/>
                <a:latin typeface="Arial" panose="020B0604020202020204" pitchFamily="34" charset="0"/>
                <a:ea typeface="Arial Unicode MS"/>
                <a:cs typeface="Arial" panose="020B0604020202020204" pitchFamily="34" charset="0"/>
              </a:rPr>
              <a:t> </a:t>
            </a:r>
            <a:r>
              <a:rPr lang="ru-RU" sz="2000" kern="50" dirty="0" err="1">
                <a:effectLst/>
                <a:latin typeface="Arial" panose="020B0604020202020204" pitchFamily="34" charset="0"/>
                <a:ea typeface="Arial Unicode MS"/>
                <a:cs typeface="Arial" panose="020B0604020202020204" pitchFamily="34" charset="0"/>
              </a:rPr>
              <a:t>si</a:t>
            </a:r>
            <a:r>
              <a:rPr lang="ru-RU" sz="2000" kern="50" dirty="0">
                <a:effectLst/>
                <a:latin typeface="Arial" panose="020B0604020202020204" pitchFamily="34" charset="0"/>
                <a:ea typeface="Arial Unicode MS"/>
                <a:cs typeface="Arial" panose="020B0604020202020204" pitchFamily="34" charset="0"/>
              </a:rPr>
              <a:t> </a:t>
            </a:r>
            <a:r>
              <a:rPr lang="ru-RU" sz="2000" kern="50" dirty="0" err="1">
                <a:effectLst/>
                <a:latin typeface="Arial" panose="020B0604020202020204" pitchFamily="34" charset="0"/>
                <a:ea typeface="Arial Unicode MS"/>
                <a:cs typeface="Arial" panose="020B0604020202020204" pitchFamily="34" charset="0"/>
              </a:rPr>
              <a:t>do</a:t>
            </a:r>
            <a:r>
              <a:rPr lang="ru-RU" sz="2000" kern="50" dirty="0">
                <a:effectLst/>
                <a:latin typeface="Arial" panose="020B0604020202020204" pitchFamily="34" charset="0"/>
                <a:ea typeface="Arial Unicode MS"/>
                <a:cs typeface="Arial" panose="020B0604020202020204" pitchFamily="34" charset="0"/>
              </a:rPr>
              <a:t> </a:t>
            </a:r>
            <a:r>
              <a:rPr lang="ru-RU" sz="2000" kern="50" dirty="0" err="1">
                <a:effectLst/>
                <a:latin typeface="Arial" panose="020B0604020202020204" pitchFamily="34" charset="0"/>
                <a:ea typeface="Arial Unicode MS"/>
                <a:cs typeface="Arial" panose="020B0604020202020204" pitchFamily="34" charset="0"/>
              </a:rPr>
              <a:t>hlavy</a:t>
            </a:r>
            <a:r>
              <a:rPr lang="ru-RU" sz="2000" kern="50" dirty="0">
                <a:effectLst/>
                <a:latin typeface="Arial" panose="020B0604020202020204" pitchFamily="34" charset="0"/>
                <a:ea typeface="Arial Unicode MS"/>
                <a:cs typeface="Arial" panose="020B0604020202020204" pitchFamily="34" charset="0"/>
              </a:rPr>
              <a:t> х вбить себе в голову</a:t>
            </a:r>
          </a:p>
          <a:p>
            <a:pPr marL="342900" indent="-342900" algn="just">
              <a:buFont typeface="Arial" panose="020B0604020202020204" pitchFamily="34" charset="0"/>
              <a:buChar char="•"/>
              <a:tabLst>
                <a:tab pos="189865" algn="l"/>
              </a:tabLst>
            </a:pPr>
            <a:r>
              <a:rPr lang="ru-RU" sz="2000" kern="50" dirty="0" err="1">
                <a:effectLst/>
                <a:latin typeface="Arial" panose="020B0604020202020204" pitchFamily="34" charset="0"/>
                <a:ea typeface="Arial Unicode MS"/>
                <a:cs typeface="Arial" panose="020B0604020202020204" pitchFamily="34" charset="0"/>
              </a:rPr>
              <a:t>Kdo</a:t>
            </a:r>
            <a:r>
              <a:rPr lang="ru-RU" sz="2000" kern="50" dirty="0">
                <a:effectLst/>
                <a:latin typeface="Arial" panose="020B0604020202020204" pitchFamily="34" charset="0"/>
                <a:ea typeface="Arial Unicode MS"/>
                <a:cs typeface="Arial" panose="020B0604020202020204" pitchFamily="34" charset="0"/>
              </a:rPr>
              <a:t> </a:t>
            </a:r>
            <a:r>
              <a:rPr lang="ru-RU" sz="2000" kern="50" dirty="0" err="1">
                <a:effectLst/>
                <a:latin typeface="Arial" panose="020B0604020202020204" pitchFamily="34" charset="0"/>
                <a:ea typeface="Arial Unicode MS"/>
                <a:cs typeface="Arial" panose="020B0604020202020204" pitchFamily="34" charset="0"/>
              </a:rPr>
              <a:t>by</a:t>
            </a:r>
            <a:r>
              <a:rPr lang="ru-RU" sz="2000" kern="50" dirty="0">
                <a:effectLst/>
                <a:latin typeface="Arial" panose="020B0604020202020204" pitchFamily="34" charset="0"/>
                <a:ea typeface="Arial Unicode MS"/>
                <a:cs typeface="Arial" panose="020B0604020202020204" pitchFamily="34" charset="0"/>
              </a:rPr>
              <a:t> </a:t>
            </a:r>
            <a:r>
              <a:rPr lang="ru-RU" sz="2000" kern="50" dirty="0" err="1">
                <a:effectLst/>
                <a:latin typeface="Arial" panose="020B0604020202020204" pitchFamily="34" charset="0"/>
                <a:ea typeface="Arial Unicode MS"/>
                <a:cs typeface="Arial" panose="020B0604020202020204" pitchFamily="34" charset="0"/>
              </a:rPr>
              <a:t>si</a:t>
            </a:r>
            <a:r>
              <a:rPr lang="ru-RU" sz="2000" kern="50" dirty="0">
                <a:effectLst/>
                <a:latin typeface="Arial" panose="020B0604020202020204" pitchFamily="34" charset="0"/>
                <a:ea typeface="Arial Unicode MS"/>
                <a:cs typeface="Arial" panose="020B0604020202020204" pitchFamily="34" charset="0"/>
              </a:rPr>
              <a:t> </a:t>
            </a:r>
            <a:r>
              <a:rPr lang="ru-RU" sz="2000" kern="50" dirty="0" err="1">
                <a:effectLst/>
                <a:latin typeface="Arial" panose="020B0604020202020204" pitchFamily="34" charset="0"/>
                <a:ea typeface="Arial Unicode MS"/>
                <a:cs typeface="Arial" panose="020B0604020202020204" pitchFamily="34" charset="0"/>
              </a:rPr>
              <a:t>to</a:t>
            </a:r>
            <a:r>
              <a:rPr lang="ru-RU" sz="2000" kern="50" dirty="0">
                <a:effectLst/>
                <a:latin typeface="Arial" panose="020B0604020202020204" pitchFamily="34" charset="0"/>
                <a:ea typeface="Arial Unicode MS"/>
                <a:cs typeface="Arial" panose="020B0604020202020204" pitchFamily="34" charset="0"/>
              </a:rPr>
              <a:t> </a:t>
            </a:r>
            <a:r>
              <a:rPr lang="ru-RU" sz="2000" kern="50" dirty="0" err="1">
                <a:effectLst/>
                <a:latin typeface="Arial" panose="020B0604020202020204" pitchFamily="34" charset="0"/>
                <a:ea typeface="Arial Unicode MS"/>
                <a:cs typeface="Arial" panose="020B0604020202020204" pitchFamily="34" charset="0"/>
              </a:rPr>
              <a:t>byl</a:t>
            </a:r>
            <a:r>
              <a:rPr lang="ru-RU" sz="2000" kern="50" dirty="0">
                <a:effectLst/>
                <a:latin typeface="Arial" panose="020B0604020202020204" pitchFamily="34" charset="0"/>
                <a:ea typeface="Arial Unicode MS"/>
                <a:cs typeface="Arial" panose="020B0604020202020204" pitchFamily="34" charset="0"/>
              </a:rPr>
              <a:t> </a:t>
            </a:r>
            <a:r>
              <a:rPr lang="ru-RU" sz="2000" kern="50" dirty="0" err="1">
                <a:effectLst/>
                <a:latin typeface="Arial" panose="020B0604020202020204" pitchFamily="34" charset="0"/>
                <a:ea typeface="Arial Unicode MS"/>
                <a:cs typeface="Arial" panose="020B0604020202020204" pitchFamily="34" charset="0"/>
              </a:rPr>
              <a:t>pomyslil</a:t>
            </a:r>
            <a:r>
              <a:rPr lang="ru-RU" sz="2000" kern="50" dirty="0">
                <a:effectLst/>
                <a:latin typeface="Arial" panose="020B0604020202020204" pitchFamily="34" charset="0"/>
                <a:ea typeface="Arial Unicode MS"/>
                <a:cs typeface="Arial" panose="020B0604020202020204" pitchFamily="34" charset="0"/>
              </a:rPr>
              <a:t>! х Кто бы мог подумать!</a:t>
            </a:r>
            <a:endParaRPr lang="cs-CZ" sz="2000" kern="50" dirty="0">
              <a:effectLst/>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1805087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719B85F-B99E-45EA-A84C-D4C0D3EE7759}"/>
              </a:ext>
            </a:extLst>
          </p:cNvPr>
          <p:cNvSpPr txBox="1"/>
          <p:nvPr/>
        </p:nvSpPr>
        <p:spPr>
          <a:xfrm>
            <a:off x="232299" y="238775"/>
            <a:ext cx="11727401" cy="6217087"/>
          </a:xfrm>
          <a:prstGeom prst="rect">
            <a:avLst/>
          </a:prstGeom>
          <a:noFill/>
        </p:spPr>
        <p:txBody>
          <a:bodyPr wrap="square">
            <a:spAutoFit/>
          </a:bodyPr>
          <a:lstStyle/>
          <a:p>
            <a:pPr algn="just">
              <a:tabLst>
                <a:tab pos="189865" algn="l"/>
              </a:tabLst>
            </a:pPr>
            <a:r>
              <a:rPr lang="ru-RU" sz="2200" b="1" kern="50" dirty="0">
                <a:effectLst/>
                <a:latin typeface="Arial" panose="020B0604020202020204" pitchFamily="34" charset="0"/>
                <a:ea typeface="Arial Unicode MS"/>
                <a:cs typeface="Arial" panose="020B0604020202020204" pitchFamily="34" charset="0"/>
              </a:rPr>
              <a:t>Залог в узком, грамматическом смысле слова </a:t>
            </a:r>
            <a:r>
              <a:rPr lang="ru-RU" sz="2200" kern="50" dirty="0">
                <a:effectLst/>
                <a:latin typeface="Arial" panose="020B0604020202020204" pitchFamily="34" charset="0"/>
                <a:ea typeface="Arial Unicode MS"/>
                <a:cs typeface="Arial" panose="020B0604020202020204" pitchFamily="34" charset="0"/>
              </a:rPr>
              <a:t>выражает направленность действия на субъект действия, эта категория находит свое выражение </a:t>
            </a:r>
            <a:r>
              <a:rPr lang="ru-RU" sz="2200" b="1" kern="50" dirty="0">
                <a:effectLst/>
                <a:latin typeface="Arial" panose="020B0604020202020204" pitchFamily="34" charset="0"/>
                <a:ea typeface="Arial Unicode MS"/>
                <a:cs typeface="Arial" panose="020B0604020202020204" pitchFamily="34" charset="0"/>
              </a:rPr>
              <a:t>в противопоставлении пассива и </a:t>
            </a:r>
            <a:r>
              <a:rPr lang="ru-RU" sz="2200" b="1" kern="50" dirty="0" err="1">
                <a:effectLst/>
                <a:latin typeface="Arial" panose="020B0604020202020204" pitchFamily="34" charset="0"/>
                <a:ea typeface="Arial Unicode MS"/>
                <a:cs typeface="Arial" panose="020B0604020202020204" pitchFamily="34" charset="0"/>
              </a:rPr>
              <a:t>непассива</a:t>
            </a:r>
            <a:r>
              <a:rPr lang="ru-RU" sz="2200" kern="50" dirty="0">
                <a:effectLst/>
                <a:latin typeface="Arial" panose="020B0604020202020204" pitchFamily="34" charset="0"/>
                <a:ea typeface="Arial Unicode MS"/>
                <a:cs typeface="Arial" panose="020B0604020202020204" pitchFamily="34" charset="0"/>
              </a:rPr>
              <a:t>.</a:t>
            </a:r>
          </a:p>
          <a:p>
            <a:pPr algn="just">
              <a:tabLst>
                <a:tab pos="189865" algn="l"/>
              </a:tabLst>
            </a:pPr>
            <a:endParaRPr lang="ru-RU" sz="2400" kern="50" dirty="0">
              <a:latin typeface="Arial" panose="020B0604020202020204" pitchFamily="34" charset="0"/>
              <a:ea typeface="Arial Unicode MS"/>
              <a:cs typeface="Arial" panose="020B0604020202020204" pitchFamily="34" charset="0"/>
            </a:endParaRPr>
          </a:p>
          <a:p>
            <a:pPr algn="just">
              <a:tabLst>
                <a:tab pos="189865" algn="l"/>
              </a:tabLst>
            </a:pPr>
            <a:r>
              <a:rPr lang="ru-RU" sz="2200" b="1" kern="50" dirty="0">
                <a:effectLst/>
                <a:latin typeface="Arial" panose="020B0604020202020204" pitchFamily="34" charset="0"/>
                <a:ea typeface="Arial Unicode MS"/>
                <a:cs typeface="Arial" panose="020B0604020202020204" pitchFamily="34" charset="0"/>
              </a:rPr>
              <a:t>Образование форм пассива в РЯ</a:t>
            </a:r>
          </a:p>
          <a:p>
            <a:pPr algn="just">
              <a:tabLst>
                <a:tab pos="189865" algn="l"/>
              </a:tabLst>
            </a:pPr>
            <a:r>
              <a:rPr lang="ru-RU" sz="2200" u="sng" kern="50" dirty="0">
                <a:effectLst/>
                <a:latin typeface="Arial" panose="020B0604020202020204" pitchFamily="34" charset="0"/>
                <a:ea typeface="Arial Unicode MS"/>
                <a:cs typeface="Arial" panose="020B0604020202020204" pitchFamily="34" charset="0"/>
              </a:rPr>
              <a:t>Не имеют форм страдательного залога</a:t>
            </a:r>
            <a:r>
              <a:rPr lang="ru-RU" sz="2200" kern="50" dirty="0">
                <a:effectLst/>
                <a:latin typeface="Arial" panose="020B0604020202020204" pitchFamily="34" charset="0"/>
                <a:ea typeface="Arial Unicode MS"/>
                <a:cs typeface="Arial" panose="020B0604020202020204" pitchFamily="34" charset="0"/>
              </a:rPr>
              <a:t>:</a:t>
            </a:r>
          </a:p>
          <a:p>
            <a:pPr algn="just">
              <a:tabLst>
                <a:tab pos="189865" algn="l"/>
              </a:tabLst>
            </a:pPr>
            <a:r>
              <a:rPr lang="ru-RU" sz="2200" kern="50" dirty="0">
                <a:effectLst/>
                <a:latin typeface="Arial" panose="020B0604020202020204" pitchFamily="34" charset="0"/>
                <a:ea typeface="Arial Unicode MS"/>
                <a:cs typeface="Arial" panose="020B0604020202020204" pitchFamily="34" charset="0"/>
              </a:rPr>
              <a:t>•	все непереходные глаголы (стучать, бежать),</a:t>
            </a:r>
          </a:p>
          <a:p>
            <a:pPr algn="just">
              <a:tabLst>
                <a:tab pos="189865" algn="l"/>
              </a:tabLst>
            </a:pPr>
            <a:r>
              <a:rPr lang="ru-RU" sz="2200" kern="50" dirty="0">
                <a:effectLst/>
                <a:latin typeface="Arial" panose="020B0604020202020204" pitchFamily="34" charset="0"/>
                <a:ea typeface="Arial Unicode MS"/>
                <a:cs typeface="Arial" panose="020B0604020202020204" pitchFamily="34" charset="0"/>
              </a:rPr>
              <a:t>•	глаголы с </a:t>
            </a:r>
            <a:r>
              <a:rPr lang="ru-RU" sz="2200" b="1" kern="50" dirty="0">
                <a:effectLst/>
                <a:latin typeface="Arial" panose="020B0604020202020204" pitchFamily="34" charset="0"/>
                <a:ea typeface="Arial Unicode MS"/>
                <a:cs typeface="Arial" panose="020B0604020202020204" pitchFamily="34" charset="0"/>
              </a:rPr>
              <a:t>-</a:t>
            </a:r>
            <a:r>
              <a:rPr lang="ru-RU" sz="2200" b="1" kern="50" dirty="0" err="1">
                <a:effectLst/>
                <a:latin typeface="Arial" panose="020B0604020202020204" pitchFamily="34" charset="0"/>
                <a:ea typeface="Arial Unicode MS"/>
                <a:cs typeface="Arial" panose="020B0604020202020204" pitchFamily="34" charset="0"/>
              </a:rPr>
              <a:t>ся</a:t>
            </a:r>
            <a:r>
              <a:rPr lang="ru-RU" sz="2200" kern="50" dirty="0">
                <a:effectLst/>
                <a:latin typeface="Arial" panose="020B0604020202020204" pitchFamily="34" charset="0"/>
                <a:ea typeface="Arial Unicode MS"/>
                <a:cs typeface="Arial" panose="020B0604020202020204" pitchFamily="34" charset="0"/>
              </a:rPr>
              <a:t>, не имеющие пары без этого постфикса (бояться, проснуться),</a:t>
            </a:r>
          </a:p>
          <a:p>
            <a:pPr algn="just">
              <a:tabLst>
                <a:tab pos="189865" algn="l"/>
              </a:tabLst>
            </a:pPr>
            <a:r>
              <a:rPr lang="ru-RU" sz="2200" kern="50" dirty="0">
                <a:effectLst/>
                <a:latin typeface="Arial" panose="020B0604020202020204" pitchFamily="34" charset="0"/>
                <a:ea typeface="Arial Unicode MS"/>
                <a:cs typeface="Arial" panose="020B0604020202020204" pitchFamily="34" charset="0"/>
              </a:rPr>
              <a:t>•	личные глаголы в безличном значении с постфиксом </a:t>
            </a:r>
            <a:r>
              <a:rPr lang="ru-RU" sz="2200" b="1" kern="50" dirty="0">
                <a:effectLst/>
                <a:latin typeface="Arial" panose="020B0604020202020204" pitchFamily="34" charset="0"/>
                <a:ea typeface="Arial Unicode MS"/>
                <a:cs typeface="Arial" panose="020B0604020202020204" pitchFamily="34" charset="0"/>
              </a:rPr>
              <a:t>–</a:t>
            </a:r>
            <a:r>
              <a:rPr lang="ru-RU" sz="2200" b="1" kern="50" dirty="0" err="1">
                <a:effectLst/>
                <a:latin typeface="Arial" panose="020B0604020202020204" pitchFamily="34" charset="0"/>
                <a:ea typeface="Arial Unicode MS"/>
                <a:cs typeface="Arial" panose="020B0604020202020204" pitchFamily="34" charset="0"/>
              </a:rPr>
              <a:t>ся</a:t>
            </a:r>
            <a:r>
              <a:rPr lang="ru-RU" sz="2200" b="1" kern="50" dirty="0">
                <a:effectLst/>
                <a:latin typeface="Arial" panose="020B0604020202020204" pitchFamily="34" charset="0"/>
                <a:ea typeface="Arial Unicode MS"/>
                <a:cs typeface="Arial" panose="020B0604020202020204" pitchFamily="34" charset="0"/>
              </a:rPr>
              <a:t> </a:t>
            </a:r>
            <a:r>
              <a:rPr lang="ru-RU" sz="2200" kern="50" dirty="0">
                <a:effectLst/>
                <a:latin typeface="Arial" panose="020B0604020202020204" pitchFamily="34" charset="0"/>
                <a:ea typeface="Arial Unicode MS"/>
                <a:cs typeface="Arial" panose="020B0604020202020204" pitchFamily="34" charset="0"/>
              </a:rPr>
              <a:t>(спалось, дышится).</a:t>
            </a:r>
          </a:p>
          <a:p>
            <a:pPr algn="just">
              <a:tabLst>
                <a:tab pos="189865" algn="l"/>
              </a:tabLst>
            </a:pPr>
            <a:r>
              <a:rPr lang="ru-RU" sz="2200" b="1" kern="50" dirty="0">
                <a:effectLst/>
                <a:latin typeface="Arial" panose="020B0604020202020204" pitchFamily="34" charset="0"/>
                <a:ea typeface="Arial Unicode MS"/>
                <a:cs typeface="Arial" panose="020B0604020202020204" pitchFamily="34" charset="0"/>
              </a:rPr>
              <a:t>Распределение формальных средств для выражения пассива и их функционирование в РЯ и ЧЯ существенно отличаются, т.к. в РЯ, в отличие от ЧЯ, оно полностью зависит от вида глагола. </a:t>
            </a:r>
            <a:r>
              <a:rPr lang="ru-RU" sz="2200" u="sng" kern="50" dirty="0">
                <a:effectLst/>
                <a:latin typeface="Arial" panose="020B0604020202020204" pitchFamily="34" charset="0"/>
                <a:ea typeface="Arial Unicode MS"/>
                <a:cs typeface="Arial" panose="020B0604020202020204" pitchFamily="34" charset="0"/>
              </a:rPr>
              <a:t>Возвратная форма пассива образуется только от глаголов НСВ, в то время как аналитическая только от глаголов СВ</a:t>
            </a:r>
            <a:r>
              <a:rPr lang="ru-RU" sz="2200" kern="50" dirty="0">
                <a:effectLst/>
                <a:latin typeface="Arial" panose="020B0604020202020204" pitchFamily="34" charset="0"/>
                <a:ea typeface="Arial Unicode MS"/>
                <a:cs typeface="Arial" panose="020B0604020202020204" pitchFamily="34" charset="0"/>
              </a:rPr>
              <a:t>. </a:t>
            </a:r>
          </a:p>
          <a:p>
            <a:pPr algn="just">
              <a:tabLst>
                <a:tab pos="189865" algn="l"/>
              </a:tabLst>
            </a:pPr>
            <a:r>
              <a:rPr lang="ru-RU" sz="2200" kern="50" dirty="0">
                <a:effectLst/>
                <a:latin typeface="Arial" panose="020B0604020202020204" pitchFamily="34" charset="0"/>
                <a:ea typeface="Arial Unicode MS"/>
                <a:cs typeface="Arial" panose="020B0604020202020204" pitchFamily="34" charset="0"/>
              </a:rPr>
              <a:t>•	Форма пассива от глаголов НСВ </a:t>
            </a:r>
            <a:r>
              <a:rPr lang="ru-RU" sz="2200" kern="50" dirty="0">
                <a:effectLst/>
                <a:latin typeface="Calibri" panose="020F0502020204030204" pitchFamily="34" charset="0"/>
                <a:ea typeface="Arial Unicode MS"/>
                <a:cs typeface="Calibri" panose="020F0502020204030204" pitchFamily="34" charset="0"/>
              </a:rPr>
              <a:t>→</a:t>
            </a:r>
            <a:r>
              <a:rPr lang="ru-RU" sz="2200" kern="50" dirty="0">
                <a:effectLst/>
                <a:latin typeface="Arial" panose="020B0604020202020204" pitchFamily="34" charset="0"/>
                <a:ea typeface="Arial Unicode MS"/>
                <a:cs typeface="Arial" panose="020B0604020202020204" pitchFamily="34" charset="0"/>
              </a:rPr>
              <a:t> постфикс -</a:t>
            </a:r>
            <a:r>
              <a:rPr lang="ru-RU" sz="2200" kern="50" dirty="0" err="1">
                <a:effectLst/>
                <a:latin typeface="Arial" panose="020B0604020202020204" pitchFamily="34" charset="0"/>
                <a:ea typeface="Arial Unicode MS"/>
                <a:cs typeface="Arial" panose="020B0604020202020204" pitchFamily="34" charset="0"/>
              </a:rPr>
              <a:t>ся</a:t>
            </a:r>
            <a:r>
              <a:rPr lang="ru-RU" sz="2200" kern="50" dirty="0">
                <a:effectLst/>
                <a:latin typeface="Arial" panose="020B0604020202020204" pitchFamily="34" charset="0"/>
                <a:ea typeface="Arial Unicode MS"/>
                <a:cs typeface="Arial" panose="020B0604020202020204" pitchFamily="34" charset="0"/>
              </a:rPr>
              <a:t>  присоединяется к форме прошедшего / настоящего / будущего времени изъявительного наклонения глагола (</a:t>
            </a:r>
            <a:r>
              <a:rPr lang="ru-RU" sz="2200" i="1" kern="50" dirty="0">
                <a:effectLst/>
                <a:latin typeface="Arial" panose="020B0604020202020204" pitchFamily="34" charset="0"/>
                <a:ea typeface="Arial Unicode MS"/>
                <a:cs typeface="Arial" panose="020B0604020202020204" pitchFamily="34" charset="0"/>
              </a:rPr>
              <a:t>делался, делается, будет делаться</a:t>
            </a:r>
            <a:r>
              <a:rPr lang="ru-RU" sz="2200" kern="50" dirty="0">
                <a:effectLst/>
                <a:latin typeface="Arial" panose="020B0604020202020204" pitchFamily="34" charset="0"/>
                <a:ea typeface="Arial Unicode MS"/>
                <a:cs typeface="Arial" panose="020B0604020202020204" pitchFamily="34" charset="0"/>
              </a:rPr>
              <a:t>).</a:t>
            </a:r>
          </a:p>
          <a:p>
            <a:pPr algn="just">
              <a:tabLst>
                <a:tab pos="189865" algn="l"/>
              </a:tabLst>
            </a:pPr>
            <a:r>
              <a:rPr lang="ru-RU" sz="2200" kern="50" dirty="0">
                <a:effectLst/>
                <a:latin typeface="Arial" panose="020B0604020202020204" pitchFamily="34" charset="0"/>
                <a:ea typeface="Arial Unicode MS"/>
                <a:cs typeface="Arial" panose="020B0604020202020204" pitchFamily="34" charset="0"/>
              </a:rPr>
              <a:t>•	Форма пассива от глаголов СВ</a:t>
            </a:r>
            <a:r>
              <a:rPr lang="ru-RU" sz="2200" kern="50" dirty="0">
                <a:effectLst/>
                <a:latin typeface="Calibri" panose="020F0502020204030204" pitchFamily="34" charset="0"/>
                <a:ea typeface="Arial Unicode MS"/>
                <a:cs typeface="Calibri" panose="020F0502020204030204" pitchFamily="34" charset="0"/>
              </a:rPr>
              <a:t> →</a:t>
            </a:r>
            <a:r>
              <a:rPr lang="ru-RU" sz="2200" kern="50" dirty="0">
                <a:effectLst/>
                <a:latin typeface="Arial" panose="020B0604020202020204" pitchFamily="34" charset="0"/>
                <a:ea typeface="Arial Unicode MS"/>
                <a:cs typeface="Arial" panose="020B0604020202020204" pitchFamily="34" charset="0"/>
              </a:rPr>
              <a:t> соответствующая форма глагола </a:t>
            </a:r>
            <a:r>
              <a:rPr lang="ru-RU" sz="2200" i="1" kern="50" dirty="0">
                <a:effectLst/>
                <a:latin typeface="Arial" panose="020B0604020202020204" pitchFamily="34" charset="0"/>
                <a:ea typeface="Arial Unicode MS"/>
                <a:cs typeface="Arial" panose="020B0604020202020204" pitchFamily="34" charset="0"/>
              </a:rPr>
              <a:t>быть</a:t>
            </a:r>
            <a:r>
              <a:rPr lang="ru-RU" sz="2200" kern="50" dirty="0">
                <a:effectLst/>
                <a:latin typeface="Arial" panose="020B0604020202020204" pitchFamily="34" charset="0"/>
                <a:ea typeface="Arial Unicode MS"/>
                <a:cs typeface="Arial" panose="020B0604020202020204" pitchFamily="34" charset="0"/>
              </a:rPr>
              <a:t> + краткое страдательное причастие (</a:t>
            </a:r>
            <a:r>
              <a:rPr lang="ru-RU" sz="2200" i="1" kern="50" dirty="0">
                <a:effectLst/>
                <a:latin typeface="Arial" panose="020B0604020202020204" pitchFamily="34" charset="0"/>
                <a:ea typeface="Arial Unicode MS"/>
                <a:cs typeface="Arial" panose="020B0604020202020204" pitchFamily="34" charset="0"/>
              </a:rPr>
              <a:t>был сделан, сделан, будет сделан</a:t>
            </a:r>
            <a:r>
              <a:rPr lang="ru-RU" sz="2200" kern="50" dirty="0">
                <a:effectLst/>
                <a:latin typeface="Arial" panose="020B0604020202020204" pitchFamily="34" charset="0"/>
                <a:ea typeface="Arial Unicode MS"/>
                <a:cs typeface="Arial" panose="020B0604020202020204" pitchFamily="34" charset="0"/>
              </a:rPr>
              <a:t>).</a:t>
            </a:r>
            <a:endParaRPr lang="cs-CZ" sz="2400" kern="50" dirty="0">
              <a:effectLst/>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108259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Zástupný symbol pro obsah 4">
            <a:extLst>
              <a:ext uri="{FF2B5EF4-FFF2-40B4-BE49-F238E27FC236}">
                <a16:creationId xmlns:a16="http://schemas.microsoft.com/office/drawing/2014/main" id="{593AD8F4-A972-4062-947A-86C214A4C2A9}"/>
              </a:ext>
            </a:extLst>
          </p:cNvPr>
          <p:cNvGraphicFramePr>
            <a:graphicFrameLocks/>
          </p:cNvGraphicFramePr>
          <p:nvPr>
            <p:extLst>
              <p:ext uri="{D42A27DB-BD31-4B8C-83A1-F6EECF244321}">
                <p14:modId xmlns:p14="http://schemas.microsoft.com/office/powerpoint/2010/main" val="3541247822"/>
              </p:ext>
            </p:extLst>
          </p:nvPr>
        </p:nvGraphicFramePr>
        <p:xfrm>
          <a:off x="252754" y="1091953"/>
          <a:ext cx="5473343" cy="4633174"/>
        </p:xfrm>
        <a:graphic>
          <a:graphicData uri="http://schemas.openxmlformats.org/drawingml/2006/table">
            <a:tbl>
              <a:tblPr firstRow="1" firstCol="1" lastRow="1" lastCol="1" bandRow="1" bandCol="1"/>
              <a:tblGrid>
                <a:gridCol w="1321359">
                  <a:extLst>
                    <a:ext uri="{9D8B030D-6E8A-4147-A177-3AD203B41FA5}">
                      <a16:colId xmlns:a16="http://schemas.microsoft.com/office/drawing/2014/main" val="20000"/>
                    </a:ext>
                  </a:extLst>
                </a:gridCol>
                <a:gridCol w="1907361">
                  <a:extLst>
                    <a:ext uri="{9D8B030D-6E8A-4147-A177-3AD203B41FA5}">
                      <a16:colId xmlns:a16="http://schemas.microsoft.com/office/drawing/2014/main" val="20001"/>
                    </a:ext>
                  </a:extLst>
                </a:gridCol>
                <a:gridCol w="2244623">
                  <a:extLst>
                    <a:ext uri="{9D8B030D-6E8A-4147-A177-3AD203B41FA5}">
                      <a16:colId xmlns:a16="http://schemas.microsoft.com/office/drawing/2014/main" val="20002"/>
                    </a:ext>
                  </a:extLst>
                </a:gridCol>
              </a:tblGrid>
              <a:tr h="360512">
                <a:tc>
                  <a:txBody>
                    <a:bodyPr/>
                    <a:lstStyle/>
                    <a:p>
                      <a:pPr marL="0" indent="0" algn="just">
                        <a:lnSpc>
                          <a:spcPct val="107000"/>
                        </a:lnSpc>
                        <a:spcAft>
                          <a:spcPts val="800"/>
                        </a:spcAft>
                        <a:buFont typeface="Arial" panose="020B0604020202020204" pitchFamily="34" charset="0"/>
                        <a:buNone/>
                      </a:pPr>
                      <a:r>
                        <a:rPr lang="ru-RU" sz="2000" b="1" dirty="0">
                          <a:effectLst/>
                          <a:latin typeface="Arial" panose="020B0604020202020204" pitchFamily="34" charset="0"/>
                          <a:ea typeface="Calibri"/>
                          <a:cs typeface="Arial" panose="020B0604020202020204" pitchFamily="34" charset="0"/>
                        </a:rPr>
                        <a:t> </a:t>
                      </a:r>
                      <a:endParaRPr lang="cs-CZ" sz="2000" b="1" dirty="0">
                        <a:effectLst/>
                        <a:latin typeface="Arial" panose="020B0604020202020204" pitchFamily="34" charset="0"/>
                        <a:ea typeface="Calibri"/>
                        <a:cs typeface="Arial" panose="020B0604020202020204" pitchFamily="34" charset="0"/>
                      </a:endParaRPr>
                    </a:p>
                  </a:txBody>
                  <a:tcPr marL="68066" marR="680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spcAft>
                          <a:spcPts val="800"/>
                        </a:spcAft>
                        <a:buFont typeface="Arial" panose="020B0604020202020204" pitchFamily="34" charset="0"/>
                        <a:buNone/>
                      </a:pPr>
                      <a:r>
                        <a:rPr lang="ru-RU" sz="2000" b="1">
                          <a:effectLst/>
                          <a:latin typeface="Arial" panose="020B0604020202020204" pitchFamily="34" charset="0"/>
                          <a:ea typeface="Calibri"/>
                          <a:cs typeface="Arial" panose="020B0604020202020204" pitchFamily="34" charset="0"/>
                        </a:rPr>
                        <a:t>НСВ</a:t>
                      </a:r>
                      <a:endParaRPr lang="cs-CZ" sz="2000" b="1">
                        <a:effectLst/>
                        <a:latin typeface="Arial" panose="020B0604020202020204" pitchFamily="34" charset="0"/>
                        <a:ea typeface="Calibri"/>
                        <a:cs typeface="Arial" panose="020B0604020202020204" pitchFamily="34" charset="0"/>
                      </a:endParaRPr>
                    </a:p>
                  </a:txBody>
                  <a:tcPr marL="68066" marR="680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spcAft>
                          <a:spcPts val="800"/>
                        </a:spcAft>
                        <a:buFont typeface="Arial" panose="020B0604020202020204" pitchFamily="34" charset="0"/>
                        <a:buNone/>
                      </a:pPr>
                      <a:r>
                        <a:rPr lang="ru-RU" sz="2000" b="1">
                          <a:effectLst/>
                          <a:latin typeface="Arial" panose="020B0604020202020204" pitchFamily="34" charset="0"/>
                          <a:ea typeface="Calibri"/>
                          <a:cs typeface="Arial" panose="020B0604020202020204" pitchFamily="34" charset="0"/>
                        </a:rPr>
                        <a:t>СВ</a:t>
                      </a:r>
                      <a:endParaRPr lang="cs-CZ" sz="2000" b="1">
                        <a:effectLst/>
                        <a:latin typeface="Arial" panose="020B0604020202020204" pitchFamily="34" charset="0"/>
                        <a:ea typeface="Calibri"/>
                        <a:cs typeface="Arial" panose="020B0604020202020204" pitchFamily="34" charset="0"/>
                      </a:endParaRPr>
                    </a:p>
                  </a:txBody>
                  <a:tcPr marL="68066" marR="680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30768">
                <a:tc>
                  <a:txBody>
                    <a:bodyPr/>
                    <a:lstStyle/>
                    <a:p>
                      <a:pPr marL="0" indent="0" algn="just">
                        <a:lnSpc>
                          <a:spcPct val="107000"/>
                        </a:lnSpc>
                        <a:spcAft>
                          <a:spcPts val="800"/>
                        </a:spcAft>
                        <a:buFont typeface="Arial" panose="020B0604020202020204" pitchFamily="34" charset="0"/>
                        <a:buNone/>
                      </a:pPr>
                      <a:r>
                        <a:rPr lang="ru-RU" sz="2000" b="1" dirty="0">
                          <a:effectLst/>
                          <a:latin typeface="Arial" panose="020B0604020202020204" pitchFamily="34" charset="0"/>
                          <a:ea typeface="Calibri"/>
                          <a:cs typeface="Arial" panose="020B0604020202020204" pitchFamily="34" charset="0"/>
                        </a:rPr>
                        <a:t>Возвратный пассив</a:t>
                      </a:r>
                      <a:endParaRPr lang="cs-CZ" sz="2000" b="1" dirty="0">
                        <a:effectLst/>
                        <a:latin typeface="Arial" panose="020B0604020202020204" pitchFamily="34" charset="0"/>
                        <a:ea typeface="Calibri"/>
                        <a:cs typeface="Arial" panose="020B0604020202020204" pitchFamily="34" charset="0"/>
                      </a:endParaRPr>
                    </a:p>
                  </a:txBody>
                  <a:tcPr marL="68066" marR="680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7000"/>
                        </a:lnSpc>
                        <a:spcAft>
                          <a:spcPts val="800"/>
                        </a:spcAft>
                        <a:buFont typeface="Arial" panose="020B0604020202020204" pitchFamily="34" charset="0"/>
                        <a:buNone/>
                      </a:pPr>
                      <a:r>
                        <a:rPr lang="cs-CZ" sz="2000" b="1" dirty="0">
                          <a:effectLst/>
                          <a:latin typeface="Arial" panose="020B0604020202020204" pitchFamily="34" charset="0"/>
                          <a:ea typeface="Calibri"/>
                          <a:cs typeface="Arial" panose="020B0604020202020204" pitchFamily="34" charset="0"/>
                        </a:rPr>
                        <a:t>jídlo se připravuje</a:t>
                      </a:r>
                    </a:p>
                    <a:p>
                      <a:pPr marL="0" indent="0" algn="just">
                        <a:lnSpc>
                          <a:spcPct val="107000"/>
                        </a:lnSpc>
                        <a:spcAft>
                          <a:spcPts val="800"/>
                        </a:spcAft>
                        <a:buFont typeface="Arial" panose="020B0604020202020204" pitchFamily="34" charset="0"/>
                        <a:buNone/>
                      </a:pPr>
                      <a:r>
                        <a:rPr lang="cs-CZ" sz="2000" b="1" dirty="0">
                          <a:effectLst/>
                          <a:latin typeface="Arial" panose="020B0604020202020204" pitchFamily="34" charset="0"/>
                          <a:ea typeface="Calibri"/>
                          <a:cs typeface="Arial" panose="020B0604020202020204" pitchFamily="34" charset="0"/>
                        </a:rPr>
                        <a:t>jídlo se připravovalo</a:t>
                      </a:r>
                    </a:p>
                    <a:p>
                      <a:pPr marL="0" indent="0" algn="just">
                        <a:lnSpc>
                          <a:spcPct val="107000"/>
                        </a:lnSpc>
                        <a:spcAft>
                          <a:spcPts val="800"/>
                        </a:spcAft>
                        <a:buFont typeface="Arial" panose="020B0604020202020204" pitchFamily="34" charset="0"/>
                        <a:buNone/>
                      </a:pPr>
                      <a:r>
                        <a:rPr lang="cs-CZ" sz="2000" b="1" dirty="0">
                          <a:effectLst/>
                          <a:latin typeface="Arial" panose="020B0604020202020204" pitchFamily="34" charset="0"/>
                          <a:ea typeface="Calibri"/>
                          <a:cs typeface="Arial" panose="020B0604020202020204" pitchFamily="34" charset="0"/>
                        </a:rPr>
                        <a:t>jídlo se bude připravovat</a:t>
                      </a:r>
                    </a:p>
                  </a:txBody>
                  <a:tcPr marL="68066" marR="680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7000"/>
                        </a:lnSpc>
                        <a:spcAft>
                          <a:spcPts val="800"/>
                        </a:spcAft>
                        <a:buFont typeface="Arial" panose="020B0604020202020204" pitchFamily="34" charset="0"/>
                        <a:buNone/>
                      </a:pPr>
                      <a:r>
                        <a:rPr lang="cs-CZ" sz="2000" b="1" dirty="0">
                          <a:effectLst/>
                          <a:latin typeface="Arial" panose="020B0604020202020204" pitchFamily="34" charset="0"/>
                          <a:ea typeface="Calibri"/>
                          <a:cs typeface="Arial" panose="020B0604020202020204" pitchFamily="34" charset="0"/>
                        </a:rPr>
                        <a:t>jídlo se připraví</a:t>
                      </a:r>
                    </a:p>
                    <a:p>
                      <a:pPr marL="0" indent="0" algn="just">
                        <a:lnSpc>
                          <a:spcPct val="107000"/>
                        </a:lnSpc>
                        <a:spcAft>
                          <a:spcPts val="800"/>
                        </a:spcAft>
                        <a:buFont typeface="Arial" panose="020B0604020202020204" pitchFamily="34" charset="0"/>
                        <a:buNone/>
                      </a:pPr>
                      <a:r>
                        <a:rPr lang="cs-CZ" sz="2000" b="1" dirty="0">
                          <a:effectLst/>
                          <a:latin typeface="Arial" panose="020B0604020202020204" pitchFamily="34" charset="0"/>
                          <a:ea typeface="Calibri"/>
                          <a:cs typeface="Arial" panose="020B0604020202020204" pitchFamily="34" charset="0"/>
                        </a:rPr>
                        <a:t>jídlo se připravilo</a:t>
                      </a:r>
                    </a:p>
                    <a:p>
                      <a:pPr marL="0" indent="0" algn="just">
                        <a:lnSpc>
                          <a:spcPct val="107000"/>
                        </a:lnSpc>
                        <a:spcAft>
                          <a:spcPts val="800"/>
                        </a:spcAft>
                        <a:buFont typeface="Arial" panose="020B0604020202020204" pitchFamily="34" charset="0"/>
                        <a:buNone/>
                      </a:pPr>
                      <a:r>
                        <a:rPr lang="cs-CZ" sz="2000" b="1" dirty="0">
                          <a:effectLst/>
                          <a:latin typeface="Arial" panose="020B0604020202020204" pitchFamily="34" charset="0"/>
                          <a:ea typeface="Calibri"/>
                          <a:cs typeface="Arial" panose="020B0604020202020204" pitchFamily="34" charset="0"/>
                        </a:rPr>
                        <a:t>jídlo se připraví</a:t>
                      </a:r>
                    </a:p>
                  </a:txBody>
                  <a:tcPr marL="68066" marR="680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57937">
                <a:tc>
                  <a:txBody>
                    <a:bodyPr/>
                    <a:lstStyle/>
                    <a:p>
                      <a:pPr marL="0" indent="0" algn="just">
                        <a:lnSpc>
                          <a:spcPct val="107000"/>
                        </a:lnSpc>
                        <a:spcAft>
                          <a:spcPts val="800"/>
                        </a:spcAft>
                        <a:buFont typeface="Arial" panose="020B0604020202020204" pitchFamily="34" charset="0"/>
                        <a:buNone/>
                      </a:pPr>
                      <a:r>
                        <a:rPr lang="ru-RU" sz="2000" b="1">
                          <a:effectLst/>
                          <a:latin typeface="Arial" panose="020B0604020202020204" pitchFamily="34" charset="0"/>
                          <a:ea typeface="Calibri"/>
                          <a:cs typeface="Arial" panose="020B0604020202020204" pitchFamily="34" charset="0"/>
                        </a:rPr>
                        <a:t>Аналитический пассив</a:t>
                      </a:r>
                      <a:endParaRPr lang="cs-CZ" sz="2000" b="1">
                        <a:effectLst/>
                        <a:latin typeface="Arial" panose="020B0604020202020204" pitchFamily="34" charset="0"/>
                        <a:ea typeface="Calibri"/>
                        <a:cs typeface="Arial" panose="020B0604020202020204" pitchFamily="34" charset="0"/>
                      </a:endParaRPr>
                    </a:p>
                  </a:txBody>
                  <a:tcPr marL="68066" marR="680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7000"/>
                        </a:lnSpc>
                        <a:spcAft>
                          <a:spcPts val="800"/>
                        </a:spcAft>
                        <a:buFont typeface="Arial" panose="020B0604020202020204" pitchFamily="34" charset="0"/>
                        <a:buNone/>
                      </a:pPr>
                      <a:r>
                        <a:rPr lang="cs-CZ" sz="2000" b="1">
                          <a:effectLst/>
                          <a:latin typeface="Arial" panose="020B0604020202020204" pitchFamily="34" charset="0"/>
                          <a:ea typeface="Calibri"/>
                          <a:cs typeface="Arial" panose="020B0604020202020204" pitchFamily="34" charset="0"/>
                        </a:rPr>
                        <a:t>jeho romány jsou čteny</a:t>
                      </a:r>
                    </a:p>
                    <a:p>
                      <a:pPr marL="0" indent="0" algn="just">
                        <a:lnSpc>
                          <a:spcPct val="107000"/>
                        </a:lnSpc>
                        <a:spcAft>
                          <a:spcPts val="800"/>
                        </a:spcAft>
                        <a:buFont typeface="Arial" panose="020B0604020202020204" pitchFamily="34" charset="0"/>
                        <a:buNone/>
                      </a:pPr>
                      <a:r>
                        <a:rPr lang="cs-CZ" sz="2000" b="1">
                          <a:effectLst/>
                          <a:latin typeface="Arial" panose="020B0604020202020204" pitchFamily="34" charset="0"/>
                          <a:ea typeface="Calibri"/>
                          <a:cs typeface="Arial" panose="020B0604020202020204" pitchFamily="34" charset="0"/>
                        </a:rPr>
                        <a:t>jeho romány byly čteny</a:t>
                      </a:r>
                    </a:p>
                    <a:p>
                      <a:pPr marL="0" indent="0" algn="just">
                        <a:lnSpc>
                          <a:spcPct val="107000"/>
                        </a:lnSpc>
                        <a:spcAft>
                          <a:spcPts val="800"/>
                        </a:spcAft>
                        <a:buFont typeface="Arial" panose="020B0604020202020204" pitchFamily="34" charset="0"/>
                        <a:buNone/>
                      </a:pPr>
                      <a:r>
                        <a:rPr lang="cs-CZ" sz="2000" b="1">
                          <a:effectLst/>
                          <a:latin typeface="Arial" panose="020B0604020202020204" pitchFamily="34" charset="0"/>
                          <a:ea typeface="Calibri"/>
                          <a:cs typeface="Arial" panose="020B0604020202020204" pitchFamily="34" charset="0"/>
                        </a:rPr>
                        <a:t>jeho romány budou čteny</a:t>
                      </a:r>
                    </a:p>
                  </a:txBody>
                  <a:tcPr marL="68066" marR="680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7000"/>
                        </a:lnSpc>
                        <a:spcAft>
                          <a:spcPts val="800"/>
                        </a:spcAft>
                        <a:buFont typeface="Arial" panose="020B0604020202020204" pitchFamily="34" charset="0"/>
                        <a:buNone/>
                      </a:pPr>
                      <a:r>
                        <a:rPr lang="cs-CZ" sz="2000" b="1" dirty="0">
                          <a:effectLst/>
                          <a:latin typeface="Arial" panose="020B0604020202020204" pitchFamily="34" charset="0"/>
                          <a:ea typeface="Calibri"/>
                          <a:cs typeface="Arial" panose="020B0604020202020204" pitchFamily="34" charset="0"/>
                        </a:rPr>
                        <a:t>jeho romány jsou přečteny</a:t>
                      </a:r>
                    </a:p>
                    <a:p>
                      <a:pPr marL="0" indent="0" algn="just">
                        <a:lnSpc>
                          <a:spcPct val="107000"/>
                        </a:lnSpc>
                        <a:spcAft>
                          <a:spcPts val="800"/>
                        </a:spcAft>
                        <a:buFont typeface="Arial" panose="020B0604020202020204" pitchFamily="34" charset="0"/>
                        <a:buNone/>
                      </a:pPr>
                      <a:r>
                        <a:rPr lang="cs-CZ" sz="2000" b="1" dirty="0">
                          <a:effectLst/>
                          <a:latin typeface="Arial" panose="020B0604020202020204" pitchFamily="34" charset="0"/>
                          <a:ea typeface="Calibri"/>
                          <a:cs typeface="Arial" panose="020B0604020202020204" pitchFamily="34" charset="0"/>
                        </a:rPr>
                        <a:t>jeho romány byly přečteny</a:t>
                      </a:r>
                    </a:p>
                    <a:p>
                      <a:pPr marL="0" indent="0" algn="just">
                        <a:lnSpc>
                          <a:spcPct val="107000"/>
                        </a:lnSpc>
                        <a:spcAft>
                          <a:spcPts val="800"/>
                        </a:spcAft>
                        <a:buFont typeface="Arial" panose="020B0604020202020204" pitchFamily="34" charset="0"/>
                        <a:buNone/>
                      </a:pPr>
                      <a:r>
                        <a:rPr lang="cs-CZ" sz="2000" b="1" dirty="0">
                          <a:effectLst/>
                          <a:latin typeface="Arial" panose="020B0604020202020204" pitchFamily="34" charset="0"/>
                          <a:ea typeface="Calibri"/>
                          <a:cs typeface="Arial" panose="020B0604020202020204" pitchFamily="34" charset="0"/>
                        </a:rPr>
                        <a:t>jeho romány budou přečteny</a:t>
                      </a:r>
                    </a:p>
                  </a:txBody>
                  <a:tcPr marL="68066" marR="680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10" name="Zástupný symbol pro obsah 5">
            <a:extLst>
              <a:ext uri="{FF2B5EF4-FFF2-40B4-BE49-F238E27FC236}">
                <a16:creationId xmlns:a16="http://schemas.microsoft.com/office/drawing/2014/main" id="{599E9FEF-975A-44C4-BD42-573FE06ED836}"/>
              </a:ext>
            </a:extLst>
          </p:cNvPr>
          <p:cNvGraphicFramePr>
            <a:graphicFrameLocks/>
          </p:cNvGraphicFramePr>
          <p:nvPr>
            <p:extLst>
              <p:ext uri="{D42A27DB-BD31-4B8C-83A1-F6EECF244321}">
                <p14:modId xmlns:p14="http://schemas.microsoft.com/office/powerpoint/2010/main" val="3397889445"/>
              </p:ext>
            </p:extLst>
          </p:nvPr>
        </p:nvGraphicFramePr>
        <p:xfrm>
          <a:off x="5956918" y="1091951"/>
          <a:ext cx="5986522" cy="4625267"/>
        </p:xfrm>
        <a:graphic>
          <a:graphicData uri="http://schemas.openxmlformats.org/drawingml/2006/table">
            <a:tbl>
              <a:tblPr firstRow="1" firstCol="1" lastRow="1" lastCol="1" bandRow="1" bandCol="1"/>
              <a:tblGrid>
                <a:gridCol w="1916737">
                  <a:extLst>
                    <a:ext uri="{9D8B030D-6E8A-4147-A177-3AD203B41FA5}">
                      <a16:colId xmlns:a16="http://schemas.microsoft.com/office/drawing/2014/main" val="20000"/>
                    </a:ext>
                  </a:extLst>
                </a:gridCol>
                <a:gridCol w="2050938">
                  <a:extLst>
                    <a:ext uri="{9D8B030D-6E8A-4147-A177-3AD203B41FA5}">
                      <a16:colId xmlns:a16="http://schemas.microsoft.com/office/drawing/2014/main" val="20001"/>
                    </a:ext>
                  </a:extLst>
                </a:gridCol>
                <a:gridCol w="2018847">
                  <a:extLst>
                    <a:ext uri="{9D8B030D-6E8A-4147-A177-3AD203B41FA5}">
                      <a16:colId xmlns:a16="http://schemas.microsoft.com/office/drawing/2014/main" val="20002"/>
                    </a:ext>
                  </a:extLst>
                </a:gridCol>
              </a:tblGrid>
              <a:tr h="307405">
                <a:tc>
                  <a:txBody>
                    <a:bodyPr/>
                    <a:lstStyle/>
                    <a:p>
                      <a:pPr algn="ctr">
                        <a:lnSpc>
                          <a:spcPct val="107000"/>
                        </a:lnSpc>
                        <a:spcAft>
                          <a:spcPts val="800"/>
                        </a:spcAft>
                      </a:pPr>
                      <a:r>
                        <a:rPr lang="ru-RU" sz="2000" b="1" dirty="0">
                          <a:effectLst/>
                          <a:latin typeface="Arial" panose="020B0604020202020204" pitchFamily="34" charset="0"/>
                          <a:ea typeface="Calibri"/>
                          <a:cs typeface="Arial" panose="020B0604020202020204" pitchFamily="34" charset="0"/>
                        </a:rPr>
                        <a:t> </a:t>
                      </a:r>
                      <a:endParaRPr lang="cs-CZ" sz="2000" b="1" dirty="0">
                        <a:effectLst/>
                        <a:latin typeface="Arial" panose="020B0604020202020204" pitchFamily="34" charset="0"/>
                        <a:ea typeface="Calibri"/>
                        <a:cs typeface="Arial" panose="020B0604020202020204" pitchFamily="34" charset="0"/>
                      </a:endParaRPr>
                    </a:p>
                  </a:txBody>
                  <a:tcPr marL="53139" marR="531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2000" b="1">
                          <a:effectLst/>
                          <a:latin typeface="Arial" panose="020B0604020202020204" pitchFamily="34" charset="0"/>
                          <a:ea typeface="Calibri"/>
                          <a:cs typeface="Arial" panose="020B0604020202020204" pitchFamily="34" charset="0"/>
                        </a:rPr>
                        <a:t>НСВ</a:t>
                      </a:r>
                      <a:endParaRPr lang="cs-CZ" sz="2000" b="1">
                        <a:effectLst/>
                        <a:latin typeface="Arial" panose="020B0604020202020204" pitchFamily="34" charset="0"/>
                        <a:ea typeface="Calibri"/>
                        <a:cs typeface="Arial" panose="020B0604020202020204" pitchFamily="34" charset="0"/>
                      </a:endParaRPr>
                    </a:p>
                  </a:txBody>
                  <a:tcPr marL="53139" marR="531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2000" b="1">
                          <a:effectLst/>
                          <a:latin typeface="Arial" panose="020B0604020202020204" pitchFamily="34" charset="0"/>
                          <a:ea typeface="Calibri"/>
                          <a:cs typeface="Arial" panose="020B0604020202020204" pitchFamily="34" charset="0"/>
                        </a:rPr>
                        <a:t>СВ</a:t>
                      </a:r>
                      <a:endParaRPr lang="cs-CZ" sz="2000" b="1">
                        <a:effectLst/>
                        <a:latin typeface="Arial" panose="020B0604020202020204" pitchFamily="34" charset="0"/>
                        <a:ea typeface="Calibri"/>
                        <a:cs typeface="Arial" panose="020B0604020202020204" pitchFamily="34" charset="0"/>
                      </a:endParaRPr>
                    </a:p>
                  </a:txBody>
                  <a:tcPr marL="53139" marR="531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158931">
                <a:tc>
                  <a:txBody>
                    <a:bodyPr/>
                    <a:lstStyle/>
                    <a:p>
                      <a:pPr algn="just">
                        <a:lnSpc>
                          <a:spcPct val="107000"/>
                        </a:lnSpc>
                        <a:spcAft>
                          <a:spcPts val="800"/>
                        </a:spcAft>
                      </a:pPr>
                      <a:r>
                        <a:rPr lang="ru-RU" sz="2000" b="1" dirty="0">
                          <a:effectLst/>
                          <a:latin typeface="Arial" panose="020B0604020202020204" pitchFamily="34" charset="0"/>
                          <a:ea typeface="Calibri"/>
                          <a:cs typeface="Arial" panose="020B0604020202020204" pitchFamily="34" charset="0"/>
                        </a:rPr>
                        <a:t>Постфикс -</a:t>
                      </a:r>
                      <a:r>
                        <a:rPr lang="ru-RU" sz="2000" b="1" dirty="0" err="1">
                          <a:effectLst/>
                          <a:latin typeface="Arial" panose="020B0604020202020204" pitchFamily="34" charset="0"/>
                          <a:ea typeface="Calibri"/>
                          <a:cs typeface="Arial" panose="020B0604020202020204" pitchFamily="34" charset="0"/>
                        </a:rPr>
                        <a:t>ся</a:t>
                      </a:r>
                      <a:endParaRPr lang="cs-CZ" sz="2000" b="1" dirty="0">
                        <a:effectLst/>
                        <a:latin typeface="Arial" panose="020B0604020202020204" pitchFamily="34" charset="0"/>
                        <a:ea typeface="Calibri"/>
                        <a:cs typeface="Arial" panose="020B0604020202020204" pitchFamily="34" charset="0"/>
                      </a:endParaRPr>
                    </a:p>
                  </a:txBody>
                  <a:tcPr marL="53139" marR="531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ru-RU" sz="2000" b="1">
                          <a:effectLst/>
                          <a:latin typeface="Arial" panose="020B0604020202020204" pitchFamily="34" charset="0"/>
                          <a:ea typeface="Calibri"/>
                          <a:cs typeface="Arial" panose="020B0604020202020204" pitchFamily="34" charset="0"/>
                        </a:rPr>
                        <a:t>машины изготовляются</a:t>
                      </a:r>
                      <a:endParaRPr lang="cs-CZ" sz="2000" b="1">
                        <a:effectLst/>
                        <a:latin typeface="Arial" panose="020B0604020202020204" pitchFamily="34" charset="0"/>
                        <a:ea typeface="Calibri"/>
                        <a:cs typeface="Arial" panose="020B0604020202020204" pitchFamily="34" charset="0"/>
                      </a:endParaRPr>
                    </a:p>
                    <a:p>
                      <a:pPr algn="just">
                        <a:lnSpc>
                          <a:spcPct val="107000"/>
                        </a:lnSpc>
                        <a:spcAft>
                          <a:spcPts val="800"/>
                        </a:spcAft>
                      </a:pPr>
                      <a:r>
                        <a:rPr lang="ru-RU" sz="2000" b="1">
                          <a:effectLst/>
                          <a:latin typeface="Arial" panose="020B0604020202020204" pitchFamily="34" charset="0"/>
                          <a:ea typeface="Calibri"/>
                          <a:cs typeface="Arial" panose="020B0604020202020204" pitchFamily="34" charset="0"/>
                        </a:rPr>
                        <a:t>машины изготовлялись</a:t>
                      </a:r>
                      <a:endParaRPr lang="cs-CZ" sz="2000" b="1">
                        <a:effectLst/>
                        <a:latin typeface="Arial" panose="020B0604020202020204" pitchFamily="34" charset="0"/>
                        <a:ea typeface="Calibri"/>
                        <a:cs typeface="Arial" panose="020B0604020202020204" pitchFamily="34" charset="0"/>
                      </a:endParaRPr>
                    </a:p>
                    <a:p>
                      <a:pPr algn="just">
                        <a:lnSpc>
                          <a:spcPct val="107000"/>
                        </a:lnSpc>
                        <a:spcAft>
                          <a:spcPts val="800"/>
                        </a:spcAft>
                      </a:pPr>
                      <a:r>
                        <a:rPr lang="ru-RU" sz="2000" b="1">
                          <a:effectLst/>
                          <a:latin typeface="Arial" panose="020B0604020202020204" pitchFamily="34" charset="0"/>
                          <a:ea typeface="Calibri"/>
                          <a:cs typeface="Arial" panose="020B0604020202020204" pitchFamily="34" charset="0"/>
                        </a:rPr>
                        <a:t>машины будут изготовляться</a:t>
                      </a:r>
                      <a:endParaRPr lang="cs-CZ" sz="2000" b="1">
                        <a:effectLst/>
                        <a:latin typeface="Arial" panose="020B0604020202020204" pitchFamily="34" charset="0"/>
                        <a:ea typeface="Calibri"/>
                        <a:cs typeface="Arial" panose="020B0604020202020204" pitchFamily="34" charset="0"/>
                      </a:endParaRPr>
                    </a:p>
                  </a:txBody>
                  <a:tcPr marL="53139" marR="531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ru-RU" sz="2000" b="1">
                          <a:effectLst/>
                          <a:latin typeface="Arial" panose="020B0604020202020204" pitchFamily="34" charset="0"/>
                          <a:ea typeface="Calibri"/>
                          <a:cs typeface="Arial" panose="020B0604020202020204" pitchFamily="34" charset="0"/>
                        </a:rPr>
                        <a:t> </a:t>
                      </a:r>
                      <a:endParaRPr lang="cs-CZ" sz="2000" b="1">
                        <a:effectLst/>
                        <a:latin typeface="Arial" panose="020B0604020202020204" pitchFamily="34" charset="0"/>
                        <a:ea typeface="Calibri"/>
                        <a:cs typeface="Arial" panose="020B0604020202020204" pitchFamily="34" charset="0"/>
                      </a:endParaRPr>
                    </a:p>
                  </a:txBody>
                  <a:tcPr marL="53139" marR="531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158931">
                <a:tc>
                  <a:txBody>
                    <a:bodyPr/>
                    <a:lstStyle/>
                    <a:p>
                      <a:pPr algn="just">
                        <a:lnSpc>
                          <a:spcPct val="107000"/>
                        </a:lnSpc>
                        <a:spcAft>
                          <a:spcPts val="800"/>
                        </a:spcAft>
                      </a:pPr>
                      <a:r>
                        <a:rPr lang="ru-RU" sz="2000" b="1" dirty="0">
                          <a:effectLst/>
                          <a:latin typeface="Arial" panose="020B0604020202020204" pitchFamily="34" charset="0"/>
                          <a:ea typeface="Calibri"/>
                          <a:cs typeface="Arial" panose="020B0604020202020204" pitchFamily="34" charset="0"/>
                        </a:rPr>
                        <a:t>Страдательное причастие прошедшего времени</a:t>
                      </a:r>
                      <a:endParaRPr lang="cs-CZ" sz="2000" b="1" dirty="0">
                        <a:effectLst/>
                        <a:latin typeface="Arial" panose="020B0604020202020204" pitchFamily="34" charset="0"/>
                        <a:ea typeface="Calibri"/>
                        <a:cs typeface="Arial" panose="020B0604020202020204" pitchFamily="34" charset="0"/>
                      </a:endParaRPr>
                    </a:p>
                  </a:txBody>
                  <a:tcPr marL="53139" marR="531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ru-RU" sz="2000" b="1">
                          <a:effectLst/>
                          <a:latin typeface="Arial" panose="020B0604020202020204" pitchFamily="34" charset="0"/>
                          <a:ea typeface="Calibri"/>
                          <a:cs typeface="Arial" panose="020B0604020202020204" pitchFamily="34" charset="0"/>
                        </a:rPr>
                        <a:t> </a:t>
                      </a:r>
                      <a:endParaRPr lang="cs-CZ" sz="2000" b="1">
                        <a:effectLst/>
                        <a:latin typeface="Arial" panose="020B0604020202020204" pitchFamily="34" charset="0"/>
                        <a:ea typeface="Calibri"/>
                        <a:cs typeface="Arial" panose="020B0604020202020204" pitchFamily="34" charset="0"/>
                      </a:endParaRPr>
                    </a:p>
                  </a:txBody>
                  <a:tcPr marL="53139" marR="531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ru-RU" sz="2000" b="1" dirty="0">
                          <a:effectLst/>
                          <a:latin typeface="Arial" panose="020B0604020202020204" pitchFamily="34" charset="0"/>
                          <a:ea typeface="Calibri"/>
                          <a:cs typeface="Arial" panose="020B0604020202020204" pitchFamily="34" charset="0"/>
                        </a:rPr>
                        <a:t>машины изготовлены</a:t>
                      </a:r>
                      <a:endParaRPr lang="cs-CZ" sz="2000" b="1" dirty="0">
                        <a:effectLst/>
                        <a:latin typeface="Arial" panose="020B0604020202020204" pitchFamily="34" charset="0"/>
                        <a:ea typeface="Calibri"/>
                        <a:cs typeface="Arial" panose="020B0604020202020204" pitchFamily="34" charset="0"/>
                      </a:endParaRPr>
                    </a:p>
                    <a:p>
                      <a:pPr algn="just">
                        <a:lnSpc>
                          <a:spcPct val="107000"/>
                        </a:lnSpc>
                        <a:spcAft>
                          <a:spcPts val="800"/>
                        </a:spcAft>
                      </a:pPr>
                      <a:r>
                        <a:rPr lang="ru-RU" sz="2000" b="1" dirty="0">
                          <a:effectLst/>
                          <a:latin typeface="Arial" panose="020B0604020202020204" pitchFamily="34" charset="0"/>
                          <a:ea typeface="Calibri"/>
                          <a:cs typeface="Arial" panose="020B0604020202020204" pitchFamily="34" charset="0"/>
                        </a:rPr>
                        <a:t>машины были изготовлены</a:t>
                      </a:r>
                      <a:endParaRPr lang="cs-CZ" sz="2000" b="1" dirty="0">
                        <a:effectLst/>
                        <a:latin typeface="Arial" panose="020B0604020202020204" pitchFamily="34" charset="0"/>
                        <a:ea typeface="Calibri"/>
                        <a:cs typeface="Arial" panose="020B0604020202020204" pitchFamily="34" charset="0"/>
                      </a:endParaRPr>
                    </a:p>
                    <a:p>
                      <a:pPr algn="just">
                        <a:lnSpc>
                          <a:spcPct val="107000"/>
                        </a:lnSpc>
                        <a:spcAft>
                          <a:spcPts val="800"/>
                        </a:spcAft>
                      </a:pPr>
                      <a:r>
                        <a:rPr lang="ru-RU" sz="2000" b="1" dirty="0">
                          <a:effectLst/>
                          <a:latin typeface="Arial" panose="020B0604020202020204" pitchFamily="34" charset="0"/>
                          <a:ea typeface="Calibri"/>
                          <a:cs typeface="Arial" panose="020B0604020202020204" pitchFamily="34" charset="0"/>
                        </a:rPr>
                        <a:t>машины будут изготовлены</a:t>
                      </a:r>
                      <a:endParaRPr lang="cs-CZ" sz="2000" b="1" dirty="0">
                        <a:effectLst/>
                        <a:latin typeface="Arial" panose="020B0604020202020204" pitchFamily="34" charset="0"/>
                        <a:ea typeface="Calibri"/>
                        <a:cs typeface="Arial" panose="020B0604020202020204" pitchFamily="34" charset="0"/>
                      </a:endParaRPr>
                    </a:p>
                  </a:txBody>
                  <a:tcPr marL="53139" marR="531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083144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32EB04A4-7D9A-461E-9A33-42D74257DB20}"/>
              </a:ext>
            </a:extLst>
          </p:cNvPr>
          <p:cNvSpPr txBox="1"/>
          <p:nvPr/>
        </p:nvSpPr>
        <p:spPr>
          <a:xfrm>
            <a:off x="736846" y="1382203"/>
            <a:ext cx="11114843" cy="3416320"/>
          </a:xfrm>
          <a:prstGeom prst="rect">
            <a:avLst/>
          </a:prstGeom>
          <a:noFill/>
        </p:spPr>
        <p:txBody>
          <a:bodyPr wrap="square">
            <a:spAutoFit/>
          </a:bodyPr>
          <a:lstStyle/>
          <a:p>
            <a:r>
              <a:rPr lang="ru-RU" sz="2400" dirty="0">
                <a:latin typeface="Arial" panose="020B0604020202020204" pitchFamily="34" charset="0"/>
                <a:cs typeface="Arial" panose="020B0604020202020204" pitchFamily="34" charset="0"/>
              </a:rPr>
              <a:t>•	</a:t>
            </a:r>
            <a:r>
              <a:rPr lang="ru-RU" sz="2400" b="1" dirty="0">
                <a:latin typeface="Arial" panose="020B0604020202020204" pitchFamily="34" charset="0"/>
                <a:cs typeface="Arial" panose="020B0604020202020204" pitchFamily="34" charset="0"/>
              </a:rPr>
              <a:t>Значение пассива в РЯ часто выражается неопределенно-личной конструкцией </a:t>
            </a:r>
            <a:r>
              <a:rPr lang="ru-RU" sz="2400" dirty="0">
                <a:latin typeface="Arial" panose="020B0604020202020204" pitchFamily="34" charset="0"/>
                <a:cs typeface="Arial" panose="020B0604020202020204" pitchFamily="34" charset="0"/>
              </a:rPr>
              <a:t>(</a:t>
            </a:r>
            <a:r>
              <a:rPr lang="ru-RU" sz="2400" i="1" dirty="0">
                <a:latin typeface="Arial" panose="020B0604020202020204" pitchFamily="34" charset="0"/>
                <a:cs typeface="Arial" panose="020B0604020202020204" pitchFamily="34" charset="0"/>
              </a:rPr>
              <a:t>Вас ждут в приемной.; В дверь стучат</a:t>
            </a:r>
            <a:r>
              <a:rPr lang="ru-RU" sz="2400" dirty="0">
                <a:latin typeface="Arial" panose="020B0604020202020204" pitchFamily="34" charset="0"/>
                <a:cs typeface="Arial" panose="020B0604020202020204" pitchFamily="34" charset="0"/>
              </a:rPr>
              <a:t>.). </a:t>
            </a:r>
          </a:p>
          <a:p>
            <a:endParaRPr lang="ru-RU" sz="2400" dirty="0">
              <a:latin typeface="Arial" panose="020B0604020202020204" pitchFamily="34" charset="0"/>
              <a:cs typeface="Arial" panose="020B0604020202020204" pitchFamily="34" charset="0"/>
            </a:endParaRPr>
          </a:p>
          <a:p>
            <a:r>
              <a:rPr lang="ru-RU" sz="2400" dirty="0">
                <a:latin typeface="Arial" panose="020B0604020202020204" pitchFamily="34" charset="0"/>
                <a:cs typeface="Arial" panose="020B0604020202020204" pitchFamily="34" charset="0"/>
              </a:rPr>
              <a:t>•	</a:t>
            </a:r>
            <a:r>
              <a:rPr lang="ru-RU" sz="2400" b="1" dirty="0">
                <a:latin typeface="Arial" panose="020B0604020202020204" pitchFamily="34" charset="0"/>
                <a:cs typeface="Arial" panose="020B0604020202020204" pitchFamily="34" charset="0"/>
              </a:rPr>
              <a:t>Производитель действия </a:t>
            </a:r>
            <a:r>
              <a:rPr lang="ru-RU" sz="2400" dirty="0">
                <a:latin typeface="Arial" panose="020B0604020202020204" pitchFamily="34" charset="0"/>
                <a:cs typeface="Arial" panose="020B0604020202020204" pitchFamily="34" charset="0"/>
              </a:rPr>
              <a:t>может, но не должен быть выражен с помощью </a:t>
            </a:r>
            <a:r>
              <a:rPr lang="ru-RU" sz="2400" dirty="0" err="1">
                <a:latin typeface="Arial" panose="020B0604020202020204" pitchFamily="34" charset="0"/>
                <a:cs typeface="Arial" panose="020B0604020202020204" pitchFamily="34" charset="0"/>
              </a:rPr>
              <a:t>твор.п</a:t>
            </a:r>
            <a:r>
              <a:rPr lang="ru-RU" sz="2400" dirty="0">
                <a:latin typeface="Arial" panose="020B0604020202020204" pitchFamily="34" charset="0"/>
                <a:cs typeface="Arial" panose="020B0604020202020204" pitchFamily="34" charset="0"/>
              </a:rPr>
              <a:t>. (</a:t>
            </a:r>
            <a:r>
              <a:rPr lang="ru-RU" sz="2400" i="1" dirty="0">
                <a:latin typeface="Arial" panose="020B0604020202020204" pitchFamily="34" charset="0"/>
                <a:cs typeface="Arial" panose="020B0604020202020204" pitchFamily="34" charset="0"/>
              </a:rPr>
              <a:t>Дом строится рабочими.; Солдат был убит пулей</a:t>
            </a:r>
            <a:r>
              <a:rPr lang="ru-RU" sz="2400" dirty="0">
                <a:latin typeface="Arial" panose="020B0604020202020204" pitchFamily="34" charset="0"/>
                <a:cs typeface="Arial" panose="020B0604020202020204" pitchFamily="34" charset="0"/>
              </a:rPr>
              <a:t>.).</a:t>
            </a:r>
          </a:p>
          <a:p>
            <a:endParaRPr lang="ru-RU" sz="2400" dirty="0">
              <a:latin typeface="Arial" panose="020B0604020202020204" pitchFamily="34" charset="0"/>
              <a:cs typeface="Arial" panose="020B0604020202020204" pitchFamily="34" charset="0"/>
            </a:endParaRPr>
          </a:p>
          <a:p>
            <a:r>
              <a:rPr lang="ru-RU" sz="2400" dirty="0">
                <a:latin typeface="Arial" panose="020B0604020202020204" pitchFamily="34" charset="0"/>
                <a:cs typeface="Arial" panose="020B0604020202020204" pitchFamily="34" charset="0"/>
              </a:rPr>
              <a:t>+ в РЯ </a:t>
            </a:r>
            <a:r>
              <a:rPr lang="ru-RU" sz="2400" b="1" dirty="0">
                <a:latin typeface="Arial" panose="020B0604020202020204" pitchFamily="34" charset="0"/>
                <a:cs typeface="Arial" panose="020B0604020202020204" pitchFamily="34" charset="0"/>
              </a:rPr>
              <a:t>транспозиционные формы деепричастия </a:t>
            </a:r>
            <a:r>
              <a:rPr lang="ru-RU" sz="2400" dirty="0">
                <a:latin typeface="Arial" panose="020B0604020202020204" pitchFamily="34" charset="0"/>
                <a:cs typeface="Arial" panose="020B0604020202020204" pitchFamily="34" charset="0"/>
              </a:rPr>
              <a:t>(</a:t>
            </a:r>
            <a:r>
              <a:rPr lang="ru-RU" sz="2400" i="1" dirty="0">
                <a:latin typeface="Arial" panose="020B0604020202020204" pitchFamily="34" charset="0"/>
                <a:cs typeface="Arial" panose="020B0604020202020204" pitchFamily="34" charset="0"/>
              </a:rPr>
              <a:t>будучи ранен, критикуем</a:t>
            </a:r>
            <a:r>
              <a:rPr lang="ru-RU" sz="2400" dirty="0">
                <a:latin typeface="Arial" panose="020B0604020202020204" pitchFamily="34" charset="0"/>
                <a:cs typeface="Arial" panose="020B0604020202020204" pitchFamily="34" charset="0"/>
              </a:rPr>
              <a:t>), инфинитива (</a:t>
            </a:r>
            <a:r>
              <a:rPr lang="ru-RU" sz="2400" i="1" dirty="0">
                <a:latin typeface="Arial" panose="020B0604020202020204" pitchFamily="34" charset="0"/>
                <a:cs typeface="Arial" panose="020B0604020202020204" pitchFamily="34" charset="0"/>
              </a:rPr>
              <a:t>быть раненым, критикуемым</a:t>
            </a:r>
            <a:r>
              <a:rPr lang="ru-RU" sz="2400" dirty="0">
                <a:latin typeface="Arial" panose="020B0604020202020204" pitchFamily="34" charset="0"/>
                <a:cs typeface="Arial" panose="020B0604020202020204" pitchFamily="34" charset="0"/>
              </a:rPr>
              <a:t>)</a:t>
            </a:r>
            <a:br>
              <a:rPr lang="ru-RU" sz="2400" dirty="0">
                <a:latin typeface="Arial" panose="020B0604020202020204" pitchFamily="34" charset="0"/>
                <a:cs typeface="Arial" panose="020B0604020202020204" pitchFamily="34" charset="0"/>
              </a:rPr>
            </a:br>
            <a:endParaRPr lang="ru-R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638017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TM03457510[[fn=Savon]]</Template>
  <TotalTime>188</TotalTime>
  <Words>4103</Words>
  <Application>Microsoft Office PowerPoint</Application>
  <PresentationFormat>Širokoúhlá obrazovka</PresentationFormat>
  <Paragraphs>311</Paragraphs>
  <Slides>45</Slides>
  <Notes>0</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45</vt:i4>
      </vt:variant>
    </vt:vector>
  </HeadingPairs>
  <TitlesOfParts>
    <vt:vector size="53" baseType="lpstr">
      <vt:lpstr>Arial</vt:lpstr>
      <vt:lpstr>Calibri</vt:lpstr>
      <vt:lpstr>Century Gothic</vt:lpstr>
      <vt:lpstr>Courier New</vt:lpstr>
      <vt:lpstr>Garamond</vt:lpstr>
      <vt:lpstr>Times New Roman</vt:lpstr>
      <vt:lpstr>Wingdings</vt:lpstr>
      <vt:lpstr>Savon</vt:lpstr>
      <vt:lpstr>ГЛАГОЛ наклонение и залог</vt:lpstr>
      <vt:lpstr>Категория залога</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Категория наклонения</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ГЛАГОЛ КАТЕГОРИИ наклонения и залога</dc:title>
  <dc:creator>Veronika Stranz-Nikitina</dc:creator>
  <cp:lastModifiedBy>Veronika Stranz-Nikitina</cp:lastModifiedBy>
  <cp:revision>18</cp:revision>
  <dcterms:created xsi:type="dcterms:W3CDTF">2021-01-21T07:59:23Z</dcterms:created>
  <dcterms:modified xsi:type="dcterms:W3CDTF">2021-10-18T15:27:36Z</dcterms:modified>
</cp:coreProperties>
</file>