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2" r:id="rId9"/>
    <p:sldId id="273" r:id="rId10"/>
    <p:sldId id="263" r:id="rId11"/>
    <p:sldId id="264" r:id="rId12"/>
    <p:sldId id="271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02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3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0C78E0-6B47-451C-8480-DDEFA6385E8F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6994CB-144F-4973-BE98-5D5AF4E436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293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994CB-144F-4973-BE98-5D5AF4E436FE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5081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2201A-C154-4521-82D7-2718B05DBD01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770B-01CF-4958-A54B-0708027CCD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8149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2201A-C154-4521-82D7-2718B05DBD01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770B-01CF-4958-A54B-0708027CCD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79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2201A-C154-4521-82D7-2718B05DBD01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770B-01CF-4958-A54B-0708027CCD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8811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2201A-C154-4521-82D7-2718B05DBD01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770B-01CF-4958-A54B-0708027CCDA4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6070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2201A-C154-4521-82D7-2718B05DBD01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770B-01CF-4958-A54B-0708027CCD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7961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2201A-C154-4521-82D7-2718B05DBD01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770B-01CF-4958-A54B-0708027CCD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6428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2201A-C154-4521-82D7-2718B05DBD01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770B-01CF-4958-A54B-0708027CCD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1692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2201A-C154-4521-82D7-2718B05DBD01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770B-01CF-4958-A54B-0708027CCD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661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2201A-C154-4521-82D7-2718B05DBD01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770B-01CF-4958-A54B-0708027CCD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0111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2201A-C154-4521-82D7-2718B05DBD01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770B-01CF-4958-A54B-0708027CCD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4432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2201A-C154-4521-82D7-2718B05DBD01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770B-01CF-4958-A54B-0708027CCD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9480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2201A-C154-4521-82D7-2718B05DBD01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770B-01CF-4958-A54B-0708027CCD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7110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2201A-C154-4521-82D7-2718B05DBD01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770B-01CF-4958-A54B-0708027CCD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063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2201A-C154-4521-82D7-2718B05DBD01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770B-01CF-4958-A54B-0708027CCD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752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2201A-C154-4521-82D7-2718B05DBD01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770B-01CF-4958-A54B-0708027CCD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516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2201A-C154-4521-82D7-2718B05DBD01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770B-01CF-4958-A54B-0708027CCD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5178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2201A-C154-4521-82D7-2718B05DBD01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770B-01CF-4958-A54B-0708027CCD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513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F52201A-C154-4521-82D7-2718B05DBD01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9770B-01CF-4958-A54B-0708027CCD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28211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4.png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4.png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Lekce 11</a:t>
            </a:r>
            <a:br>
              <a:rPr lang="cs-CZ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opakování prefixy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Radomila </a:t>
            </a: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KOtková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8457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Doplňte do textu prefixy PŘI- nebo OD-</a:t>
            </a:r>
            <a:br>
              <a:rPr lang="cs-CZ" dirty="0"/>
            </a:b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1"/>
          </p:nvPr>
        </p:nvSpPr>
        <p:spPr>
          <a:xfrm>
            <a:off x="396240" y="1203961"/>
            <a:ext cx="8382000" cy="5052378"/>
          </a:xfrm>
        </p:spPr>
        <p:txBody>
          <a:bodyPr/>
          <a:lstStyle/>
          <a:p>
            <a:r>
              <a:rPr lang="cs-CZ" sz="2400" dirty="0"/>
              <a:t>Minulý rok jsme cestovali po Evropě. Z Prahy jsme 1) ___jeli  hned 30.6., když dětem skončila škola a mohli jsme je 2)  ___vézt k babičce. </a:t>
            </a:r>
          </a:p>
          <a:p>
            <a:r>
              <a:rPr lang="cs-CZ" sz="2400" dirty="0"/>
              <a:t>Nejdříve jsme jeli do Rakouska vlakem. Když jsme 3)___jeli do Vídně, na nádraží na nás čekali naši kamarádi Hans a Erika. 4) __jeli svým autem a odvezli nás do svého domu. Večer taky 5) ___ jel kamarád Oskar z Budapešti. Neviděli jsme se 3 roky, tak jsme měli velkou radost a povídali jsme si až do rána. Zůstali jsme u Hanse a Eriky 3 dny a prohlédli si Vídeň, pak jsme 6) __letěli  do Itálie.  </a:t>
            </a:r>
          </a:p>
          <a:p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2"/>
          </p:nvPr>
        </p:nvSpPr>
        <p:spPr>
          <a:xfrm>
            <a:off x="9128760" y="1203961"/>
            <a:ext cx="2468880" cy="5052376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cs-CZ" sz="3200" dirty="0"/>
              <a:t>Od</a:t>
            </a:r>
          </a:p>
          <a:p>
            <a:pPr>
              <a:buFont typeface="+mj-lt"/>
              <a:buAutoNum type="arabicPeriod"/>
            </a:pPr>
            <a:r>
              <a:rPr lang="cs-CZ" sz="3200" dirty="0"/>
              <a:t>Od</a:t>
            </a:r>
          </a:p>
          <a:p>
            <a:pPr>
              <a:buFont typeface="+mj-lt"/>
              <a:buAutoNum type="arabicPeriod"/>
            </a:pPr>
            <a:r>
              <a:rPr lang="cs-CZ" sz="3200" dirty="0"/>
              <a:t>Při</a:t>
            </a:r>
          </a:p>
          <a:p>
            <a:pPr>
              <a:buFont typeface="+mj-lt"/>
              <a:buAutoNum type="arabicPeriod"/>
            </a:pPr>
            <a:r>
              <a:rPr lang="cs-CZ" sz="3200" dirty="0"/>
              <a:t>Při</a:t>
            </a:r>
          </a:p>
          <a:p>
            <a:pPr>
              <a:buFont typeface="+mj-lt"/>
              <a:buAutoNum type="arabicPeriod"/>
            </a:pPr>
            <a:r>
              <a:rPr lang="cs-CZ" sz="3200" dirty="0"/>
              <a:t>Při</a:t>
            </a:r>
          </a:p>
          <a:p>
            <a:pPr>
              <a:buFont typeface="+mj-lt"/>
              <a:buAutoNum type="arabicPeriod"/>
            </a:pPr>
            <a:r>
              <a:rPr lang="cs-CZ" sz="3200" dirty="0"/>
              <a:t>od</a:t>
            </a:r>
          </a:p>
        </p:txBody>
      </p:sp>
      <p:pic>
        <p:nvPicPr>
          <p:cNvPr id="11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28760" y="3409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4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078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452718"/>
            <a:ext cx="9365034" cy="690282"/>
          </a:xfrm>
        </p:spPr>
        <p:txBody>
          <a:bodyPr/>
          <a:lstStyle/>
          <a:p>
            <a:r>
              <a:rPr lang="cs-CZ" sz="3200" dirty="0"/>
              <a:t>Doplňte do textu prefixy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005840"/>
            <a:ext cx="8641080" cy="52504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/>
              <a:t>V Itálii jsme navštívili Benátky, Florencii a samozřejmě Řím. Ale tam se mi stala nepříjemná věc. </a:t>
            </a:r>
            <a:r>
              <a:rPr lang="cs-CZ" dirty="0"/>
              <a:t>Ve </a:t>
            </a:r>
            <a:r>
              <a:rPr lang="cs-CZ" sz="2400" dirty="0"/>
              <a:t>vlaku do Říma jsem spala, a když jsme 1)____ jeli na nádraží </a:t>
            </a:r>
            <a:r>
              <a:rPr lang="cs-CZ" sz="2400" dirty="0" err="1"/>
              <a:t>Termini</a:t>
            </a:r>
            <a:r>
              <a:rPr lang="cs-CZ" sz="2400" dirty="0"/>
              <a:t>, rychle jsme vzali naše kufry a vystoupili z vlaku. Před nádražím jsem si všimla, že můj telefon zůstal ve vlaku. Běžela jsem zpátky na nástupiště, ale když jsem tam 2) ___ </a:t>
            </a:r>
            <a:r>
              <a:rPr lang="cs-CZ" sz="2400" dirty="0" err="1"/>
              <a:t>běhla</a:t>
            </a:r>
            <a:r>
              <a:rPr lang="cs-CZ" sz="2400" dirty="0"/>
              <a:t>, vlak už 3) ___jel. V mobilu byla i moje občanka. A tak první místo, kam jsme v Římě šli, byla česká ambasáda. Na nový doklad jsem čekala týden, proto jsme z Říma ___jeli později a do Neapole jsme už nejeli.</a:t>
            </a:r>
          </a:p>
          <a:p>
            <a:pPr marL="0" indent="0">
              <a:buNone/>
            </a:pPr>
            <a:r>
              <a:rPr lang="cs-CZ" sz="2400" dirty="0"/>
              <a:t>___vezli jsme si do Prahy hodně fotek a taky nějaké suvenýry pro rodiče. A těšíme se, že příště zase k nám ___jedou Hans, Erika a Oskar. 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9570720" y="1005840"/>
            <a:ext cx="2377440" cy="5669280"/>
          </a:xfrm>
        </p:spPr>
        <p:txBody>
          <a:bodyPr>
            <a:normAutofit lnSpcReduction="10000"/>
          </a:bodyPr>
          <a:lstStyle/>
          <a:p>
            <a:pPr>
              <a:buFont typeface="+mj-lt"/>
              <a:buAutoNum type="arabicPeriod"/>
            </a:pP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Při</a:t>
            </a:r>
          </a:p>
          <a:p>
            <a:pPr>
              <a:buFont typeface="+mj-lt"/>
              <a:buAutoNum type="arabicPeriod"/>
            </a:pP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při</a:t>
            </a:r>
          </a:p>
          <a:p>
            <a:pPr>
              <a:buFont typeface="+mj-lt"/>
              <a:buAutoNum type="arabicPeriod"/>
            </a:pP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</a:t>
            </a:r>
          </a:p>
          <a:p>
            <a:pPr>
              <a:buFont typeface="+mj-lt"/>
              <a:buAutoNum type="arabicPeriod"/>
            </a:pP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</a:t>
            </a:r>
          </a:p>
          <a:p>
            <a:pPr marL="0" indent="0">
              <a:buNone/>
            </a:pPr>
            <a:endParaRPr lang="cs-CZ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+mj-lt"/>
              <a:buAutoNum type="arabicPeriod"/>
            </a:pP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Při</a:t>
            </a:r>
          </a:p>
          <a:p>
            <a:pPr>
              <a:buFont typeface="+mj-lt"/>
              <a:buAutoNum type="arabicPeriod"/>
            </a:pP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při</a:t>
            </a:r>
          </a:p>
          <a:p>
            <a:pPr>
              <a:buFont typeface="+mj-lt"/>
              <a:buAutoNum type="arabicPeriod"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075774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BDAF55BA-21D8-4B90-88C8-14D0CE3AB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13" y="292232"/>
            <a:ext cx="9588922" cy="317370"/>
          </a:xfrm>
        </p:spPr>
        <p:txBody>
          <a:bodyPr/>
          <a:lstStyle/>
          <a:p>
            <a:r>
              <a:rPr lang="cs-CZ" b="1" dirty="0"/>
              <a:t>Odpovězte na otázky:</a:t>
            </a:r>
            <a:br>
              <a:rPr lang="cs-CZ" dirty="0"/>
            </a:br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F3467E3-E00C-4148-BDFA-E8390DF9D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036" y="1159497"/>
            <a:ext cx="9474818" cy="5088902"/>
          </a:xfrm>
        </p:spPr>
        <p:txBody>
          <a:bodyPr>
            <a:normAutofit/>
          </a:bodyPr>
          <a:lstStyle/>
          <a:p>
            <a:pPr lvl="0"/>
            <a:r>
              <a:rPr lang="cs-CZ" dirty="0"/>
              <a:t>Kdy začala dovolená Jany a Tomáše?</a:t>
            </a:r>
          </a:p>
          <a:p>
            <a:pPr lvl="0"/>
            <a:r>
              <a:rPr lang="cs-CZ" dirty="0"/>
              <a:t>Kam jeli nejdříve a kde bydleli?</a:t>
            </a:r>
          </a:p>
          <a:p>
            <a:pPr lvl="0"/>
            <a:r>
              <a:rPr lang="cs-CZ" dirty="0"/>
              <a:t>Jak dlouho tam zůstali?</a:t>
            </a:r>
          </a:p>
          <a:p>
            <a:pPr lvl="0"/>
            <a:r>
              <a:rPr lang="cs-CZ" dirty="0"/>
              <a:t>Kdo je Oskar a odkud je?</a:t>
            </a:r>
          </a:p>
          <a:p>
            <a:pPr lvl="0"/>
            <a:r>
              <a:rPr lang="cs-CZ" dirty="0"/>
              <a:t>Do které země jeli potom?</a:t>
            </a:r>
          </a:p>
          <a:p>
            <a:pPr lvl="0"/>
            <a:r>
              <a:rPr lang="cs-CZ" dirty="0"/>
              <a:t>Jak tam cestovali?</a:t>
            </a:r>
          </a:p>
          <a:p>
            <a:pPr lvl="0"/>
            <a:r>
              <a:rPr lang="cs-CZ" dirty="0"/>
              <a:t>Kde Jana zapomněla mobil?</a:t>
            </a:r>
          </a:p>
          <a:p>
            <a:pPr lvl="0"/>
            <a:r>
              <a:rPr lang="cs-CZ" dirty="0"/>
              <a:t>Proč musela jít na ambasádu?</a:t>
            </a:r>
          </a:p>
          <a:p>
            <a:pPr lvl="0"/>
            <a:r>
              <a:rPr lang="cs-CZ" dirty="0"/>
              <a:t>Na kterou destinaci neměli čas?</a:t>
            </a:r>
          </a:p>
          <a:p>
            <a:pPr lvl="0"/>
            <a:r>
              <a:rPr lang="cs-CZ" dirty="0"/>
              <a:t>Co plánují? </a:t>
            </a:r>
          </a:p>
          <a:p>
            <a:pPr lvl="0"/>
            <a:r>
              <a:rPr lang="cs-CZ" dirty="0"/>
              <a:t>Kde byly zatím jejich děti?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0549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56181" y="320511"/>
            <a:ext cx="9494654" cy="735291"/>
          </a:xfrm>
        </p:spPr>
        <p:txBody>
          <a:bodyPr/>
          <a:lstStyle/>
          <a:p>
            <a:r>
              <a:rPr lang="cs-CZ" dirty="0"/>
              <a:t>K diskusi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56181" y="1150070"/>
            <a:ext cx="11170763" cy="47982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200" dirty="0"/>
              <a:t>Vyšel jsi na nějaké opravdu vysoké místo?</a:t>
            </a:r>
            <a:br>
              <a:rPr lang="cs-CZ" sz="3200" dirty="0"/>
            </a:br>
            <a:r>
              <a:rPr lang="cs-CZ" sz="3200" dirty="0"/>
              <a:t>Projel jsi nějakou zemi nebo nějaký region, takže ji/ho znáš dobře? </a:t>
            </a:r>
          </a:p>
          <a:p>
            <a:pPr marL="0" indent="0">
              <a:buNone/>
            </a:pPr>
            <a:r>
              <a:rPr lang="cs-CZ" sz="3200" dirty="0"/>
              <a:t>Odešli jste někdy z kina/ divadla/ večírku dříve? Proč?</a:t>
            </a:r>
          </a:p>
          <a:p>
            <a:pPr marL="0" indent="0">
              <a:buNone/>
            </a:pPr>
            <a:r>
              <a:rPr lang="cs-CZ" sz="3200" dirty="0"/>
              <a:t>Přicházíš na akce vždycky včas nebo spíš dříve, pozdě?</a:t>
            </a:r>
          </a:p>
          <a:p>
            <a:pPr marL="0" indent="0">
              <a:buNone/>
            </a:pPr>
            <a:r>
              <a:rPr lang="cs-CZ" sz="3200" dirty="0"/>
              <a:t>Kde se rád scházíš s kamarády?</a:t>
            </a:r>
          </a:p>
          <a:p>
            <a:pPr marL="0" indent="0">
              <a:buNone/>
            </a:pPr>
            <a:r>
              <a:rPr lang="cs-CZ" sz="3200" dirty="0"/>
              <a:t>Je u vás nějaké pravidlo, v kolik hodin nejpozději odejít z návštěvy?</a:t>
            </a:r>
          </a:p>
          <a:p>
            <a:pPr marL="0" indent="0">
              <a:buNone/>
            </a:pPr>
            <a:r>
              <a:rPr lang="cs-CZ" sz="3200" dirty="0"/>
              <a:t>Když řídíš auto, předjíždíš často?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0783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Vy-(ven)                      vy- (nahoru)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111" y="2175630"/>
            <a:ext cx="4434365" cy="413372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4421" y="2175629"/>
            <a:ext cx="5029053" cy="4133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69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S- (dolů)                           PRO- (skrz)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8701" y="2172795"/>
            <a:ext cx="4989771" cy="445807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476" y="2172795"/>
            <a:ext cx="4838324" cy="436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7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8160" y="452718"/>
            <a:ext cx="10896599" cy="1680882"/>
          </a:xfrm>
        </p:spPr>
        <p:txBody>
          <a:bodyPr/>
          <a:lstStyle/>
          <a:p>
            <a:r>
              <a:rPr lang="cs-CZ" dirty="0"/>
              <a:t>Pře-                                              PŘI-</a:t>
            </a:r>
            <a:br>
              <a:rPr lang="cs-CZ" dirty="0"/>
            </a:br>
            <a:r>
              <a:rPr lang="cs-CZ" sz="2800" dirty="0"/>
              <a:t>(z jednoho místa                                        (do tohoto místa)</a:t>
            </a:r>
            <a:br>
              <a:rPr lang="cs-CZ" sz="2800" dirty="0"/>
            </a:br>
            <a:r>
              <a:rPr lang="cs-CZ" sz="2800" dirty="0"/>
              <a:t>na druhé)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161" y="2538851"/>
            <a:ext cx="4980090" cy="405096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3583" y="2407800"/>
            <a:ext cx="4661176" cy="403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51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351448" cy="1661636"/>
          </a:xfrm>
        </p:spPr>
        <p:txBody>
          <a:bodyPr/>
          <a:lstStyle/>
          <a:p>
            <a:r>
              <a:rPr lang="cs-CZ" dirty="0"/>
              <a:t>S-                                               ROZ- </a:t>
            </a:r>
            <a:br>
              <a:rPr lang="cs-CZ" dirty="0"/>
            </a:br>
            <a:r>
              <a:rPr lang="cs-CZ" sz="3600" dirty="0"/>
              <a:t>(dohromady)              </a:t>
            </a:r>
            <a:r>
              <a:rPr lang="cs-CZ" dirty="0"/>
              <a:t>(</a:t>
            </a:r>
            <a:r>
              <a:rPr lang="cs-CZ" sz="3200" dirty="0"/>
              <a:t>na různá místa, začátek)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87030" y="2114354"/>
            <a:ext cx="4635135" cy="421024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3022" y="2254874"/>
            <a:ext cx="4951186" cy="4069725"/>
          </a:xfrm>
          <a:prstGeom prst="rect">
            <a:avLst/>
          </a:prstGeom>
        </p:spPr>
      </p:pic>
      <p:pic>
        <p:nvPicPr>
          <p:cNvPr id="6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56848" y="6656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19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47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2292649" cy="1513242"/>
          </a:xfrm>
        </p:spPr>
        <p:txBody>
          <a:bodyPr/>
          <a:lstStyle/>
          <a:p>
            <a:r>
              <a:rPr lang="cs-CZ" dirty="0"/>
              <a:t>V- (dovnitř)                            OD- (z tohoto </a:t>
            </a:r>
            <a:br>
              <a:rPr lang="cs-CZ" dirty="0"/>
            </a:br>
            <a:r>
              <a:rPr lang="cs-CZ" dirty="0"/>
              <a:t>                                                           místa)</a:t>
            </a:r>
            <a:br>
              <a:rPr lang="cs-CZ" dirty="0"/>
            </a:b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46110" y="2197383"/>
            <a:ext cx="4992689" cy="427944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5"/>
          <a:srcRect l="8438" r="12067"/>
          <a:stretch/>
        </p:blipFill>
        <p:spPr>
          <a:xfrm>
            <a:off x="6779510" y="2316480"/>
            <a:ext cx="5382010" cy="4160352"/>
          </a:xfrm>
          <a:prstGeom prst="rect">
            <a:avLst/>
          </a:prstGeom>
        </p:spPr>
      </p:pic>
      <p:pic>
        <p:nvPicPr>
          <p:cNvPr id="6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56848" y="6656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23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47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351448" cy="1548960"/>
          </a:xfrm>
        </p:spPr>
        <p:txBody>
          <a:bodyPr/>
          <a:lstStyle/>
          <a:p>
            <a:r>
              <a:rPr lang="cs-CZ" dirty="0"/>
              <a:t>DO- (cíl, konec)                         OB- (dokola,    </a:t>
            </a:r>
            <a:br>
              <a:rPr lang="cs-CZ" dirty="0"/>
            </a:br>
            <a:r>
              <a:rPr lang="cs-CZ" dirty="0"/>
              <a:t>                                                         kolem) 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r="21192"/>
          <a:stretch/>
        </p:blipFill>
        <p:spPr>
          <a:xfrm>
            <a:off x="191453" y="2001678"/>
            <a:ext cx="4852987" cy="3789521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905" y="1889383"/>
            <a:ext cx="3793400" cy="3621882"/>
          </a:xfrm>
          <a:prstGeom prst="rect">
            <a:avLst/>
          </a:prstGeom>
          <a:ln>
            <a:solidFill>
              <a:schemeClr val="tx1">
                <a:lumMod val="95000"/>
              </a:schemeClr>
            </a:solidFill>
          </a:ln>
        </p:spPr>
      </p:pic>
      <p:sp>
        <p:nvSpPr>
          <p:cNvPr id="7" name="AutoShape 4" descr="TB2QZBF) Travel Bug Dog Tag - Around the worl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2596" y="1848563"/>
            <a:ext cx="2238375" cy="2047875"/>
          </a:xfrm>
          <a:prstGeom prst="rect">
            <a:avLst/>
          </a:prstGeom>
        </p:spPr>
      </p:pic>
      <p:pic>
        <p:nvPicPr>
          <p:cNvPr id="9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21835" y="452718"/>
            <a:ext cx="837766" cy="83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44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470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2D629676-0D1B-45B0-AEAC-99774BFD4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329" y="452718"/>
            <a:ext cx="9513506" cy="706779"/>
          </a:xfrm>
        </p:spPr>
        <p:txBody>
          <a:bodyPr/>
          <a:lstStyle/>
          <a:p>
            <a:r>
              <a:rPr lang="cs-CZ" dirty="0"/>
              <a:t>Jak je to anglicky?</a:t>
            </a:r>
          </a:p>
        </p:txBody>
      </p:sp>
      <p:sp>
        <p:nvSpPr>
          <p:cNvPr id="10" name="Zástupný symbol pro obsah 9">
            <a:extLst>
              <a:ext uri="{FF2B5EF4-FFF2-40B4-BE49-F238E27FC236}">
                <a16:creationId xmlns:a16="http://schemas.microsoft.com/office/drawing/2014/main" id="{ADE12A10-53A7-42FB-9CD2-19F2919BC9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5864" y="1480009"/>
            <a:ext cx="4773787" cy="4776330"/>
          </a:xfrm>
        </p:spPr>
        <p:txBody>
          <a:bodyPr>
            <a:normAutofit/>
          </a:bodyPr>
          <a:lstStyle/>
          <a:p>
            <a:r>
              <a:rPr lang="cs-CZ" sz="4000" dirty="0"/>
              <a:t>Odjezd/odlet</a:t>
            </a:r>
          </a:p>
          <a:p>
            <a:r>
              <a:rPr lang="cs-CZ" sz="4000" dirty="0"/>
              <a:t>Příjezd/přílet</a:t>
            </a:r>
          </a:p>
          <a:p>
            <a:r>
              <a:rPr lang="cs-CZ" sz="4000" dirty="0"/>
              <a:t>Vchod</a:t>
            </a:r>
          </a:p>
          <a:p>
            <a:r>
              <a:rPr lang="cs-CZ" sz="4000" dirty="0"/>
              <a:t>Východ</a:t>
            </a:r>
          </a:p>
          <a:p>
            <a:r>
              <a:rPr lang="cs-CZ" sz="4000" dirty="0"/>
              <a:t>přestup</a:t>
            </a:r>
          </a:p>
        </p:txBody>
      </p:sp>
      <p:sp>
        <p:nvSpPr>
          <p:cNvPr id="11" name="Zástupný symbol pro obsah 10">
            <a:extLst>
              <a:ext uri="{FF2B5EF4-FFF2-40B4-BE49-F238E27FC236}">
                <a16:creationId xmlns:a16="http://schemas.microsoft.com/office/drawing/2014/main" id="{C7C686D2-4541-4616-B5AE-13F91647D2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31627" y="1480008"/>
            <a:ext cx="4419208" cy="4776329"/>
          </a:xfrm>
        </p:spPr>
        <p:txBody>
          <a:bodyPr>
            <a:normAutofit/>
          </a:bodyPr>
          <a:lstStyle/>
          <a:p>
            <a:r>
              <a:rPr lang="cs-CZ" sz="4000" dirty="0"/>
              <a:t>Exit</a:t>
            </a:r>
          </a:p>
          <a:p>
            <a:r>
              <a:rPr lang="cs-CZ" sz="4000" dirty="0"/>
              <a:t>Transfer</a:t>
            </a:r>
          </a:p>
          <a:p>
            <a:r>
              <a:rPr lang="cs-CZ" sz="4000" dirty="0" err="1"/>
              <a:t>Arrival</a:t>
            </a:r>
            <a:endParaRPr lang="cs-CZ" sz="4000" dirty="0"/>
          </a:p>
          <a:p>
            <a:r>
              <a:rPr lang="cs-CZ" sz="4000" dirty="0" err="1"/>
              <a:t>Departure</a:t>
            </a:r>
            <a:endParaRPr lang="cs-CZ" sz="4000" dirty="0"/>
          </a:p>
          <a:p>
            <a:r>
              <a:rPr lang="cs-CZ" sz="4000" dirty="0" err="1"/>
              <a:t>entrance</a:t>
            </a:r>
            <a:endParaRPr lang="cs-CZ" sz="4000" dirty="0"/>
          </a:p>
          <a:p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181955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BC68B-FD3F-4D38-A316-378763E3D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449" y="452718"/>
            <a:ext cx="9400385" cy="951876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A893EC4-14D3-4DC4-8294-897A8B5481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0450" y="1687399"/>
            <a:ext cx="4849202" cy="4568940"/>
          </a:xfrm>
        </p:spPr>
        <p:txBody>
          <a:bodyPr/>
          <a:lstStyle/>
          <a:p>
            <a:r>
              <a:rPr lang="cs-CZ" sz="4400" u="sng" dirty="0"/>
              <a:t>Od</a:t>
            </a:r>
            <a:r>
              <a:rPr lang="cs-CZ" sz="4400" dirty="0"/>
              <a:t>jezd/odlet</a:t>
            </a:r>
          </a:p>
          <a:p>
            <a:r>
              <a:rPr lang="cs-CZ" sz="4400" u="sng" dirty="0"/>
              <a:t>Pří</a:t>
            </a:r>
            <a:r>
              <a:rPr lang="cs-CZ" sz="4400" dirty="0"/>
              <a:t>jezd/přílet</a:t>
            </a:r>
          </a:p>
          <a:p>
            <a:r>
              <a:rPr lang="cs-CZ" sz="4400" u="sng" dirty="0"/>
              <a:t>V</a:t>
            </a:r>
            <a:r>
              <a:rPr lang="cs-CZ" sz="4400" dirty="0"/>
              <a:t>chod</a:t>
            </a:r>
          </a:p>
          <a:p>
            <a:r>
              <a:rPr lang="cs-CZ" sz="4400" u="sng" dirty="0"/>
              <a:t>Vý</a:t>
            </a:r>
            <a:r>
              <a:rPr lang="cs-CZ" sz="4400" dirty="0"/>
              <a:t>chod</a:t>
            </a:r>
          </a:p>
          <a:p>
            <a:r>
              <a:rPr lang="cs-CZ" sz="4400" u="sng" dirty="0"/>
              <a:t>pře</a:t>
            </a:r>
            <a:r>
              <a:rPr lang="cs-CZ" sz="4400" dirty="0"/>
              <a:t>stup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92C7F1C-5391-42AA-B922-D9490A9B0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99653" y="1753386"/>
            <a:ext cx="4551182" cy="4502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4000" dirty="0" err="1"/>
              <a:t>Departure</a:t>
            </a:r>
            <a:endParaRPr lang="cs-CZ" sz="4000" dirty="0"/>
          </a:p>
          <a:p>
            <a:pPr marL="0" indent="0">
              <a:buNone/>
            </a:pPr>
            <a:r>
              <a:rPr lang="cs-CZ" sz="4000" dirty="0" err="1"/>
              <a:t>Arrival</a:t>
            </a:r>
            <a:endParaRPr lang="cs-CZ" sz="4000" dirty="0"/>
          </a:p>
          <a:p>
            <a:pPr marL="0" indent="0">
              <a:buNone/>
            </a:pPr>
            <a:r>
              <a:rPr lang="cs-CZ" sz="4000" dirty="0" err="1"/>
              <a:t>Entrance</a:t>
            </a:r>
            <a:endParaRPr lang="cs-CZ" sz="4000" dirty="0"/>
          </a:p>
          <a:p>
            <a:pPr marL="0" indent="0">
              <a:buNone/>
            </a:pPr>
            <a:r>
              <a:rPr lang="cs-CZ" sz="4000" dirty="0"/>
              <a:t>Exit</a:t>
            </a:r>
          </a:p>
          <a:p>
            <a:pPr marL="0" indent="0">
              <a:buNone/>
            </a:pPr>
            <a:r>
              <a:rPr lang="cs-CZ" sz="4000" dirty="0"/>
              <a:t>transfer</a:t>
            </a:r>
          </a:p>
        </p:txBody>
      </p:sp>
    </p:spTree>
    <p:extLst>
      <p:ext uri="{BB962C8B-B14F-4D97-AF65-F5344CB8AC3E}">
        <p14:creationId xmlns:p14="http://schemas.microsoft.com/office/powerpoint/2010/main" val="24845288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Fialová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339</TotalTime>
  <Words>569</Words>
  <Application>Microsoft Office PowerPoint</Application>
  <PresentationFormat>Širokoúhlá obrazovka</PresentationFormat>
  <Paragraphs>68</Paragraphs>
  <Slides>13</Slides>
  <Notes>1</Notes>
  <HiddenSlides>0</HiddenSlides>
  <MMClips>4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Gothic</vt:lpstr>
      <vt:lpstr>Wingdings 3</vt:lpstr>
      <vt:lpstr>Ion</vt:lpstr>
      <vt:lpstr>Lekce 11 opakování prefixy</vt:lpstr>
      <vt:lpstr>Vy-(ven)                      vy- (nahoru) </vt:lpstr>
      <vt:lpstr>S- (dolů)                           PRO- (skrz)</vt:lpstr>
      <vt:lpstr>Pře-                                              PŘI- (z jednoho místa                                        (do tohoto místa) na druhé)</vt:lpstr>
      <vt:lpstr>S-                                               ROZ-  (dohromady)              (na různá místa, začátek)</vt:lpstr>
      <vt:lpstr>V- (dovnitř)                            OD- (z tohoto                                                             místa) </vt:lpstr>
      <vt:lpstr>DO- (cíl, konec)                         OB- (dokola,                                                              kolem) </vt:lpstr>
      <vt:lpstr>Jak je to anglicky?</vt:lpstr>
      <vt:lpstr>Prezentace aplikace PowerPoint</vt:lpstr>
      <vt:lpstr>Doplňte do textu prefixy PŘI- nebo OD- </vt:lpstr>
      <vt:lpstr>Doplňte do textu prefixy</vt:lpstr>
      <vt:lpstr>Odpovězte na otázky: </vt:lpstr>
      <vt:lpstr>K diskusi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Lingua ceca 3 opakování prefixy</dc:title>
  <dc:creator>Radomila Kotková</dc:creator>
  <cp:lastModifiedBy>kotkovar</cp:lastModifiedBy>
  <cp:revision>24</cp:revision>
  <dcterms:created xsi:type="dcterms:W3CDTF">2020-05-16T19:16:02Z</dcterms:created>
  <dcterms:modified xsi:type="dcterms:W3CDTF">2026-03-10T13:31:55Z</dcterms:modified>
</cp:coreProperties>
</file>