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94"/>
  </p:notesMasterIdLst>
  <p:sldIdLst>
    <p:sldId id="256" r:id="rId2"/>
    <p:sldId id="314" r:id="rId3"/>
    <p:sldId id="315" r:id="rId4"/>
    <p:sldId id="320" r:id="rId5"/>
    <p:sldId id="379" r:id="rId6"/>
    <p:sldId id="265" r:id="rId7"/>
    <p:sldId id="266" r:id="rId8"/>
    <p:sldId id="267" r:id="rId9"/>
    <p:sldId id="381" r:id="rId10"/>
    <p:sldId id="382" r:id="rId11"/>
    <p:sldId id="383" r:id="rId12"/>
    <p:sldId id="404" r:id="rId13"/>
    <p:sldId id="384" r:id="rId14"/>
    <p:sldId id="385" r:id="rId15"/>
    <p:sldId id="386" r:id="rId16"/>
    <p:sldId id="275" r:id="rId17"/>
    <p:sldId id="388" r:id="rId18"/>
    <p:sldId id="389" r:id="rId19"/>
    <p:sldId id="390" r:id="rId20"/>
    <p:sldId id="391" r:id="rId21"/>
    <p:sldId id="387" r:id="rId22"/>
    <p:sldId id="400" r:id="rId23"/>
    <p:sldId id="392" r:id="rId24"/>
    <p:sldId id="399" r:id="rId25"/>
    <p:sldId id="393" r:id="rId26"/>
    <p:sldId id="397" r:id="rId27"/>
    <p:sldId id="394" r:id="rId28"/>
    <p:sldId id="395" r:id="rId29"/>
    <p:sldId id="401" r:id="rId30"/>
    <p:sldId id="396" r:id="rId31"/>
    <p:sldId id="398" r:id="rId32"/>
    <p:sldId id="281" r:id="rId33"/>
    <p:sldId id="327" r:id="rId34"/>
    <p:sldId id="402" r:id="rId35"/>
    <p:sldId id="403" r:id="rId36"/>
    <p:sldId id="328" r:id="rId37"/>
    <p:sldId id="329" r:id="rId38"/>
    <p:sldId id="293" r:id="rId39"/>
    <p:sldId id="294" r:id="rId40"/>
    <p:sldId id="330" r:id="rId41"/>
    <p:sldId id="405" r:id="rId42"/>
    <p:sldId id="406" r:id="rId43"/>
    <p:sldId id="331" r:id="rId44"/>
    <p:sldId id="421" r:id="rId45"/>
    <p:sldId id="295" r:id="rId46"/>
    <p:sldId id="296" r:id="rId47"/>
    <p:sldId id="407" r:id="rId48"/>
    <p:sldId id="298" r:id="rId49"/>
    <p:sldId id="415" r:id="rId50"/>
    <p:sldId id="408" r:id="rId51"/>
    <p:sldId id="418" r:id="rId52"/>
    <p:sldId id="333" r:id="rId53"/>
    <p:sldId id="409" r:id="rId54"/>
    <p:sldId id="419" r:id="rId55"/>
    <p:sldId id="410" r:id="rId56"/>
    <p:sldId id="416" r:id="rId57"/>
    <p:sldId id="420" r:id="rId58"/>
    <p:sldId id="412" r:id="rId59"/>
    <p:sldId id="413" r:id="rId60"/>
    <p:sldId id="417" r:id="rId61"/>
    <p:sldId id="414" r:id="rId62"/>
    <p:sldId id="304" r:id="rId63"/>
    <p:sldId id="423" r:id="rId64"/>
    <p:sldId id="424" r:id="rId65"/>
    <p:sldId id="428" r:id="rId66"/>
    <p:sldId id="425" r:id="rId67"/>
    <p:sldId id="427" r:id="rId68"/>
    <p:sldId id="429" r:id="rId69"/>
    <p:sldId id="426" r:id="rId70"/>
    <p:sldId id="350" r:id="rId71"/>
    <p:sldId id="430" r:id="rId72"/>
    <p:sldId id="431" r:id="rId73"/>
    <p:sldId id="433" r:id="rId74"/>
    <p:sldId id="432" r:id="rId75"/>
    <p:sldId id="434" r:id="rId76"/>
    <p:sldId id="436" r:id="rId77"/>
    <p:sldId id="437" r:id="rId78"/>
    <p:sldId id="438" r:id="rId79"/>
    <p:sldId id="439" r:id="rId80"/>
    <p:sldId id="445" r:id="rId81"/>
    <p:sldId id="440" r:id="rId82"/>
    <p:sldId id="441" r:id="rId83"/>
    <p:sldId id="442" r:id="rId84"/>
    <p:sldId id="446" r:id="rId85"/>
    <p:sldId id="443" r:id="rId86"/>
    <p:sldId id="447" r:id="rId87"/>
    <p:sldId id="444" r:id="rId88"/>
    <p:sldId id="360" r:id="rId89"/>
    <p:sldId id="361" r:id="rId90"/>
    <p:sldId id="362" r:id="rId91"/>
    <p:sldId id="341" r:id="rId92"/>
    <p:sldId id="448" r:id="rId9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835" autoAdjust="0"/>
  </p:normalViewPr>
  <p:slideViewPr>
    <p:cSldViewPr>
      <p:cViewPr varScale="1">
        <p:scale>
          <a:sx n="71" d="100"/>
          <a:sy n="71" d="100"/>
        </p:scale>
        <p:origin x="17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E82AB-DA49-4F00-9F8C-E5DD394BA72B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652E5-90E8-48E2-9035-CFDA001BAB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45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1EE0E-48EF-4B68-96CD-D880E6886665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6008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491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353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149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488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Blokují</a:t>
            </a:r>
            <a:r>
              <a:rPr lang="cs-CZ" baseline="0" dirty="0" smtClean="0"/>
              <a:t> i centrálně – bráni rozkladu dopaminu na kyselinu </a:t>
            </a:r>
            <a:r>
              <a:rPr lang="cs-CZ" baseline="0" dirty="0" err="1" smtClean="0"/>
              <a:t>homovanilovou</a:t>
            </a:r>
            <a:r>
              <a:rPr lang="cs-CZ" baseline="0" dirty="0" smtClean="0"/>
              <a:t> (pouze </a:t>
            </a:r>
            <a:r>
              <a:rPr lang="cs-CZ" baseline="0" dirty="0" err="1" smtClean="0"/>
              <a:t>tolkapon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entakapon</a:t>
            </a:r>
            <a:r>
              <a:rPr lang="cs-CZ" baseline="0" dirty="0" smtClean="0"/>
              <a:t> jen periferní)</a:t>
            </a:r>
          </a:p>
          <a:p>
            <a:r>
              <a:rPr lang="cs-CZ" baseline="0" dirty="0" err="1" smtClean="0"/>
              <a:t>Tolkapon</a:t>
            </a:r>
            <a:r>
              <a:rPr lang="cs-CZ" baseline="0" dirty="0" smtClean="0"/>
              <a:t> silně </a:t>
            </a:r>
            <a:r>
              <a:rPr lang="cs-CZ" baseline="0" dirty="0" err="1" smtClean="0"/>
              <a:t>hepatotoxický</a:t>
            </a:r>
            <a:r>
              <a:rPr lang="cs-CZ" baseline="0" dirty="0" smtClean="0"/>
              <a:t> – monitoring jaterních enzymů!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468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err="1" smtClean="0"/>
              <a:t>Selegilin</a:t>
            </a:r>
            <a:r>
              <a:rPr lang="cs-CZ" baseline="0" dirty="0" smtClean="0"/>
              <a:t> </a:t>
            </a:r>
            <a:r>
              <a:rPr lang="cs-CZ" baseline="0" dirty="0" smtClean="0"/>
              <a:t>metabolizován na amfetaminové produkty – u starších pacientů vyšší riziko psychogenních </a:t>
            </a:r>
            <a:r>
              <a:rPr lang="cs-CZ" baseline="0" dirty="0" smtClean="0"/>
              <a:t>NÚ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542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108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898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Transmisivní</a:t>
            </a:r>
            <a:r>
              <a:rPr lang="cs-CZ" baseline="0" dirty="0" smtClean="0"/>
              <a:t> </a:t>
            </a:r>
            <a:r>
              <a:rPr lang="cs-CZ" baseline="0" dirty="0" smtClean="0"/>
              <a:t>spongiformní </a:t>
            </a:r>
            <a:r>
              <a:rPr lang="cs-CZ" baseline="0" dirty="0" smtClean="0"/>
              <a:t>encefalopatie</a:t>
            </a:r>
            <a:endParaRPr lang="cs-C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Progresivní multifokální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leukoencefalopatie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397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59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275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832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1EE0E-48EF-4B68-96CD-D880E6886665}" type="slidenum">
              <a:rPr lang="en-CA" smtClean="0"/>
              <a:pPr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6181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225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659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6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780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681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5323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5760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6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Heiko</a:t>
            </a:r>
            <a:r>
              <a:rPr lang="cs-CZ" dirty="0" smtClean="0"/>
              <a:t> </a:t>
            </a:r>
            <a:r>
              <a:rPr lang="cs-CZ" dirty="0" err="1" smtClean="0"/>
              <a:t>Braak</a:t>
            </a:r>
            <a:r>
              <a:rPr lang="cs-CZ" dirty="0" smtClean="0"/>
              <a:t> – 2003, německý</a:t>
            </a:r>
            <a:r>
              <a:rPr lang="cs-CZ" baseline="0" dirty="0" smtClean="0"/>
              <a:t> </a:t>
            </a:r>
            <a:r>
              <a:rPr lang="cs-CZ" baseline="0" dirty="0" smtClean="0"/>
              <a:t>anatom</a:t>
            </a:r>
          </a:p>
          <a:p>
            <a:r>
              <a:rPr lang="cs-CZ" baseline="0" dirty="0" smtClean="0"/>
              <a:t>Jeho </a:t>
            </a:r>
            <a:r>
              <a:rPr lang="cs-CZ" baseline="0" dirty="0" smtClean="0"/>
              <a:t>kolektiv tvrdí, že PD počíná inhalačním nebo GIT vstupem cizích látek, které jsou transportovány do CNS (prezence </a:t>
            </a:r>
            <a:r>
              <a:rPr lang="cs-CZ" baseline="0" dirty="0" err="1" smtClean="0"/>
              <a:t>Lewyho</a:t>
            </a:r>
            <a:r>
              <a:rPr lang="cs-CZ" baseline="0" dirty="0" smtClean="0"/>
              <a:t> tělísek v ENS a PNS to potvrzuje). </a:t>
            </a:r>
            <a:r>
              <a:rPr lang="cs-CZ" baseline="0" dirty="0" err="1" smtClean="0"/>
              <a:t>Lewyho</a:t>
            </a:r>
            <a:r>
              <a:rPr lang="cs-CZ" baseline="0" dirty="0" smtClean="0"/>
              <a:t> tělíska pak cestují CNS a selektivně atakují slabé a </a:t>
            </a:r>
            <a:r>
              <a:rPr lang="cs-CZ" baseline="0" dirty="0" err="1" smtClean="0"/>
              <a:t>nemyelizované</a:t>
            </a:r>
            <a:r>
              <a:rPr lang="cs-CZ" baseline="0" dirty="0" smtClean="0"/>
              <a:t> neurony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242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2239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7830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7133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9512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1688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Ve </a:t>
            </a:r>
            <a:r>
              <a:rPr lang="cs-CZ" baseline="0" dirty="0" smtClean="0"/>
              <a:t>fertilním věku nutno zajistit kontracepci (pokles účinných hladin může trvat 8 měsíců až dva roky!!!)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7580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3088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3623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1EE0E-48EF-4B68-96CD-D880E6886665}" type="slidenum">
              <a:rPr lang="en-CA" smtClean="0"/>
              <a:pPr/>
              <a:t>90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034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588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Deprese může</a:t>
            </a:r>
            <a:r>
              <a:rPr lang="cs-CZ" baseline="0" dirty="0" smtClean="0"/>
              <a:t> být velice brzkým příznakem PD ještě před jakýmkoliv jiným. Deprese je nejspíš nejdůležitějším faktorem kvality života u pacientů s </a:t>
            </a:r>
            <a:r>
              <a:rPr lang="cs-CZ" baseline="0" dirty="0" smtClean="0"/>
              <a:t>PD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568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921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000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600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CR – </a:t>
            </a:r>
            <a:r>
              <a:rPr lang="cs-CZ" dirty="0" err="1" smtClean="0"/>
              <a:t>controlled</a:t>
            </a:r>
            <a:r>
              <a:rPr lang="cs-CZ" dirty="0" smtClean="0"/>
              <a:t> </a:t>
            </a:r>
            <a:r>
              <a:rPr lang="cs-CZ" dirty="0" err="1" smtClean="0"/>
              <a:t>release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2E5-90E8-48E2-9035-CFDA001BAB7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28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5EC1D4A-A796-47C3-A63E-CE236FB377E2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aOWRYqMQc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1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-99392"/>
            <a:ext cx="7272808" cy="1240059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Léčiva </a:t>
            </a:r>
            <a:r>
              <a:rPr lang="cs-CZ" sz="4000" b="1" dirty="0" err="1" smtClean="0"/>
              <a:t>neurodegenerativních</a:t>
            </a:r>
            <a:r>
              <a:rPr lang="cs-CZ" sz="4000" b="1" dirty="0" smtClean="0"/>
              <a:t> onemocnění</a:t>
            </a:r>
            <a:endParaRPr lang="cs-CZ" sz="4000" b="1" dirty="0"/>
          </a:p>
        </p:txBody>
      </p:sp>
      <p:sp>
        <p:nvSpPr>
          <p:cNvPr id="4" name="Podnadpis 3"/>
          <p:cNvSpPr txBox="1">
            <a:spLocks/>
          </p:cNvSpPr>
          <p:nvPr/>
        </p:nvSpPr>
        <p:spPr>
          <a:xfrm>
            <a:off x="6261855" y="5903893"/>
            <a:ext cx="2880320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Mgr. Matej Ľupták</a:t>
            </a:r>
          </a:p>
          <a:p>
            <a:pPr>
              <a:spcBef>
                <a:spcPts val="0"/>
              </a:spcBef>
            </a:pPr>
            <a:r>
              <a:rPr lang="cs-CZ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Farmakologický ústav</a:t>
            </a:r>
          </a:p>
          <a:p>
            <a:pPr>
              <a:spcBef>
                <a:spcPts val="0"/>
              </a:spcBef>
            </a:pPr>
            <a:r>
              <a:rPr lang="cs-CZ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LF UK</a:t>
            </a:r>
          </a:p>
          <a:p>
            <a:pPr>
              <a:spcBef>
                <a:spcPts val="0"/>
              </a:spcBef>
            </a:pPr>
            <a:r>
              <a:rPr lang="cs-CZ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mat.luptak@gmail.com</a:t>
            </a:r>
            <a:endParaRPr lang="cs-CZ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3" descr="C:\Users\11378\Desktop\Pix\P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146239" cy="43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PD - PATOFYZIOLOGIE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 err="1" smtClean="0"/>
              <a:t>striatu</a:t>
            </a:r>
            <a:r>
              <a:rPr lang="cs-CZ" dirty="0" smtClean="0"/>
              <a:t> dochází k změnám v neuronech obsahující GABA, jako následek dopaminové deficience a jeho nefyziologického nahrazování</a:t>
            </a:r>
          </a:p>
          <a:p>
            <a:r>
              <a:rPr lang="cs-CZ" dirty="0"/>
              <a:t>d</a:t>
            </a:r>
            <a:r>
              <a:rPr lang="cs-CZ" dirty="0" smtClean="0"/>
              <a:t>yskineze </a:t>
            </a:r>
            <a:r>
              <a:rPr lang="cs-CZ" dirty="0" smtClean="0"/>
              <a:t>je připisována právě těmhle změnám po určité době léčby </a:t>
            </a:r>
            <a:r>
              <a:rPr lang="cs-CZ" dirty="0" err="1" smtClean="0"/>
              <a:t>levodopou</a:t>
            </a:r>
            <a:endParaRPr lang="cs-CZ" dirty="0" smtClean="0"/>
          </a:p>
          <a:p>
            <a:r>
              <a:rPr lang="cs-CZ" dirty="0"/>
              <a:t>č</a:t>
            </a:r>
            <a:r>
              <a:rPr lang="cs-CZ" dirty="0" smtClean="0"/>
              <a:t>asto </a:t>
            </a:r>
            <a:r>
              <a:rPr lang="cs-CZ" dirty="0" smtClean="0"/>
              <a:t>přidružená deprese souvisí nejspíš se ztrátou NA a 5-HT neuronů v </a:t>
            </a:r>
            <a:r>
              <a:rPr lang="cs-CZ" dirty="0" err="1" smtClean="0"/>
              <a:t>locus</a:t>
            </a:r>
            <a:r>
              <a:rPr lang="cs-CZ" dirty="0" smtClean="0"/>
              <a:t> coeruleus a </a:t>
            </a:r>
            <a:r>
              <a:rPr lang="cs-CZ" dirty="0" err="1" smtClean="0"/>
              <a:t>raphé</a:t>
            </a:r>
            <a:r>
              <a:rPr lang="cs-CZ" dirty="0" smtClean="0"/>
              <a:t> </a:t>
            </a:r>
            <a:r>
              <a:rPr lang="cs-CZ" dirty="0" err="1" smtClean="0"/>
              <a:t>nucleus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PD – KLINICKÉ PŘÍZNAKY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Motorické</a:t>
            </a:r>
          </a:p>
          <a:p>
            <a:pPr lvl="1"/>
            <a:r>
              <a:rPr lang="cs-CZ" dirty="0"/>
              <a:t>h</a:t>
            </a:r>
            <a:r>
              <a:rPr lang="cs-CZ" dirty="0" smtClean="0"/>
              <a:t>ypokineze</a:t>
            </a:r>
            <a:r>
              <a:rPr lang="cs-CZ" dirty="0" smtClean="0"/>
              <a:t>, akineze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lidový </a:t>
            </a:r>
            <a:r>
              <a:rPr lang="cs-CZ" dirty="0" smtClean="0"/>
              <a:t>tremor</a:t>
            </a:r>
          </a:p>
          <a:p>
            <a:pPr lvl="1"/>
            <a:r>
              <a:rPr lang="cs-CZ" dirty="0" err="1"/>
              <a:t>e</a:t>
            </a:r>
            <a:r>
              <a:rPr lang="cs-CZ" dirty="0" err="1" smtClean="0"/>
              <a:t>xtrapyramidální</a:t>
            </a:r>
            <a:r>
              <a:rPr lang="cs-CZ" dirty="0" smtClean="0"/>
              <a:t> </a:t>
            </a:r>
            <a:r>
              <a:rPr lang="cs-CZ" dirty="0" smtClean="0"/>
              <a:t>rigidita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osturální </a:t>
            </a:r>
            <a:r>
              <a:rPr lang="cs-CZ" dirty="0" err="1" smtClean="0"/>
              <a:t>instabilita</a:t>
            </a:r>
            <a:endParaRPr lang="cs-CZ" dirty="0" smtClean="0"/>
          </a:p>
          <a:p>
            <a:pPr lvl="1"/>
            <a:r>
              <a:rPr lang="cs-CZ" dirty="0"/>
              <a:t>s</a:t>
            </a:r>
            <a:r>
              <a:rPr lang="cs-CZ" dirty="0" smtClean="0"/>
              <a:t>nížené </a:t>
            </a:r>
            <a:r>
              <a:rPr lang="cs-CZ" dirty="0" smtClean="0"/>
              <a:t>mrkání a faciální exprese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pomalená </a:t>
            </a:r>
            <a:r>
              <a:rPr lang="cs-CZ" dirty="0" smtClean="0"/>
              <a:t>a monotónní </a:t>
            </a:r>
            <a:r>
              <a:rPr lang="cs-CZ" dirty="0" smtClean="0"/>
              <a:t>řeč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ikrografie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963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1378\Desktop\Pix\sh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23900"/>
            <a:ext cx="6858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PD – KLINICKÉ PŘÍZNAKY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190063"/>
          </a:xfrm>
        </p:spPr>
        <p:txBody>
          <a:bodyPr>
            <a:normAutofit/>
          </a:bodyPr>
          <a:lstStyle/>
          <a:p>
            <a:r>
              <a:rPr lang="cs-CZ" u="sng" dirty="0" smtClean="0"/>
              <a:t>Nemotorické</a:t>
            </a:r>
          </a:p>
          <a:p>
            <a:pPr lvl="1"/>
            <a:r>
              <a:rPr lang="cs-CZ" dirty="0" err="1"/>
              <a:t>s</a:t>
            </a:r>
            <a:r>
              <a:rPr lang="cs-CZ" dirty="0" err="1" smtClean="0"/>
              <a:t>eborrhea</a:t>
            </a:r>
            <a:r>
              <a:rPr lang="cs-CZ" dirty="0" smtClean="0"/>
              <a:t> </a:t>
            </a:r>
            <a:r>
              <a:rPr lang="cs-CZ" dirty="0" smtClean="0"/>
              <a:t>(porucha funkce kožních žláz)</a:t>
            </a:r>
          </a:p>
          <a:p>
            <a:pPr lvl="1"/>
            <a:r>
              <a:rPr lang="cs-CZ" dirty="0" smtClean="0"/>
              <a:t>ED</a:t>
            </a:r>
          </a:p>
          <a:p>
            <a:pPr lvl="1"/>
            <a:r>
              <a:rPr lang="cs-CZ" dirty="0" err="1"/>
              <a:t>u</a:t>
            </a:r>
            <a:r>
              <a:rPr lang="cs-CZ" dirty="0" err="1" smtClean="0"/>
              <a:t>rinální</a:t>
            </a:r>
            <a:r>
              <a:rPr lang="cs-CZ" dirty="0" smtClean="0"/>
              <a:t> </a:t>
            </a:r>
            <a:r>
              <a:rPr lang="cs-CZ" dirty="0" smtClean="0"/>
              <a:t>urgence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osturální </a:t>
            </a:r>
            <a:r>
              <a:rPr lang="cs-CZ" dirty="0" smtClean="0"/>
              <a:t>hypotenze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eprese </a:t>
            </a:r>
            <a:r>
              <a:rPr lang="cs-CZ" dirty="0" smtClean="0"/>
              <a:t>(40 % !!!)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emence</a:t>
            </a:r>
            <a:endParaRPr lang="cs-CZ" dirty="0" smtClean="0"/>
          </a:p>
          <a:p>
            <a:pPr lvl="1"/>
            <a:r>
              <a:rPr lang="cs-CZ" dirty="0" err="1"/>
              <a:t>d</a:t>
            </a:r>
            <a:r>
              <a:rPr lang="cs-CZ" dirty="0" err="1" smtClean="0"/>
              <a:t>alucinace</a:t>
            </a:r>
            <a:endParaRPr lang="cs-CZ" dirty="0" smtClean="0"/>
          </a:p>
          <a:p>
            <a:pPr lvl="1"/>
            <a:r>
              <a:rPr lang="cs-CZ" dirty="0"/>
              <a:t>p</a:t>
            </a:r>
            <a:r>
              <a:rPr lang="cs-CZ" dirty="0" smtClean="0"/>
              <a:t>aranoie</a:t>
            </a:r>
            <a:endParaRPr lang="cs-CZ" dirty="0" smtClean="0"/>
          </a:p>
          <a:p>
            <a:pPr lvl="1"/>
            <a:r>
              <a:rPr lang="cs-CZ" dirty="0"/>
              <a:t>n</a:t>
            </a:r>
            <a:r>
              <a:rPr lang="cs-CZ" dirty="0" smtClean="0"/>
              <a:t>epozornost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440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LÉKAMA INDUKOVANÝ PARKINSONIZMUS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2173839"/>
          </a:xfrm>
        </p:spPr>
        <p:txBody>
          <a:bodyPr>
            <a:normAutofit/>
          </a:bodyPr>
          <a:lstStyle/>
          <a:p>
            <a:r>
              <a:rPr lang="cs-CZ" dirty="0" err="1"/>
              <a:t>v</a:t>
            </a:r>
            <a:r>
              <a:rPr lang="cs-CZ" dirty="0" err="1" smtClean="0"/>
              <a:t>ulnerabilnější</a:t>
            </a:r>
            <a:r>
              <a:rPr lang="cs-CZ" dirty="0" smtClean="0"/>
              <a:t> </a:t>
            </a:r>
            <a:r>
              <a:rPr lang="cs-CZ" dirty="0" smtClean="0"/>
              <a:t>starší pacienti a ženy</a:t>
            </a:r>
          </a:p>
          <a:p>
            <a:r>
              <a:rPr lang="cs-CZ" dirty="0"/>
              <a:t>n</a:t>
            </a:r>
            <a:r>
              <a:rPr lang="cs-CZ" dirty="0" smtClean="0"/>
              <a:t>ení </a:t>
            </a:r>
            <a:r>
              <a:rPr lang="cs-CZ" dirty="0" smtClean="0"/>
              <a:t>způsobeno pouze blokádou dopaminových receptorů!</a:t>
            </a:r>
          </a:p>
          <a:p>
            <a:r>
              <a:rPr lang="cs-CZ" dirty="0"/>
              <a:t>r</a:t>
            </a:r>
            <a:r>
              <a:rPr lang="cs-CZ" dirty="0" smtClean="0"/>
              <a:t>everzibilní </a:t>
            </a:r>
            <a:r>
              <a:rPr lang="cs-CZ" dirty="0" smtClean="0"/>
              <a:t>– po odnětí léku návrat do normálu asi po 8 týdnech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4509120"/>
            <a:ext cx="32407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a</a:t>
            </a:r>
            <a:r>
              <a:rPr lang="cs-CZ" sz="2000" dirty="0" smtClean="0"/>
              <a:t>ntipsychotika </a:t>
            </a:r>
            <a:r>
              <a:rPr lang="cs-CZ" sz="2000" dirty="0" smtClean="0"/>
              <a:t>1. generace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valproát</a:t>
            </a:r>
            <a:r>
              <a:rPr lang="cs-CZ" sz="2000" dirty="0" smtClean="0"/>
              <a:t> </a:t>
            </a:r>
            <a:r>
              <a:rPr lang="cs-CZ" sz="2000" dirty="0"/>
              <a:t>sodný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cinnarizin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TCA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lithium</a:t>
            </a:r>
          </a:p>
          <a:p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954436" y="4509120"/>
            <a:ext cx="272991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a</a:t>
            </a:r>
            <a:r>
              <a:rPr lang="cs-CZ" sz="2000" dirty="0" err="1" smtClean="0"/>
              <a:t>mfotericin</a:t>
            </a:r>
            <a:r>
              <a:rPr lang="cs-CZ" sz="2000" dirty="0" smtClean="0"/>
              <a:t>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5-FU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v</a:t>
            </a:r>
            <a:r>
              <a:rPr lang="cs-CZ" sz="2000" dirty="0" err="1" smtClean="0"/>
              <a:t>inkristin-doxorubicin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p</a:t>
            </a:r>
            <a:r>
              <a:rPr lang="cs-CZ" sz="2000" dirty="0" err="1" smtClean="0"/>
              <a:t>ethidin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 smtClean="0"/>
              <a:t>amiodaron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965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PD - TERAPIE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eškerá </a:t>
            </a:r>
            <a:r>
              <a:rPr lang="cs-CZ" dirty="0" smtClean="0"/>
              <a:t>léková terapie pouze symptomatická</a:t>
            </a:r>
          </a:p>
          <a:p>
            <a:r>
              <a:rPr lang="cs-CZ" dirty="0"/>
              <a:t>d</a:t>
            </a:r>
            <a:r>
              <a:rPr lang="cs-CZ" dirty="0" smtClean="0"/>
              <a:t>ůležité </a:t>
            </a:r>
            <a:r>
              <a:rPr lang="cs-CZ" dirty="0" smtClean="0"/>
              <a:t>zohlednit věk a stádium PD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r</a:t>
            </a:r>
            <a:r>
              <a:rPr lang="cs-CZ" dirty="0" smtClean="0"/>
              <a:t>ehabilitační</a:t>
            </a:r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ymptomatická </a:t>
            </a:r>
            <a:r>
              <a:rPr lang="cs-CZ" dirty="0" smtClean="0"/>
              <a:t>farmakoterapie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2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/>
          <a:lstStyle/>
          <a:p>
            <a:pPr algn="ctr"/>
            <a:r>
              <a:rPr lang="cs-CZ" b="1" dirty="0" smtClean="0"/>
              <a:t>Metabolizmus dopaminu</a:t>
            </a:r>
            <a:endParaRPr lang="cs-CZ" b="1" dirty="0"/>
          </a:p>
        </p:txBody>
      </p:sp>
      <p:pic>
        <p:nvPicPr>
          <p:cNvPr id="9220" name="Picture 4" descr="http://theses.ulaval.ca/archimede/fichiers/25874/25874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336704" cy="467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5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LEVODOPA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7"/>
            <a:ext cx="6493336" cy="360381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</a:t>
            </a:r>
            <a:r>
              <a:rPr lang="cs-CZ" dirty="0" smtClean="0"/>
              <a:t>ejefektivnější </a:t>
            </a:r>
            <a:r>
              <a:rPr lang="cs-CZ" dirty="0" smtClean="0"/>
              <a:t>orální terapie PD</a:t>
            </a:r>
          </a:p>
          <a:p>
            <a:r>
              <a:rPr lang="cs-CZ" dirty="0"/>
              <a:t>b</a:t>
            </a:r>
            <a:r>
              <a:rPr lang="cs-CZ" dirty="0" smtClean="0"/>
              <a:t>ez </a:t>
            </a:r>
            <a:r>
              <a:rPr lang="cs-CZ" dirty="0" smtClean="0"/>
              <a:t>přídatných léčiv do CNS přestoupí pouze 1-3%...</a:t>
            </a:r>
          </a:p>
          <a:p>
            <a:r>
              <a:rPr lang="cs-CZ" dirty="0" smtClean="0"/>
              <a:t>… proto </a:t>
            </a:r>
            <a:r>
              <a:rPr lang="cs-CZ" b="1" dirty="0" smtClean="0">
                <a:solidFill>
                  <a:srgbClr val="FF0000"/>
                </a:solidFill>
              </a:rPr>
              <a:t>VŽDY</a:t>
            </a:r>
            <a:r>
              <a:rPr lang="cs-CZ" dirty="0" smtClean="0"/>
              <a:t> podávána s periferním inhibitorem DOPA-dekarboxylázy (↑ účinnosti, ↓ NÚ)</a:t>
            </a:r>
          </a:p>
          <a:p>
            <a:pPr lvl="1"/>
            <a:r>
              <a:rPr lang="cs-CZ" b="1" dirty="0" err="1"/>
              <a:t>c</a:t>
            </a:r>
            <a:r>
              <a:rPr lang="cs-CZ" b="1" dirty="0" err="1" smtClean="0"/>
              <a:t>arbidopa</a:t>
            </a:r>
            <a:endParaRPr lang="cs-CZ" b="1" dirty="0" smtClean="0"/>
          </a:p>
          <a:p>
            <a:pPr lvl="1"/>
            <a:r>
              <a:rPr lang="cs-CZ" b="1" dirty="0" err="1"/>
              <a:t>b</a:t>
            </a:r>
            <a:r>
              <a:rPr lang="cs-CZ" b="1" dirty="0" err="1" smtClean="0"/>
              <a:t>enserazid</a:t>
            </a:r>
            <a:endParaRPr lang="cs-CZ" b="1" dirty="0" smtClean="0"/>
          </a:p>
          <a:p>
            <a:r>
              <a:rPr lang="cs-CZ" dirty="0"/>
              <a:t> </a:t>
            </a:r>
            <a:r>
              <a:rPr lang="cs-CZ" dirty="0" smtClean="0"/>
              <a:t>…nebo v kombinaci s inhibitorem COMT</a:t>
            </a:r>
          </a:p>
          <a:p>
            <a:r>
              <a:rPr lang="cs-CZ" dirty="0"/>
              <a:t>p</a:t>
            </a:r>
            <a:r>
              <a:rPr lang="cs-CZ" dirty="0" smtClean="0"/>
              <a:t>o </a:t>
            </a:r>
            <a:r>
              <a:rPr lang="cs-CZ" dirty="0" smtClean="0"/>
              <a:t>překročení BBB (na rozdíl od dopaminu) metabolizovaná na dopamin a uložena v </a:t>
            </a:r>
            <a:r>
              <a:rPr lang="cs-CZ" dirty="0" err="1" smtClean="0"/>
              <a:t>nigrostriatálních</a:t>
            </a:r>
            <a:r>
              <a:rPr lang="cs-CZ" dirty="0" smtClean="0"/>
              <a:t> neuronech</a:t>
            </a:r>
            <a:endParaRPr lang="cs-CZ" dirty="0"/>
          </a:p>
        </p:txBody>
      </p:sp>
      <p:pic>
        <p:nvPicPr>
          <p:cNvPr id="4098" name="Picture 2" descr="C:\Users\11378\Desktop\Pix\lev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1682552" cy="84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8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LEVODOPA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2132856"/>
            <a:ext cx="6637352" cy="3603812"/>
          </a:xfrm>
        </p:spPr>
        <p:txBody>
          <a:bodyPr>
            <a:normAutofit/>
          </a:bodyPr>
          <a:lstStyle/>
          <a:p>
            <a:r>
              <a:rPr lang="cs-CZ" dirty="0" smtClean="0"/>
              <a:t>50-100 mg 3x denně (max. 600 mg/den)</a:t>
            </a:r>
          </a:p>
          <a:p>
            <a:r>
              <a:rPr lang="cs-CZ" b="1" dirty="0" smtClean="0"/>
              <a:t>NÚ</a:t>
            </a:r>
            <a:r>
              <a:rPr lang="cs-CZ" dirty="0" smtClean="0"/>
              <a:t>: nauzea, zvracení, ortostatická hypotenze, zmatenost, halucinace</a:t>
            </a:r>
          </a:p>
          <a:p>
            <a:r>
              <a:rPr lang="cs-CZ" dirty="0"/>
              <a:t>k</a:t>
            </a:r>
            <a:r>
              <a:rPr lang="cs-CZ" dirty="0" smtClean="0"/>
              <a:t>vůli </a:t>
            </a:r>
            <a:r>
              <a:rPr lang="cs-CZ" dirty="0" smtClean="0"/>
              <a:t>zvracení častá kombinace s </a:t>
            </a:r>
            <a:r>
              <a:rPr lang="cs-CZ" dirty="0" err="1" smtClean="0"/>
              <a:t>domperidonem</a:t>
            </a:r>
            <a:endParaRPr lang="cs-CZ" dirty="0" smtClean="0"/>
          </a:p>
          <a:p>
            <a:r>
              <a:rPr lang="cs-CZ" b="1" dirty="0" smtClean="0"/>
              <a:t>INT</a:t>
            </a:r>
            <a:r>
              <a:rPr lang="cs-CZ" dirty="0" smtClean="0"/>
              <a:t>: </a:t>
            </a:r>
            <a:r>
              <a:rPr lang="cs-CZ" dirty="0" err="1" smtClean="0"/>
              <a:t>iMAO</a:t>
            </a:r>
            <a:r>
              <a:rPr lang="cs-CZ" dirty="0" smtClean="0"/>
              <a:t>-A, zvýšení účinku antihypertenziv, </a:t>
            </a:r>
            <a:r>
              <a:rPr lang="cs-CZ" dirty="0" err="1" smtClean="0"/>
              <a:t>antagonizace</a:t>
            </a:r>
            <a:r>
              <a:rPr lang="cs-CZ" dirty="0" smtClean="0"/>
              <a:t> účinku antipsychotik</a:t>
            </a:r>
            <a:endParaRPr lang="cs-CZ" dirty="0"/>
          </a:p>
          <a:p>
            <a:r>
              <a:rPr lang="cs-CZ" b="1" dirty="0" smtClean="0"/>
              <a:t>KI</a:t>
            </a:r>
            <a:r>
              <a:rPr lang="cs-CZ" dirty="0" smtClean="0"/>
              <a:t>: glaukom s uzavřeným uhlem, těžké arytmie</a:t>
            </a:r>
            <a:endParaRPr lang="cs-CZ" dirty="0"/>
          </a:p>
        </p:txBody>
      </p:sp>
      <p:pic>
        <p:nvPicPr>
          <p:cNvPr id="5122" name="Picture 2" descr="C:\Users\11378\Desktop\Pix\lev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2114600" cy="106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555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LEVODOPA CR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 asi 60 % (naproti 90% s okamžitým)</a:t>
            </a:r>
          </a:p>
          <a:p>
            <a:r>
              <a:rPr lang="cs-CZ" dirty="0"/>
              <a:t>j</a:t>
            </a:r>
            <a:r>
              <a:rPr lang="cs-CZ" dirty="0" smtClean="0"/>
              <a:t>ediným </a:t>
            </a:r>
            <a:r>
              <a:rPr lang="cs-CZ" dirty="0" smtClean="0"/>
              <a:t>benefitem je zjednodušení dávkovacích režimů a pokrytí nočních </a:t>
            </a:r>
            <a:r>
              <a:rPr lang="cs-CZ" dirty="0" err="1" smtClean="0"/>
              <a:t>akinezií</a:t>
            </a:r>
            <a:endParaRPr lang="cs-CZ" dirty="0" smtClean="0"/>
          </a:p>
          <a:p>
            <a:r>
              <a:rPr lang="cs-CZ" dirty="0"/>
              <a:t>k</a:t>
            </a:r>
            <a:r>
              <a:rPr lang="cs-CZ" dirty="0" smtClean="0"/>
              <a:t>umulace </a:t>
            </a:r>
            <a:r>
              <a:rPr lang="cs-CZ" dirty="0" err="1" smtClean="0"/>
              <a:t>levodopy</a:t>
            </a:r>
            <a:r>
              <a:rPr lang="cs-CZ" dirty="0"/>
              <a:t> </a:t>
            </a:r>
            <a:r>
              <a:rPr lang="cs-CZ" dirty="0" smtClean="0"/>
              <a:t>– ne víc než 4x denně</a:t>
            </a:r>
          </a:p>
          <a:p>
            <a:r>
              <a:rPr lang="cs-CZ" dirty="0"/>
              <a:t>š</a:t>
            </a:r>
            <a:r>
              <a:rPr lang="cs-CZ" dirty="0" smtClean="0"/>
              <a:t>patně </a:t>
            </a:r>
            <a:r>
              <a:rPr lang="cs-CZ" dirty="0" smtClean="0"/>
              <a:t>tolerovaný přechod z okamžitých na CR</a:t>
            </a:r>
            <a:endParaRPr lang="cs-CZ" dirty="0"/>
          </a:p>
        </p:txBody>
      </p:sp>
      <p:pic>
        <p:nvPicPr>
          <p:cNvPr id="6146" name="Picture 2" descr="C:\Users\11378\Desktop\Pix\lev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2114600" cy="106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57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Neurodegenerativní onemocnění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</a:t>
            </a:r>
            <a:r>
              <a:rPr lang="cs-CZ" dirty="0" smtClean="0"/>
              <a:t>harakterizována </a:t>
            </a:r>
            <a:r>
              <a:rPr lang="cs-CZ" dirty="0" smtClean="0"/>
              <a:t>postupným zánikem neuronů</a:t>
            </a:r>
          </a:p>
          <a:p>
            <a:pPr lvl="1"/>
            <a:r>
              <a:rPr lang="cs-CZ" dirty="0" err="1"/>
              <a:t>s</a:t>
            </a:r>
            <a:r>
              <a:rPr lang="cs-CZ" dirty="0" err="1" smtClean="0"/>
              <a:t>ynukleinopatie</a:t>
            </a:r>
            <a:r>
              <a:rPr lang="cs-CZ" dirty="0" smtClean="0"/>
              <a:t> </a:t>
            </a:r>
            <a:r>
              <a:rPr lang="cs-CZ" dirty="0" smtClean="0"/>
              <a:t>- </a:t>
            </a:r>
            <a:r>
              <a:rPr lang="cs-CZ" sz="2000" dirty="0" smtClean="0"/>
              <a:t>PN, demence s </a:t>
            </a:r>
            <a:r>
              <a:rPr lang="cs-CZ" sz="2000" dirty="0" err="1" smtClean="0"/>
              <a:t>Lewyho</a:t>
            </a:r>
            <a:r>
              <a:rPr lang="cs-CZ" sz="2000" dirty="0" smtClean="0"/>
              <a:t> tělísky</a:t>
            </a:r>
          </a:p>
          <a:p>
            <a:pPr lvl="1"/>
            <a:r>
              <a:rPr lang="cs-CZ" dirty="0" smtClean="0"/>
              <a:t>Alzheimerova nemoc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askulární </a:t>
            </a:r>
            <a:r>
              <a:rPr lang="cs-CZ" dirty="0" smtClean="0"/>
              <a:t>demence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myotrofická </a:t>
            </a:r>
            <a:r>
              <a:rPr lang="cs-CZ" dirty="0" smtClean="0"/>
              <a:t>latelární skleróza</a:t>
            </a:r>
          </a:p>
          <a:p>
            <a:pPr lvl="1"/>
            <a:r>
              <a:rPr lang="cs-CZ" dirty="0" smtClean="0"/>
              <a:t>Huntingtonova nemoc</a:t>
            </a:r>
          </a:p>
          <a:p>
            <a:pPr lvl="1"/>
            <a:r>
              <a:rPr lang="cs-CZ" dirty="0" err="1"/>
              <a:t>p</a:t>
            </a:r>
            <a:r>
              <a:rPr lang="cs-CZ" dirty="0" err="1" smtClean="0"/>
              <a:t>rionová</a:t>
            </a:r>
            <a:r>
              <a:rPr lang="cs-CZ" dirty="0" smtClean="0"/>
              <a:t> </a:t>
            </a:r>
            <a:r>
              <a:rPr lang="cs-CZ" dirty="0" smtClean="0"/>
              <a:t>onemocnění - </a:t>
            </a:r>
            <a:r>
              <a:rPr lang="cs-CZ" sz="2000" dirty="0" err="1" smtClean="0"/>
              <a:t>Creutzfeldtova</a:t>
            </a:r>
            <a:r>
              <a:rPr lang="cs-CZ" sz="2000" dirty="0" smtClean="0"/>
              <a:t>-Jakobova nemoc, Kuru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96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9" y="620688"/>
            <a:ext cx="4248472" cy="1202485"/>
          </a:xfrm>
        </p:spPr>
        <p:txBody>
          <a:bodyPr/>
          <a:lstStyle/>
          <a:p>
            <a:r>
              <a:rPr lang="cs-CZ" b="1" dirty="0" smtClean="0"/>
              <a:t>DUODOPA®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492896"/>
            <a:ext cx="6196405" cy="360381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i</a:t>
            </a:r>
            <a:r>
              <a:rPr lang="cs-CZ" dirty="0" smtClean="0"/>
              <a:t>ntestinální </a:t>
            </a:r>
            <a:r>
              <a:rPr lang="cs-CZ" dirty="0" smtClean="0"/>
              <a:t>gel</a:t>
            </a:r>
          </a:p>
          <a:p>
            <a:r>
              <a:rPr lang="cs-CZ" dirty="0" err="1"/>
              <a:t>l</a:t>
            </a:r>
            <a:r>
              <a:rPr lang="cs-CZ" dirty="0" err="1" smtClean="0"/>
              <a:t>evodopa</a:t>
            </a:r>
            <a:r>
              <a:rPr lang="cs-CZ" dirty="0" smtClean="0"/>
              <a:t> a </a:t>
            </a:r>
            <a:r>
              <a:rPr lang="cs-CZ" dirty="0" err="1" smtClean="0"/>
              <a:t>carbidopa</a:t>
            </a:r>
            <a:endParaRPr lang="cs-CZ" dirty="0" smtClean="0"/>
          </a:p>
          <a:p>
            <a:r>
              <a:rPr lang="cs-CZ" dirty="0"/>
              <a:t>e</a:t>
            </a:r>
            <a:r>
              <a:rPr lang="cs-CZ" dirty="0" smtClean="0"/>
              <a:t>lektronická </a:t>
            </a:r>
            <a:r>
              <a:rPr lang="cs-CZ" dirty="0" smtClean="0"/>
              <a:t>pumpa zavedená perkutánně do jejuna – kontinuální aplikace</a:t>
            </a:r>
          </a:p>
          <a:p>
            <a:r>
              <a:rPr lang="cs-CZ" dirty="0"/>
              <a:t>u</a:t>
            </a:r>
            <a:r>
              <a:rPr lang="cs-CZ" dirty="0" smtClean="0"/>
              <a:t> </a:t>
            </a:r>
            <a:r>
              <a:rPr lang="cs-CZ" dirty="0" smtClean="0"/>
              <a:t>pokročilé PD reagující na </a:t>
            </a:r>
            <a:r>
              <a:rPr lang="cs-CZ" dirty="0" err="1" smtClean="0"/>
              <a:t>levodopu</a:t>
            </a:r>
            <a:r>
              <a:rPr lang="cs-CZ" dirty="0" smtClean="0"/>
              <a:t> doprovázené těžkým kolísáním motoriky</a:t>
            </a:r>
          </a:p>
          <a:p>
            <a:r>
              <a:rPr lang="cs-CZ" dirty="0"/>
              <a:t>u</a:t>
            </a:r>
            <a:r>
              <a:rPr lang="cs-CZ" dirty="0" smtClean="0"/>
              <a:t> </a:t>
            </a:r>
            <a:r>
              <a:rPr lang="cs-CZ" dirty="0" smtClean="0"/>
              <a:t>netolerování kombinace </a:t>
            </a:r>
            <a:r>
              <a:rPr lang="cs-CZ" dirty="0" err="1" smtClean="0"/>
              <a:t>antiparkinsonik</a:t>
            </a:r>
            <a:endParaRPr lang="cs-CZ" dirty="0" smtClean="0"/>
          </a:p>
          <a:p>
            <a:r>
              <a:rPr lang="cs-CZ" dirty="0"/>
              <a:t>c</a:t>
            </a:r>
            <a:r>
              <a:rPr lang="cs-CZ" dirty="0" smtClean="0"/>
              <a:t>ena </a:t>
            </a:r>
            <a:r>
              <a:rPr lang="cs-CZ" dirty="0" smtClean="0"/>
              <a:t>asi 20 tis + komplikace s ucpáváním a čištěním </a:t>
            </a:r>
          </a:p>
          <a:p>
            <a:endParaRPr lang="cs-CZ" dirty="0"/>
          </a:p>
        </p:txBody>
      </p:sp>
      <p:pic>
        <p:nvPicPr>
          <p:cNvPr id="7170" name="Picture 2" descr="C:\Users\11378\Desktop\Pix\du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2950915" cy="228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377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LEVODOPA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</a:t>
            </a:r>
            <a:r>
              <a:rPr lang="cs-CZ" dirty="0" smtClean="0"/>
              <a:t>omplikace </a:t>
            </a:r>
            <a:r>
              <a:rPr lang="cs-CZ" dirty="0" smtClean="0"/>
              <a:t>léčby do 5 let po nasazení</a:t>
            </a:r>
          </a:p>
          <a:p>
            <a:pPr lvl="1"/>
            <a:r>
              <a:rPr lang="cs-CZ" dirty="0"/>
              <a:t>l</a:t>
            </a:r>
            <a:r>
              <a:rPr lang="cs-CZ" dirty="0" smtClean="0"/>
              <a:t>éčbu </a:t>
            </a:r>
            <a:r>
              <a:rPr lang="cs-CZ" dirty="0" err="1" smtClean="0"/>
              <a:t>levodopou</a:t>
            </a:r>
            <a:r>
              <a:rPr lang="cs-CZ" dirty="0" smtClean="0"/>
              <a:t> odkládat co nejdéle</a:t>
            </a:r>
            <a:endParaRPr lang="cs-CZ" dirty="0"/>
          </a:p>
          <a:p>
            <a:r>
              <a:rPr lang="cs-CZ" dirty="0" smtClean="0"/>
              <a:t>Long-term </a:t>
            </a:r>
            <a:r>
              <a:rPr lang="cs-CZ" dirty="0" err="1" smtClean="0"/>
              <a:t>levodopa</a:t>
            </a:r>
            <a:r>
              <a:rPr lang="cs-CZ" dirty="0" smtClean="0"/>
              <a:t> syndrome</a:t>
            </a:r>
          </a:p>
          <a:p>
            <a:pPr lvl="1"/>
            <a:r>
              <a:rPr lang="cs-CZ" dirty="0" err="1"/>
              <a:t>o</a:t>
            </a:r>
            <a:r>
              <a:rPr lang="cs-CZ" dirty="0" err="1" smtClean="0"/>
              <a:t>ff</a:t>
            </a:r>
            <a:r>
              <a:rPr lang="cs-CZ" dirty="0" smtClean="0"/>
              <a:t>-on syndrom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eočekávaná </a:t>
            </a:r>
            <a:r>
              <a:rPr lang="cs-CZ" dirty="0" err="1" smtClean="0"/>
              <a:t>bradykineze</a:t>
            </a:r>
            <a:r>
              <a:rPr lang="cs-CZ" dirty="0" smtClean="0"/>
              <a:t> před další dávkou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ychlé </a:t>
            </a:r>
            <a:r>
              <a:rPr lang="cs-CZ" dirty="0" smtClean="0"/>
              <a:t>přechody mezi </a:t>
            </a:r>
            <a:r>
              <a:rPr lang="cs-CZ" dirty="0" err="1" smtClean="0"/>
              <a:t>dyskinezii</a:t>
            </a:r>
            <a:r>
              <a:rPr lang="cs-CZ" dirty="0" smtClean="0"/>
              <a:t> a </a:t>
            </a:r>
            <a:r>
              <a:rPr lang="cs-CZ" dirty="0" err="1" smtClean="0"/>
              <a:t>akinezii</a:t>
            </a:r>
            <a:endParaRPr lang="cs-CZ" dirty="0" smtClean="0"/>
          </a:p>
          <a:p>
            <a:pPr lvl="1"/>
            <a:r>
              <a:rPr lang="cs-CZ" dirty="0"/>
              <a:t>i</a:t>
            </a:r>
            <a:r>
              <a:rPr lang="cs-CZ" dirty="0" smtClean="0"/>
              <a:t>ncidence </a:t>
            </a:r>
            <a:r>
              <a:rPr lang="cs-CZ" dirty="0" smtClean="0"/>
              <a:t>stoupá zhruba o 10% každým rokem terapie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řív </a:t>
            </a:r>
            <a:r>
              <a:rPr lang="cs-CZ" dirty="0" smtClean="0"/>
              <a:t>se vyvine u mladších pacientů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1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ontiersin.org/files/Articles/118136/fneur-05-00242-HTML/image_m/fneur-05-00242-g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20446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403648" y="5836622"/>
            <a:ext cx="109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3"/>
              </a:rPr>
              <a:t>dyskineze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23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Agonisté dopaminových </a:t>
            </a:r>
            <a:r>
              <a:rPr lang="cs-CZ" b="1" dirty="0" err="1" smtClean="0"/>
              <a:t>rp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2060848"/>
            <a:ext cx="6912768" cy="4680520"/>
          </a:xfrm>
        </p:spPr>
        <p:txBody>
          <a:bodyPr>
            <a:normAutofit/>
          </a:bodyPr>
          <a:lstStyle/>
          <a:p>
            <a:r>
              <a:rPr lang="cs-CZ" dirty="0"/>
              <a:t>m</a:t>
            </a:r>
            <a:r>
              <a:rPr lang="cs-CZ" dirty="0" smtClean="0"/>
              <a:t>éně </a:t>
            </a:r>
            <a:r>
              <a:rPr lang="cs-CZ" dirty="0" smtClean="0"/>
              <a:t>účinné a hůr tolerované než L-</a:t>
            </a:r>
            <a:r>
              <a:rPr lang="cs-CZ" dirty="0" err="1" smtClean="0"/>
              <a:t>dopa</a:t>
            </a:r>
            <a:endParaRPr lang="cs-CZ" dirty="0" smtClean="0"/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 smtClean="0"/>
              <a:t>brzkých stádiích nemoci nižší incidence </a:t>
            </a:r>
            <a:r>
              <a:rPr lang="cs-CZ" dirty="0" err="1" smtClean="0"/>
              <a:t>dyskinezie</a:t>
            </a:r>
            <a:r>
              <a:rPr lang="cs-CZ" dirty="0" smtClean="0"/>
              <a:t> ve srovnání s L-</a:t>
            </a:r>
            <a:r>
              <a:rPr lang="cs-CZ" dirty="0" err="1" smtClean="0"/>
              <a:t>dopou</a:t>
            </a:r>
            <a:endParaRPr lang="cs-CZ" dirty="0" smtClean="0"/>
          </a:p>
          <a:p>
            <a:r>
              <a:rPr lang="cs-CZ" dirty="0"/>
              <a:t>l</a:t>
            </a:r>
            <a:r>
              <a:rPr lang="cs-CZ" dirty="0" smtClean="0"/>
              <a:t>éky </a:t>
            </a:r>
            <a:r>
              <a:rPr lang="cs-CZ" dirty="0" smtClean="0"/>
              <a:t>1. volby u pacientů pod 70 let, oddálení podávání </a:t>
            </a:r>
            <a:r>
              <a:rPr lang="cs-CZ" dirty="0" err="1" smtClean="0"/>
              <a:t>levodopy</a:t>
            </a:r>
            <a:endParaRPr lang="cs-CZ" dirty="0" smtClean="0"/>
          </a:p>
          <a:p>
            <a:r>
              <a:rPr lang="cs-CZ" dirty="0"/>
              <a:t>c</a:t>
            </a:r>
            <a:r>
              <a:rPr lang="cs-CZ" dirty="0" smtClean="0"/>
              <a:t>ca </a:t>
            </a:r>
            <a:r>
              <a:rPr lang="cs-CZ" dirty="0" smtClean="0"/>
              <a:t>35 % pacientů vyhovuje </a:t>
            </a:r>
            <a:r>
              <a:rPr lang="cs-CZ" dirty="0" err="1" smtClean="0"/>
              <a:t>monoterapie</a:t>
            </a:r>
            <a:r>
              <a:rPr lang="cs-CZ" dirty="0" smtClean="0"/>
              <a:t>, u zbytku se musí přidat L-</a:t>
            </a:r>
            <a:r>
              <a:rPr lang="cs-CZ" dirty="0" err="1" smtClean="0"/>
              <a:t>dopa</a:t>
            </a:r>
            <a:endParaRPr lang="cs-CZ" dirty="0" smtClean="0"/>
          </a:p>
          <a:p>
            <a:r>
              <a:rPr lang="cs-CZ" dirty="0"/>
              <a:t>DA agonisté působí přímo na D</a:t>
            </a:r>
            <a:r>
              <a:rPr lang="cs-CZ" baseline="-25000" dirty="0"/>
              <a:t>2</a:t>
            </a:r>
            <a:r>
              <a:rPr lang="cs-CZ" dirty="0"/>
              <a:t>, méně na D</a:t>
            </a:r>
            <a:r>
              <a:rPr lang="cs-CZ" baseline="-25000" dirty="0"/>
              <a:t>1</a:t>
            </a:r>
            <a:r>
              <a:rPr lang="cs-CZ" dirty="0"/>
              <a:t> a D</a:t>
            </a:r>
            <a:r>
              <a:rPr lang="cs-CZ" baseline="-25000" dirty="0"/>
              <a:t>3</a:t>
            </a:r>
            <a:r>
              <a:rPr lang="cs-CZ" dirty="0"/>
              <a:t> </a:t>
            </a:r>
            <a:r>
              <a:rPr lang="cs-CZ" dirty="0" err="1" smtClean="0"/>
              <a:t>rp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220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Agonisté dopaminových </a:t>
            </a:r>
            <a:r>
              <a:rPr lang="cs-CZ" b="1" dirty="0" err="1"/>
              <a:t>rp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2060848"/>
            <a:ext cx="7056784" cy="38300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u="sng" dirty="0" err="1"/>
              <a:t>e</a:t>
            </a:r>
            <a:r>
              <a:rPr lang="cs-CZ" u="sng" dirty="0" err="1" smtClean="0"/>
              <a:t>rgolinové</a:t>
            </a:r>
            <a:endParaRPr lang="cs-CZ" dirty="0"/>
          </a:p>
          <a:p>
            <a:r>
              <a:rPr lang="cs-CZ" dirty="0"/>
              <a:t>pomalu </a:t>
            </a:r>
            <a:r>
              <a:rPr lang="cs-CZ" dirty="0" err="1"/>
              <a:t>obsolentní</a:t>
            </a:r>
            <a:r>
              <a:rPr lang="cs-CZ" dirty="0"/>
              <a:t> kvůli NÚ</a:t>
            </a:r>
          </a:p>
          <a:p>
            <a:r>
              <a:rPr lang="cs-CZ" dirty="0"/>
              <a:t>dnes spíš terapie </a:t>
            </a:r>
            <a:r>
              <a:rPr lang="cs-CZ" dirty="0" err="1"/>
              <a:t>hyperprolaktinémie</a:t>
            </a:r>
            <a:r>
              <a:rPr lang="cs-CZ" dirty="0"/>
              <a:t> a k zastavení laktace</a:t>
            </a:r>
          </a:p>
          <a:p>
            <a:r>
              <a:rPr lang="cs-CZ" b="1" dirty="0" err="1"/>
              <a:t>bromokriptin</a:t>
            </a:r>
            <a:endParaRPr lang="cs-CZ" b="1" dirty="0"/>
          </a:p>
          <a:p>
            <a:r>
              <a:rPr lang="cs-CZ" b="1" dirty="0" err="1"/>
              <a:t>kabergolin</a:t>
            </a:r>
            <a:r>
              <a:rPr lang="cs-CZ" b="1" dirty="0"/>
              <a:t> - </a:t>
            </a:r>
            <a:r>
              <a:rPr lang="cs-CZ" dirty="0"/>
              <a:t>poločas asi 68 hodin</a:t>
            </a:r>
          </a:p>
          <a:p>
            <a:pPr marL="0" indent="0">
              <a:buNone/>
            </a:pPr>
            <a:r>
              <a:rPr lang="cs-CZ" u="sng" dirty="0"/>
              <a:t>n</a:t>
            </a:r>
            <a:r>
              <a:rPr lang="cs-CZ" u="sng" dirty="0" smtClean="0"/>
              <a:t>on-</a:t>
            </a:r>
            <a:r>
              <a:rPr lang="cs-CZ" u="sng" dirty="0" err="1" smtClean="0"/>
              <a:t>ergolinové</a:t>
            </a:r>
            <a:endParaRPr lang="cs-CZ" u="sng" dirty="0"/>
          </a:p>
          <a:p>
            <a:r>
              <a:rPr lang="cs-CZ" b="1" dirty="0" err="1"/>
              <a:t>ropinirol</a:t>
            </a:r>
            <a:r>
              <a:rPr lang="cs-CZ" b="1" dirty="0"/>
              <a:t> – </a:t>
            </a:r>
            <a:r>
              <a:rPr lang="cs-CZ" dirty="0"/>
              <a:t>SR, často jako zahajovací </a:t>
            </a:r>
            <a:r>
              <a:rPr lang="cs-CZ" dirty="0" smtClean="0"/>
              <a:t>terapie, D</a:t>
            </a:r>
            <a:r>
              <a:rPr lang="cs-CZ" baseline="-25000" dirty="0" smtClean="0"/>
              <a:t>2</a:t>
            </a:r>
            <a:r>
              <a:rPr lang="cs-CZ" dirty="0" smtClean="0"/>
              <a:t> agonista</a:t>
            </a:r>
            <a:endParaRPr lang="cs-CZ" b="1" dirty="0"/>
          </a:p>
          <a:p>
            <a:r>
              <a:rPr lang="cs-CZ" b="1" dirty="0" err="1"/>
              <a:t>pramipexol</a:t>
            </a:r>
            <a:r>
              <a:rPr lang="cs-CZ" dirty="0"/>
              <a:t> </a:t>
            </a:r>
            <a:r>
              <a:rPr lang="cs-CZ" dirty="0" smtClean="0"/>
              <a:t>– SR; agonista D</a:t>
            </a:r>
            <a:r>
              <a:rPr lang="cs-CZ" baseline="-25000" dirty="0" smtClean="0"/>
              <a:t>2</a:t>
            </a:r>
            <a:r>
              <a:rPr lang="cs-CZ" dirty="0" smtClean="0"/>
              <a:t>, D</a:t>
            </a:r>
            <a:r>
              <a:rPr lang="cs-CZ" baseline="-25000" dirty="0" smtClean="0"/>
              <a:t>3</a:t>
            </a:r>
            <a:r>
              <a:rPr lang="cs-CZ" dirty="0" smtClean="0"/>
              <a:t> a D</a:t>
            </a:r>
            <a:r>
              <a:rPr lang="cs-CZ" baseline="-25000" dirty="0" smtClean="0"/>
              <a:t>4</a:t>
            </a:r>
            <a:endParaRPr lang="cs-CZ" b="1" baseline="-25000" dirty="0"/>
          </a:p>
          <a:p>
            <a:r>
              <a:rPr lang="cs-CZ" b="1" dirty="0" err="1"/>
              <a:t>rotigotin</a:t>
            </a:r>
            <a:r>
              <a:rPr lang="cs-CZ" dirty="0"/>
              <a:t> – TDR </a:t>
            </a:r>
            <a:r>
              <a:rPr lang="cs-CZ" dirty="0" smtClean="0"/>
              <a:t>EMP; D</a:t>
            </a:r>
            <a:r>
              <a:rPr lang="cs-CZ" baseline="-25000" dirty="0" smtClean="0"/>
              <a:t>1</a:t>
            </a:r>
            <a:r>
              <a:rPr lang="cs-CZ" dirty="0" smtClean="0"/>
              <a:t>, D</a:t>
            </a:r>
            <a:r>
              <a:rPr lang="cs-CZ" baseline="-25000" dirty="0" smtClean="0"/>
              <a:t>2</a:t>
            </a:r>
            <a:r>
              <a:rPr lang="cs-CZ" dirty="0" smtClean="0"/>
              <a:t> a D</a:t>
            </a:r>
            <a:r>
              <a:rPr lang="cs-CZ" baseline="-25000" dirty="0" smtClean="0"/>
              <a:t>3</a:t>
            </a:r>
            <a:r>
              <a:rPr lang="cs-CZ" dirty="0" smtClean="0"/>
              <a:t> agonista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0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Agonisté dopaminových </a:t>
            </a:r>
            <a:r>
              <a:rPr lang="cs-CZ" b="1" dirty="0" err="1"/>
              <a:t>rp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046047"/>
          </a:xfrm>
        </p:spPr>
        <p:txBody>
          <a:bodyPr>
            <a:normAutofit/>
          </a:bodyPr>
          <a:lstStyle/>
          <a:p>
            <a:r>
              <a:rPr lang="cs-CZ" b="1" dirty="0" smtClean="0"/>
              <a:t>NÚ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auzea </a:t>
            </a:r>
            <a:r>
              <a:rPr lang="cs-CZ" dirty="0" smtClean="0"/>
              <a:t>a zvracení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rtostatická </a:t>
            </a:r>
            <a:r>
              <a:rPr lang="cs-CZ" dirty="0" smtClean="0"/>
              <a:t>hypotenze</a:t>
            </a:r>
          </a:p>
          <a:p>
            <a:pPr lvl="1"/>
            <a:r>
              <a:rPr lang="cs-CZ" dirty="0"/>
              <a:t>h</a:t>
            </a:r>
            <a:r>
              <a:rPr lang="cs-CZ" dirty="0" smtClean="0"/>
              <a:t>alucinace </a:t>
            </a:r>
            <a:r>
              <a:rPr lang="cs-CZ" dirty="0" smtClean="0"/>
              <a:t>a zmatenost</a:t>
            </a:r>
          </a:p>
          <a:p>
            <a:pPr lvl="1"/>
            <a:r>
              <a:rPr lang="cs-CZ" dirty="0" err="1"/>
              <a:t>d</a:t>
            </a:r>
            <a:r>
              <a:rPr lang="cs-CZ" dirty="0" err="1" smtClean="0"/>
              <a:t>yskinezie</a:t>
            </a:r>
            <a:endParaRPr lang="cs-CZ" dirty="0" smtClean="0"/>
          </a:p>
          <a:p>
            <a:pPr lvl="1"/>
            <a:r>
              <a:rPr lang="cs-CZ" dirty="0" err="1"/>
              <a:t>p</a:t>
            </a:r>
            <a:r>
              <a:rPr lang="cs-CZ" dirty="0" err="1" smtClean="0"/>
              <a:t>leuropulmonární</a:t>
            </a:r>
            <a:r>
              <a:rPr lang="cs-CZ" dirty="0" smtClean="0"/>
              <a:t> </a:t>
            </a:r>
            <a:r>
              <a:rPr lang="cs-CZ" dirty="0" smtClean="0"/>
              <a:t>fibróza – </a:t>
            </a:r>
            <a:r>
              <a:rPr lang="cs-CZ" dirty="0" err="1" smtClean="0">
                <a:solidFill>
                  <a:srgbClr val="00B0F0"/>
                </a:solidFill>
              </a:rPr>
              <a:t>ergoliny</a:t>
            </a:r>
            <a:endParaRPr lang="cs-CZ" dirty="0" smtClean="0">
              <a:solidFill>
                <a:srgbClr val="00B0F0"/>
              </a:solidFill>
            </a:endParaRPr>
          </a:p>
          <a:p>
            <a:pPr lvl="1"/>
            <a:r>
              <a:rPr lang="cs-CZ" dirty="0"/>
              <a:t>k</a:t>
            </a:r>
            <a:r>
              <a:rPr lang="cs-CZ" dirty="0" smtClean="0"/>
              <a:t>ardiální </a:t>
            </a:r>
            <a:r>
              <a:rPr lang="cs-CZ" dirty="0" err="1" smtClean="0"/>
              <a:t>valvulopatie</a:t>
            </a:r>
            <a:r>
              <a:rPr lang="cs-CZ" dirty="0" smtClean="0"/>
              <a:t> – </a:t>
            </a:r>
            <a:r>
              <a:rPr lang="cs-CZ" dirty="0" err="1" smtClean="0">
                <a:solidFill>
                  <a:srgbClr val="00B0F0"/>
                </a:solidFill>
              </a:rPr>
              <a:t>ergoliny</a:t>
            </a:r>
            <a:endParaRPr lang="cs-CZ" dirty="0" smtClean="0">
              <a:solidFill>
                <a:srgbClr val="00B0F0"/>
              </a:solidFill>
            </a:endParaRPr>
          </a:p>
          <a:p>
            <a:pPr lvl="1"/>
            <a:r>
              <a:rPr lang="cs-CZ" dirty="0"/>
              <a:t>n</a:t>
            </a:r>
            <a:r>
              <a:rPr lang="cs-CZ" dirty="0" smtClean="0"/>
              <a:t>áhlá </a:t>
            </a:r>
            <a:r>
              <a:rPr lang="cs-CZ" dirty="0" smtClean="0"/>
              <a:t>a nadměrná ospalost „</a:t>
            </a:r>
            <a:r>
              <a:rPr lang="cs-CZ" dirty="0" err="1" smtClean="0"/>
              <a:t>sleep</a:t>
            </a:r>
            <a:r>
              <a:rPr lang="cs-CZ" dirty="0" smtClean="0"/>
              <a:t> </a:t>
            </a:r>
            <a:r>
              <a:rPr lang="cs-CZ" dirty="0" err="1" smtClean="0"/>
              <a:t>attack</a:t>
            </a:r>
            <a:r>
              <a:rPr lang="cs-CZ" dirty="0" smtClean="0"/>
              <a:t>“</a:t>
            </a:r>
          </a:p>
          <a:p>
            <a:pPr lvl="1"/>
            <a:r>
              <a:rPr lang="cs-CZ" dirty="0" err="1" smtClean="0"/>
              <a:t>Iimpulse</a:t>
            </a:r>
            <a:r>
              <a:rPr lang="cs-CZ" dirty="0" smtClean="0"/>
              <a:t>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disorders</a:t>
            </a:r>
            <a:r>
              <a:rPr lang="cs-CZ" dirty="0" smtClean="0"/>
              <a:t> – </a:t>
            </a:r>
            <a:r>
              <a:rPr lang="cs-CZ" dirty="0" err="1" smtClean="0"/>
              <a:t>gambling</a:t>
            </a:r>
            <a:r>
              <a:rPr lang="cs-CZ" dirty="0" smtClean="0"/>
              <a:t>, </a:t>
            </a:r>
            <a:r>
              <a:rPr lang="cs-CZ" dirty="0" err="1" smtClean="0"/>
              <a:t>hypersexualita</a:t>
            </a:r>
            <a:r>
              <a:rPr lang="cs-CZ" dirty="0" smtClean="0"/>
              <a:t>, nákupní horečka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8980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APOMORFIN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046047"/>
          </a:xfrm>
        </p:spPr>
        <p:txBody>
          <a:bodyPr>
            <a:normAutofit/>
          </a:bodyPr>
          <a:lstStyle/>
          <a:p>
            <a:r>
              <a:rPr lang="cs-CZ" dirty="0"/>
              <a:t>n</a:t>
            </a:r>
            <a:r>
              <a:rPr lang="cs-CZ" dirty="0" smtClean="0"/>
              <a:t>ejúčinnější </a:t>
            </a:r>
            <a:r>
              <a:rPr lang="cs-CZ" dirty="0" smtClean="0"/>
              <a:t>dopaminový agonista</a:t>
            </a:r>
          </a:p>
          <a:p>
            <a:r>
              <a:rPr lang="cs-CZ" dirty="0"/>
              <a:t>p</a:t>
            </a:r>
            <a:r>
              <a:rPr lang="cs-CZ" dirty="0" smtClean="0"/>
              <a:t>odáván </a:t>
            </a:r>
            <a:r>
              <a:rPr lang="cs-CZ" dirty="0" smtClean="0"/>
              <a:t>s. c. jako injekce nebo kontinuální infuze (nárazová úlevová terapie)</a:t>
            </a:r>
          </a:p>
          <a:p>
            <a:r>
              <a:rPr lang="cs-CZ" dirty="0"/>
              <a:t>k</a:t>
            </a:r>
            <a:r>
              <a:rPr lang="cs-CZ" dirty="0" smtClean="0"/>
              <a:t>rátký </a:t>
            </a:r>
            <a:r>
              <a:rPr lang="cs-CZ" dirty="0" smtClean="0"/>
              <a:t>poločas – akutně ulevuje od </a:t>
            </a:r>
            <a:r>
              <a:rPr lang="cs-CZ" dirty="0" err="1" smtClean="0"/>
              <a:t>dyskinezie</a:t>
            </a:r>
            <a:r>
              <a:rPr lang="cs-CZ" dirty="0" smtClean="0"/>
              <a:t>, </a:t>
            </a:r>
            <a:r>
              <a:rPr lang="cs-CZ" dirty="0" err="1" smtClean="0"/>
              <a:t>akinezie</a:t>
            </a:r>
            <a:r>
              <a:rPr lang="cs-CZ" dirty="0" smtClean="0"/>
              <a:t> i tremoru (60 min)</a:t>
            </a:r>
          </a:p>
          <a:p>
            <a:r>
              <a:rPr lang="cs-CZ" b="1" dirty="0" smtClean="0"/>
              <a:t>NÚ</a:t>
            </a:r>
            <a:r>
              <a:rPr lang="cs-CZ" dirty="0" smtClean="0"/>
              <a:t>: silná nauzea a zvracení, ortostatická hypotenze, iritace místa podání – kyselá látka, hemolytická anémie (v kombinaci s L-</a:t>
            </a:r>
            <a:r>
              <a:rPr lang="cs-CZ" dirty="0" err="1" smtClean="0"/>
              <a:t>dopou</a:t>
            </a:r>
            <a:r>
              <a:rPr lang="cs-CZ" dirty="0" smtClean="0"/>
              <a:t>)</a:t>
            </a:r>
          </a:p>
          <a:p>
            <a:r>
              <a:rPr lang="cs-CZ" dirty="0"/>
              <a:t>n</a:t>
            </a:r>
            <a:r>
              <a:rPr lang="cs-CZ" dirty="0" smtClean="0"/>
              <a:t>utné </a:t>
            </a:r>
            <a:r>
              <a:rPr lang="cs-CZ" dirty="0" smtClean="0"/>
              <a:t>podávat s </a:t>
            </a:r>
            <a:r>
              <a:rPr lang="cs-CZ" dirty="0" err="1" smtClean="0"/>
              <a:t>domperidonem</a:t>
            </a:r>
            <a:endParaRPr lang="cs-CZ" dirty="0" smtClean="0"/>
          </a:p>
        </p:txBody>
      </p:sp>
      <p:pic>
        <p:nvPicPr>
          <p:cNvPr id="8194" name="Picture 2" descr="C:\Users\11378\Desktop\Pix\ap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1559074" cy="14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009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Inhibitory COMT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2132856"/>
            <a:ext cx="6984776" cy="397403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</a:t>
            </a:r>
            <a:r>
              <a:rPr lang="cs-CZ" dirty="0" smtClean="0"/>
              <a:t>eriferní </a:t>
            </a:r>
            <a:r>
              <a:rPr lang="cs-CZ" dirty="0" smtClean="0"/>
              <a:t>reverzibilní inhibitory </a:t>
            </a:r>
            <a:r>
              <a:rPr lang="cs-CZ" dirty="0" err="1" smtClean="0"/>
              <a:t>catechol</a:t>
            </a:r>
            <a:r>
              <a:rPr lang="cs-CZ" dirty="0" smtClean="0"/>
              <a:t>-O-</a:t>
            </a:r>
            <a:r>
              <a:rPr lang="cs-CZ" dirty="0" err="1" smtClean="0"/>
              <a:t>methyl</a:t>
            </a:r>
            <a:r>
              <a:rPr lang="cs-CZ" dirty="0" smtClean="0"/>
              <a:t>-transferázy</a:t>
            </a:r>
          </a:p>
          <a:p>
            <a:r>
              <a:rPr lang="cs-CZ" dirty="0"/>
              <a:t>p</a:t>
            </a:r>
            <a:r>
              <a:rPr lang="cs-CZ" dirty="0" smtClean="0"/>
              <a:t>ouze </a:t>
            </a:r>
            <a:r>
              <a:rPr lang="cs-CZ" dirty="0" smtClean="0"/>
              <a:t>v kombinaci s L-</a:t>
            </a:r>
            <a:r>
              <a:rPr lang="cs-CZ" dirty="0" err="1" smtClean="0"/>
              <a:t>dopou</a:t>
            </a:r>
            <a:r>
              <a:rPr lang="cs-CZ" dirty="0" smtClean="0"/>
              <a:t> (i fixní 3-kombinace)</a:t>
            </a:r>
          </a:p>
          <a:p>
            <a:r>
              <a:rPr lang="cs-CZ" dirty="0"/>
              <a:t>u</a:t>
            </a:r>
            <a:r>
              <a:rPr lang="cs-CZ" dirty="0" smtClean="0"/>
              <a:t>možňují </a:t>
            </a:r>
            <a:r>
              <a:rPr lang="cs-CZ" dirty="0" smtClean="0"/>
              <a:t>snížit dávku L-</a:t>
            </a:r>
            <a:r>
              <a:rPr lang="cs-CZ" dirty="0" err="1" smtClean="0"/>
              <a:t>dopu</a:t>
            </a:r>
            <a:r>
              <a:rPr lang="cs-CZ" dirty="0" smtClean="0"/>
              <a:t> a snižují dobu imobility</a:t>
            </a:r>
          </a:p>
          <a:p>
            <a:r>
              <a:rPr lang="cs-CZ" b="1" dirty="0" err="1"/>
              <a:t>e</a:t>
            </a:r>
            <a:r>
              <a:rPr lang="cs-CZ" b="1" dirty="0" err="1" smtClean="0"/>
              <a:t>ntakapon</a:t>
            </a:r>
            <a:endParaRPr lang="cs-CZ" b="1" dirty="0" smtClean="0"/>
          </a:p>
          <a:p>
            <a:r>
              <a:rPr lang="cs-CZ" b="1" dirty="0" err="1"/>
              <a:t>t</a:t>
            </a:r>
            <a:r>
              <a:rPr lang="cs-CZ" b="1" dirty="0" err="1" smtClean="0"/>
              <a:t>olkapon</a:t>
            </a:r>
            <a:endParaRPr lang="cs-CZ" b="1" dirty="0" smtClean="0"/>
          </a:p>
          <a:p>
            <a:r>
              <a:rPr lang="cs-CZ" b="1" dirty="0" err="1"/>
              <a:t>o</a:t>
            </a:r>
            <a:r>
              <a:rPr lang="cs-CZ" b="1" dirty="0" err="1" smtClean="0"/>
              <a:t>picapon</a:t>
            </a:r>
            <a:r>
              <a:rPr lang="cs-CZ" dirty="0" smtClean="0"/>
              <a:t> – dlouhodobý, pouze jednou denně</a:t>
            </a:r>
            <a:endParaRPr lang="cs-CZ" b="1" dirty="0" smtClean="0"/>
          </a:p>
          <a:p>
            <a:r>
              <a:rPr lang="cs-CZ" b="1" dirty="0" smtClean="0"/>
              <a:t>INT:</a:t>
            </a:r>
            <a:r>
              <a:rPr lang="cs-CZ" dirty="0" smtClean="0"/>
              <a:t> NARI - </a:t>
            </a:r>
            <a:r>
              <a:rPr lang="cs-CZ" dirty="0" err="1" smtClean="0"/>
              <a:t>venlafaxin</a:t>
            </a:r>
            <a:endParaRPr lang="cs-CZ" dirty="0"/>
          </a:p>
          <a:p>
            <a:r>
              <a:rPr lang="cs-CZ" b="1" dirty="0" smtClean="0"/>
              <a:t>NÚ:</a:t>
            </a:r>
            <a:r>
              <a:rPr lang="cs-CZ" dirty="0" smtClean="0"/>
              <a:t> průjem, bolesti břicha, suchost úst, </a:t>
            </a:r>
            <a:r>
              <a:rPr lang="cs-CZ" dirty="0" err="1" smtClean="0"/>
              <a:t>hepatotoxicita</a:t>
            </a:r>
            <a:r>
              <a:rPr lang="cs-CZ" dirty="0" smtClean="0"/>
              <a:t> (T)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836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Ireverzibilní </a:t>
            </a:r>
            <a:r>
              <a:rPr lang="cs-CZ" b="1" dirty="0" err="1" smtClean="0"/>
              <a:t>iMAO</a:t>
            </a:r>
            <a:r>
              <a:rPr lang="cs-CZ" b="1" dirty="0" smtClean="0"/>
              <a:t>-B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349320" cy="3974039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err="1" smtClean="0"/>
              <a:t>selegilin</a:t>
            </a:r>
            <a:endParaRPr lang="cs-CZ" b="1" dirty="0" smtClean="0"/>
          </a:p>
          <a:p>
            <a:r>
              <a:rPr lang="cs-CZ" b="1" dirty="0" err="1"/>
              <a:t>r</a:t>
            </a:r>
            <a:r>
              <a:rPr lang="cs-CZ" b="1" dirty="0" err="1" smtClean="0"/>
              <a:t>asagilin</a:t>
            </a:r>
            <a:endParaRPr lang="cs-CZ" b="1" dirty="0" smtClean="0"/>
          </a:p>
          <a:p>
            <a:r>
              <a:rPr lang="cs-CZ" dirty="0"/>
              <a:t>i</a:t>
            </a:r>
            <a:r>
              <a:rPr lang="cs-CZ" dirty="0" smtClean="0"/>
              <a:t>nhibice </a:t>
            </a:r>
            <a:r>
              <a:rPr lang="cs-CZ" dirty="0" smtClean="0"/>
              <a:t>monoaminooxidázy zpomaluje odbourávání dopaminu v </a:t>
            </a:r>
            <a:r>
              <a:rPr lang="cs-CZ" dirty="0" err="1" smtClean="0"/>
              <a:t>striatu</a:t>
            </a:r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aznamenaný </a:t>
            </a:r>
            <a:r>
              <a:rPr lang="cs-CZ" dirty="0" smtClean="0"/>
              <a:t>taky </a:t>
            </a:r>
            <a:r>
              <a:rPr lang="cs-CZ" dirty="0" err="1" smtClean="0"/>
              <a:t>antiapoptotický</a:t>
            </a:r>
            <a:r>
              <a:rPr lang="cs-CZ" dirty="0" smtClean="0"/>
              <a:t> efekt u poškozených neuronů </a:t>
            </a:r>
          </a:p>
          <a:p>
            <a:r>
              <a:rPr lang="cs-CZ" dirty="0"/>
              <a:t>m</a:t>
            </a:r>
            <a:r>
              <a:rPr lang="cs-CZ" dirty="0" smtClean="0"/>
              <a:t>ůžou </a:t>
            </a:r>
            <a:r>
              <a:rPr lang="cs-CZ" dirty="0" smtClean="0"/>
              <a:t>byt nasazené jak první volba, tak do kombinace (mírné hybné postižení, mladší pacienti)</a:t>
            </a:r>
          </a:p>
          <a:p>
            <a:r>
              <a:rPr lang="cs-CZ" dirty="0"/>
              <a:t>s</a:t>
            </a:r>
            <a:r>
              <a:rPr lang="cs-CZ" dirty="0" smtClean="0"/>
              <a:t> </a:t>
            </a:r>
            <a:r>
              <a:rPr lang="cs-CZ" dirty="0" smtClean="0"/>
              <a:t>opatrností u pacientů se zvýšeným rizikem pádů</a:t>
            </a:r>
          </a:p>
          <a:p>
            <a:r>
              <a:rPr lang="cs-CZ" b="1" dirty="0" smtClean="0"/>
              <a:t>NÚ:</a:t>
            </a:r>
            <a:r>
              <a:rPr lang="cs-CZ" dirty="0" smtClean="0"/>
              <a:t> zmatenost, halucinace, pády</a:t>
            </a:r>
          </a:p>
          <a:p>
            <a:r>
              <a:rPr lang="cs-CZ" b="1" dirty="0" smtClean="0"/>
              <a:t>INT:</a:t>
            </a:r>
            <a:r>
              <a:rPr lang="cs-CZ" dirty="0" smtClean="0"/>
              <a:t> SSRI a jiné </a:t>
            </a:r>
            <a:r>
              <a:rPr lang="cs-CZ" dirty="0" err="1" smtClean="0"/>
              <a:t>serotoninergné</a:t>
            </a:r>
            <a:r>
              <a:rPr lang="cs-CZ" dirty="0" smtClean="0"/>
              <a:t> látky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3464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Reverzibilní </a:t>
            </a:r>
            <a:r>
              <a:rPr lang="cs-CZ" b="1" dirty="0" err="1" smtClean="0"/>
              <a:t>iMAO</a:t>
            </a:r>
            <a:r>
              <a:rPr lang="cs-CZ" b="1" dirty="0" smtClean="0"/>
              <a:t>-B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 smtClean="0"/>
              <a:t>safinamid</a:t>
            </a:r>
            <a:endParaRPr lang="cs-CZ" b="1" dirty="0" smtClean="0"/>
          </a:p>
          <a:p>
            <a:r>
              <a:rPr lang="cs-CZ" b="1" dirty="0" smtClean="0"/>
              <a:t>MÚ: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ysoce </a:t>
            </a:r>
            <a:r>
              <a:rPr lang="cs-CZ" dirty="0" smtClean="0"/>
              <a:t>selektivní reverzibilní inhibitor MAO</a:t>
            </a:r>
          </a:p>
          <a:p>
            <a:pPr lvl="1"/>
            <a:r>
              <a:rPr lang="cs-CZ" dirty="0"/>
              <a:t>i</a:t>
            </a:r>
            <a:r>
              <a:rPr lang="cs-CZ" dirty="0" smtClean="0"/>
              <a:t>nhibice </a:t>
            </a:r>
            <a:r>
              <a:rPr lang="cs-CZ" dirty="0"/>
              <a:t>re-</a:t>
            </a:r>
            <a:r>
              <a:rPr lang="cs-CZ" dirty="0" err="1"/>
              <a:t>uptaku</a:t>
            </a:r>
            <a:r>
              <a:rPr lang="cs-CZ" dirty="0"/>
              <a:t> </a:t>
            </a:r>
            <a:r>
              <a:rPr lang="cs-CZ" dirty="0" smtClean="0"/>
              <a:t>DA</a:t>
            </a:r>
          </a:p>
          <a:p>
            <a:pPr lvl="1"/>
            <a:r>
              <a:rPr lang="cs-CZ" dirty="0" err="1"/>
              <a:t>b</a:t>
            </a:r>
            <a:r>
              <a:rPr lang="en-US" dirty="0" err="1" smtClean="0"/>
              <a:t>lok</a:t>
            </a:r>
            <a:r>
              <a:rPr lang="cs-CZ" dirty="0" err="1"/>
              <a:t>uje</a:t>
            </a:r>
            <a:r>
              <a:rPr lang="en-US" dirty="0"/>
              <a:t> </a:t>
            </a:r>
            <a:r>
              <a:rPr lang="cs-CZ" dirty="0"/>
              <a:t>napěťově řízené</a:t>
            </a:r>
            <a:r>
              <a:rPr lang="en-US" dirty="0"/>
              <a:t> Na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cs-CZ" dirty="0"/>
              <a:t>kanály </a:t>
            </a:r>
          </a:p>
          <a:p>
            <a:pPr lvl="1"/>
            <a:r>
              <a:rPr lang="cs-CZ" dirty="0"/>
              <a:t>b</a:t>
            </a:r>
            <a:r>
              <a:rPr lang="cs-CZ" dirty="0" smtClean="0"/>
              <a:t>lokuje </a:t>
            </a:r>
            <a:r>
              <a:rPr lang="cs-CZ" dirty="0"/>
              <a:t>kalciové kanály typu N → GLU antagonizmus (snižuje uvolňování GLU</a:t>
            </a:r>
            <a:r>
              <a:rPr lang="cs-CZ" dirty="0" smtClean="0"/>
              <a:t>)</a:t>
            </a:r>
          </a:p>
          <a:p>
            <a:r>
              <a:rPr lang="cs-CZ" dirty="0"/>
              <a:t>r</a:t>
            </a:r>
            <a:r>
              <a:rPr lang="cs-CZ" dirty="0" smtClean="0"/>
              <a:t>edukce </a:t>
            </a:r>
            <a:r>
              <a:rPr lang="cs-CZ" dirty="0" err="1" smtClean="0"/>
              <a:t>levodopových</a:t>
            </a:r>
            <a:r>
              <a:rPr lang="cs-CZ" dirty="0" smtClean="0"/>
              <a:t> dyskinezí (v kombinaci i </a:t>
            </a:r>
            <a:r>
              <a:rPr lang="cs-CZ" dirty="0" err="1" smtClean="0"/>
              <a:t>monoterapie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9343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254044" cy="1362075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ANTIPARKINSONIKA</a:t>
            </a:r>
            <a:endParaRPr lang="cs-CZ" sz="4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67" y="2708920"/>
            <a:ext cx="3348325" cy="1578496"/>
          </a:xfrm>
          <a:prstGeom prst="rect">
            <a:avLst/>
          </a:prstGeom>
        </p:spPr>
      </p:pic>
      <p:pic>
        <p:nvPicPr>
          <p:cNvPr id="5" name="Obrázek 5" descr="Writing_by_a_Parkinson's_disease_pati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653533"/>
            <a:ext cx="3672408" cy="14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AMANTADIN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7"/>
            <a:ext cx="6493336" cy="360381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MÚ</a:t>
            </a:r>
          </a:p>
          <a:p>
            <a:pPr lvl="1"/>
            <a:r>
              <a:rPr lang="cs-CZ" dirty="0"/>
              <a:t>u</a:t>
            </a:r>
            <a:r>
              <a:rPr lang="cs-CZ" dirty="0" smtClean="0"/>
              <a:t>lehčuje </a:t>
            </a:r>
            <a:r>
              <a:rPr lang="cs-CZ" dirty="0" smtClean="0"/>
              <a:t>presynaptické uvolňování dopaminu</a:t>
            </a:r>
          </a:p>
          <a:p>
            <a:pPr lvl="1"/>
            <a:r>
              <a:rPr lang="cs-CZ" dirty="0"/>
              <a:t>b</a:t>
            </a:r>
            <a:r>
              <a:rPr lang="cs-CZ" dirty="0" smtClean="0"/>
              <a:t>lokuje </a:t>
            </a:r>
            <a:r>
              <a:rPr lang="cs-CZ" dirty="0" err="1" smtClean="0"/>
              <a:t>reuptake</a:t>
            </a:r>
            <a:r>
              <a:rPr lang="cs-CZ" dirty="0" smtClean="0"/>
              <a:t> dopaminu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nticholinergní </a:t>
            </a:r>
            <a:r>
              <a:rPr lang="cs-CZ" dirty="0" smtClean="0"/>
              <a:t>efekt</a:t>
            </a:r>
          </a:p>
          <a:p>
            <a:pPr lvl="1"/>
            <a:r>
              <a:rPr lang="cs-CZ" dirty="0" smtClean="0"/>
              <a:t>NDMA antagonista</a:t>
            </a:r>
          </a:p>
          <a:p>
            <a:r>
              <a:rPr lang="cs-CZ" dirty="0"/>
              <a:t>p</a:t>
            </a:r>
            <a:r>
              <a:rPr lang="cs-CZ" dirty="0" smtClean="0"/>
              <a:t>ůsobí </a:t>
            </a:r>
            <a:r>
              <a:rPr lang="cs-CZ" dirty="0" smtClean="0"/>
              <a:t>na rigiditu a akinezi víc než na třes</a:t>
            </a:r>
            <a:endParaRPr lang="cs-CZ" dirty="0"/>
          </a:p>
          <a:p>
            <a:r>
              <a:rPr lang="cs-CZ" b="1" dirty="0" smtClean="0"/>
              <a:t>NÚ</a:t>
            </a:r>
            <a:r>
              <a:rPr lang="cs-CZ" dirty="0" smtClean="0"/>
              <a:t>: zmatenost, periferní edém, </a:t>
            </a:r>
            <a:r>
              <a:rPr lang="cs-CZ" dirty="0" err="1" smtClean="0"/>
              <a:t>livedo</a:t>
            </a:r>
            <a:r>
              <a:rPr lang="cs-CZ" dirty="0" smtClean="0"/>
              <a:t> </a:t>
            </a:r>
            <a:r>
              <a:rPr lang="cs-CZ" dirty="0" err="1" smtClean="0"/>
              <a:t>reticularis</a:t>
            </a:r>
            <a:endParaRPr lang="cs-CZ" dirty="0" smtClean="0"/>
          </a:p>
          <a:p>
            <a:r>
              <a:rPr lang="cs-CZ" dirty="0"/>
              <a:t>u</a:t>
            </a:r>
            <a:r>
              <a:rPr lang="cs-CZ" dirty="0" smtClean="0"/>
              <a:t>možňuje </a:t>
            </a:r>
            <a:r>
              <a:rPr lang="cs-CZ" dirty="0" smtClean="0"/>
              <a:t>snížení dávek </a:t>
            </a:r>
            <a:r>
              <a:rPr lang="cs-CZ" dirty="0" err="1" smtClean="0"/>
              <a:t>levodopy</a:t>
            </a:r>
            <a:endParaRPr lang="cs-CZ" dirty="0" smtClean="0"/>
          </a:p>
          <a:p>
            <a:r>
              <a:rPr lang="cs-CZ" dirty="0" err="1"/>
              <a:t>d</a:t>
            </a:r>
            <a:r>
              <a:rPr lang="cs-CZ" dirty="0" err="1" smtClean="0"/>
              <a:t>opaminergní</a:t>
            </a:r>
            <a:r>
              <a:rPr lang="cs-CZ" dirty="0" smtClean="0"/>
              <a:t> </a:t>
            </a:r>
            <a:r>
              <a:rPr lang="cs-CZ" dirty="0" smtClean="0"/>
              <a:t>účinek vymizí asi po 6 měsících</a:t>
            </a:r>
          </a:p>
          <a:p>
            <a:r>
              <a:rPr lang="cs-CZ" dirty="0" err="1"/>
              <a:t>r</a:t>
            </a:r>
            <a:r>
              <a:rPr lang="cs-CZ" dirty="0" err="1" smtClean="0"/>
              <a:t>ebound</a:t>
            </a:r>
            <a:r>
              <a:rPr lang="cs-CZ" dirty="0" smtClean="0"/>
              <a:t> </a:t>
            </a:r>
            <a:r>
              <a:rPr lang="cs-CZ" dirty="0" smtClean="0"/>
              <a:t>fenomén</a:t>
            </a:r>
          </a:p>
          <a:p>
            <a:endParaRPr lang="cs-CZ" dirty="0"/>
          </a:p>
        </p:txBody>
      </p:sp>
      <p:pic>
        <p:nvPicPr>
          <p:cNvPr id="9218" name="Picture 2" descr="C:\Users\11378\Desktop\Pix\ama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3424"/>
            <a:ext cx="1714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160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ANTICHOLINERGIKA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988840"/>
            <a:ext cx="7200800" cy="397403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r</a:t>
            </a:r>
            <a:r>
              <a:rPr lang="cs-CZ" dirty="0" smtClean="0"/>
              <a:t>edukce </a:t>
            </a:r>
            <a:r>
              <a:rPr lang="cs-CZ" dirty="0" smtClean="0"/>
              <a:t>tremoru a salivace, málo účinné u rigidity a </a:t>
            </a:r>
            <a:r>
              <a:rPr lang="cs-CZ" dirty="0" err="1" smtClean="0"/>
              <a:t>bradykinezie</a:t>
            </a:r>
            <a:endParaRPr lang="cs-CZ" dirty="0" smtClean="0"/>
          </a:p>
          <a:p>
            <a:r>
              <a:rPr lang="cs-CZ" dirty="0"/>
              <a:t>k</a:t>
            </a:r>
            <a:r>
              <a:rPr lang="cs-CZ" dirty="0" smtClean="0"/>
              <a:t>vůli </a:t>
            </a:r>
            <a:r>
              <a:rPr lang="cs-CZ" dirty="0" smtClean="0"/>
              <a:t>NÚ se stávají </a:t>
            </a:r>
            <a:r>
              <a:rPr lang="cs-CZ" dirty="0" err="1" smtClean="0"/>
              <a:t>obsolentními</a:t>
            </a:r>
            <a:r>
              <a:rPr lang="cs-CZ" dirty="0" smtClean="0"/>
              <a:t>, pouze vyrovnávají narušenou funkční převahu ACH inervace</a:t>
            </a:r>
          </a:p>
          <a:p>
            <a:r>
              <a:rPr lang="cs-CZ" b="1" dirty="0" smtClean="0"/>
              <a:t>NÚ:</a:t>
            </a:r>
            <a:r>
              <a:rPr lang="cs-CZ" dirty="0" smtClean="0"/>
              <a:t> zácpa, retence moči, narušení kognice, zmatenost, suchost sliznic, poruchy vidění</a:t>
            </a:r>
          </a:p>
          <a:p>
            <a:r>
              <a:rPr lang="cs-CZ" dirty="0"/>
              <a:t>s</a:t>
            </a:r>
            <a:r>
              <a:rPr lang="cs-CZ" dirty="0" smtClean="0"/>
              <a:t>píš </a:t>
            </a:r>
            <a:r>
              <a:rPr lang="cs-CZ" dirty="0" smtClean="0"/>
              <a:t>u mladších pacientů, KI nad 65 let</a:t>
            </a:r>
          </a:p>
          <a:p>
            <a:r>
              <a:rPr lang="cs-CZ" b="1" dirty="0" err="1"/>
              <a:t>biperiden</a:t>
            </a:r>
            <a:endParaRPr lang="cs-CZ" b="1" dirty="0"/>
          </a:p>
          <a:p>
            <a:r>
              <a:rPr lang="cs-CZ" b="1" dirty="0" err="1"/>
              <a:t>procyklidin</a:t>
            </a:r>
            <a:endParaRPr lang="cs-CZ" b="1" dirty="0"/>
          </a:p>
          <a:p>
            <a:r>
              <a:rPr lang="cs-CZ" dirty="0"/>
              <a:t>v</a:t>
            </a:r>
            <a:r>
              <a:rPr lang="cs-CZ" dirty="0" smtClean="0"/>
              <a:t>ýhodné </a:t>
            </a:r>
            <a:r>
              <a:rPr lang="cs-CZ" dirty="0" smtClean="0"/>
              <a:t>použití nízkých dávek TCA na noc – dlouhý poločas, </a:t>
            </a:r>
            <a:r>
              <a:rPr lang="cs-CZ" dirty="0" err="1" smtClean="0"/>
              <a:t>anticholinergika</a:t>
            </a:r>
            <a:r>
              <a:rPr lang="cs-CZ" dirty="0" smtClean="0"/>
              <a:t>, blok </a:t>
            </a:r>
            <a:r>
              <a:rPr lang="cs-CZ" dirty="0" err="1" smtClean="0"/>
              <a:t>reuptaku</a:t>
            </a:r>
            <a:r>
              <a:rPr lang="cs-CZ" dirty="0" smtClean="0"/>
              <a:t> NA</a:t>
            </a:r>
          </a:p>
        </p:txBody>
      </p:sp>
    </p:spTree>
    <p:extLst>
      <p:ext uri="{BB962C8B-B14F-4D97-AF65-F5344CB8AC3E}">
        <p14:creationId xmlns:p14="http://schemas.microsoft.com/office/powerpoint/2010/main" val="821383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Budoucí léčba dyskinezí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005675"/>
            <a:ext cx="3888432" cy="4924337"/>
          </a:xfrm>
        </p:spPr>
        <p:txBody>
          <a:bodyPr>
            <a:normAutofit/>
          </a:bodyPr>
          <a:lstStyle/>
          <a:p>
            <a:r>
              <a:rPr lang="cs-CZ" b="1" dirty="0" err="1"/>
              <a:t>d</a:t>
            </a:r>
            <a:r>
              <a:rPr lang="cs-CZ" b="1" dirty="0" err="1" smtClean="0"/>
              <a:t>ipraglurant</a:t>
            </a:r>
            <a:endParaRPr lang="cs-CZ" dirty="0"/>
          </a:p>
          <a:p>
            <a:pPr lvl="1"/>
            <a:r>
              <a:rPr lang="cs-CZ" dirty="0" smtClean="0"/>
              <a:t>negativní </a:t>
            </a:r>
            <a:r>
              <a:rPr lang="cs-CZ" dirty="0" err="1" smtClean="0"/>
              <a:t>allosterický</a:t>
            </a:r>
            <a:r>
              <a:rPr lang="cs-CZ" dirty="0" smtClean="0"/>
              <a:t> modulátor mGluR5, ve fázi II klinického hodnocení</a:t>
            </a:r>
          </a:p>
          <a:p>
            <a:r>
              <a:rPr lang="cs-CZ" b="1" dirty="0" err="1" smtClean="0"/>
              <a:t>piclozotan</a:t>
            </a:r>
            <a:r>
              <a:rPr lang="cs-CZ" dirty="0" smtClean="0"/>
              <a:t> </a:t>
            </a:r>
            <a:endParaRPr lang="cs-CZ" dirty="0"/>
          </a:p>
          <a:p>
            <a:pPr lvl="1"/>
            <a:r>
              <a:rPr lang="cs-CZ" dirty="0" smtClean="0"/>
              <a:t>selektivní 5HT1A agonista, D3 agonista, zatím v preklinických studiích, potenciálně </a:t>
            </a:r>
            <a:r>
              <a:rPr lang="cs-CZ" dirty="0" err="1" smtClean="0"/>
              <a:t>neuroprotektivní</a:t>
            </a:r>
            <a:endParaRPr lang="cs-CZ" dirty="0"/>
          </a:p>
        </p:txBody>
      </p:sp>
      <p:pic>
        <p:nvPicPr>
          <p:cNvPr id="10242" name="Picture 2" descr="C:\Users\11378\Desktop\Pix\fu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85" y="2348880"/>
            <a:ext cx="329968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874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Léčba dalších symptomů PN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2132856"/>
            <a:ext cx="6853376" cy="4046047"/>
          </a:xfrm>
        </p:spPr>
        <p:txBody>
          <a:bodyPr>
            <a:normAutofit/>
          </a:bodyPr>
          <a:lstStyle/>
          <a:p>
            <a:r>
              <a:rPr lang="cs-CZ" sz="2200" b="1" dirty="0"/>
              <a:t>d</a:t>
            </a:r>
            <a:r>
              <a:rPr lang="cs-CZ" sz="2200" b="1" dirty="0" smtClean="0"/>
              <a:t>eprese</a:t>
            </a:r>
            <a:r>
              <a:rPr lang="cs-CZ" sz="2200" b="1" dirty="0" smtClean="0"/>
              <a:t>, úzkost:</a:t>
            </a:r>
          </a:p>
          <a:p>
            <a:pPr lvl="1"/>
            <a:r>
              <a:rPr lang="cs-CZ" dirty="0" smtClean="0"/>
              <a:t>SSRI, v úvodu léčby kombinace s benzodiazepiny</a:t>
            </a:r>
          </a:p>
          <a:p>
            <a:r>
              <a:rPr lang="cs-CZ" sz="2200" b="1" dirty="0"/>
              <a:t>d</a:t>
            </a:r>
            <a:r>
              <a:rPr lang="cs-CZ" sz="2200" b="1" dirty="0" smtClean="0"/>
              <a:t>emence</a:t>
            </a:r>
            <a:r>
              <a:rPr lang="cs-CZ" sz="2200" b="1" dirty="0" smtClean="0"/>
              <a:t>:</a:t>
            </a:r>
          </a:p>
          <a:p>
            <a:pPr lvl="1"/>
            <a:r>
              <a:rPr lang="cs-CZ" dirty="0"/>
              <a:t>i</a:t>
            </a:r>
            <a:r>
              <a:rPr lang="cs-CZ" dirty="0" smtClean="0"/>
              <a:t>nhibitory </a:t>
            </a:r>
            <a:r>
              <a:rPr lang="cs-CZ" dirty="0" err="1" smtClean="0"/>
              <a:t>AChE</a:t>
            </a:r>
            <a:r>
              <a:rPr lang="cs-CZ" dirty="0" smtClean="0"/>
              <a:t>: </a:t>
            </a:r>
            <a:r>
              <a:rPr lang="cs-CZ" dirty="0" err="1" smtClean="0"/>
              <a:t>rivastigmin</a:t>
            </a:r>
            <a:endParaRPr lang="cs-CZ" dirty="0" smtClean="0"/>
          </a:p>
          <a:p>
            <a:r>
              <a:rPr lang="cs-CZ" sz="2200" b="1" dirty="0"/>
              <a:t>l</a:t>
            </a:r>
            <a:r>
              <a:rPr lang="cs-CZ" sz="2200" b="1" dirty="0" smtClean="0"/>
              <a:t>éčba </a:t>
            </a:r>
            <a:r>
              <a:rPr lang="cs-CZ" sz="2200" b="1" dirty="0" smtClean="0"/>
              <a:t>psychotických komplikací:</a:t>
            </a:r>
            <a:endParaRPr lang="cs-CZ" sz="2200" b="1" dirty="0"/>
          </a:p>
          <a:p>
            <a:pPr lvl="1"/>
            <a:r>
              <a:rPr lang="cs-CZ" dirty="0"/>
              <a:t>a</a:t>
            </a:r>
            <a:r>
              <a:rPr lang="cs-CZ" dirty="0" smtClean="0"/>
              <a:t>typická </a:t>
            </a:r>
            <a:r>
              <a:rPr lang="cs-CZ" dirty="0" smtClean="0"/>
              <a:t>antipsychotika v nízkých dávkách – </a:t>
            </a:r>
            <a:r>
              <a:rPr lang="cs-CZ" dirty="0" err="1" smtClean="0"/>
              <a:t>olanzapin</a:t>
            </a:r>
            <a:r>
              <a:rPr lang="cs-CZ" dirty="0" smtClean="0"/>
              <a:t>, </a:t>
            </a:r>
            <a:r>
              <a:rPr lang="cs-CZ" dirty="0" err="1" smtClean="0"/>
              <a:t>klozapin</a:t>
            </a:r>
            <a:r>
              <a:rPr lang="cs-CZ" dirty="0" smtClean="0"/>
              <a:t>, </a:t>
            </a:r>
            <a:r>
              <a:rPr lang="cs-CZ" dirty="0" err="1" smtClean="0"/>
              <a:t>quetiapin</a:t>
            </a:r>
            <a:endParaRPr lang="cs-CZ" dirty="0" smtClean="0"/>
          </a:p>
          <a:p>
            <a:pPr lvl="1"/>
            <a:r>
              <a:rPr lang="cs-CZ" dirty="0"/>
              <a:t>a</a:t>
            </a:r>
            <a:r>
              <a:rPr lang="cs-CZ" dirty="0" smtClean="0"/>
              <a:t>ntipsychotika </a:t>
            </a:r>
            <a:r>
              <a:rPr lang="cs-CZ" dirty="0" smtClean="0"/>
              <a:t>1. generace KI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285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000" y="1484783"/>
            <a:ext cx="7473416" cy="420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81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293401" cy="120248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„Maligní </a:t>
            </a:r>
            <a:r>
              <a:rPr lang="cs-CZ" b="1" dirty="0" err="1" smtClean="0"/>
              <a:t>neuroleptický</a:t>
            </a:r>
            <a:r>
              <a:rPr lang="cs-CZ" b="1" dirty="0" smtClean="0"/>
              <a:t> syndrom“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</a:t>
            </a:r>
            <a:r>
              <a:rPr lang="cs-CZ" dirty="0" smtClean="0"/>
              <a:t>áhlé </a:t>
            </a:r>
            <a:r>
              <a:rPr lang="cs-CZ" dirty="0" smtClean="0"/>
              <a:t>ukončení terapie </a:t>
            </a:r>
            <a:r>
              <a:rPr lang="cs-CZ" dirty="0" err="1" smtClean="0"/>
              <a:t>dopaminergními</a:t>
            </a:r>
            <a:r>
              <a:rPr lang="cs-CZ" dirty="0" smtClean="0"/>
              <a:t> léčivy</a:t>
            </a:r>
          </a:p>
          <a:p>
            <a:r>
              <a:rPr lang="cs-CZ" dirty="0"/>
              <a:t>n</a:t>
            </a:r>
            <a:r>
              <a:rPr lang="cs-CZ" dirty="0" smtClean="0"/>
              <a:t>áhlý </a:t>
            </a:r>
            <a:r>
              <a:rPr lang="cs-CZ" dirty="0" smtClean="0"/>
              <a:t>centrální pokles </a:t>
            </a:r>
            <a:r>
              <a:rPr lang="cs-CZ" dirty="0" err="1" smtClean="0"/>
              <a:t>dopaminergní</a:t>
            </a:r>
            <a:r>
              <a:rPr lang="cs-CZ" dirty="0" smtClean="0"/>
              <a:t> aktivity</a:t>
            </a:r>
          </a:p>
          <a:p>
            <a:r>
              <a:rPr lang="cs-CZ" dirty="0" err="1"/>
              <a:t>e</a:t>
            </a:r>
            <a:r>
              <a:rPr lang="cs-CZ" dirty="0" err="1" smtClean="0"/>
              <a:t>xtrapyramidové</a:t>
            </a:r>
            <a:r>
              <a:rPr lang="cs-CZ" dirty="0" smtClean="0"/>
              <a:t> </a:t>
            </a:r>
            <a:r>
              <a:rPr lang="cs-CZ" dirty="0" smtClean="0"/>
              <a:t>příznaky, hyperpyrexie, změny vědomí, autonomní nestabilita</a:t>
            </a:r>
          </a:p>
          <a:p>
            <a:endParaRPr lang="cs-CZ" dirty="0"/>
          </a:p>
          <a:p>
            <a:r>
              <a:rPr lang="cs-CZ" dirty="0"/>
              <a:t>o</a:t>
            </a:r>
            <a:r>
              <a:rPr lang="cs-CZ" dirty="0" smtClean="0"/>
              <a:t>kamžité </a:t>
            </a:r>
            <a:r>
              <a:rPr lang="cs-CZ" dirty="0" smtClean="0"/>
              <a:t>obnovení </a:t>
            </a:r>
            <a:r>
              <a:rPr lang="cs-CZ" dirty="0" err="1" smtClean="0"/>
              <a:t>dopaminergní</a:t>
            </a:r>
            <a:r>
              <a:rPr lang="cs-CZ" dirty="0" smtClean="0"/>
              <a:t> léčby (apomorfin)</a:t>
            </a:r>
          </a:p>
          <a:p>
            <a:r>
              <a:rPr lang="cs-CZ" dirty="0"/>
              <a:t>v</a:t>
            </a:r>
            <a:r>
              <a:rPr lang="cs-CZ" dirty="0" smtClean="0"/>
              <a:t>yvarovat </a:t>
            </a:r>
            <a:r>
              <a:rPr lang="cs-CZ" dirty="0" smtClean="0"/>
              <a:t>se náhlému a bezdůvodnému přerušení léčby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160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/>
          <a:lstStyle/>
          <a:p>
            <a:r>
              <a:rPr lang="cs-CZ" b="1" dirty="0" smtClean="0"/>
              <a:t>Hluboká mozková stimulace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9"/>
          <a:stretch/>
        </p:blipFill>
        <p:spPr>
          <a:xfrm>
            <a:off x="1691680" y="1700808"/>
            <a:ext cx="547016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9123" y="-143527"/>
            <a:ext cx="7497762" cy="864146"/>
          </a:xfrm>
        </p:spPr>
        <p:txBody>
          <a:bodyPr>
            <a:normAutofit/>
          </a:bodyPr>
          <a:lstStyle/>
          <a:p>
            <a:r>
              <a:rPr lang="cs-CZ" b="1" dirty="0" smtClean="0"/>
              <a:t>Algoritmus léčby PN</a:t>
            </a:r>
            <a:endParaRPr lang="cs-CZ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236" t="12500" r="25680" b="16283"/>
          <a:stretch/>
        </p:blipFill>
        <p:spPr>
          <a:xfrm>
            <a:off x="1043608" y="620688"/>
            <a:ext cx="7056784" cy="5544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652534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Převzato z Rektorová, Remedia 2005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7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Kofein a PD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9317" y="1772816"/>
            <a:ext cx="4971146" cy="4351338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ravidelná </a:t>
            </a:r>
            <a:r>
              <a:rPr lang="cs-CZ" dirty="0" smtClean="0"/>
              <a:t>konzumace kofeinu asociována a menším sklonem </a:t>
            </a:r>
            <a:r>
              <a:rPr lang="cs-CZ" dirty="0"/>
              <a:t>k rozvoji </a:t>
            </a:r>
            <a:r>
              <a:rPr lang="cs-CZ" dirty="0" smtClean="0"/>
              <a:t>PD</a:t>
            </a:r>
          </a:p>
          <a:p>
            <a:r>
              <a:rPr lang="cs-CZ" b="1" dirty="0"/>
              <a:t>k</a:t>
            </a:r>
            <a:r>
              <a:rPr lang="cs-CZ" b="1" dirty="0" smtClean="0"/>
              <a:t>ofein</a:t>
            </a:r>
            <a:r>
              <a:rPr lang="cs-CZ" dirty="0" smtClean="0"/>
              <a:t> </a:t>
            </a:r>
            <a:r>
              <a:rPr lang="cs-CZ" dirty="0" smtClean="0"/>
              <a:t>je antagonistou adenosinových A</a:t>
            </a:r>
            <a:r>
              <a:rPr lang="cs-CZ" baseline="-25000" dirty="0" smtClean="0"/>
              <a:t>2A</a:t>
            </a:r>
            <a:r>
              <a:rPr lang="cs-CZ" dirty="0" smtClean="0"/>
              <a:t> receptorů</a:t>
            </a:r>
          </a:p>
          <a:p>
            <a:r>
              <a:rPr lang="cs-CZ" dirty="0"/>
              <a:t>p</a:t>
            </a:r>
            <a:r>
              <a:rPr lang="cs-CZ" dirty="0" smtClean="0"/>
              <a:t>rvní </a:t>
            </a:r>
            <a:r>
              <a:rPr lang="cs-CZ" dirty="0" smtClean="0"/>
              <a:t>léčivo využívající tento mechanismus účinku: </a:t>
            </a:r>
          </a:p>
          <a:p>
            <a:pPr lvl="1"/>
            <a:r>
              <a:rPr lang="cs-CZ" b="1" dirty="0" err="1" smtClean="0"/>
              <a:t>istradefylin</a:t>
            </a:r>
            <a:r>
              <a:rPr lang="cs-CZ" dirty="0" smtClean="0"/>
              <a:t>, registrován v Japonsku, FDA v roce 2008 odmítla pro nedostatek údajů</a:t>
            </a:r>
            <a:endParaRPr lang="cs-CZ" dirty="0"/>
          </a:p>
        </p:txBody>
      </p:sp>
      <p:pic>
        <p:nvPicPr>
          <p:cNvPr id="6146" name="Picture 2" descr="https://www.cnsforum.com/upload/imagebank/download/Adeno_A2A_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6"/>
            <a:ext cx="2484383" cy="310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724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Nikotin a PD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916832"/>
            <a:ext cx="6196405" cy="360381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</a:t>
            </a:r>
            <a:r>
              <a:rPr lang="cs-CZ" dirty="0" smtClean="0"/>
              <a:t>uřáci </a:t>
            </a:r>
            <a:r>
              <a:rPr lang="cs-CZ" dirty="0" smtClean="0"/>
              <a:t>mají asi o 60 % menší sklon k rozvoji PD než nekuřáci</a:t>
            </a:r>
          </a:p>
          <a:p>
            <a:r>
              <a:rPr lang="cs-CZ" dirty="0"/>
              <a:t>ú</a:t>
            </a:r>
            <a:r>
              <a:rPr lang="cs-CZ" dirty="0" smtClean="0"/>
              <a:t>činky </a:t>
            </a:r>
            <a:r>
              <a:rPr lang="cs-CZ" b="1" dirty="0" smtClean="0"/>
              <a:t>nikotinu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/>
              <a:t>n</a:t>
            </a:r>
            <a:r>
              <a:rPr lang="cs-CZ" dirty="0" err="1" smtClean="0"/>
              <a:t>europrotektivní</a:t>
            </a:r>
            <a:r>
              <a:rPr lang="cs-CZ" dirty="0" smtClean="0"/>
              <a:t> </a:t>
            </a:r>
            <a:r>
              <a:rPr lang="cs-CZ" dirty="0" smtClean="0"/>
              <a:t>účinek na DA neurony</a:t>
            </a:r>
          </a:p>
          <a:p>
            <a:pPr lvl="1"/>
            <a:r>
              <a:rPr lang="cs-CZ" dirty="0" smtClean="0"/>
              <a:t>o</a:t>
            </a:r>
            <a:r>
              <a:rPr lang="cs-CZ" dirty="0" smtClean="0"/>
              <a:t>mezení </a:t>
            </a:r>
            <a:r>
              <a:rPr lang="cs-CZ" dirty="0" smtClean="0"/>
              <a:t>L-</a:t>
            </a:r>
            <a:r>
              <a:rPr lang="cs-CZ" dirty="0" err="1" smtClean="0"/>
              <a:t>dopa</a:t>
            </a:r>
            <a:r>
              <a:rPr lang="cs-CZ" dirty="0" smtClean="0"/>
              <a:t> dyskinezí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lepšení </a:t>
            </a:r>
            <a:r>
              <a:rPr lang="cs-CZ" dirty="0" smtClean="0"/>
              <a:t>kognitivních příznaků</a:t>
            </a:r>
          </a:p>
          <a:p>
            <a:r>
              <a:rPr lang="cs-CZ" dirty="0"/>
              <a:t>n</a:t>
            </a:r>
            <a:r>
              <a:rPr lang="cs-CZ" dirty="0" smtClean="0"/>
              <a:t>ejasnosti</a:t>
            </a:r>
            <a:endParaRPr lang="cs-CZ" dirty="0" smtClean="0"/>
          </a:p>
          <a:p>
            <a:pPr lvl="1"/>
            <a:r>
              <a:rPr lang="cs-CZ" dirty="0"/>
              <a:t>k</a:t>
            </a:r>
            <a:r>
              <a:rPr lang="cs-CZ" dirty="0" smtClean="0"/>
              <a:t>linická </a:t>
            </a:r>
            <a:r>
              <a:rPr lang="cs-CZ" dirty="0" smtClean="0"/>
              <a:t>relevance zlepšení</a:t>
            </a:r>
          </a:p>
          <a:p>
            <a:pPr lvl="1"/>
            <a:r>
              <a:rPr lang="cs-CZ" dirty="0"/>
              <a:t>c</a:t>
            </a:r>
            <a:r>
              <a:rPr lang="cs-CZ" dirty="0" smtClean="0"/>
              <a:t>esta </a:t>
            </a:r>
            <a:r>
              <a:rPr lang="cs-CZ" dirty="0" smtClean="0"/>
              <a:t>podání</a:t>
            </a:r>
            <a:endParaRPr lang="cs-CZ" dirty="0"/>
          </a:p>
        </p:txBody>
      </p:sp>
      <p:pic>
        <p:nvPicPr>
          <p:cNvPr id="11266" name="Picture 2" descr="C:\Users\11378\Desktop\Pix\smo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8" y="4221088"/>
            <a:ext cx="3568782" cy="20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85642" y="526019"/>
            <a:ext cx="6965245" cy="120248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/>
              <a:t>Metabolismus dopaminu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17644" y="2689398"/>
            <a:ext cx="4859368" cy="3643050"/>
          </a:xfrm>
        </p:spPr>
        <p:txBody>
          <a:bodyPr>
            <a:normAutofit fontScale="47500" lnSpcReduction="20000"/>
          </a:bodyPr>
          <a:lstStyle/>
          <a:p>
            <a:pPr marL="64008" indent="0">
              <a:lnSpc>
                <a:spcPct val="150000"/>
              </a:lnSpc>
              <a:buNone/>
            </a:pPr>
            <a:r>
              <a:rPr lang="cs-CZ" dirty="0" smtClean="0"/>
              <a:t>	</a:t>
            </a:r>
            <a:r>
              <a:rPr lang="cs-CZ" sz="5700" dirty="0" smtClean="0">
                <a:latin typeface="+mj-lt"/>
              </a:rPr>
              <a:t>Tyrosin</a:t>
            </a:r>
            <a:endParaRPr lang="cs-CZ" sz="5700" dirty="0">
              <a:latin typeface="+mj-lt"/>
            </a:endParaRPr>
          </a:p>
          <a:p>
            <a:pPr marL="64008" indent="0">
              <a:lnSpc>
                <a:spcPct val="150000"/>
              </a:lnSpc>
              <a:buNone/>
            </a:pPr>
            <a:r>
              <a:rPr lang="cs-CZ" sz="4300" dirty="0" smtClean="0">
                <a:latin typeface="+mj-lt"/>
              </a:rPr>
              <a:t>	         </a:t>
            </a:r>
            <a:r>
              <a:rPr lang="cs-CZ" sz="4300" i="1" dirty="0" err="1" smtClean="0">
                <a:latin typeface="+mj-lt"/>
              </a:rPr>
              <a:t>tyrosinhydroxyláza</a:t>
            </a:r>
            <a:endParaRPr lang="cs-CZ" sz="4300" i="1" dirty="0" smtClean="0">
              <a:latin typeface="+mj-lt"/>
            </a:endParaRPr>
          </a:p>
          <a:p>
            <a:pPr marL="64008" indent="0">
              <a:lnSpc>
                <a:spcPct val="150000"/>
              </a:lnSpc>
              <a:buNone/>
            </a:pPr>
            <a:r>
              <a:rPr lang="cs-CZ" sz="4300" dirty="0" smtClean="0">
                <a:latin typeface="+mj-lt"/>
              </a:rPr>
              <a:t>	</a:t>
            </a:r>
            <a:r>
              <a:rPr lang="cs-CZ" sz="5700" dirty="0" smtClean="0">
                <a:latin typeface="+mj-lt"/>
              </a:rPr>
              <a:t>L-DOPA</a:t>
            </a:r>
            <a:r>
              <a:rPr lang="cs-CZ" sz="4300" dirty="0" smtClean="0">
                <a:latin typeface="+mj-lt"/>
              </a:rPr>
              <a:t>		</a:t>
            </a:r>
          </a:p>
          <a:p>
            <a:pPr marL="6400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300" dirty="0" smtClean="0">
                <a:latin typeface="+mj-lt"/>
              </a:rPr>
              <a:t>                         </a:t>
            </a:r>
            <a:r>
              <a:rPr lang="cs-CZ" sz="4300" i="1" dirty="0" smtClean="0">
                <a:latin typeface="+mj-lt"/>
              </a:rPr>
              <a:t>Inhibitory </a:t>
            </a:r>
          </a:p>
          <a:p>
            <a:pPr marL="6400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300" i="1" dirty="0">
                <a:latin typeface="+mj-lt"/>
              </a:rPr>
              <a:t>	 </a:t>
            </a:r>
            <a:r>
              <a:rPr lang="cs-CZ" sz="4300" i="1" dirty="0" smtClean="0">
                <a:latin typeface="+mj-lt"/>
              </a:rPr>
              <a:t>         DOPA-dekarboxyláza </a:t>
            </a:r>
            <a:endParaRPr lang="cs-CZ" sz="4300" i="1" dirty="0">
              <a:latin typeface="+mj-lt"/>
            </a:endParaRPr>
          </a:p>
          <a:p>
            <a:pPr marL="64008" indent="0">
              <a:lnSpc>
                <a:spcPct val="150000"/>
              </a:lnSpc>
              <a:buNone/>
            </a:pPr>
            <a:r>
              <a:rPr lang="cs-CZ" sz="4300" dirty="0" smtClean="0">
                <a:latin typeface="+mj-lt"/>
              </a:rPr>
              <a:t>	</a:t>
            </a:r>
            <a:r>
              <a:rPr lang="cs-CZ" sz="5700" dirty="0" smtClean="0">
                <a:latin typeface="+mj-lt"/>
              </a:rPr>
              <a:t>Dopamin</a:t>
            </a:r>
          </a:p>
          <a:p>
            <a:pPr marL="64008" indent="0">
              <a:lnSpc>
                <a:spcPct val="150000"/>
              </a:lnSpc>
              <a:buNone/>
            </a:pPr>
            <a:r>
              <a:rPr lang="cs-CZ" sz="4300" i="1" dirty="0" smtClean="0">
                <a:latin typeface="+mj-lt"/>
              </a:rPr>
              <a:t>                     </a:t>
            </a:r>
          </a:p>
        </p:txBody>
      </p:sp>
      <p:sp>
        <p:nvSpPr>
          <p:cNvPr id="4" name="Šipka dolů 3"/>
          <p:cNvSpPr/>
          <p:nvPr>
            <p:custDataLst>
              <p:tags r:id="rId4"/>
            </p:custDataLst>
          </p:nvPr>
        </p:nvSpPr>
        <p:spPr>
          <a:xfrm>
            <a:off x="1231672" y="335409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Šipka dolů 4"/>
          <p:cNvSpPr/>
          <p:nvPr>
            <p:custDataLst>
              <p:tags r:id="rId5"/>
            </p:custDataLst>
          </p:nvPr>
        </p:nvSpPr>
        <p:spPr>
          <a:xfrm>
            <a:off x="1169189" y="4369965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Šipka dolů 5"/>
          <p:cNvSpPr/>
          <p:nvPr>
            <p:custDataLst>
              <p:tags r:id="rId6"/>
            </p:custDataLst>
          </p:nvPr>
        </p:nvSpPr>
        <p:spPr>
          <a:xfrm>
            <a:off x="1274379" y="571373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865601"/>
            <a:ext cx="341710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H="1">
            <a:off x="6699243" y="1519547"/>
            <a:ext cx="606957" cy="158206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12"/>
          <p:cNvSpPr/>
          <p:nvPr>
            <p:custDataLst>
              <p:tags r:id="rId7"/>
            </p:custDataLst>
          </p:nvPr>
        </p:nvSpPr>
        <p:spPr>
          <a:xfrm>
            <a:off x="995965" y="5040948"/>
            <a:ext cx="1488418" cy="6354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3"/>
          <p:cNvSpPr/>
          <p:nvPr>
            <p:custDataLst>
              <p:tags r:id="rId8"/>
            </p:custDataLst>
          </p:nvPr>
        </p:nvSpPr>
        <p:spPr>
          <a:xfrm>
            <a:off x="6112108" y="5507762"/>
            <a:ext cx="890613" cy="4176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629812" y="560287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Inhibitory COMT, MAO</a:t>
            </a:r>
            <a:endParaRPr lang="cs-CZ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1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124879" y="836712"/>
            <a:ext cx="6254044" cy="1362075"/>
          </a:xfrm>
        </p:spPr>
        <p:txBody>
          <a:bodyPr>
            <a:noAutofit/>
          </a:bodyPr>
          <a:lstStyle/>
          <a:p>
            <a:r>
              <a:rPr lang="cs-CZ" sz="4400" b="1" dirty="0" smtClean="0"/>
              <a:t>LÉČBA ALZHEIMEROVY NEMOCI A DEMENCÍ</a:t>
            </a:r>
            <a:endParaRPr lang="cs-CZ" sz="4400" b="1" dirty="0"/>
          </a:p>
        </p:txBody>
      </p:sp>
      <p:pic>
        <p:nvPicPr>
          <p:cNvPr id="12290" name="Picture 2" descr="C:\Users\11378\Desktop\Pix\call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19" y="2171260"/>
            <a:ext cx="7024436" cy="39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Demence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3806237"/>
          </a:xfrm>
        </p:spPr>
        <p:txBody>
          <a:bodyPr>
            <a:normAutofit fontScale="92500"/>
          </a:bodyPr>
          <a:lstStyle/>
          <a:p>
            <a:r>
              <a:rPr lang="cs-CZ" dirty="0"/>
              <a:t>z</a:t>
            </a:r>
            <a:r>
              <a:rPr lang="cs-CZ" dirty="0" smtClean="0"/>
              <a:t>ávažné </a:t>
            </a:r>
            <a:r>
              <a:rPr lang="cs-CZ" dirty="0" err="1" smtClean="0"/>
              <a:t>neurodegenerativní</a:t>
            </a:r>
            <a:r>
              <a:rPr lang="cs-CZ" dirty="0" smtClean="0"/>
              <a:t> onemocnění mozku</a:t>
            </a:r>
          </a:p>
          <a:p>
            <a:r>
              <a:rPr lang="cs-CZ" dirty="0"/>
              <a:t>p</a:t>
            </a:r>
            <a:r>
              <a:rPr lang="cs-CZ" dirty="0" smtClean="0"/>
              <a:t>ostihuje </a:t>
            </a:r>
            <a:r>
              <a:rPr lang="cs-CZ" dirty="0" smtClean="0"/>
              <a:t>obvykle osoby nad 65 let</a:t>
            </a:r>
          </a:p>
          <a:p>
            <a:r>
              <a:rPr lang="cs-CZ" dirty="0"/>
              <a:t>n</a:t>
            </a:r>
            <a:r>
              <a:rPr lang="cs-CZ" dirty="0" smtClean="0"/>
              <a:t>arušení </a:t>
            </a:r>
            <a:r>
              <a:rPr lang="cs-CZ" dirty="0" smtClean="0"/>
              <a:t>kognitivních funkcí, ztráta duševních schopností a změny až rozpad osobnosti</a:t>
            </a:r>
          </a:p>
          <a:p>
            <a:pPr marL="0" indent="0">
              <a:buNone/>
            </a:pPr>
            <a:r>
              <a:rPr lang="cs-CZ" b="1" dirty="0" err="1"/>
              <a:t>p</a:t>
            </a:r>
            <a:r>
              <a:rPr lang="cs-CZ" b="1" dirty="0" err="1" smtClean="0"/>
              <a:t>resenilní</a:t>
            </a:r>
            <a:endParaRPr lang="cs-CZ" b="1" dirty="0" smtClean="0"/>
          </a:p>
          <a:p>
            <a:r>
              <a:rPr lang="cs-CZ" dirty="0"/>
              <a:t>p</a:t>
            </a:r>
            <a:r>
              <a:rPr lang="cs-CZ" dirty="0" smtClean="0"/>
              <a:t>rogresivní </a:t>
            </a:r>
            <a:r>
              <a:rPr lang="cs-CZ" dirty="0" smtClean="0"/>
              <a:t>paralýza, TSF,  PML, Wilsonova choroba, </a:t>
            </a:r>
            <a:r>
              <a:rPr lang="cs-CZ" dirty="0" err="1" smtClean="0"/>
              <a:t>Huntingtonova</a:t>
            </a:r>
            <a:r>
              <a:rPr lang="cs-CZ" dirty="0" smtClean="0"/>
              <a:t> nemoc</a:t>
            </a:r>
          </a:p>
          <a:p>
            <a:pPr marL="0" indent="0">
              <a:buNone/>
            </a:pPr>
            <a:r>
              <a:rPr lang="cs-CZ" b="1" dirty="0"/>
              <a:t>s</a:t>
            </a:r>
            <a:r>
              <a:rPr lang="cs-CZ" b="1" dirty="0" smtClean="0"/>
              <a:t>enilní</a:t>
            </a:r>
            <a:endParaRPr lang="cs-CZ" b="1" dirty="0" smtClean="0"/>
          </a:p>
          <a:p>
            <a:r>
              <a:rPr lang="cs-CZ" dirty="0" smtClean="0"/>
              <a:t>PD, 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2665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Demence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Primární</a:t>
            </a:r>
          </a:p>
          <a:p>
            <a:r>
              <a:rPr lang="cs-CZ" dirty="0"/>
              <a:t>a</a:t>
            </a:r>
            <a:r>
              <a:rPr lang="cs-CZ" dirty="0" smtClean="0"/>
              <a:t>troficko-degenerativní </a:t>
            </a:r>
            <a:r>
              <a:rPr lang="cs-CZ" dirty="0" smtClean="0"/>
              <a:t>(AD)</a:t>
            </a:r>
          </a:p>
          <a:p>
            <a:r>
              <a:rPr lang="cs-CZ" dirty="0"/>
              <a:t>i</a:t>
            </a:r>
            <a:r>
              <a:rPr lang="cs-CZ" dirty="0" smtClean="0"/>
              <a:t>schemicko-vaskulární </a:t>
            </a:r>
            <a:r>
              <a:rPr lang="cs-CZ" dirty="0" smtClean="0"/>
              <a:t>(hypoxie)</a:t>
            </a:r>
          </a:p>
          <a:p>
            <a:pPr marL="0" indent="0">
              <a:buNone/>
            </a:pPr>
            <a:r>
              <a:rPr lang="cs-CZ" b="1" dirty="0" smtClean="0"/>
              <a:t>Sekundární</a:t>
            </a:r>
          </a:p>
          <a:p>
            <a:r>
              <a:rPr lang="cs-CZ" dirty="0"/>
              <a:t>i</a:t>
            </a:r>
            <a:r>
              <a:rPr lang="cs-CZ" dirty="0" smtClean="0"/>
              <a:t>nfekce</a:t>
            </a:r>
            <a:endParaRPr lang="cs-CZ" dirty="0" smtClean="0"/>
          </a:p>
          <a:p>
            <a:r>
              <a:rPr lang="cs-CZ" dirty="0"/>
              <a:t>m</a:t>
            </a:r>
            <a:r>
              <a:rPr lang="cs-CZ" dirty="0" smtClean="0"/>
              <a:t>etabolické </a:t>
            </a:r>
            <a:r>
              <a:rPr lang="cs-CZ" dirty="0" smtClean="0"/>
              <a:t>poruchy</a:t>
            </a:r>
          </a:p>
          <a:p>
            <a:r>
              <a:rPr lang="cs-CZ" dirty="0"/>
              <a:t>t</a:t>
            </a:r>
            <a:r>
              <a:rPr lang="cs-CZ" dirty="0" smtClean="0"/>
              <a:t>oxické </a:t>
            </a:r>
            <a:r>
              <a:rPr lang="cs-CZ" dirty="0" smtClean="0"/>
              <a:t>demence</a:t>
            </a:r>
          </a:p>
          <a:p>
            <a:r>
              <a:rPr lang="cs-CZ" dirty="0"/>
              <a:t>n</a:t>
            </a:r>
            <a:r>
              <a:rPr lang="cs-CZ" dirty="0" smtClean="0"/>
              <a:t>ádor</a:t>
            </a:r>
            <a:r>
              <a:rPr lang="cs-CZ" dirty="0" smtClean="0"/>
              <a:t>, hydrocefalus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0993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Alzheimerova nemoc</a:t>
            </a:r>
            <a:endParaRPr lang="cs-CZ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9632" y="2132856"/>
            <a:ext cx="6853376" cy="360381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</a:t>
            </a:r>
            <a:r>
              <a:rPr lang="cs-CZ" dirty="0" smtClean="0"/>
              <a:t>ejčastější </a:t>
            </a:r>
            <a:r>
              <a:rPr lang="cs-CZ" dirty="0" smtClean="0"/>
              <a:t>příčina demence (60-70 %)</a:t>
            </a:r>
          </a:p>
          <a:p>
            <a:pPr lvl="1"/>
            <a:r>
              <a:rPr lang="cs-CZ" dirty="0" err="1"/>
              <a:t>n</a:t>
            </a:r>
            <a:r>
              <a:rPr lang="cs-CZ" dirty="0" err="1" smtClean="0"/>
              <a:t>eurodegenerativní</a:t>
            </a:r>
            <a:r>
              <a:rPr lang="cs-CZ" dirty="0" smtClean="0"/>
              <a:t> </a:t>
            </a:r>
            <a:r>
              <a:rPr lang="cs-CZ" dirty="0" smtClean="0"/>
              <a:t>onemocnění neznámé etiologie s postižením kognitivních funkcí a ztrátou paměti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oruchy </a:t>
            </a:r>
            <a:r>
              <a:rPr lang="cs-CZ" dirty="0" smtClean="0"/>
              <a:t>myšlení, úsudku, exekutivních funkcí</a:t>
            </a:r>
          </a:p>
          <a:p>
            <a:r>
              <a:rPr lang="cs-CZ" dirty="0"/>
              <a:t>p</a:t>
            </a:r>
            <a:r>
              <a:rPr lang="cs-CZ" dirty="0" smtClean="0"/>
              <a:t>rovázené </a:t>
            </a:r>
            <a:r>
              <a:rPr lang="cs-CZ" dirty="0" smtClean="0"/>
              <a:t>histopatologickými změnami:</a:t>
            </a:r>
          </a:p>
          <a:p>
            <a:pPr lvl="1"/>
            <a:r>
              <a:rPr lang="cs-CZ" dirty="0" smtClean="0"/>
              <a:t>tvorba </a:t>
            </a:r>
            <a:r>
              <a:rPr lang="cs-CZ" dirty="0"/>
              <a:t>beta-amyloidu, formace plaku</a:t>
            </a:r>
          </a:p>
          <a:p>
            <a:pPr lvl="1"/>
            <a:r>
              <a:rPr lang="cs-CZ" dirty="0"/>
              <a:t>zánik </a:t>
            </a:r>
            <a:r>
              <a:rPr lang="cs-CZ" dirty="0" smtClean="0"/>
              <a:t>cholinergních a 5-HT neuronů v kortexu</a:t>
            </a:r>
            <a:endParaRPr lang="cs-CZ" dirty="0"/>
          </a:p>
          <a:p>
            <a:pPr lvl="1"/>
            <a:r>
              <a:rPr lang="cs-CZ" dirty="0" smtClean="0"/>
              <a:t>tvorba tau-proteinu</a:t>
            </a:r>
            <a:endParaRPr lang="cs-CZ" dirty="0"/>
          </a:p>
          <a:p>
            <a:pPr lvl="1"/>
            <a:r>
              <a:rPr lang="cs-CZ" dirty="0"/>
              <a:t>působení </a:t>
            </a:r>
            <a:r>
              <a:rPr lang="cs-CZ" dirty="0" smtClean="0"/>
              <a:t>ROS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3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1378\Desktop\Pix\als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4637112" cy="579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857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851" y="836712"/>
            <a:ext cx="5293453" cy="527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55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Příčiny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988840"/>
            <a:ext cx="6751662" cy="4915948"/>
          </a:xfrm>
        </p:spPr>
        <p:txBody>
          <a:bodyPr>
            <a:normAutofit/>
          </a:bodyPr>
          <a:lstStyle/>
          <a:p>
            <a:r>
              <a:rPr lang="cs-CZ" dirty="0"/>
              <a:t>i</a:t>
            </a:r>
            <a:r>
              <a:rPr lang="cs-CZ" dirty="0" smtClean="0"/>
              <a:t>diopatické </a:t>
            </a:r>
            <a:r>
              <a:rPr lang="cs-CZ" dirty="0" smtClean="0"/>
              <a:t>onemocnění</a:t>
            </a:r>
          </a:p>
          <a:p>
            <a:r>
              <a:rPr lang="cs-CZ" dirty="0"/>
              <a:t>g</a:t>
            </a:r>
            <a:r>
              <a:rPr lang="cs-CZ" dirty="0" smtClean="0"/>
              <a:t>enetický </a:t>
            </a:r>
            <a:r>
              <a:rPr lang="cs-CZ" dirty="0" smtClean="0"/>
              <a:t>podklad</a:t>
            </a:r>
          </a:p>
          <a:p>
            <a:pPr lvl="1"/>
            <a:r>
              <a:rPr lang="cs-CZ" dirty="0" err="1" smtClean="0"/>
              <a:t>heritabilita</a:t>
            </a:r>
            <a:r>
              <a:rPr lang="cs-CZ" dirty="0" smtClean="0"/>
              <a:t> 50-80%, existuje familiární forma</a:t>
            </a:r>
          </a:p>
          <a:p>
            <a:pPr lvl="1"/>
            <a:r>
              <a:rPr lang="cs-CZ" dirty="0" smtClean="0"/>
              <a:t>mutace </a:t>
            </a:r>
            <a:r>
              <a:rPr lang="cs-CZ" dirty="0"/>
              <a:t>genů (tau, APP, </a:t>
            </a:r>
            <a:r>
              <a:rPr lang="cs-CZ" dirty="0" err="1"/>
              <a:t>presenilin</a:t>
            </a:r>
            <a:r>
              <a:rPr lang="cs-CZ" dirty="0" smtClean="0"/>
              <a:t>)</a:t>
            </a:r>
          </a:p>
          <a:p>
            <a:r>
              <a:rPr lang="cs-CZ" dirty="0"/>
              <a:t>n</a:t>
            </a:r>
            <a:r>
              <a:rPr lang="cs-CZ" dirty="0" smtClean="0"/>
              <a:t>ová </a:t>
            </a:r>
            <a:r>
              <a:rPr lang="cs-CZ" dirty="0" smtClean="0"/>
              <a:t>amyloidní hypotéza</a:t>
            </a:r>
          </a:p>
          <a:p>
            <a:pPr lvl="1"/>
            <a:r>
              <a:rPr lang="cs-CZ" dirty="0" smtClean="0"/>
              <a:t>nadprodukce amyloidu beta na genetickém podkladě nebo jako </a:t>
            </a:r>
            <a:r>
              <a:rPr lang="cs-CZ" dirty="0" err="1" smtClean="0"/>
              <a:t>prionové</a:t>
            </a:r>
            <a:r>
              <a:rPr lang="cs-CZ" dirty="0" smtClean="0"/>
              <a:t> onemocnění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egenerace tau-proteinu</a:t>
            </a:r>
          </a:p>
          <a:p>
            <a:r>
              <a:rPr lang="cs-CZ" dirty="0"/>
              <a:t>r</a:t>
            </a:r>
            <a:r>
              <a:rPr lang="cs-CZ" dirty="0" smtClean="0"/>
              <a:t>iziko </a:t>
            </a:r>
            <a:r>
              <a:rPr lang="cs-CZ" dirty="0" smtClean="0"/>
              <a:t>se zvyšuje s přítomností alely ApoE4 </a:t>
            </a:r>
            <a:r>
              <a:rPr lang="cs-CZ" dirty="0" err="1" smtClean="0"/>
              <a:t>apolipoproteinu</a:t>
            </a:r>
            <a:endParaRPr lang="cs-CZ" dirty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447249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Příznaky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</a:t>
            </a:r>
            <a:r>
              <a:rPr lang="cs-CZ" dirty="0" smtClean="0"/>
              <a:t>tráta </a:t>
            </a:r>
            <a:r>
              <a:rPr lang="cs-CZ" dirty="0" smtClean="0"/>
              <a:t>paměti</a:t>
            </a:r>
          </a:p>
          <a:p>
            <a:r>
              <a:rPr lang="cs-CZ" dirty="0"/>
              <a:t>p</a:t>
            </a:r>
            <a:r>
              <a:rPr lang="cs-CZ" dirty="0" smtClean="0"/>
              <a:t>otíže </a:t>
            </a:r>
            <a:r>
              <a:rPr lang="cs-CZ" dirty="0" smtClean="0"/>
              <a:t>s vykonáváním běžných činností</a:t>
            </a:r>
          </a:p>
          <a:p>
            <a:r>
              <a:rPr lang="cs-CZ" dirty="0"/>
              <a:t>p</a:t>
            </a:r>
            <a:r>
              <a:rPr lang="cs-CZ" dirty="0" smtClean="0"/>
              <a:t>oruchy </a:t>
            </a:r>
            <a:r>
              <a:rPr lang="cs-CZ" dirty="0" smtClean="0"/>
              <a:t>řeči</a:t>
            </a:r>
          </a:p>
          <a:p>
            <a:r>
              <a:rPr lang="cs-CZ" dirty="0"/>
              <a:t>č</a:t>
            </a:r>
            <a:r>
              <a:rPr lang="cs-CZ" dirty="0" smtClean="0"/>
              <a:t>asová </a:t>
            </a:r>
            <a:r>
              <a:rPr lang="cs-CZ" dirty="0" smtClean="0"/>
              <a:t>a místní dezorientace</a:t>
            </a:r>
          </a:p>
          <a:p>
            <a:r>
              <a:rPr lang="cs-CZ" dirty="0"/>
              <a:t>š</a:t>
            </a:r>
            <a:r>
              <a:rPr lang="cs-CZ" dirty="0" smtClean="0"/>
              <a:t>patný </a:t>
            </a:r>
            <a:r>
              <a:rPr lang="cs-CZ" dirty="0" smtClean="0"/>
              <a:t>racionální úsudek</a:t>
            </a:r>
          </a:p>
          <a:p>
            <a:r>
              <a:rPr lang="cs-CZ" dirty="0"/>
              <a:t>p</a:t>
            </a:r>
            <a:r>
              <a:rPr lang="cs-CZ" dirty="0" smtClean="0"/>
              <a:t>otíže </a:t>
            </a:r>
            <a:r>
              <a:rPr lang="cs-CZ" dirty="0" smtClean="0"/>
              <a:t>s abstraktním myšlením</a:t>
            </a:r>
          </a:p>
          <a:p>
            <a:r>
              <a:rPr lang="cs-CZ" dirty="0"/>
              <a:t>u</a:t>
            </a:r>
            <a:r>
              <a:rPr lang="cs-CZ" dirty="0" smtClean="0"/>
              <a:t>kládání </a:t>
            </a:r>
            <a:r>
              <a:rPr lang="cs-CZ" dirty="0" smtClean="0"/>
              <a:t>věcí na nesmyslná místa</a:t>
            </a:r>
          </a:p>
          <a:p>
            <a:r>
              <a:rPr lang="cs-CZ" dirty="0"/>
              <a:t>p</a:t>
            </a:r>
            <a:r>
              <a:rPr lang="cs-CZ" dirty="0" smtClean="0"/>
              <a:t>rudké </a:t>
            </a:r>
            <a:r>
              <a:rPr lang="cs-CZ" dirty="0" smtClean="0"/>
              <a:t>změny v náladě a chování</a:t>
            </a:r>
          </a:p>
          <a:p>
            <a:r>
              <a:rPr lang="cs-CZ" dirty="0"/>
              <a:t>z</a:t>
            </a:r>
            <a:r>
              <a:rPr lang="cs-CZ" dirty="0" smtClean="0"/>
              <a:t>měny </a:t>
            </a:r>
            <a:r>
              <a:rPr lang="cs-CZ" dirty="0" smtClean="0"/>
              <a:t>osobnosti</a:t>
            </a:r>
          </a:p>
          <a:p>
            <a:r>
              <a:rPr lang="cs-CZ" dirty="0"/>
              <a:t>z</a:t>
            </a:r>
            <a:r>
              <a:rPr lang="cs-CZ" dirty="0" smtClean="0"/>
              <a:t>tráta </a:t>
            </a:r>
            <a:r>
              <a:rPr lang="cs-CZ" dirty="0" smtClean="0"/>
              <a:t>iniciativy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14420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08720"/>
            <a:ext cx="7333678" cy="520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281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Kognitiva</a:t>
            </a:r>
            <a:r>
              <a:rPr lang="cs-CZ" b="1" dirty="0" smtClean="0"/>
              <a:t> a </a:t>
            </a:r>
            <a:r>
              <a:rPr lang="cs-CZ" b="1" dirty="0" err="1" smtClean="0"/>
              <a:t>nootropika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</a:t>
            </a:r>
            <a:r>
              <a:rPr lang="cs-CZ" dirty="0" smtClean="0"/>
              <a:t>átky </a:t>
            </a:r>
            <a:r>
              <a:rPr lang="cs-CZ" dirty="0"/>
              <a:t>pozitivně ovlivňující kapacitu </a:t>
            </a:r>
            <a:r>
              <a:rPr lang="cs-CZ" dirty="0" smtClean="0"/>
              <a:t>paměti, </a:t>
            </a:r>
            <a:r>
              <a:rPr lang="cs-CZ" dirty="0"/>
              <a:t>pozornost a schopnost učit se</a:t>
            </a:r>
          </a:p>
          <a:p>
            <a:r>
              <a:rPr lang="cs-CZ" dirty="0"/>
              <a:t>h</a:t>
            </a:r>
            <a:r>
              <a:rPr lang="cs-CZ" dirty="0" smtClean="0"/>
              <a:t>eterogenní </a:t>
            </a:r>
            <a:r>
              <a:rPr lang="cs-CZ" dirty="0"/>
              <a:t>skupina léčiv působících preventivně nebo brání narušení kognitivních funkcí</a:t>
            </a:r>
          </a:p>
          <a:p>
            <a:endParaRPr lang="cs-CZ" dirty="0"/>
          </a:p>
        </p:txBody>
      </p:sp>
      <p:pic>
        <p:nvPicPr>
          <p:cNvPr id="16386" name="Picture 2" descr="C:\Users\11378\Desktop\Pix\cogn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06" y="3789040"/>
            <a:ext cx="3676253" cy="24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24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PARKINSONOVA NEMOC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463040" y="2119257"/>
            <a:ext cx="6597228" cy="3603812"/>
          </a:xfrm>
        </p:spPr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ruhé </a:t>
            </a:r>
            <a:r>
              <a:rPr lang="cs-CZ" dirty="0" smtClean="0"/>
              <a:t>nejčastější </a:t>
            </a:r>
            <a:r>
              <a:rPr lang="cs-CZ" dirty="0" err="1" smtClean="0"/>
              <a:t>neurodegenerativní</a:t>
            </a:r>
            <a:r>
              <a:rPr lang="cs-CZ" dirty="0" smtClean="0"/>
              <a:t> onemocnění postihující 1% populace nad 65 let</a:t>
            </a:r>
          </a:p>
          <a:p>
            <a:r>
              <a:rPr lang="cs-CZ" dirty="0"/>
              <a:t>p</a:t>
            </a:r>
            <a:r>
              <a:rPr lang="cs-CZ" dirty="0" smtClean="0"/>
              <a:t>opsána </a:t>
            </a:r>
            <a:r>
              <a:rPr lang="cs-CZ" dirty="0" smtClean="0"/>
              <a:t>1817 Jamesem Parkinsonem</a:t>
            </a:r>
          </a:p>
          <a:p>
            <a:r>
              <a:rPr lang="cs-CZ" dirty="0"/>
              <a:t>ú</a:t>
            </a:r>
            <a:r>
              <a:rPr lang="cs-CZ" dirty="0" smtClean="0"/>
              <a:t>bytek </a:t>
            </a:r>
            <a:r>
              <a:rPr lang="cs-CZ" dirty="0" smtClean="0"/>
              <a:t>neuronů v </a:t>
            </a:r>
            <a:r>
              <a:rPr lang="cs-CZ" dirty="0" err="1" smtClean="0"/>
              <a:t>substantia</a:t>
            </a:r>
            <a:r>
              <a:rPr lang="cs-CZ" dirty="0" smtClean="0"/>
              <a:t> </a:t>
            </a:r>
            <a:r>
              <a:rPr lang="cs-CZ" dirty="0" err="1" smtClean="0"/>
              <a:t>nigra</a:t>
            </a:r>
            <a:r>
              <a:rPr lang="cs-CZ" dirty="0" smtClean="0"/>
              <a:t> vede k dopaminové nedostatečnosti v </a:t>
            </a:r>
            <a:r>
              <a:rPr lang="cs-CZ" dirty="0" err="1" smtClean="0"/>
              <a:t>striatu</a:t>
            </a:r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pouštěčem </a:t>
            </a:r>
            <a:r>
              <a:rPr lang="cs-CZ" dirty="0"/>
              <a:t>jsou pravděpodobně environmentální vlivy u geneticky predisponovaných pacientů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21945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Kognitiva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</a:t>
            </a:r>
            <a:r>
              <a:rPr lang="cs-CZ" dirty="0" smtClean="0"/>
              <a:t> </a:t>
            </a:r>
            <a:r>
              <a:rPr lang="cs-CZ" dirty="0" smtClean="0"/>
              <a:t>léčbě kognitivních dysfunkcí spojených s poruchou paměti, úsudku a myšlení,  orientace, poznávání…</a:t>
            </a:r>
          </a:p>
          <a:p>
            <a:r>
              <a:rPr lang="cs-CZ" dirty="0"/>
              <a:t>u</a:t>
            </a:r>
            <a:r>
              <a:rPr lang="cs-CZ" dirty="0" smtClean="0"/>
              <a:t>žívané </a:t>
            </a:r>
            <a:r>
              <a:rPr lang="cs-CZ" dirty="0" smtClean="0"/>
              <a:t>u demencí – zejména AD a PD nebo organického poškození mozku</a:t>
            </a:r>
          </a:p>
          <a:p>
            <a:r>
              <a:rPr lang="cs-CZ" dirty="0"/>
              <a:t>d</a:t>
            </a:r>
            <a:r>
              <a:rPr lang="cs-CZ" dirty="0" smtClean="0"/>
              <a:t>ůležité </a:t>
            </a:r>
            <a:r>
              <a:rPr lang="cs-CZ" dirty="0" smtClean="0"/>
              <a:t>včasné zahájení terapie</a:t>
            </a:r>
          </a:p>
          <a:p>
            <a:r>
              <a:rPr lang="cs-CZ" dirty="0"/>
              <a:t>u</a:t>
            </a:r>
            <a:r>
              <a:rPr lang="cs-CZ" dirty="0" smtClean="0"/>
              <a:t>držují </a:t>
            </a:r>
            <a:r>
              <a:rPr lang="cs-CZ" dirty="0" smtClean="0"/>
              <a:t>a posilují aktivitu </a:t>
            </a:r>
            <a:r>
              <a:rPr lang="cs-CZ" dirty="0" err="1" smtClean="0"/>
              <a:t>cholinergního</a:t>
            </a:r>
            <a:r>
              <a:rPr lang="cs-CZ" dirty="0" smtClean="0"/>
              <a:t> systému</a:t>
            </a:r>
          </a:p>
          <a:p>
            <a:endParaRPr lang="cs-CZ" dirty="0"/>
          </a:p>
          <a:p>
            <a:r>
              <a:rPr lang="cs-CZ" dirty="0"/>
              <a:t>i</a:t>
            </a:r>
            <a:r>
              <a:rPr lang="cs-CZ" dirty="0" smtClean="0"/>
              <a:t>nhibitory </a:t>
            </a:r>
            <a:r>
              <a:rPr lang="cs-CZ" dirty="0" err="1" smtClean="0"/>
              <a:t>acetylcholinesterázy</a:t>
            </a:r>
            <a:endParaRPr lang="cs-CZ" dirty="0" smtClean="0"/>
          </a:p>
          <a:p>
            <a:r>
              <a:rPr lang="cs-CZ" dirty="0"/>
              <a:t>a</a:t>
            </a:r>
            <a:r>
              <a:rPr lang="cs-CZ" dirty="0" smtClean="0"/>
              <a:t>ntagonisté </a:t>
            </a:r>
            <a:r>
              <a:rPr lang="cs-CZ" dirty="0" smtClean="0"/>
              <a:t>NDMA receptorů</a:t>
            </a:r>
          </a:p>
          <a:p>
            <a:r>
              <a:rPr lang="cs-CZ" dirty="0"/>
              <a:t>p</a:t>
            </a:r>
            <a:r>
              <a:rPr lang="cs-CZ" dirty="0" smtClean="0"/>
              <a:t>rekurzory </a:t>
            </a:r>
            <a:r>
              <a:rPr lang="cs-CZ" dirty="0" smtClean="0"/>
              <a:t>acetylcholinu - </a:t>
            </a:r>
            <a:r>
              <a:rPr lang="cs-CZ" dirty="0" err="1" smtClean="0"/>
              <a:t>lecithin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40890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Kognitiva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916832"/>
            <a:ext cx="3672408" cy="46085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/>
              <a:t>AC</a:t>
            </a:r>
            <a:r>
              <a:rPr lang="cs-CZ" sz="2200" dirty="0" smtClean="0"/>
              <a:t>H</a:t>
            </a:r>
            <a:r>
              <a:rPr lang="en-US" sz="2200" dirty="0" smtClean="0"/>
              <a:t> </a:t>
            </a:r>
            <a:r>
              <a:rPr lang="en-US" sz="2200" dirty="0"/>
              <a:t>je </a:t>
            </a:r>
            <a:r>
              <a:rPr lang="cs-CZ" sz="2200" dirty="0" smtClean="0"/>
              <a:t>degradován </a:t>
            </a:r>
            <a:r>
              <a:rPr lang="cs-CZ" sz="2200" dirty="0" err="1" smtClean="0"/>
              <a:t>acetylcholinesterázou</a:t>
            </a:r>
            <a:r>
              <a:rPr lang="cs-CZ" sz="2200" dirty="0" smtClean="0"/>
              <a:t> a </a:t>
            </a:r>
            <a:r>
              <a:rPr lang="cs-CZ" sz="2200" dirty="0" err="1" smtClean="0"/>
              <a:t>butyrylcholinesterázou</a:t>
            </a:r>
            <a:endParaRPr lang="cs-CZ" sz="22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 err="1" smtClean="0"/>
              <a:t>AChE</a:t>
            </a:r>
            <a:r>
              <a:rPr lang="cs-CZ" sz="2200" dirty="0"/>
              <a:t>: </a:t>
            </a:r>
            <a:r>
              <a:rPr lang="en-US" sz="2200" dirty="0" err="1"/>
              <a:t>pouze</a:t>
            </a:r>
            <a:r>
              <a:rPr lang="en-US" sz="2200" dirty="0"/>
              <a:t> ACH, v </a:t>
            </a:r>
            <a:r>
              <a:rPr lang="en-US" sz="2200" dirty="0" err="1"/>
              <a:t>neuronech</a:t>
            </a:r>
            <a:r>
              <a:rPr lang="en-US" sz="2200" dirty="0"/>
              <a:t> </a:t>
            </a:r>
            <a:endParaRPr lang="cs-CZ" sz="22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dirty="0" err="1" smtClean="0"/>
              <a:t>BuChE</a:t>
            </a:r>
            <a:r>
              <a:rPr lang="cs-CZ" sz="2200" dirty="0"/>
              <a:t>:</a:t>
            </a:r>
            <a:r>
              <a:rPr lang="en-US" sz="2200" dirty="0"/>
              <a:t> </a:t>
            </a:r>
            <a:r>
              <a:rPr lang="cs-CZ" sz="2200" dirty="0"/>
              <a:t> přítomna hlavně </a:t>
            </a:r>
            <a:r>
              <a:rPr lang="en-US" sz="2200" dirty="0"/>
              <a:t>v </a:t>
            </a:r>
            <a:r>
              <a:rPr lang="en-US" sz="2200" dirty="0" err="1"/>
              <a:t>gliích</a:t>
            </a:r>
            <a:r>
              <a:rPr lang="cs-CZ" sz="2200" dirty="0"/>
              <a:t>, </a:t>
            </a:r>
            <a:r>
              <a:rPr lang="cs-CZ" sz="2200" dirty="0" smtClean="0"/>
              <a:t>katalýza </a:t>
            </a:r>
            <a:r>
              <a:rPr lang="en-US" sz="2200" dirty="0" err="1"/>
              <a:t>neuroaktivních</a:t>
            </a:r>
            <a:r>
              <a:rPr lang="en-US" sz="2200" dirty="0"/>
              <a:t> </a:t>
            </a:r>
            <a:r>
              <a:rPr lang="en-US" sz="2200" dirty="0" err="1" smtClean="0"/>
              <a:t>peptidů</a:t>
            </a:r>
            <a:r>
              <a:rPr lang="cs-CZ" sz="2200" dirty="0" smtClean="0"/>
              <a:t>, </a:t>
            </a:r>
            <a:r>
              <a:rPr lang="en-US" sz="2200" dirty="0" err="1" smtClean="0"/>
              <a:t>hydrolyzuje</a:t>
            </a:r>
            <a:r>
              <a:rPr lang="en-US" sz="2200" dirty="0" smtClean="0"/>
              <a:t> </a:t>
            </a:r>
            <a:r>
              <a:rPr lang="en-US" sz="2200" dirty="0" err="1"/>
              <a:t>ACh</a:t>
            </a:r>
            <a:r>
              <a:rPr lang="en-US" sz="2200" dirty="0"/>
              <a:t> </a:t>
            </a:r>
            <a:r>
              <a:rPr lang="en-US" sz="2200" dirty="0" err="1"/>
              <a:t>při</a:t>
            </a:r>
            <a:r>
              <a:rPr lang="en-US" sz="2200" dirty="0"/>
              <a:t> </a:t>
            </a:r>
            <a:r>
              <a:rPr lang="en-US" sz="2200" dirty="0" err="1"/>
              <a:t>vysokých</a:t>
            </a:r>
            <a:r>
              <a:rPr lang="en-US" sz="2200" dirty="0"/>
              <a:t> </a:t>
            </a:r>
            <a:r>
              <a:rPr lang="en-US" sz="2200" dirty="0" err="1"/>
              <a:t>koncentracích</a:t>
            </a:r>
            <a:endParaRPr lang="en-AU" sz="2200" dirty="0"/>
          </a:p>
          <a:p>
            <a:endParaRPr lang="cs-CZ" sz="2200" dirty="0"/>
          </a:p>
        </p:txBody>
      </p:sp>
      <p:pic>
        <p:nvPicPr>
          <p:cNvPr id="13314" name="Picture 2" descr="C:\Users\11378\Desktop\Pix\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37428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7732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0"/>
          <a:stretch>
            <a:fillRect/>
          </a:stretch>
        </p:blipFill>
        <p:spPr>
          <a:xfrm>
            <a:off x="1835696" y="620688"/>
            <a:ext cx="5326819" cy="5675384"/>
          </a:xfrm>
        </p:spPr>
      </p:pic>
      <p:sp>
        <p:nvSpPr>
          <p:cNvPr id="5" name="Elipsa 4"/>
          <p:cNvSpPr/>
          <p:nvPr/>
        </p:nvSpPr>
        <p:spPr>
          <a:xfrm>
            <a:off x="3995936" y="4941168"/>
            <a:ext cx="172819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5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Kognitiva</a:t>
            </a:r>
            <a:r>
              <a:rPr lang="cs-CZ" b="1" dirty="0" smtClean="0"/>
              <a:t> – </a:t>
            </a:r>
            <a:r>
              <a:rPr lang="cs-CZ" b="1" dirty="0" err="1" smtClean="0"/>
              <a:t>iAChE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046047"/>
          </a:xfrm>
        </p:spPr>
        <p:txBody>
          <a:bodyPr>
            <a:normAutofit/>
          </a:bodyPr>
          <a:lstStyle/>
          <a:p>
            <a:r>
              <a:rPr lang="cs-CZ" b="1" dirty="0" smtClean="0"/>
              <a:t>MÚ: </a:t>
            </a:r>
            <a:r>
              <a:rPr lang="cs-CZ" dirty="0" smtClean="0"/>
              <a:t>inhibice </a:t>
            </a:r>
            <a:r>
              <a:rPr lang="cs-CZ" dirty="0" err="1" smtClean="0"/>
              <a:t>AChE</a:t>
            </a:r>
            <a:r>
              <a:rPr lang="cs-CZ" dirty="0" smtClean="0"/>
              <a:t> (</a:t>
            </a:r>
            <a:r>
              <a:rPr lang="cs-CZ" dirty="0" err="1" smtClean="0"/>
              <a:t>BuChE</a:t>
            </a:r>
            <a:r>
              <a:rPr lang="cs-CZ" dirty="0" smtClean="0"/>
              <a:t>)</a:t>
            </a:r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 smtClean="0"/>
              <a:t>případě, že kognitivní poruchy souvisí s deficitem ACH na synapsích</a:t>
            </a:r>
          </a:p>
          <a:p>
            <a:r>
              <a:rPr lang="cs-CZ" dirty="0"/>
              <a:t>p</a:t>
            </a:r>
            <a:r>
              <a:rPr lang="cs-CZ" dirty="0" smtClean="0"/>
              <a:t>rokazatelné </a:t>
            </a:r>
            <a:r>
              <a:rPr lang="cs-CZ" dirty="0" smtClean="0"/>
              <a:t>pomáhají prodloužit počáteční stádium nemoci a zbrzdit její postup</a:t>
            </a:r>
          </a:p>
          <a:p>
            <a:r>
              <a:rPr lang="cs-CZ" b="1" dirty="0" smtClean="0"/>
              <a:t>NÚ: </a:t>
            </a:r>
            <a:r>
              <a:rPr lang="cs-CZ" dirty="0" smtClean="0"/>
              <a:t>nauzea, GIT spazmy, průjmy, </a:t>
            </a:r>
            <a:r>
              <a:rPr lang="cs-CZ" dirty="0" err="1" smtClean="0"/>
              <a:t>cefalea</a:t>
            </a:r>
            <a:endParaRPr lang="cs-CZ" dirty="0" smtClean="0"/>
          </a:p>
          <a:p>
            <a:r>
              <a:rPr lang="cs-CZ" b="1" dirty="0" smtClean="0"/>
              <a:t>INT: </a:t>
            </a:r>
            <a:r>
              <a:rPr lang="cs-CZ" dirty="0" smtClean="0"/>
              <a:t>prodloužení účinku </a:t>
            </a:r>
            <a:r>
              <a:rPr lang="cs-CZ" dirty="0" err="1" smtClean="0"/>
              <a:t>suxamethonia</a:t>
            </a:r>
            <a:r>
              <a:rPr lang="cs-CZ" dirty="0" smtClean="0"/>
              <a:t>, snížení účinku </a:t>
            </a:r>
            <a:r>
              <a:rPr lang="cs-CZ" dirty="0" err="1" smtClean="0"/>
              <a:t>nedepolarizujících</a:t>
            </a:r>
            <a:r>
              <a:rPr lang="cs-CZ" dirty="0" smtClean="0"/>
              <a:t> </a:t>
            </a:r>
            <a:r>
              <a:rPr lang="cs-CZ" dirty="0" err="1" smtClean="0"/>
              <a:t>myorelaxancií</a:t>
            </a:r>
            <a:r>
              <a:rPr lang="cs-CZ" dirty="0" smtClean="0"/>
              <a:t>, </a:t>
            </a:r>
            <a:r>
              <a:rPr lang="cs-CZ" dirty="0" err="1" smtClean="0"/>
              <a:t>antiarytmika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802276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Kognitiva</a:t>
            </a:r>
            <a:r>
              <a:rPr lang="cs-CZ" b="1" dirty="0"/>
              <a:t> – </a:t>
            </a:r>
            <a:r>
              <a:rPr lang="cs-CZ" b="1" dirty="0" err="1"/>
              <a:t>iAChE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830023"/>
          </a:xfrm>
        </p:spPr>
        <p:txBody>
          <a:bodyPr>
            <a:normAutofit/>
          </a:bodyPr>
          <a:lstStyle/>
          <a:p>
            <a:pPr lvl="1"/>
            <a:r>
              <a:rPr lang="cs-CZ" b="1" dirty="0" err="1"/>
              <a:t>r</a:t>
            </a:r>
            <a:r>
              <a:rPr lang="cs-CZ" b="1" dirty="0" err="1" smtClean="0"/>
              <a:t>ivastigmin</a:t>
            </a:r>
            <a:endParaRPr lang="cs-CZ" dirty="0" smtClean="0"/>
          </a:p>
          <a:p>
            <a:pPr lvl="2"/>
            <a:r>
              <a:rPr lang="cs-CZ" dirty="0"/>
              <a:t>r</a:t>
            </a:r>
            <a:r>
              <a:rPr lang="cs-CZ" dirty="0" smtClean="0"/>
              <a:t>everzibilní</a:t>
            </a:r>
            <a:r>
              <a:rPr lang="cs-CZ" dirty="0" smtClean="0"/>
              <a:t>, i k terapii demencí u PD</a:t>
            </a:r>
          </a:p>
          <a:p>
            <a:pPr lvl="2"/>
            <a:r>
              <a:rPr lang="cs-CZ" dirty="0"/>
              <a:t>i</a:t>
            </a:r>
            <a:r>
              <a:rPr lang="cs-CZ" dirty="0" smtClean="0"/>
              <a:t>nhibuje </a:t>
            </a:r>
            <a:r>
              <a:rPr lang="cs-CZ" dirty="0" smtClean="0"/>
              <a:t>oba enzymy, krátký biologický poločas</a:t>
            </a:r>
          </a:p>
          <a:p>
            <a:pPr lvl="2"/>
            <a:r>
              <a:rPr lang="cs-CZ" dirty="0"/>
              <a:t>k</a:t>
            </a:r>
            <a:r>
              <a:rPr lang="cs-CZ" dirty="0" smtClean="0"/>
              <a:t>vůli </a:t>
            </a:r>
            <a:r>
              <a:rPr lang="cs-CZ" dirty="0" smtClean="0"/>
              <a:t>snížení GIT NÚ – TDM EMP</a:t>
            </a:r>
          </a:p>
          <a:p>
            <a:pPr lvl="1"/>
            <a:r>
              <a:rPr lang="cs-CZ" b="1" dirty="0" err="1"/>
              <a:t>d</a:t>
            </a:r>
            <a:r>
              <a:rPr lang="cs-CZ" b="1" dirty="0" err="1" smtClean="0"/>
              <a:t>onepezil</a:t>
            </a:r>
            <a:endParaRPr lang="cs-CZ" b="1" dirty="0" smtClean="0"/>
          </a:p>
          <a:p>
            <a:pPr lvl="2"/>
            <a:r>
              <a:rPr lang="cs-CZ" dirty="0"/>
              <a:t>r</a:t>
            </a:r>
            <a:r>
              <a:rPr lang="cs-CZ" dirty="0" smtClean="0"/>
              <a:t>everzibilní</a:t>
            </a:r>
            <a:r>
              <a:rPr lang="cs-CZ" dirty="0" smtClean="0"/>
              <a:t>, víc selektivní v CNS</a:t>
            </a:r>
          </a:p>
          <a:p>
            <a:pPr lvl="2"/>
            <a:r>
              <a:rPr lang="cs-CZ" dirty="0"/>
              <a:t>n</a:t>
            </a:r>
            <a:r>
              <a:rPr lang="cs-CZ" dirty="0" smtClean="0"/>
              <a:t>eúčinný </a:t>
            </a:r>
            <a:r>
              <a:rPr lang="cs-CZ" dirty="0" smtClean="0"/>
              <a:t>na </a:t>
            </a:r>
            <a:r>
              <a:rPr lang="cs-CZ" dirty="0" err="1" smtClean="0"/>
              <a:t>BuChE</a:t>
            </a:r>
            <a:r>
              <a:rPr lang="cs-CZ" dirty="0" smtClean="0"/>
              <a:t>, dlouhý poločas</a:t>
            </a:r>
            <a:endParaRPr lang="cs-CZ" dirty="0"/>
          </a:p>
          <a:p>
            <a:pPr lvl="1"/>
            <a:r>
              <a:rPr lang="cs-CZ" b="1" dirty="0" err="1"/>
              <a:t>g</a:t>
            </a:r>
            <a:r>
              <a:rPr lang="cs-CZ" b="1" dirty="0" err="1" smtClean="0"/>
              <a:t>alantamin</a:t>
            </a:r>
            <a:endParaRPr lang="cs-CZ" b="1" dirty="0" smtClean="0"/>
          </a:p>
          <a:p>
            <a:pPr lvl="2"/>
            <a:r>
              <a:rPr lang="cs-CZ" dirty="0"/>
              <a:t>a</a:t>
            </a:r>
            <a:r>
              <a:rPr lang="cs-CZ" dirty="0" smtClean="0"/>
              <a:t>lkaloid</a:t>
            </a:r>
            <a:r>
              <a:rPr lang="cs-CZ" dirty="0" smtClean="0"/>
              <a:t>, reverzibilní inhibitor</a:t>
            </a:r>
          </a:p>
          <a:p>
            <a:pPr lvl="2"/>
            <a:r>
              <a:rPr lang="cs-CZ" dirty="0"/>
              <a:t>v</a:t>
            </a:r>
            <a:r>
              <a:rPr lang="cs-CZ" dirty="0" smtClean="0"/>
              <a:t>íc </a:t>
            </a:r>
            <a:r>
              <a:rPr lang="cs-CZ" dirty="0" smtClean="0"/>
              <a:t>účinný na periferii</a:t>
            </a:r>
            <a:endParaRPr lang="cs-CZ" dirty="0"/>
          </a:p>
          <a:p>
            <a:endParaRPr lang="cs-CZ" dirty="0"/>
          </a:p>
        </p:txBody>
      </p:sp>
      <p:pic>
        <p:nvPicPr>
          <p:cNvPr id="17410" name="Picture 2" descr="C:\Users\11378\Desktop\Pix\gal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3702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/>
              <a:t>Kognitiva</a:t>
            </a:r>
            <a:r>
              <a:rPr lang="cs-CZ" b="1" dirty="0" smtClean="0"/>
              <a:t> – NMDA antagonisté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988840"/>
            <a:ext cx="4536504" cy="4107868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err="1"/>
              <a:t>m</a:t>
            </a:r>
            <a:r>
              <a:rPr lang="cs-CZ" b="1" dirty="0" err="1" smtClean="0"/>
              <a:t>emantin</a:t>
            </a:r>
            <a:endParaRPr lang="cs-CZ" b="1" dirty="0" smtClean="0"/>
          </a:p>
          <a:p>
            <a:r>
              <a:rPr lang="cs-CZ" dirty="0"/>
              <a:t>s</a:t>
            </a:r>
            <a:r>
              <a:rPr lang="cs-CZ" dirty="0" smtClean="0"/>
              <a:t>tředně </a:t>
            </a:r>
            <a:r>
              <a:rPr lang="cs-CZ" dirty="0" smtClean="0"/>
              <a:t>těžká až těžká demence</a:t>
            </a:r>
          </a:p>
          <a:p>
            <a:r>
              <a:rPr lang="cs-CZ" b="1" dirty="0" smtClean="0"/>
              <a:t>MÚ:</a:t>
            </a:r>
            <a:r>
              <a:rPr lang="cs-CZ" dirty="0" smtClean="0"/>
              <a:t> </a:t>
            </a:r>
            <a:r>
              <a:rPr lang="cs-CZ" dirty="0" smtClean="0"/>
              <a:t>snižuje </a:t>
            </a:r>
            <a:r>
              <a:rPr lang="cs-CZ" dirty="0" smtClean="0"/>
              <a:t>patologicky vysokou hladinu excitačního GLU, v důsledku dlouhodobě excitace dochází k postižení dlouhodobé </a:t>
            </a:r>
            <a:r>
              <a:rPr lang="cs-CZ" dirty="0" err="1" smtClean="0"/>
              <a:t>potenciace</a:t>
            </a:r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nižuje </a:t>
            </a:r>
            <a:r>
              <a:rPr lang="cs-CZ" dirty="0" smtClean="0"/>
              <a:t>nadměrný </a:t>
            </a:r>
            <a:r>
              <a:rPr lang="cs-CZ" dirty="0" err="1" smtClean="0"/>
              <a:t>influx</a:t>
            </a:r>
            <a:r>
              <a:rPr lang="cs-CZ" dirty="0" smtClean="0"/>
              <a:t> Ca</a:t>
            </a:r>
            <a:r>
              <a:rPr lang="cs-CZ" baseline="30000" dirty="0" smtClean="0"/>
              <a:t>2+</a:t>
            </a:r>
            <a:r>
              <a:rPr lang="cs-CZ" dirty="0" smtClean="0"/>
              <a:t> do neuronů</a:t>
            </a:r>
          </a:p>
          <a:p>
            <a:r>
              <a:rPr lang="cs-CZ" b="1" dirty="0" smtClean="0"/>
              <a:t>INT: </a:t>
            </a:r>
            <a:r>
              <a:rPr lang="cs-CZ" dirty="0" err="1" smtClean="0"/>
              <a:t>ketamin</a:t>
            </a:r>
            <a:r>
              <a:rPr lang="cs-CZ" dirty="0" smtClean="0"/>
              <a:t>, </a:t>
            </a:r>
            <a:r>
              <a:rPr lang="cs-CZ" dirty="0" err="1" smtClean="0"/>
              <a:t>dextromethorfan</a:t>
            </a:r>
            <a:r>
              <a:rPr lang="cs-CZ" dirty="0" smtClean="0"/>
              <a:t>, </a:t>
            </a:r>
            <a:r>
              <a:rPr lang="cs-CZ" dirty="0" err="1" smtClean="0"/>
              <a:t>amantadin</a:t>
            </a:r>
            <a:endParaRPr lang="cs-CZ" dirty="0" smtClean="0"/>
          </a:p>
          <a:p>
            <a:r>
              <a:rPr lang="cs-CZ" b="1" dirty="0" smtClean="0"/>
              <a:t>NÚ: </a:t>
            </a:r>
            <a:r>
              <a:rPr lang="cs-CZ" dirty="0" smtClean="0"/>
              <a:t>nauzea, zácpa, </a:t>
            </a:r>
            <a:r>
              <a:rPr lang="cs-CZ" dirty="0" err="1" smtClean="0"/>
              <a:t>cefalea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4005064"/>
            <a:ext cx="3659270" cy="271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2628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Nootropika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74039"/>
          </a:xfrm>
        </p:spPr>
        <p:txBody>
          <a:bodyPr>
            <a:normAutofit/>
          </a:bodyPr>
          <a:lstStyle/>
          <a:p>
            <a:r>
              <a:rPr lang="cs-CZ" dirty="0"/>
              <a:t>u</a:t>
            </a:r>
            <a:r>
              <a:rPr lang="cs-CZ" dirty="0" smtClean="0"/>
              <a:t>žívaná </a:t>
            </a:r>
            <a:r>
              <a:rPr lang="cs-CZ" dirty="0" smtClean="0"/>
              <a:t>ke zlepšení kvalitativních nebo kvantitativních poruch vědomí, poruch paměti nebo narušeným schopnostem učit se</a:t>
            </a:r>
          </a:p>
          <a:p>
            <a:r>
              <a:rPr lang="cs-CZ" dirty="0"/>
              <a:t>p</a:t>
            </a:r>
            <a:r>
              <a:rPr lang="cs-CZ" dirty="0" smtClean="0"/>
              <a:t>oužívaná </a:t>
            </a:r>
            <a:r>
              <a:rPr lang="cs-CZ" dirty="0" smtClean="0"/>
              <a:t>u kognitivních deficitů způsobených ischemii, </a:t>
            </a:r>
            <a:r>
              <a:rPr lang="cs-CZ" b="1" dirty="0" smtClean="0">
                <a:solidFill>
                  <a:srgbClr val="FF0000"/>
                </a:solidFill>
              </a:rPr>
              <a:t>u demencí nebyla jejich účinnost prokázána </a:t>
            </a:r>
            <a:r>
              <a:rPr lang="cs-CZ" dirty="0" smtClean="0"/>
              <a:t>(pouze ginkgo v počátcích)</a:t>
            </a:r>
          </a:p>
          <a:p>
            <a:r>
              <a:rPr lang="cs-CZ" b="1" dirty="0"/>
              <a:t>I: </a:t>
            </a:r>
            <a:r>
              <a:rPr lang="cs-CZ" dirty="0"/>
              <a:t>kognitivní deficit u nemocí způsobujících hypoxií nebo ischemii, chirurgie nebo úrazy mozku, otravy CO, dyslexie, podpora u mentální retardace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88134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Nootropika</a:t>
            </a:r>
            <a:r>
              <a:rPr lang="cs-CZ" b="1" dirty="0"/>
              <a:t> </a:t>
            </a:r>
            <a:r>
              <a:rPr lang="cs-CZ" b="1" dirty="0" smtClean="0"/>
              <a:t>- MÚ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936680"/>
            <a:ext cx="4765144" cy="4151616"/>
          </a:xfrm>
        </p:spPr>
        <p:txBody>
          <a:bodyPr>
            <a:normAutofit fontScale="92500"/>
          </a:bodyPr>
          <a:lstStyle/>
          <a:p>
            <a:r>
              <a:rPr lang="cs-CZ" dirty="0"/>
              <a:t>n</a:t>
            </a:r>
            <a:r>
              <a:rPr lang="cs-CZ" dirty="0" smtClean="0"/>
              <a:t>ení </a:t>
            </a:r>
            <a:r>
              <a:rPr lang="cs-CZ" dirty="0" smtClean="0"/>
              <a:t>plně objasněn ale je komplexní</a:t>
            </a:r>
          </a:p>
          <a:p>
            <a:r>
              <a:rPr lang="cs-CZ" b="1" dirty="0"/>
              <a:t>z</a:t>
            </a:r>
            <a:r>
              <a:rPr lang="cs-CZ" b="1" dirty="0" smtClean="0"/>
              <a:t>lepšení </a:t>
            </a:r>
            <a:r>
              <a:rPr lang="cs-CZ" b="1" dirty="0" smtClean="0"/>
              <a:t>využití energie neurony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etabolizmu </a:t>
            </a:r>
            <a:r>
              <a:rPr lang="cs-CZ" dirty="0" smtClean="0"/>
              <a:t>glukózy a utilizace kyslíku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itochondriálních </a:t>
            </a:r>
            <a:r>
              <a:rPr lang="cs-CZ" dirty="0" smtClean="0"/>
              <a:t>funkcí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yntéza </a:t>
            </a:r>
            <a:r>
              <a:rPr lang="cs-CZ" dirty="0" smtClean="0"/>
              <a:t>a uvolňování </a:t>
            </a:r>
            <a:r>
              <a:rPr lang="cs-CZ" dirty="0" err="1" smtClean="0"/>
              <a:t>neuromediátorů</a:t>
            </a:r>
            <a:endParaRPr lang="cs-CZ" dirty="0" smtClean="0"/>
          </a:p>
          <a:p>
            <a:r>
              <a:rPr lang="cs-CZ" b="1" dirty="0"/>
              <a:t>z</a:t>
            </a:r>
            <a:r>
              <a:rPr lang="cs-CZ" b="1" dirty="0" smtClean="0"/>
              <a:t>lepšení </a:t>
            </a:r>
            <a:r>
              <a:rPr lang="cs-CZ" b="1" dirty="0" smtClean="0"/>
              <a:t>prokrvení mozku</a:t>
            </a:r>
          </a:p>
          <a:p>
            <a:pPr lvl="1"/>
            <a:r>
              <a:rPr lang="cs-CZ" dirty="0"/>
              <a:t>i</a:t>
            </a:r>
            <a:r>
              <a:rPr lang="cs-CZ" dirty="0" smtClean="0"/>
              <a:t>nhibice </a:t>
            </a:r>
            <a:r>
              <a:rPr lang="cs-CZ" dirty="0" smtClean="0"/>
              <a:t>PDE a inaktivace trombocytů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lepšení </a:t>
            </a:r>
            <a:r>
              <a:rPr lang="cs-CZ" dirty="0" err="1" smtClean="0"/>
              <a:t>hemoreologie</a:t>
            </a:r>
            <a:endParaRPr lang="cs-CZ" dirty="0" smtClean="0"/>
          </a:p>
          <a:p>
            <a:r>
              <a:rPr lang="cs-CZ" b="1" dirty="0"/>
              <a:t>i</a:t>
            </a:r>
            <a:r>
              <a:rPr lang="cs-CZ" b="1" dirty="0" smtClean="0"/>
              <a:t>naktivace </a:t>
            </a:r>
            <a:r>
              <a:rPr lang="cs-CZ" b="1" dirty="0" smtClean="0"/>
              <a:t>ROS</a:t>
            </a:r>
            <a:endParaRPr lang="cs-CZ" b="1" dirty="0"/>
          </a:p>
        </p:txBody>
      </p:sp>
      <p:pic>
        <p:nvPicPr>
          <p:cNvPr id="18434" name="Picture 2" descr="C:\Users\11378\Desktop\Pix\no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2"/>
            <a:ext cx="2694484" cy="17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59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/>
          <a:lstStyle/>
          <a:p>
            <a:r>
              <a:rPr lang="cs-CZ" b="1" dirty="0" err="1" smtClean="0"/>
              <a:t>Nootropiká</a:t>
            </a:r>
            <a:r>
              <a:rPr lang="cs-CZ" b="1" dirty="0" smtClean="0"/>
              <a:t> - </a:t>
            </a:r>
            <a:r>
              <a:rPr lang="cs-CZ" b="1" dirty="0" err="1" smtClean="0"/>
              <a:t>piracetam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2060848"/>
            <a:ext cx="6196405" cy="3902031"/>
          </a:xfrm>
        </p:spPr>
        <p:txBody>
          <a:bodyPr>
            <a:noAutofit/>
          </a:bodyPr>
          <a:lstStyle/>
          <a:p>
            <a:r>
              <a:rPr lang="cs-CZ" sz="2200" b="1" dirty="0" smtClean="0"/>
              <a:t>MÚ </a:t>
            </a:r>
            <a:r>
              <a:rPr lang="cs-CZ" sz="2200" dirty="0" smtClean="0"/>
              <a:t>je komplexní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vlivnění </a:t>
            </a:r>
            <a:r>
              <a:rPr lang="cs-CZ" dirty="0" smtClean="0"/>
              <a:t>GLU transmise, stabilizace trombocytů a adhezi erytrocytů k endotelu cév – zlepšení </a:t>
            </a:r>
            <a:r>
              <a:rPr lang="cs-CZ" dirty="0" err="1" smtClean="0"/>
              <a:t>hemoreologických</a:t>
            </a:r>
            <a:r>
              <a:rPr lang="cs-CZ" dirty="0" smtClean="0"/>
              <a:t> vlastností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výšení </a:t>
            </a:r>
            <a:r>
              <a:rPr lang="cs-CZ" dirty="0" smtClean="0"/>
              <a:t>tvorby ATP v mozku, zvýšení </a:t>
            </a:r>
            <a:r>
              <a:rPr lang="cs-CZ" dirty="0" err="1" smtClean="0"/>
              <a:t>cholinergní</a:t>
            </a:r>
            <a:r>
              <a:rPr lang="cs-CZ" dirty="0" smtClean="0"/>
              <a:t> transmise a uvolňování dopaminu </a:t>
            </a:r>
          </a:p>
          <a:p>
            <a:r>
              <a:rPr lang="cs-CZ" sz="2200" dirty="0"/>
              <a:t>n</a:t>
            </a:r>
            <a:r>
              <a:rPr lang="cs-CZ" sz="2200" dirty="0" smtClean="0"/>
              <a:t>epodléhá </a:t>
            </a:r>
            <a:r>
              <a:rPr lang="cs-CZ" sz="2200" dirty="0" smtClean="0"/>
              <a:t>biotransformaci</a:t>
            </a:r>
          </a:p>
          <a:p>
            <a:r>
              <a:rPr lang="cs-CZ" sz="2200" b="1" dirty="0" smtClean="0"/>
              <a:t>NÚ:</a:t>
            </a:r>
            <a:r>
              <a:rPr lang="cs-CZ" sz="2200" dirty="0" smtClean="0"/>
              <a:t> nespavost, nervozita, zvyšování hmotnosti, </a:t>
            </a:r>
            <a:r>
              <a:rPr lang="cs-CZ" sz="2200" dirty="0" err="1" smtClean="0"/>
              <a:t>hyperkineze</a:t>
            </a:r>
            <a:endParaRPr lang="cs-CZ" sz="2200" dirty="0" smtClean="0"/>
          </a:p>
          <a:p>
            <a:r>
              <a:rPr lang="cs-CZ" sz="2200" b="1" dirty="0" smtClean="0"/>
              <a:t>INT:</a:t>
            </a:r>
            <a:r>
              <a:rPr lang="cs-CZ" sz="2200" dirty="0" smtClean="0"/>
              <a:t> zvyšují účinek antikoagulancii</a:t>
            </a:r>
          </a:p>
        </p:txBody>
      </p:sp>
      <p:pic>
        <p:nvPicPr>
          <p:cNvPr id="19458" name="Picture 2" descr="C:\Users\11378\Desktop\Pix\pir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2736"/>
            <a:ext cx="1727670" cy="15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2000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4269065" cy="1202485"/>
          </a:xfrm>
        </p:spPr>
        <p:txBody>
          <a:bodyPr/>
          <a:lstStyle/>
          <a:p>
            <a:r>
              <a:rPr lang="cs-CZ" b="1" dirty="0" err="1" smtClean="0"/>
              <a:t>Nootropika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1628800"/>
            <a:ext cx="6552728" cy="4334079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err="1"/>
              <a:t>p</a:t>
            </a:r>
            <a:r>
              <a:rPr lang="cs-CZ" b="1" dirty="0" err="1" smtClean="0"/>
              <a:t>yritinol</a:t>
            </a:r>
            <a:endParaRPr lang="cs-CZ" b="1" dirty="0"/>
          </a:p>
          <a:p>
            <a:pPr lvl="1"/>
            <a:r>
              <a:rPr lang="cs-CZ" dirty="0"/>
              <a:t>d</a:t>
            </a:r>
            <a:r>
              <a:rPr lang="cs-CZ" dirty="0" smtClean="0"/>
              <a:t>erivát </a:t>
            </a:r>
            <a:r>
              <a:rPr lang="cs-CZ" dirty="0" smtClean="0"/>
              <a:t>pyridoxinu</a:t>
            </a:r>
          </a:p>
          <a:p>
            <a:pPr lvl="1"/>
            <a:r>
              <a:rPr lang="cs-CZ" b="1" dirty="0" smtClean="0"/>
              <a:t>MÚ:</a:t>
            </a:r>
          </a:p>
          <a:p>
            <a:pPr lvl="2"/>
            <a:r>
              <a:rPr lang="cs-CZ" dirty="0"/>
              <a:t>z</a:t>
            </a:r>
            <a:r>
              <a:rPr lang="cs-CZ" dirty="0" smtClean="0"/>
              <a:t>vyšuje </a:t>
            </a:r>
            <a:r>
              <a:rPr lang="cs-CZ" dirty="0" smtClean="0"/>
              <a:t>utilizaci glukózy</a:t>
            </a:r>
          </a:p>
          <a:p>
            <a:pPr lvl="2"/>
            <a:r>
              <a:rPr lang="cs-CZ" dirty="0"/>
              <a:t>z</a:t>
            </a:r>
            <a:r>
              <a:rPr lang="cs-CZ" dirty="0" smtClean="0"/>
              <a:t>vyšuje </a:t>
            </a:r>
            <a:r>
              <a:rPr lang="cs-CZ" dirty="0" smtClean="0"/>
              <a:t>prokrvení mozku, antioxidant</a:t>
            </a:r>
          </a:p>
          <a:p>
            <a:pPr lvl="2"/>
            <a:r>
              <a:rPr lang="cs-CZ" dirty="0"/>
              <a:t>z</a:t>
            </a:r>
            <a:r>
              <a:rPr lang="cs-CZ" dirty="0" smtClean="0"/>
              <a:t>lepšuje </a:t>
            </a:r>
            <a:r>
              <a:rPr lang="cs-CZ" dirty="0" err="1" smtClean="0"/>
              <a:t>hemoreologické</a:t>
            </a:r>
            <a:r>
              <a:rPr lang="cs-CZ" dirty="0" smtClean="0"/>
              <a:t> vlastnosti a </a:t>
            </a:r>
            <a:r>
              <a:rPr lang="cs-CZ" dirty="0" err="1" smtClean="0"/>
              <a:t>cholinergní</a:t>
            </a:r>
            <a:r>
              <a:rPr lang="cs-CZ" dirty="0" smtClean="0"/>
              <a:t> transmisi</a:t>
            </a:r>
          </a:p>
          <a:p>
            <a:pPr lvl="1"/>
            <a:r>
              <a:rPr lang="cs-CZ" b="1" dirty="0" smtClean="0"/>
              <a:t>NU: </a:t>
            </a:r>
            <a:r>
              <a:rPr lang="cs-CZ" dirty="0" smtClean="0"/>
              <a:t>podrážděnost, nespavost, nauzea</a:t>
            </a:r>
          </a:p>
          <a:p>
            <a:r>
              <a:rPr lang="cs-CZ" b="1" dirty="0" err="1"/>
              <a:t>v</a:t>
            </a:r>
            <a:r>
              <a:rPr lang="cs-CZ" b="1" dirty="0" err="1" smtClean="0"/>
              <a:t>inpocetin</a:t>
            </a:r>
            <a:endParaRPr lang="cs-CZ" b="1" dirty="0" smtClean="0"/>
          </a:p>
          <a:p>
            <a:pPr lvl="1"/>
            <a:r>
              <a:rPr lang="cs-CZ" b="1" dirty="0" smtClean="0"/>
              <a:t>MÚ:</a:t>
            </a:r>
          </a:p>
          <a:p>
            <a:pPr lvl="2"/>
            <a:r>
              <a:rPr lang="cs-CZ" dirty="0"/>
              <a:t>s</a:t>
            </a:r>
            <a:r>
              <a:rPr lang="cs-CZ" dirty="0" smtClean="0"/>
              <a:t>tabilizace </a:t>
            </a:r>
            <a:r>
              <a:rPr lang="cs-CZ" dirty="0" smtClean="0"/>
              <a:t>trombocytů, inhibice PDE I</a:t>
            </a:r>
          </a:p>
          <a:p>
            <a:pPr lvl="2"/>
            <a:r>
              <a:rPr lang="cs-CZ" dirty="0"/>
              <a:t>z</a:t>
            </a:r>
            <a:r>
              <a:rPr lang="cs-CZ" dirty="0" smtClean="0"/>
              <a:t>vyšuje </a:t>
            </a:r>
            <a:r>
              <a:rPr lang="cs-CZ" dirty="0" smtClean="0"/>
              <a:t>utilizaci glukózy a kyslíku</a:t>
            </a:r>
          </a:p>
          <a:p>
            <a:pPr lvl="2"/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 smtClean="0"/>
              <a:t>CNS zvyšuje dostupnost DA a NA</a:t>
            </a:r>
          </a:p>
          <a:p>
            <a:pPr lvl="1"/>
            <a:r>
              <a:rPr lang="cs-CZ" b="1" dirty="0" smtClean="0"/>
              <a:t>I: </a:t>
            </a:r>
            <a:r>
              <a:rPr lang="cs-CZ" dirty="0" smtClean="0"/>
              <a:t>+ </a:t>
            </a:r>
            <a:r>
              <a:rPr lang="cs-CZ" dirty="0" err="1" smtClean="0"/>
              <a:t>tinitus</a:t>
            </a:r>
            <a:r>
              <a:rPr lang="cs-CZ" dirty="0" smtClean="0"/>
              <a:t> a </a:t>
            </a:r>
            <a:r>
              <a:rPr lang="cs-CZ" dirty="0" err="1" smtClean="0"/>
              <a:t>Meniérova</a:t>
            </a:r>
            <a:r>
              <a:rPr lang="cs-CZ" dirty="0" smtClean="0"/>
              <a:t> choroba, retinopatie</a:t>
            </a:r>
          </a:p>
          <a:p>
            <a:pPr lvl="1"/>
            <a:r>
              <a:rPr lang="cs-CZ" b="1" dirty="0" smtClean="0"/>
              <a:t>NU: </a:t>
            </a:r>
            <a:r>
              <a:rPr lang="cs-CZ" dirty="0" smtClean="0"/>
              <a:t>nauzea, ospalost</a:t>
            </a:r>
          </a:p>
        </p:txBody>
      </p:sp>
      <p:pic>
        <p:nvPicPr>
          <p:cNvPr id="20482" name="Picture 2" descr="C:\Users\11378\Desktop\Pix\encep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3133751" cy="208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60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9377" y="620688"/>
            <a:ext cx="6965245" cy="1202485"/>
          </a:xfrm>
        </p:spPr>
        <p:txBody>
          <a:bodyPr/>
          <a:lstStyle/>
          <a:p>
            <a:pPr algn="ctr"/>
            <a:r>
              <a:rPr lang="cs-CZ" b="1" dirty="0" smtClean="0"/>
              <a:t>Příčiny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602298"/>
            <a:ext cx="6912768" cy="491594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/>
              <a:t>g</a:t>
            </a:r>
            <a:r>
              <a:rPr lang="cs-CZ" dirty="0" smtClean="0"/>
              <a:t>enetický </a:t>
            </a:r>
            <a:r>
              <a:rPr lang="cs-CZ" dirty="0" smtClean="0"/>
              <a:t>podklad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si </a:t>
            </a:r>
            <a:r>
              <a:rPr lang="cs-CZ" dirty="0" smtClean="0"/>
              <a:t>5 % pacientů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ostižení </a:t>
            </a:r>
            <a:r>
              <a:rPr lang="cs-CZ" dirty="0" smtClean="0"/>
              <a:t>genu pro </a:t>
            </a:r>
            <a:r>
              <a:rPr lang="el-GR" dirty="0" smtClean="0"/>
              <a:t>α</a:t>
            </a:r>
            <a:r>
              <a:rPr lang="cs-CZ" dirty="0" smtClean="0"/>
              <a:t>-</a:t>
            </a:r>
            <a:r>
              <a:rPr lang="cs-CZ" dirty="0" err="1" smtClean="0"/>
              <a:t>synuklein</a:t>
            </a:r>
            <a:r>
              <a:rPr lang="cs-CZ" dirty="0"/>
              <a:t> (</a:t>
            </a:r>
            <a:r>
              <a:rPr lang="cs-CZ" dirty="0" smtClean="0"/>
              <a:t>SNCA), </a:t>
            </a:r>
            <a:r>
              <a:rPr lang="cs-CZ" dirty="0" err="1" smtClean="0"/>
              <a:t>parkin</a:t>
            </a:r>
            <a:r>
              <a:rPr lang="cs-CZ" dirty="0"/>
              <a:t> (</a:t>
            </a:r>
            <a:r>
              <a:rPr lang="cs-CZ" dirty="0" smtClean="0"/>
              <a:t>PRKN) nebo </a:t>
            </a:r>
            <a:r>
              <a:rPr lang="en-US" dirty="0" err="1" smtClean="0"/>
              <a:t>leucin</a:t>
            </a:r>
            <a:r>
              <a:rPr lang="en-US" dirty="0" smtClean="0"/>
              <a:t>-rich </a:t>
            </a:r>
            <a:r>
              <a:rPr lang="en-US" dirty="0"/>
              <a:t>repeat kinase 2 (</a:t>
            </a:r>
            <a:r>
              <a:rPr lang="en-US" dirty="0" smtClean="0"/>
              <a:t>LRRK2)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/>
              <a:t>e</a:t>
            </a:r>
            <a:r>
              <a:rPr lang="cs-CZ" dirty="0" smtClean="0"/>
              <a:t>nvironmentální </a:t>
            </a:r>
            <a:r>
              <a:rPr lang="cs-CZ" dirty="0" smtClean="0"/>
              <a:t>vlivy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esticidy </a:t>
            </a:r>
            <a:r>
              <a:rPr lang="cs-CZ" dirty="0" smtClean="0"/>
              <a:t>(</a:t>
            </a:r>
            <a:r>
              <a:rPr lang="cs-CZ" dirty="0" err="1" smtClean="0"/>
              <a:t>Braakova</a:t>
            </a:r>
            <a:r>
              <a:rPr lang="cs-CZ" dirty="0" smtClean="0"/>
              <a:t> hypotéza)</a:t>
            </a:r>
          </a:p>
          <a:p>
            <a:pPr lvl="1"/>
            <a:r>
              <a:rPr lang="cs-CZ" dirty="0"/>
              <a:t>MPTP (</a:t>
            </a:r>
            <a:r>
              <a:rPr lang="cs-CZ" dirty="0" smtClean="0"/>
              <a:t>1-metyl-4-fenyl-1,2,3,6-tetrahydropyridin) – toxin pro DA neurony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8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/>
              <a:t>Nootropika</a:t>
            </a:r>
            <a:r>
              <a:rPr lang="cs-CZ" b="1" dirty="0" smtClean="0"/>
              <a:t> – </a:t>
            </a:r>
            <a:br>
              <a:rPr lang="cs-CZ" b="1" dirty="0" smtClean="0"/>
            </a:br>
            <a:r>
              <a:rPr lang="cs-CZ" b="1" dirty="0" smtClean="0"/>
              <a:t>Ginkgo </a:t>
            </a:r>
            <a:r>
              <a:rPr lang="cs-CZ" b="1" dirty="0" err="1"/>
              <a:t>bilobae</a:t>
            </a:r>
            <a:r>
              <a:rPr lang="cs-CZ" b="1" dirty="0"/>
              <a:t> </a:t>
            </a:r>
            <a:r>
              <a:rPr lang="cs-CZ" b="1" dirty="0" err="1" smtClean="0"/>
              <a:t>extractum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2276872"/>
            <a:ext cx="6196405" cy="3603812"/>
          </a:xfrm>
        </p:spPr>
        <p:txBody>
          <a:bodyPr>
            <a:normAutofit/>
          </a:bodyPr>
          <a:lstStyle/>
          <a:p>
            <a:r>
              <a:rPr lang="cs-CZ" sz="2200" dirty="0" smtClean="0"/>
              <a:t>24 % </a:t>
            </a:r>
            <a:r>
              <a:rPr lang="cs-CZ" sz="2200" dirty="0" err="1" smtClean="0"/>
              <a:t>flavonoidních</a:t>
            </a:r>
            <a:r>
              <a:rPr lang="cs-CZ" sz="2200" dirty="0" smtClean="0"/>
              <a:t> </a:t>
            </a:r>
            <a:r>
              <a:rPr lang="cs-CZ" sz="2200" dirty="0" err="1" smtClean="0"/>
              <a:t>glykozidů</a:t>
            </a:r>
            <a:r>
              <a:rPr lang="cs-CZ" sz="2200" dirty="0" smtClean="0"/>
              <a:t> a 6 % terpenických laktonů</a:t>
            </a:r>
          </a:p>
          <a:p>
            <a:r>
              <a:rPr lang="cs-CZ" sz="2200" b="1" dirty="0" smtClean="0"/>
              <a:t>MÚ:</a:t>
            </a:r>
            <a:r>
              <a:rPr lang="cs-CZ" sz="2200" dirty="0" smtClean="0"/>
              <a:t>	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vyšuje </a:t>
            </a:r>
            <a:r>
              <a:rPr lang="cs-CZ" dirty="0" smtClean="0"/>
              <a:t>syntézu a uvolňování ACH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ntioxidant </a:t>
            </a:r>
            <a:r>
              <a:rPr lang="cs-CZ" dirty="0" smtClean="0"/>
              <a:t>a </a:t>
            </a:r>
            <a:r>
              <a:rPr lang="cs-CZ" dirty="0" err="1" smtClean="0"/>
              <a:t>vazodilatans</a:t>
            </a:r>
            <a:endParaRPr lang="cs-CZ" dirty="0" smtClean="0"/>
          </a:p>
          <a:p>
            <a:pPr lvl="1"/>
            <a:r>
              <a:rPr lang="cs-CZ" dirty="0"/>
              <a:t>i</a:t>
            </a:r>
            <a:r>
              <a:rPr lang="cs-CZ" dirty="0" smtClean="0"/>
              <a:t>nhibuje </a:t>
            </a:r>
            <a:r>
              <a:rPr lang="cs-CZ" dirty="0" smtClean="0"/>
              <a:t>aktivaci trombocytů</a:t>
            </a:r>
          </a:p>
          <a:p>
            <a:r>
              <a:rPr lang="cs-CZ" sz="2200" b="1" dirty="0" smtClean="0"/>
              <a:t>NU: </a:t>
            </a:r>
            <a:r>
              <a:rPr lang="cs-CZ" sz="2200" dirty="0" smtClean="0"/>
              <a:t>nauzea, zvracení, </a:t>
            </a:r>
            <a:r>
              <a:rPr lang="cs-CZ" sz="2200" dirty="0" err="1" smtClean="0"/>
              <a:t>cefalea</a:t>
            </a:r>
            <a:endParaRPr lang="cs-CZ" sz="2200" dirty="0" smtClean="0"/>
          </a:p>
          <a:p>
            <a:r>
              <a:rPr lang="cs-CZ" sz="2200" b="1" dirty="0" smtClean="0"/>
              <a:t>INT: </a:t>
            </a:r>
            <a:r>
              <a:rPr lang="cs-CZ" sz="2200" dirty="0" smtClean="0"/>
              <a:t>zvyšuje účinek antikoagulancii</a:t>
            </a:r>
            <a:endParaRPr lang="cs-CZ" sz="2200" dirty="0"/>
          </a:p>
        </p:txBody>
      </p:sp>
      <p:pic>
        <p:nvPicPr>
          <p:cNvPr id="21506" name="Picture 2" descr="C:\Users\11378\Desktop\Pix\gingk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2408784" cy="180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7866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Nootropika</a:t>
            </a:r>
            <a:r>
              <a:rPr lang="cs-CZ" b="1" dirty="0" smtClean="0"/>
              <a:t> – další…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b="1" dirty="0"/>
              <a:t>c</a:t>
            </a:r>
            <a:r>
              <a:rPr lang="cs-CZ" sz="2000" b="1" dirty="0" smtClean="0"/>
              <a:t>entrální </a:t>
            </a:r>
            <a:r>
              <a:rPr lang="cs-CZ" sz="2000" b="1" dirty="0" err="1" smtClean="0"/>
              <a:t>vazodilatancia</a:t>
            </a:r>
            <a:endParaRPr lang="cs-CZ" sz="2000" b="1" dirty="0" smtClean="0"/>
          </a:p>
          <a:p>
            <a:pPr lvl="1"/>
            <a:r>
              <a:rPr lang="cs-CZ" sz="2000" b="1" dirty="0" err="1"/>
              <a:t>g</a:t>
            </a:r>
            <a:r>
              <a:rPr lang="cs-CZ" sz="2000" b="1" dirty="0" err="1" smtClean="0"/>
              <a:t>ingkolidy</a:t>
            </a:r>
            <a:endParaRPr lang="cs-CZ" sz="2000" b="1" dirty="0" smtClean="0"/>
          </a:p>
          <a:p>
            <a:pPr lvl="1"/>
            <a:r>
              <a:rPr lang="cs-CZ" sz="2000" b="1" dirty="0" err="1"/>
              <a:t>p</a:t>
            </a:r>
            <a:r>
              <a:rPr lang="cs-CZ" sz="2000" b="1" dirty="0" err="1" smtClean="0"/>
              <a:t>entoxifyllin</a:t>
            </a:r>
            <a:endParaRPr lang="cs-CZ" sz="2000" b="1" dirty="0" smtClean="0"/>
          </a:p>
          <a:p>
            <a:pPr lvl="2"/>
            <a:r>
              <a:rPr lang="cs-CZ" dirty="0" smtClean="0"/>
              <a:t>MÚ: inhibice PDE</a:t>
            </a:r>
          </a:p>
          <a:p>
            <a:pPr lvl="1"/>
            <a:r>
              <a:rPr lang="cs-CZ" sz="2000" b="1" dirty="0" err="1"/>
              <a:t>c</a:t>
            </a:r>
            <a:r>
              <a:rPr lang="cs-CZ" sz="2000" b="1" dirty="0" err="1" smtClean="0"/>
              <a:t>inarizin</a:t>
            </a:r>
            <a:endParaRPr lang="cs-CZ" sz="2000" b="1" dirty="0" smtClean="0"/>
          </a:p>
          <a:p>
            <a:pPr lvl="2"/>
            <a:r>
              <a:rPr lang="cs-CZ" dirty="0" smtClean="0"/>
              <a:t>MÚ: blokátor Ca</a:t>
            </a:r>
            <a:r>
              <a:rPr lang="cs-CZ" baseline="30000" dirty="0" smtClean="0"/>
              <a:t>2+ </a:t>
            </a:r>
            <a:r>
              <a:rPr lang="cs-CZ" dirty="0" smtClean="0"/>
              <a:t>IK</a:t>
            </a:r>
          </a:p>
          <a:p>
            <a:pPr lvl="1"/>
            <a:r>
              <a:rPr lang="cs-CZ" sz="2000" b="1" dirty="0" err="1"/>
              <a:t>n</a:t>
            </a:r>
            <a:r>
              <a:rPr lang="cs-CZ" sz="2000" b="1" dirty="0" err="1" smtClean="0"/>
              <a:t>aftidrofuryl</a:t>
            </a:r>
            <a:endParaRPr lang="cs-CZ" sz="2000" b="1" dirty="0" smtClean="0"/>
          </a:p>
          <a:p>
            <a:pPr lvl="2"/>
            <a:r>
              <a:rPr lang="cs-CZ" dirty="0"/>
              <a:t>c</a:t>
            </a:r>
            <a:r>
              <a:rPr lang="cs-CZ" dirty="0" smtClean="0"/>
              <a:t>entrální </a:t>
            </a:r>
            <a:r>
              <a:rPr lang="cs-CZ" dirty="0" smtClean="0"/>
              <a:t>a periferní </a:t>
            </a:r>
            <a:r>
              <a:rPr lang="cs-CZ" dirty="0" err="1" smtClean="0"/>
              <a:t>vazodilatans</a:t>
            </a:r>
            <a:endParaRPr lang="cs-CZ" dirty="0"/>
          </a:p>
          <a:p>
            <a:pPr lvl="2"/>
            <a:r>
              <a:rPr lang="cs-CZ" dirty="0" smtClean="0"/>
              <a:t>I: Poruchy prokrvení a </a:t>
            </a:r>
            <a:r>
              <a:rPr lang="cs-CZ" dirty="0" err="1" smtClean="0"/>
              <a:t>Meniérova</a:t>
            </a:r>
            <a:r>
              <a:rPr lang="cs-CZ" dirty="0" smtClean="0"/>
              <a:t> choroba</a:t>
            </a:r>
          </a:p>
          <a:p>
            <a:r>
              <a:rPr lang="cs-CZ" sz="2000" dirty="0" smtClean="0"/>
              <a:t>v</a:t>
            </a:r>
            <a:r>
              <a:rPr lang="cs-CZ" sz="2000" dirty="0" smtClean="0"/>
              <a:t>itamin </a:t>
            </a:r>
            <a:r>
              <a:rPr lang="cs-CZ" sz="2000" dirty="0" smtClean="0"/>
              <a:t>C a E - antioxidanty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456710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365126"/>
            <a:ext cx="777686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b</a:t>
            </a:r>
            <a:r>
              <a:rPr lang="cs-CZ" b="1" dirty="0" err="1" smtClean="0"/>
              <a:t>exaroten</a:t>
            </a:r>
            <a:r>
              <a:rPr lang="cs-CZ" b="1" dirty="0" smtClean="0"/>
              <a:t> – terapie budoucnosti?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928136"/>
            <a:ext cx="4780501" cy="4953393"/>
          </a:xfrm>
        </p:spPr>
        <p:txBody>
          <a:bodyPr>
            <a:normAutofit/>
          </a:bodyPr>
          <a:lstStyle/>
          <a:p>
            <a:r>
              <a:rPr lang="cs-CZ" dirty="0" err="1" smtClean="0"/>
              <a:t>retinoid</a:t>
            </a:r>
            <a:r>
              <a:rPr lang="cs-CZ" dirty="0" smtClean="0"/>
              <a:t>, selektivní </a:t>
            </a:r>
            <a:r>
              <a:rPr lang="cs-CZ" dirty="0"/>
              <a:t>agonista  </a:t>
            </a:r>
            <a:r>
              <a:rPr lang="cs-CZ" dirty="0" err="1" smtClean="0"/>
              <a:t>retinoidových</a:t>
            </a:r>
            <a:r>
              <a:rPr lang="cs-CZ" dirty="0" smtClean="0"/>
              <a:t> </a:t>
            </a:r>
            <a:r>
              <a:rPr lang="cs-CZ" dirty="0"/>
              <a:t>X </a:t>
            </a:r>
            <a:r>
              <a:rPr lang="cs-CZ" dirty="0" smtClean="0"/>
              <a:t>receptorů </a:t>
            </a:r>
            <a:r>
              <a:rPr lang="cs-CZ" dirty="0"/>
              <a:t>(</a:t>
            </a:r>
            <a:r>
              <a:rPr lang="cs-CZ" dirty="0" smtClean="0"/>
              <a:t>RXR)</a:t>
            </a:r>
          </a:p>
          <a:p>
            <a:r>
              <a:rPr lang="cs-CZ" dirty="0" err="1"/>
              <a:t>i</a:t>
            </a:r>
            <a:r>
              <a:rPr lang="en-US" dirty="0" err="1" smtClean="0"/>
              <a:t>ndu</a:t>
            </a:r>
            <a:r>
              <a:rPr lang="cs-CZ" dirty="0" smtClean="0"/>
              <a:t>kuje buněčnou proliferaci, </a:t>
            </a:r>
            <a:r>
              <a:rPr lang="en-US" dirty="0" err="1" smtClean="0"/>
              <a:t>diferen</a:t>
            </a:r>
            <a:r>
              <a:rPr lang="cs-CZ" dirty="0" smtClean="0"/>
              <a:t>c</a:t>
            </a:r>
            <a:r>
              <a:rPr lang="en-US" dirty="0" err="1" smtClean="0"/>
              <a:t>ia</a:t>
            </a:r>
            <a:r>
              <a:rPr lang="cs-CZ" dirty="0" smtClean="0"/>
              <a:t>c</a:t>
            </a:r>
            <a:r>
              <a:rPr lang="en-US" dirty="0" smtClean="0"/>
              <a:t>i a </a:t>
            </a:r>
            <a:r>
              <a:rPr lang="en-US" dirty="0" err="1" smtClean="0"/>
              <a:t>apopt</a:t>
            </a:r>
            <a:r>
              <a:rPr lang="cs-CZ" dirty="0" err="1" smtClean="0"/>
              <a:t>ózu</a:t>
            </a:r>
            <a:endParaRPr lang="cs-CZ" dirty="0" smtClean="0"/>
          </a:p>
          <a:p>
            <a:r>
              <a:rPr lang="cs-CZ" dirty="0" smtClean="0"/>
              <a:t>AD je charakteristická abnormální akumulací cholesterolu</a:t>
            </a:r>
          </a:p>
          <a:p>
            <a:r>
              <a:rPr lang="cs-CZ" dirty="0" err="1" smtClean="0"/>
              <a:t>bexaroten</a:t>
            </a:r>
            <a:r>
              <a:rPr lang="cs-CZ" dirty="0" smtClean="0"/>
              <a:t> zvyšuje </a:t>
            </a:r>
            <a:r>
              <a:rPr lang="cs-CZ" dirty="0" err="1" smtClean="0"/>
              <a:t>eflux</a:t>
            </a:r>
            <a:r>
              <a:rPr lang="cs-CZ" dirty="0" smtClean="0"/>
              <a:t> cholesterolu</a:t>
            </a:r>
          </a:p>
          <a:p>
            <a:r>
              <a:rPr lang="cs-CZ" dirty="0"/>
              <a:t>k</a:t>
            </a:r>
            <a:r>
              <a:rPr lang="cs-CZ" dirty="0" smtClean="0"/>
              <a:t>linické </a:t>
            </a:r>
            <a:r>
              <a:rPr lang="cs-CZ" dirty="0" smtClean="0"/>
              <a:t>studie fáze II</a:t>
            </a:r>
            <a:endParaRPr lang="cs-CZ" dirty="0"/>
          </a:p>
        </p:txBody>
      </p:sp>
      <p:pic>
        <p:nvPicPr>
          <p:cNvPr id="4" name="Picture 2" descr="https://people.rit.edu/japfaa/bexarot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467" y="3429000"/>
            <a:ext cx="3377035" cy="316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6680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691680" y="1052736"/>
            <a:ext cx="5723468" cy="1828090"/>
          </a:xfrm>
        </p:spPr>
        <p:txBody>
          <a:bodyPr/>
          <a:lstStyle/>
          <a:p>
            <a:r>
              <a:rPr lang="cs-CZ" b="1" dirty="0" smtClean="0"/>
              <a:t>Léčba </a:t>
            </a:r>
            <a:r>
              <a:rPr lang="cs-CZ" b="1" dirty="0" err="1" smtClean="0"/>
              <a:t>Huntingtonove</a:t>
            </a:r>
            <a:r>
              <a:rPr lang="cs-CZ" b="1" dirty="0" smtClean="0"/>
              <a:t> choroby</a:t>
            </a:r>
            <a:endParaRPr lang="cs-CZ" b="1" dirty="0"/>
          </a:p>
        </p:txBody>
      </p:sp>
      <p:pic>
        <p:nvPicPr>
          <p:cNvPr id="22530" name="Picture 2" descr="C:\Users\11378\Desktop\Pix\hu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036" y="2996952"/>
            <a:ext cx="2129210" cy="28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11378\Desktop\Pix\huntndj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50842"/>
            <a:ext cx="4626198" cy="252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2033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Huntingtonova</a:t>
            </a:r>
            <a:r>
              <a:rPr lang="cs-CZ" b="1" dirty="0"/>
              <a:t> choroba/chorea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a</a:t>
            </a:r>
            <a:r>
              <a:rPr lang="cs-CZ" dirty="0" smtClean="0"/>
              <a:t>utozomálně </a:t>
            </a:r>
            <a:r>
              <a:rPr lang="cs-CZ" dirty="0" smtClean="0"/>
              <a:t>dominantně hereditární onemocnění</a:t>
            </a:r>
          </a:p>
          <a:p>
            <a:r>
              <a:rPr lang="cs-CZ" dirty="0" err="1"/>
              <a:t>p</a:t>
            </a:r>
            <a:r>
              <a:rPr lang="cs-CZ" dirty="0" err="1" smtClean="0"/>
              <a:t>olyglutaminová</a:t>
            </a:r>
            <a:r>
              <a:rPr lang="cs-CZ" dirty="0" smtClean="0"/>
              <a:t> </a:t>
            </a:r>
            <a:r>
              <a:rPr lang="cs-CZ" dirty="0" smtClean="0"/>
              <a:t>tripletová nemoc (CAG)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utace </a:t>
            </a:r>
            <a:r>
              <a:rPr lang="cs-CZ" dirty="0" smtClean="0"/>
              <a:t>genu, vzniká patologická verze proteinu </a:t>
            </a:r>
            <a:r>
              <a:rPr lang="cs-CZ" dirty="0" err="1" smtClean="0"/>
              <a:t>huntingtin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ostupný </a:t>
            </a:r>
            <a:r>
              <a:rPr lang="cs-CZ" dirty="0" smtClean="0"/>
              <a:t>zánik ACH a GABA neuronů v bazálních gangliích, později taky v jiných částích mozku </a:t>
            </a:r>
          </a:p>
          <a:p>
            <a:r>
              <a:rPr lang="cs-CZ" dirty="0"/>
              <a:t>z</a:t>
            </a:r>
            <a:r>
              <a:rPr lang="cs-CZ" dirty="0" smtClean="0"/>
              <a:t>výšení </a:t>
            </a:r>
            <a:r>
              <a:rPr lang="cs-CZ" dirty="0" smtClean="0"/>
              <a:t>dostupnosti DOP ve </a:t>
            </a:r>
            <a:r>
              <a:rPr lang="cs-CZ" dirty="0" err="1" smtClean="0"/>
              <a:t>striatu</a:t>
            </a:r>
            <a:endParaRPr lang="cs-CZ" dirty="0" smtClean="0"/>
          </a:p>
          <a:p>
            <a:r>
              <a:rPr lang="cs-CZ" dirty="0"/>
              <a:t>t</a:t>
            </a:r>
            <a:r>
              <a:rPr lang="cs-CZ" dirty="0" smtClean="0"/>
              <a:t>ypicky </a:t>
            </a:r>
            <a:r>
              <a:rPr lang="cs-CZ" dirty="0" smtClean="0"/>
              <a:t>pozdní nástup nemoci (40)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9286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rcora.caltech.edu/wt_vs_hd_br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318920" cy="235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huntingtonsdiseaseinformation.files.wordpress.com/2012/08/autosomal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73" y="2959518"/>
            <a:ext cx="2863453" cy="323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4853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HD - příznaky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830023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c</a:t>
            </a:r>
            <a:r>
              <a:rPr lang="cs-CZ" dirty="0" smtClean="0"/>
              <a:t>horeatická </a:t>
            </a:r>
            <a:r>
              <a:rPr lang="cs-CZ" dirty="0" smtClean="0"/>
              <a:t>dyskineze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oruchy </a:t>
            </a:r>
            <a:r>
              <a:rPr lang="cs-CZ" dirty="0" smtClean="0"/>
              <a:t>polykání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oruchy </a:t>
            </a:r>
            <a:r>
              <a:rPr lang="cs-CZ" dirty="0" smtClean="0"/>
              <a:t>řeči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gitovanost</a:t>
            </a:r>
            <a:r>
              <a:rPr lang="cs-CZ" dirty="0" smtClean="0"/>
              <a:t>, neklid a agresivita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eprese </a:t>
            </a:r>
            <a:r>
              <a:rPr lang="cs-CZ" dirty="0" smtClean="0"/>
              <a:t>a psychózy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emence</a:t>
            </a:r>
            <a:endParaRPr lang="cs-CZ" dirty="0" smtClean="0"/>
          </a:p>
          <a:p>
            <a:pPr lvl="1"/>
            <a:r>
              <a:rPr lang="cs-CZ" dirty="0" smtClean="0"/>
              <a:t>z</a:t>
            </a:r>
            <a:r>
              <a:rPr lang="cs-CZ" dirty="0" smtClean="0"/>
              <a:t>měny </a:t>
            </a:r>
            <a:r>
              <a:rPr lang="cs-CZ" dirty="0" smtClean="0"/>
              <a:t>osobnosti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bsese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14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3260953" cy="1202485"/>
          </a:xfrm>
        </p:spPr>
        <p:txBody>
          <a:bodyPr>
            <a:normAutofit/>
          </a:bodyPr>
          <a:lstStyle/>
          <a:p>
            <a:r>
              <a:rPr lang="cs-CZ" b="1" dirty="0"/>
              <a:t>HD -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633667"/>
            <a:ext cx="4248472" cy="4680520"/>
          </a:xfrm>
        </p:spPr>
        <p:txBody>
          <a:bodyPr>
            <a:normAutofit fontScale="925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</a:t>
            </a:r>
            <a:r>
              <a:rPr lang="cs-CZ" b="1" dirty="0" smtClean="0">
                <a:solidFill>
                  <a:srgbClr val="FF0000"/>
                </a:solidFill>
              </a:rPr>
              <a:t>ouze </a:t>
            </a:r>
            <a:r>
              <a:rPr lang="cs-CZ" b="1" dirty="0" smtClean="0">
                <a:solidFill>
                  <a:srgbClr val="FF0000"/>
                </a:solidFill>
              </a:rPr>
              <a:t>symptomatická</a:t>
            </a:r>
          </a:p>
          <a:p>
            <a:r>
              <a:rPr lang="cs-CZ" dirty="0"/>
              <a:t>p</a:t>
            </a:r>
            <a:r>
              <a:rPr lang="cs-CZ" dirty="0" smtClean="0"/>
              <a:t>oruchy </a:t>
            </a:r>
            <a:r>
              <a:rPr lang="cs-CZ" dirty="0" smtClean="0"/>
              <a:t>hybnosti</a:t>
            </a:r>
          </a:p>
          <a:p>
            <a:pPr lvl="1"/>
            <a:r>
              <a:rPr lang="cs-CZ" b="1" dirty="0" err="1" smtClean="0"/>
              <a:t>tetrabenazin</a:t>
            </a:r>
            <a:endParaRPr lang="cs-CZ" b="1" dirty="0" smtClean="0"/>
          </a:p>
          <a:p>
            <a:pPr lvl="2"/>
            <a:r>
              <a:rPr lang="cs-CZ" b="1" dirty="0"/>
              <a:t>MÚ:</a:t>
            </a:r>
            <a:r>
              <a:rPr lang="cs-CZ" dirty="0"/>
              <a:t> </a:t>
            </a:r>
            <a:r>
              <a:rPr lang="cs-CZ" dirty="0" err="1"/>
              <a:t>depletor</a:t>
            </a:r>
            <a:r>
              <a:rPr lang="cs-CZ" dirty="0"/>
              <a:t> dopaminu, vazbou na </a:t>
            </a:r>
            <a:r>
              <a:rPr lang="cs-CZ" dirty="0" smtClean="0"/>
              <a:t>VMAT1 </a:t>
            </a:r>
            <a:r>
              <a:rPr lang="cs-CZ" dirty="0"/>
              <a:t>blokuje zpětné vychytávání </a:t>
            </a:r>
            <a:r>
              <a:rPr lang="cs-CZ" dirty="0" smtClean="0"/>
              <a:t>monoaminů + DOP antagonista</a:t>
            </a:r>
            <a:endParaRPr lang="cs-CZ" dirty="0"/>
          </a:p>
          <a:p>
            <a:pPr lvl="2"/>
            <a:r>
              <a:rPr lang="cs-CZ" b="1" dirty="0" smtClean="0"/>
              <a:t>INT:</a:t>
            </a:r>
            <a:r>
              <a:rPr lang="cs-CZ" dirty="0" smtClean="0"/>
              <a:t> TCA</a:t>
            </a:r>
            <a:r>
              <a:rPr lang="cs-CZ" dirty="0"/>
              <a:t>, </a:t>
            </a:r>
            <a:r>
              <a:rPr lang="cs-CZ" dirty="0" smtClean="0"/>
              <a:t>alkohol, </a:t>
            </a:r>
            <a:r>
              <a:rPr lang="cs-CZ" dirty="0"/>
              <a:t>opiáty, </a:t>
            </a:r>
            <a:r>
              <a:rPr lang="cs-CZ" dirty="0" smtClean="0"/>
              <a:t>beta-blokátory, antihypertenziva, hypnotika </a:t>
            </a:r>
            <a:r>
              <a:rPr lang="cs-CZ" dirty="0"/>
              <a:t>a </a:t>
            </a:r>
            <a:r>
              <a:rPr lang="cs-CZ" dirty="0" smtClean="0"/>
              <a:t>antipsychotika, </a:t>
            </a:r>
            <a:r>
              <a:rPr lang="cs-CZ" dirty="0"/>
              <a:t>opatrnost s </a:t>
            </a:r>
            <a:r>
              <a:rPr lang="cs-CZ" dirty="0" smtClean="0"/>
              <a:t>L-</a:t>
            </a:r>
            <a:r>
              <a:rPr lang="cs-CZ" dirty="0" err="1" smtClean="0"/>
              <a:t>dopou</a:t>
            </a:r>
            <a:endParaRPr lang="cs-CZ" dirty="0" smtClean="0"/>
          </a:p>
          <a:p>
            <a:pPr lvl="2"/>
            <a:r>
              <a:rPr lang="cs-CZ" b="1" dirty="0" smtClean="0"/>
              <a:t>NÚ:</a:t>
            </a:r>
            <a:r>
              <a:rPr lang="cs-CZ" dirty="0" smtClean="0"/>
              <a:t> úzkost, insomnie, zmatenost, ospalost, hypotenze, GIT poruchy, </a:t>
            </a:r>
          </a:p>
          <a:p>
            <a:pPr lvl="2"/>
            <a:endParaRPr lang="cs-CZ" dirty="0" smtClean="0"/>
          </a:p>
          <a:p>
            <a:pPr marL="365760" lvl="1" indent="0">
              <a:buNone/>
            </a:pPr>
            <a:endParaRPr lang="cs-CZ" dirty="0"/>
          </a:p>
        </p:txBody>
      </p:sp>
      <p:pic>
        <p:nvPicPr>
          <p:cNvPr id="5" name="Picture 2" descr="http://hopes.stanford.edu/sites/hopes/files/Tetrabenazine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76" y="1711651"/>
            <a:ext cx="4118724" cy="514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5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HD -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oruchy </a:t>
            </a:r>
            <a:r>
              <a:rPr lang="cs-CZ" dirty="0" smtClean="0"/>
              <a:t>hybnosti</a:t>
            </a:r>
            <a:endParaRPr lang="cs-CZ" b="1" dirty="0" smtClean="0"/>
          </a:p>
          <a:p>
            <a:pPr lvl="1"/>
            <a:r>
              <a:rPr lang="cs-CZ" b="1" dirty="0" err="1" smtClean="0"/>
              <a:t>amantadin</a:t>
            </a:r>
            <a:endParaRPr lang="cs-CZ" b="1" dirty="0"/>
          </a:p>
          <a:p>
            <a:pPr lvl="2"/>
            <a:r>
              <a:rPr lang="cs-CZ" dirty="0"/>
              <a:t>l</a:t>
            </a:r>
            <a:r>
              <a:rPr lang="cs-CZ" dirty="0" smtClean="0"/>
              <a:t>éčba </a:t>
            </a:r>
            <a:r>
              <a:rPr lang="cs-CZ" dirty="0"/>
              <a:t>dystonie u HD, může také zlepšovat posturální nestabilitu</a:t>
            </a:r>
          </a:p>
          <a:p>
            <a:pPr lvl="2"/>
            <a:r>
              <a:rPr lang="cs-CZ" dirty="0"/>
              <a:t>u</a:t>
            </a:r>
            <a:r>
              <a:rPr lang="cs-CZ" dirty="0" smtClean="0"/>
              <a:t> </a:t>
            </a:r>
            <a:r>
              <a:rPr lang="cs-CZ" dirty="0"/>
              <a:t>pac. s kognitivním deficitem nebo psychotickým prožíváním  může zhoršovat stav</a:t>
            </a:r>
          </a:p>
          <a:p>
            <a:pPr lvl="1"/>
            <a:r>
              <a:rPr lang="cs-CZ" dirty="0" err="1"/>
              <a:t>g</a:t>
            </a:r>
            <a:r>
              <a:rPr lang="cs-CZ" dirty="0" err="1" smtClean="0"/>
              <a:t>abaergní</a:t>
            </a:r>
            <a:r>
              <a:rPr lang="cs-CZ" dirty="0" smtClean="0"/>
              <a:t> </a:t>
            </a:r>
            <a:r>
              <a:rPr lang="cs-CZ" dirty="0"/>
              <a:t>látky - </a:t>
            </a:r>
            <a:r>
              <a:rPr lang="cs-CZ" b="1" dirty="0"/>
              <a:t>klonazepam</a:t>
            </a:r>
          </a:p>
          <a:p>
            <a:pPr lvl="2"/>
            <a:r>
              <a:rPr lang="cs-CZ" dirty="0"/>
              <a:t>t</a:t>
            </a:r>
            <a:r>
              <a:rPr lang="cs-CZ" dirty="0" smtClean="0"/>
              <a:t>lumí </a:t>
            </a:r>
            <a:r>
              <a:rPr lang="cs-CZ" dirty="0"/>
              <a:t>dyskineze</a:t>
            </a:r>
          </a:p>
          <a:p>
            <a:pPr lvl="2"/>
            <a:r>
              <a:rPr lang="cs-CZ" b="1" dirty="0"/>
              <a:t>NÚ:</a:t>
            </a:r>
            <a:r>
              <a:rPr lang="cs-CZ" dirty="0"/>
              <a:t> útlum, </a:t>
            </a:r>
            <a:r>
              <a:rPr lang="cs-CZ" dirty="0" err="1"/>
              <a:t>sedace</a:t>
            </a:r>
            <a:r>
              <a:rPr lang="cs-CZ" dirty="0"/>
              <a:t>, vysoký adiktivní potenciál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32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HD - terapie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</a:t>
            </a:r>
            <a:r>
              <a:rPr lang="cs-CZ" dirty="0" smtClean="0"/>
              <a:t>ompenzace </a:t>
            </a:r>
            <a:r>
              <a:rPr lang="cs-CZ" dirty="0" smtClean="0"/>
              <a:t>váhových úbytků – </a:t>
            </a:r>
            <a:r>
              <a:rPr lang="cs-CZ" dirty="0" err="1" smtClean="0"/>
              <a:t>sipping</a:t>
            </a:r>
            <a:endParaRPr lang="cs-CZ" dirty="0" smtClean="0"/>
          </a:p>
          <a:p>
            <a:r>
              <a:rPr lang="cs-CZ" dirty="0"/>
              <a:t>t</a:t>
            </a:r>
            <a:r>
              <a:rPr lang="cs-CZ" dirty="0" smtClean="0"/>
              <a:t>erapie </a:t>
            </a:r>
            <a:r>
              <a:rPr lang="cs-CZ" dirty="0" smtClean="0"/>
              <a:t>psychiatrických obtíží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ntipsychotika </a:t>
            </a:r>
            <a:r>
              <a:rPr lang="cs-CZ" dirty="0"/>
              <a:t>– atypická (</a:t>
            </a:r>
            <a:r>
              <a:rPr lang="cs-CZ" dirty="0" err="1"/>
              <a:t>risperidon</a:t>
            </a:r>
            <a:r>
              <a:rPr lang="cs-CZ" dirty="0"/>
              <a:t>, </a:t>
            </a:r>
            <a:r>
              <a:rPr lang="cs-CZ" dirty="0" err="1"/>
              <a:t>olanzapin</a:t>
            </a:r>
            <a:r>
              <a:rPr lang="cs-CZ" dirty="0"/>
              <a:t>, </a:t>
            </a:r>
            <a:r>
              <a:rPr lang="cs-CZ" dirty="0" err="1"/>
              <a:t>aripiprazol</a:t>
            </a:r>
            <a:r>
              <a:rPr lang="cs-CZ" dirty="0"/>
              <a:t>, </a:t>
            </a:r>
            <a:r>
              <a:rPr lang="cs-CZ" dirty="0" err="1"/>
              <a:t>quetiapin</a:t>
            </a:r>
            <a:r>
              <a:rPr lang="cs-CZ" dirty="0"/>
              <a:t>, </a:t>
            </a:r>
            <a:r>
              <a:rPr lang="cs-CZ" dirty="0" err="1"/>
              <a:t>tiaprid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tabilizátory </a:t>
            </a:r>
            <a:r>
              <a:rPr lang="cs-CZ" dirty="0"/>
              <a:t>nálady (</a:t>
            </a:r>
            <a:r>
              <a:rPr lang="cs-CZ" dirty="0" err="1"/>
              <a:t>valproát</a:t>
            </a:r>
            <a:r>
              <a:rPr lang="cs-CZ" dirty="0" smtClean="0"/>
              <a:t>)</a:t>
            </a:r>
            <a:endParaRPr lang="cs-CZ" b="1" dirty="0"/>
          </a:p>
          <a:p>
            <a:pPr lvl="1"/>
            <a:r>
              <a:rPr lang="cs-CZ" dirty="0"/>
              <a:t>SSRI (paroxetin, </a:t>
            </a:r>
            <a:r>
              <a:rPr lang="cs-CZ" dirty="0" err="1"/>
              <a:t>sertralin</a:t>
            </a:r>
            <a:r>
              <a:rPr lang="cs-CZ" dirty="0"/>
              <a:t>), TCA (</a:t>
            </a:r>
            <a:r>
              <a:rPr lang="cs-CZ" dirty="0" err="1"/>
              <a:t>klomipramin</a:t>
            </a:r>
            <a:r>
              <a:rPr lang="cs-CZ" dirty="0"/>
              <a:t>), </a:t>
            </a:r>
            <a:r>
              <a:rPr lang="cs-CZ" dirty="0" err="1" smtClean="0"/>
              <a:t>bzd</a:t>
            </a:r>
            <a:endParaRPr lang="cs-CZ" dirty="0" smtClean="0"/>
          </a:p>
          <a:p>
            <a:r>
              <a:rPr lang="cs-CZ" dirty="0" err="1"/>
              <a:t>h</a:t>
            </a:r>
            <a:r>
              <a:rPr lang="cs-CZ" dirty="0" err="1" smtClean="0"/>
              <a:t>ypersexualita</a:t>
            </a:r>
            <a:r>
              <a:rPr lang="cs-CZ" dirty="0" smtClean="0"/>
              <a:t>, sexuální agresivita</a:t>
            </a:r>
          </a:p>
          <a:p>
            <a:pPr lvl="1"/>
            <a:r>
              <a:rPr lang="cs-CZ" dirty="0" err="1" smtClean="0"/>
              <a:t>medroxyprogesteron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6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/>
              <a:t>Braakova</a:t>
            </a:r>
            <a:r>
              <a:rPr lang="cs-CZ" b="1" dirty="0" smtClean="0"/>
              <a:t> hypotéza</a:t>
            </a:r>
            <a:endParaRPr lang="cs-CZ" b="1" dirty="0"/>
          </a:p>
        </p:txBody>
      </p:sp>
      <p:pic>
        <p:nvPicPr>
          <p:cNvPr id="1026" name="Picture 2" descr="http://www.nature.com/nrneurol/journal/v8/n6/images/nrneurol.2012.80-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1" y="2636912"/>
            <a:ext cx="7632848" cy="357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3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254044" cy="1362075"/>
          </a:xfrm>
        </p:spPr>
        <p:txBody>
          <a:bodyPr>
            <a:noAutofit/>
          </a:bodyPr>
          <a:lstStyle/>
          <a:p>
            <a:r>
              <a:rPr lang="cs-CZ" sz="4400" b="1" dirty="0" smtClean="0"/>
              <a:t>LÉČBA ROZTROUŠENÉ SKLERÓZY</a:t>
            </a:r>
            <a:endParaRPr lang="cs-CZ" sz="4400" b="1" dirty="0"/>
          </a:p>
        </p:txBody>
      </p:sp>
      <p:pic>
        <p:nvPicPr>
          <p:cNvPr id="23554" name="Picture 2" descr="C:\Users\11378\Desktop\Pix\3D-illustration-of-nerve-cells-via-Shutterstock.com_-1168x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714728" cy="377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3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RS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475656" y="1844824"/>
            <a:ext cx="3252976" cy="4248472"/>
          </a:xfrm>
        </p:spPr>
        <p:txBody>
          <a:bodyPr>
            <a:normAutofit/>
          </a:bodyPr>
          <a:lstStyle/>
          <a:p>
            <a:r>
              <a:rPr lang="cs-CZ" dirty="0"/>
              <a:t>a</a:t>
            </a:r>
            <a:r>
              <a:rPr lang="cs-CZ" dirty="0" smtClean="0"/>
              <a:t>utoimunitní </a:t>
            </a:r>
            <a:r>
              <a:rPr lang="cs-CZ" dirty="0" smtClean="0"/>
              <a:t>onemocnění</a:t>
            </a:r>
          </a:p>
          <a:p>
            <a:r>
              <a:rPr lang="cs-CZ" dirty="0" smtClean="0"/>
              <a:t>T-lymfocyty útočí na vlastní CNS</a:t>
            </a:r>
          </a:p>
          <a:p>
            <a:r>
              <a:rPr lang="cs-CZ" dirty="0"/>
              <a:t>r</a:t>
            </a:r>
            <a:r>
              <a:rPr lang="cs-CZ" dirty="0" smtClean="0"/>
              <a:t>ozvoj </a:t>
            </a:r>
            <a:r>
              <a:rPr lang="cs-CZ" dirty="0" smtClean="0"/>
              <a:t>zánětlivého ložiska s postižením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yelinu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ervového vlákna</a:t>
            </a:r>
          </a:p>
          <a:p>
            <a:r>
              <a:rPr lang="cs-CZ" dirty="0"/>
              <a:t>ž</a:t>
            </a:r>
            <a:r>
              <a:rPr lang="cs-CZ" dirty="0" smtClean="0"/>
              <a:t>eny </a:t>
            </a:r>
            <a:r>
              <a:rPr lang="cs-CZ" dirty="0" smtClean="0"/>
              <a:t>postižené 2x častěji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24578" name="Picture 2" descr="C:\Users\11378\Desktop\Pix\MS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220882" cy="317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2771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RS - etiologie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g</a:t>
            </a:r>
            <a:r>
              <a:rPr lang="cs-CZ" b="1" dirty="0" smtClean="0"/>
              <a:t>enetické </a:t>
            </a:r>
            <a:r>
              <a:rPr lang="cs-CZ" b="1" dirty="0" smtClean="0"/>
              <a:t>faktory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ení </a:t>
            </a:r>
            <a:r>
              <a:rPr lang="cs-CZ" dirty="0" smtClean="0"/>
              <a:t>genetické onemocnění, určité genetické variace ale zvyšují riziko vzniku onemocnění</a:t>
            </a:r>
          </a:p>
          <a:p>
            <a:r>
              <a:rPr lang="cs-CZ" b="1" dirty="0"/>
              <a:t>i</a:t>
            </a:r>
            <a:r>
              <a:rPr lang="cs-CZ" b="1" dirty="0" smtClean="0"/>
              <a:t>nfekční </a:t>
            </a:r>
            <a:r>
              <a:rPr lang="cs-CZ" b="1" dirty="0" smtClean="0"/>
              <a:t>příčiny</a:t>
            </a:r>
          </a:p>
          <a:p>
            <a:pPr lvl="1"/>
            <a:r>
              <a:rPr lang="cs-CZ" dirty="0"/>
              <a:t>h</a:t>
            </a:r>
            <a:r>
              <a:rPr lang="cs-CZ" dirty="0" smtClean="0"/>
              <a:t>ygienická </a:t>
            </a:r>
            <a:r>
              <a:rPr lang="cs-CZ" dirty="0" smtClean="0"/>
              <a:t>hypotéza – vystavení různým patogenům v dětství snižuje riziko RS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revalenční </a:t>
            </a:r>
            <a:r>
              <a:rPr lang="cs-CZ" dirty="0" smtClean="0"/>
              <a:t>hypotéza – onemocnění způsobeno běžným patogenem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iry </a:t>
            </a:r>
            <a:r>
              <a:rPr lang="cs-CZ" dirty="0" smtClean="0"/>
              <a:t>– HS, EBV, retroviry</a:t>
            </a:r>
          </a:p>
          <a:p>
            <a:r>
              <a:rPr lang="cs-CZ" b="1" dirty="0" smtClean="0"/>
              <a:t>RF prostředí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eměpisná </a:t>
            </a:r>
            <a:r>
              <a:rPr lang="cs-CZ" dirty="0" smtClean="0"/>
              <a:t>šířka, chemikálie a toxiny, očkování?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4629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RS - formy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132856"/>
            <a:ext cx="4752528" cy="3603812"/>
          </a:xfrm>
        </p:spPr>
        <p:txBody>
          <a:bodyPr/>
          <a:lstStyle/>
          <a:p>
            <a:r>
              <a:rPr lang="cs-CZ" dirty="0"/>
              <a:t>r</a:t>
            </a:r>
            <a:r>
              <a:rPr lang="cs-CZ" dirty="0" smtClean="0"/>
              <a:t>elaps-remitentní</a:t>
            </a:r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ekundárně-progresivní</a:t>
            </a:r>
            <a:endParaRPr lang="cs-CZ" dirty="0" smtClean="0"/>
          </a:p>
          <a:p>
            <a:r>
              <a:rPr lang="cs-CZ" dirty="0"/>
              <a:t>p</a:t>
            </a:r>
            <a:r>
              <a:rPr lang="cs-CZ" dirty="0" smtClean="0"/>
              <a:t>rimárně </a:t>
            </a:r>
            <a:r>
              <a:rPr lang="cs-CZ" dirty="0" smtClean="0"/>
              <a:t>progresivní</a:t>
            </a:r>
          </a:p>
          <a:p>
            <a:r>
              <a:rPr lang="cs-CZ" dirty="0" err="1"/>
              <a:t>r</a:t>
            </a:r>
            <a:r>
              <a:rPr lang="cs-CZ" dirty="0" err="1" smtClean="0"/>
              <a:t>elabující-progresivní</a:t>
            </a:r>
            <a:r>
              <a:rPr lang="cs-CZ" dirty="0" smtClean="0"/>
              <a:t> 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6626" name="Picture 2" descr="C:\Users\11378\Desktop\Pix\le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168650" cy="376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255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RS - příznaky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7"/>
            <a:ext cx="6637352" cy="3603812"/>
          </a:xfrm>
        </p:spPr>
        <p:txBody>
          <a:bodyPr/>
          <a:lstStyle/>
          <a:p>
            <a:r>
              <a:rPr lang="cs-CZ" dirty="0"/>
              <a:t>j</a:t>
            </a:r>
            <a:r>
              <a:rPr lang="cs-CZ" dirty="0" smtClean="0"/>
              <a:t>akékoliv </a:t>
            </a:r>
            <a:r>
              <a:rPr lang="cs-CZ" dirty="0" smtClean="0"/>
              <a:t>neurologické příznaky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měny v citlivosti, svalové slabosti a křeče, ataxie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ysfagie, dysartrie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ystagmus, diplopie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eprese</a:t>
            </a:r>
          </a:p>
          <a:p>
            <a:pPr lvl="1"/>
            <a:r>
              <a:rPr lang="cs-CZ" dirty="0"/>
              <a:t>b</a:t>
            </a:r>
            <a:r>
              <a:rPr lang="cs-CZ" dirty="0" smtClean="0"/>
              <a:t>olesti, močové a střevní potíže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244687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RS - terapie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2119256"/>
            <a:ext cx="6471821" cy="3974039"/>
          </a:xfrm>
        </p:spPr>
        <p:txBody>
          <a:bodyPr>
            <a:normAutofit fontScale="85000" lnSpcReduction="20000"/>
          </a:bodyPr>
          <a:lstStyle/>
          <a:p>
            <a:r>
              <a:rPr lang="cs-CZ" sz="3300" b="1" dirty="0"/>
              <a:t>a</a:t>
            </a:r>
            <a:r>
              <a:rPr lang="cs-CZ" sz="3300" b="1" dirty="0" smtClean="0"/>
              <a:t>kutní </a:t>
            </a:r>
            <a:r>
              <a:rPr lang="cs-CZ" sz="3300" b="1" dirty="0" smtClean="0"/>
              <a:t>ataka – Kortikoidy</a:t>
            </a:r>
          </a:p>
          <a:p>
            <a:r>
              <a:rPr lang="cs-CZ" dirty="0"/>
              <a:t>i</a:t>
            </a:r>
            <a:r>
              <a:rPr lang="cs-CZ" dirty="0" smtClean="0"/>
              <a:t>munosupresivní</a:t>
            </a:r>
            <a:r>
              <a:rPr lang="cs-CZ" dirty="0"/>
              <a:t>, protizánětlivé účinky</a:t>
            </a:r>
          </a:p>
          <a:p>
            <a:r>
              <a:rPr lang="cs-CZ" b="1" dirty="0" err="1" smtClean="0"/>
              <a:t>methylprednisolon</a:t>
            </a:r>
            <a:endParaRPr lang="cs-CZ" b="1" dirty="0"/>
          </a:p>
          <a:p>
            <a:pPr lvl="1"/>
            <a:r>
              <a:rPr lang="cs-CZ" dirty="0"/>
              <a:t>v</a:t>
            </a:r>
            <a:r>
              <a:rPr lang="cs-CZ" dirty="0" smtClean="0"/>
              <a:t>ysoké </a:t>
            </a:r>
            <a:r>
              <a:rPr lang="cs-CZ" dirty="0"/>
              <a:t>dávky 3-5 g </a:t>
            </a:r>
            <a:r>
              <a:rPr lang="cs-CZ" dirty="0" err="1"/>
              <a:t>i.v</a:t>
            </a:r>
            <a:r>
              <a:rPr lang="cs-CZ" dirty="0"/>
              <a:t>. (popř. </a:t>
            </a:r>
            <a:r>
              <a:rPr lang="cs-CZ" dirty="0" err="1"/>
              <a:t>p.o</a:t>
            </a:r>
            <a:r>
              <a:rPr lang="cs-CZ" dirty="0" smtClean="0"/>
              <a:t>.)</a:t>
            </a:r>
          </a:p>
          <a:p>
            <a:pPr lvl="1"/>
            <a:r>
              <a:rPr lang="cs-CZ" dirty="0" err="1"/>
              <a:t>n</a:t>
            </a:r>
            <a:r>
              <a:rPr lang="cs-CZ" dirty="0" err="1" smtClean="0"/>
              <a:t>europrotektivní</a:t>
            </a:r>
            <a:r>
              <a:rPr lang="cs-CZ" dirty="0" smtClean="0"/>
              <a:t> </a:t>
            </a:r>
            <a:r>
              <a:rPr lang="cs-CZ" dirty="0" smtClean="0"/>
              <a:t>působení </a:t>
            </a:r>
            <a:endParaRPr lang="cs-CZ" dirty="0"/>
          </a:p>
          <a:p>
            <a:r>
              <a:rPr lang="cs-CZ" b="1" dirty="0" err="1" smtClean="0"/>
              <a:t>dexamethason</a:t>
            </a:r>
            <a:endParaRPr lang="cs-CZ" b="1" dirty="0"/>
          </a:p>
          <a:p>
            <a:pPr lvl="1"/>
            <a:r>
              <a:rPr lang="cs-CZ" dirty="0"/>
              <a:t>a</a:t>
            </a:r>
            <a:r>
              <a:rPr lang="cs-CZ" dirty="0" smtClean="0"/>
              <a:t>lternativa </a:t>
            </a:r>
            <a:r>
              <a:rPr lang="cs-CZ" dirty="0"/>
              <a:t>při nesnášenlivosti MP</a:t>
            </a:r>
          </a:p>
          <a:p>
            <a:r>
              <a:rPr lang="cs-CZ" dirty="0"/>
              <a:t>p</a:t>
            </a:r>
            <a:r>
              <a:rPr lang="cs-CZ" dirty="0" smtClean="0"/>
              <a:t>revence </a:t>
            </a:r>
            <a:r>
              <a:rPr lang="cs-CZ" dirty="0"/>
              <a:t>NÚ: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ubstituce </a:t>
            </a:r>
            <a:r>
              <a:rPr lang="cs-CZ" dirty="0"/>
              <a:t>K</a:t>
            </a:r>
          </a:p>
          <a:p>
            <a:pPr lvl="1"/>
            <a:r>
              <a:rPr lang="cs-CZ" dirty="0" smtClean="0"/>
              <a:t>I</a:t>
            </a:r>
            <a:r>
              <a:rPr lang="cs-CZ" dirty="0" smtClean="0"/>
              <a:t>PP</a:t>
            </a:r>
            <a:r>
              <a:rPr lang="cs-CZ" dirty="0"/>
              <a:t>, </a:t>
            </a:r>
            <a:r>
              <a:rPr lang="cs-CZ" dirty="0" smtClean="0"/>
              <a:t>H</a:t>
            </a:r>
            <a:r>
              <a:rPr lang="cs-CZ" baseline="-25000" dirty="0" smtClean="0"/>
              <a:t>2</a:t>
            </a:r>
            <a:r>
              <a:rPr lang="cs-CZ" dirty="0" smtClean="0"/>
              <a:t>-antihistaminika</a:t>
            </a:r>
            <a:endParaRPr lang="cs-CZ" dirty="0"/>
          </a:p>
          <a:p>
            <a:pPr lvl="1"/>
            <a:r>
              <a:rPr lang="cs-CZ" dirty="0" err="1"/>
              <a:t>s</a:t>
            </a:r>
            <a:r>
              <a:rPr lang="cs-CZ" dirty="0" err="1" smtClean="0"/>
              <a:t>uplementace</a:t>
            </a:r>
            <a:r>
              <a:rPr lang="cs-CZ" dirty="0" smtClean="0"/>
              <a:t> </a:t>
            </a:r>
            <a:r>
              <a:rPr lang="cs-CZ" dirty="0"/>
              <a:t>vit. D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epodávat </a:t>
            </a:r>
            <a:r>
              <a:rPr lang="cs-CZ" dirty="0"/>
              <a:t>v případě akutní infekce</a:t>
            </a:r>
          </a:p>
          <a:p>
            <a:endParaRPr lang="cs-CZ" b="1" dirty="0"/>
          </a:p>
        </p:txBody>
      </p:sp>
      <p:pic>
        <p:nvPicPr>
          <p:cNvPr id="27650" name="Picture 2" descr="C:\Users\11378\Desktop\Pix\medr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6992"/>
            <a:ext cx="2667544" cy="266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997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RS -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916832"/>
            <a:ext cx="7200800" cy="4248472"/>
          </a:xfrm>
        </p:spPr>
        <p:txBody>
          <a:bodyPr>
            <a:normAutofit/>
          </a:bodyPr>
          <a:lstStyle/>
          <a:p>
            <a:r>
              <a:rPr lang="cs-CZ" b="1" dirty="0" smtClean="0"/>
              <a:t>(</a:t>
            </a:r>
            <a:r>
              <a:rPr lang="cs-CZ" b="1" dirty="0" err="1" smtClean="0"/>
              <a:t>peg</a:t>
            </a:r>
            <a:r>
              <a:rPr lang="cs-CZ" b="1" dirty="0" smtClean="0"/>
              <a:t>)interferon </a:t>
            </a:r>
            <a:r>
              <a:rPr lang="el-GR" b="1" dirty="0"/>
              <a:t>β</a:t>
            </a:r>
            <a:r>
              <a:rPr lang="cs-CZ" b="1" baseline="-25000" dirty="0" smtClean="0"/>
              <a:t>1a, </a:t>
            </a:r>
            <a:r>
              <a:rPr lang="cs-CZ" b="1" dirty="0" smtClean="0"/>
              <a:t>interferon </a:t>
            </a:r>
            <a:r>
              <a:rPr lang="el-GR" b="1" dirty="0"/>
              <a:t>β</a:t>
            </a:r>
            <a:r>
              <a:rPr lang="cs-CZ" b="1" baseline="-25000" dirty="0" smtClean="0"/>
              <a:t>1b</a:t>
            </a:r>
            <a:endParaRPr lang="cs-CZ" b="1" baseline="-25000" dirty="0"/>
          </a:p>
          <a:p>
            <a:pPr lvl="1"/>
            <a:r>
              <a:rPr lang="cs-CZ" dirty="0"/>
              <a:t>přesný MÚ není znám</a:t>
            </a:r>
          </a:p>
          <a:p>
            <a:pPr lvl="2"/>
            <a:r>
              <a:rPr lang="cs-CZ" dirty="0"/>
              <a:t>s</a:t>
            </a:r>
            <a:r>
              <a:rPr lang="cs-CZ" dirty="0" smtClean="0"/>
              <a:t>nížení </a:t>
            </a:r>
            <a:r>
              <a:rPr lang="cs-CZ" dirty="0"/>
              <a:t>aktivace a průniku agresivních T-lymfocytů do CNS</a:t>
            </a:r>
          </a:p>
          <a:p>
            <a:pPr lvl="2"/>
            <a:r>
              <a:rPr lang="cs-CZ" dirty="0"/>
              <a:t>s</a:t>
            </a:r>
            <a:r>
              <a:rPr lang="cs-CZ" dirty="0" smtClean="0"/>
              <a:t>nížení </a:t>
            </a:r>
            <a:r>
              <a:rPr lang="cs-CZ" dirty="0"/>
              <a:t>tvorby prozánětlivých </a:t>
            </a:r>
            <a:r>
              <a:rPr lang="cs-CZ" dirty="0" err="1"/>
              <a:t>cytokinů</a:t>
            </a:r>
            <a:endParaRPr lang="cs-CZ" dirty="0"/>
          </a:p>
          <a:p>
            <a:pPr lvl="2"/>
            <a:r>
              <a:rPr lang="cs-CZ" dirty="0"/>
              <a:t>z</a:t>
            </a:r>
            <a:r>
              <a:rPr lang="cs-CZ" dirty="0" smtClean="0"/>
              <a:t>výšení </a:t>
            </a:r>
            <a:r>
              <a:rPr lang="cs-CZ" dirty="0"/>
              <a:t>tvorby </a:t>
            </a:r>
            <a:r>
              <a:rPr lang="cs-CZ" dirty="0" smtClean="0"/>
              <a:t>protizánětlivých </a:t>
            </a:r>
            <a:r>
              <a:rPr lang="cs-CZ" dirty="0" err="1" smtClean="0"/>
              <a:t>cytokinů</a:t>
            </a:r>
            <a:endParaRPr lang="cs-CZ" dirty="0" smtClean="0"/>
          </a:p>
          <a:p>
            <a:pPr lvl="2"/>
            <a:r>
              <a:rPr lang="cs-CZ" dirty="0"/>
              <a:t>p</a:t>
            </a:r>
            <a:r>
              <a:rPr lang="cs-CZ" dirty="0" smtClean="0"/>
              <a:t>odpora </a:t>
            </a:r>
            <a:r>
              <a:rPr lang="cs-CZ" dirty="0" err="1" smtClean="0"/>
              <a:t>remyelinizace</a:t>
            </a:r>
            <a:endParaRPr lang="cs-CZ" dirty="0" smtClean="0"/>
          </a:p>
          <a:p>
            <a:pPr lvl="1"/>
            <a:r>
              <a:rPr lang="cs-CZ" dirty="0"/>
              <a:t>o</a:t>
            </a:r>
            <a:r>
              <a:rPr lang="cs-CZ" dirty="0" smtClean="0"/>
              <a:t>bvykle </a:t>
            </a:r>
            <a:r>
              <a:rPr lang="cs-CZ" dirty="0" smtClean="0"/>
              <a:t>2. volba u přecitlivělosti na jiná léčiva</a:t>
            </a:r>
            <a:endParaRPr lang="cs-CZ" dirty="0"/>
          </a:p>
          <a:p>
            <a:pPr lvl="1"/>
            <a:r>
              <a:rPr lang="cs-CZ" b="1" dirty="0"/>
              <a:t>KI: </a:t>
            </a:r>
            <a:r>
              <a:rPr lang="cs-CZ" dirty="0"/>
              <a:t>pod 12 let, </a:t>
            </a:r>
            <a:r>
              <a:rPr lang="cs-CZ" dirty="0" smtClean="0"/>
              <a:t>gravidita</a:t>
            </a:r>
            <a:endParaRPr lang="cs-CZ" dirty="0"/>
          </a:p>
          <a:p>
            <a:pPr lvl="1"/>
            <a:r>
              <a:rPr lang="cs-CZ" b="1" dirty="0"/>
              <a:t>NÚ: </a:t>
            </a:r>
            <a:r>
              <a:rPr lang="cs-CZ" dirty="0" err="1"/>
              <a:t>flu-like</a:t>
            </a:r>
            <a:r>
              <a:rPr lang="cs-CZ" dirty="0"/>
              <a:t> </a:t>
            </a:r>
            <a:r>
              <a:rPr lang="cs-CZ" dirty="0" err="1"/>
              <a:t>sy</a:t>
            </a:r>
            <a:r>
              <a:rPr lang="cs-CZ" dirty="0"/>
              <a:t>, </a:t>
            </a:r>
            <a:r>
              <a:rPr lang="cs-CZ" dirty="0" err="1"/>
              <a:t>cefalea</a:t>
            </a:r>
            <a:r>
              <a:rPr lang="cs-CZ" dirty="0"/>
              <a:t>, </a:t>
            </a:r>
            <a:r>
              <a:rPr lang="cs-CZ" dirty="0" err="1"/>
              <a:t>hepatotoxicity</a:t>
            </a:r>
            <a:r>
              <a:rPr lang="cs-CZ" dirty="0"/>
              <a:t>, poruchy krvetvorby, vyvolání nebo zhoršení deprese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66775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RS -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2132856"/>
            <a:ext cx="6781368" cy="3603812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chemeClr val="accent1">
                    <a:lumMod val="50000"/>
                  </a:schemeClr>
                </a:solidFill>
              </a:rPr>
              <a:t>glat</a:t>
            </a:r>
            <a:r>
              <a:rPr lang="cs-CZ" b="1" dirty="0" err="1" smtClean="0"/>
              <a:t>iramer</a:t>
            </a:r>
            <a:r>
              <a:rPr lang="cs-CZ" b="1" dirty="0" smtClean="0"/>
              <a:t> acetát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yntetický </a:t>
            </a:r>
            <a:r>
              <a:rPr lang="cs-CZ" dirty="0" smtClean="0"/>
              <a:t>polypeptid - </a:t>
            </a: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cs-CZ" sz="2000" dirty="0"/>
              <a:t>lutamát, </a:t>
            </a: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cs-CZ" sz="2000" dirty="0"/>
              <a:t>ysin, </a:t>
            </a: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cs-CZ" sz="2000" dirty="0"/>
              <a:t>lanin, </a:t>
            </a:r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cs-CZ" sz="2000" dirty="0" smtClean="0"/>
              <a:t>yrozin</a:t>
            </a:r>
            <a:endParaRPr lang="cs-CZ" dirty="0" smtClean="0"/>
          </a:p>
          <a:p>
            <a:pPr lvl="1"/>
            <a:r>
              <a:rPr lang="cs-CZ" b="1" dirty="0" smtClean="0"/>
              <a:t>MÚ:</a:t>
            </a:r>
          </a:p>
          <a:p>
            <a:pPr lvl="2"/>
            <a:r>
              <a:rPr lang="cs-CZ" dirty="0" err="1"/>
              <a:t>a</a:t>
            </a:r>
            <a:r>
              <a:rPr lang="cs-CZ" dirty="0" err="1" smtClean="0"/>
              <a:t>utoantigen</a:t>
            </a:r>
            <a:r>
              <a:rPr lang="cs-CZ" dirty="0" smtClean="0"/>
              <a:t> </a:t>
            </a:r>
            <a:r>
              <a:rPr lang="cs-CZ" dirty="0" smtClean="0"/>
              <a:t>– soutěží s ostatními antigeny</a:t>
            </a:r>
          </a:p>
          <a:p>
            <a:pPr lvl="2"/>
            <a:r>
              <a:rPr lang="cs-CZ" dirty="0"/>
              <a:t>p</a:t>
            </a:r>
            <a:r>
              <a:rPr lang="cs-CZ" dirty="0" smtClean="0"/>
              <a:t>odpora </a:t>
            </a:r>
            <a:r>
              <a:rPr lang="cs-CZ" dirty="0"/>
              <a:t>tvorby protizánětlivých </a:t>
            </a:r>
            <a:r>
              <a:rPr lang="cs-CZ" dirty="0" err="1"/>
              <a:t>cytokinů</a:t>
            </a:r>
            <a:r>
              <a:rPr lang="cs-CZ" dirty="0"/>
              <a:t>, inhibice tvorby prozánětlivých </a:t>
            </a:r>
            <a:r>
              <a:rPr lang="cs-CZ" dirty="0" err="1" smtClean="0"/>
              <a:t>cytokinů</a:t>
            </a:r>
            <a:endParaRPr lang="cs-CZ" dirty="0" smtClean="0"/>
          </a:p>
          <a:p>
            <a:pPr lvl="2"/>
            <a:r>
              <a:rPr lang="cs-CZ" dirty="0"/>
              <a:t>„</a:t>
            </a:r>
            <a:r>
              <a:rPr lang="cs-CZ" dirty="0" err="1"/>
              <a:t>Bystander</a:t>
            </a:r>
            <a:r>
              <a:rPr lang="cs-CZ" dirty="0"/>
              <a:t> </a:t>
            </a:r>
            <a:r>
              <a:rPr lang="cs-CZ" dirty="0" err="1"/>
              <a:t>supression</a:t>
            </a:r>
            <a:r>
              <a:rPr lang="cs-CZ" dirty="0" smtClean="0"/>
              <a:t>“</a:t>
            </a:r>
          </a:p>
          <a:p>
            <a:pPr lvl="1"/>
            <a:r>
              <a:rPr lang="cs-CZ" b="1" dirty="0" smtClean="0"/>
              <a:t>KI: </a:t>
            </a:r>
            <a:r>
              <a:rPr lang="cs-CZ" dirty="0" smtClean="0"/>
              <a:t>pod 18 let, gravidita, laktace</a:t>
            </a:r>
          </a:p>
          <a:p>
            <a:pPr lvl="1"/>
            <a:r>
              <a:rPr lang="cs-CZ" b="1" dirty="0" smtClean="0"/>
              <a:t>NÚ: </a:t>
            </a:r>
            <a:r>
              <a:rPr lang="cs-CZ" dirty="0" err="1" smtClean="0"/>
              <a:t>postinjekční</a:t>
            </a:r>
            <a:r>
              <a:rPr lang="cs-CZ" dirty="0" smtClean="0"/>
              <a:t> reakce, </a:t>
            </a:r>
            <a:r>
              <a:rPr lang="cs-CZ" dirty="0" err="1" smtClean="0"/>
              <a:t>flu-like</a:t>
            </a:r>
            <a:r>
              <a:rPr lang="cs-CZ" dirty="0" smtClean="0"/>
              <a:t> </a:t>
            </a:r>
            <a:r>
              <a:rPr lang="cs-CZ" dirty="0" err="1" smtClean="0"/>
              <a:t>sy</a:t>
            </a:r>
            <a:r>
              <a:rPr lang="cs-CZ" dirty="0" smtClean="0"/>
              <a:t>, nauzea, </a:t>
            </a:r>
            <a:r>
              <a:rPr lang="cs-CZ" dirty="0" err="1" smtClean="0"/>
              <a:t>cefalea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0364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37258" r="49792" b="19252"/>
          <a:stretch/>
        </p:blipFill>
        <p:spPr>
          <a:xfrm>
            <a:off x="1259631" y="980728"/>
            <a:ext cx="687012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590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RS - terapie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 smtClean="0"/>
              <a:t>teriflunomid</a:t>
            </a:r>
            <a:endParaRPr lang="cs-CZ" b="1" dirty="0" smtClean="0"/>
          </a:p>
          <a:p>
            <a:pPr lvl="1"/>
            <a:r>
              <a:rPr lang="cs-CZ" b="1" dirty="0" smtClean="0"/>
              <a:t>MÚ:</a:t>
            </a:r>
          </a:p>
          <a:p>
            <a:pPr lvl="2"/>
            <a:r>
              <a:rPr lang="cs-CZ" dirty="0"/>
              <a:t>s</a:t>
            </a:r>
            <a:r>
              <a:rPr lang="cs-CZ" dirty="0" smtClean="0"/>
              <a:t>elektivní </a:t>
            </a:r>
            <a:r>
              <a:rPr lang="cs-CZ" dirty="0" smtClean="0"/>
              <a:t>a reverzibilní inhibice </a:t>
            </a:r>
            <a:r>
              <a:rPr lang="cs-CZ" dirty="0" err="1" smtClean="0"/>
              <a:t>dihydroorotátdehydrogenázy</a:t>
            </a:r>
            <a:r>
              <a:rPr lang="cs-CZ" dirty="0" smtClean="0"/>
              <a:t> </a:t>
            </a:r>
          </a:p>
          <a:p>
            <a:pPr lvl="2"/>
            <a:r>
              <a:rPr lang="cs-CZ" dirty="0"/>
              <a:t>o</a:t>
            </a:r>
            <a:r>
              <a:rPr lang="cs-CZ" dirty="0" smtClean="0"/>
              <a:t>mezení </a:t>
            </a:r>
            <a:r>
              <a:rPr lang="cs-CZ" dirty="0" smtClean="0"/>
              <a:t>syntézy </a:t>
            </a:r>
            <a:r>
              <a:rPr lang="cs-CZ" dirty="0" err="1" smtClean="0"/>
              <a:t>pyrimidinů</a:t>
            </a:r>
            <a:r>
              <a:rPr lang="cs-CZ" dirty="0" smtClean="0"/>
              <a:t> de novo a inhibice proliferace aktivovaných T a B-lymfocytů</a:t>
            </a:r>
          </a:p>
          <a:p>
            <a:pPr lvl="1"/>
            <a:r>
              <a:rPr lang="cs-CZ" b="1" dirty="0" smtClean="0"/>
              <a:t>KI: </a:t>
            </a:r>
            <a:r>
              <a:rPr lang="cs-CZ" dirty="0" err="1" smtClean="0"/>
              <a:t>hypoproteinémie</a:t>
            </a:r>
            <a:r>
              <a:rPr lang="cs-CZ" dirty="0" smtClean="0"/>
              <a:t>, dialýza, pod 18 let, gravidita a laktace</a:t>
            </a:r>
          </a:p>
          <a:p>
            <a:pPr lvl="1"/>
            <a:r>
              <a:rPr lang="cs-CZ" b="1" dirty="0" smtClean="0"/>
              <a:t>NÚ: </a:t>
            </a:r>
            <a:r>
              <a:rPr lang="cs-CZ" dirty="0" smtClean="0"/>
              <a:t>nauzea, průjem, </a:t>
            </a:r>
            <a:r>
              <a:rPr lang="cs-CZ" dirty="0" err="1" smtClean="0"/>
              <a:t>hepatotoxicita</a:t>
            </a:r>
            <a:r>
              <a:rPr lang="cs-CZ" dirty="0" smtClean="0"/>
              <a:t>, zvýšené množství infekčních onemocnění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375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/>
          <a:lstStyle/>
          <a:p>
            <a:pPr algn="ctr"/>
            <a:r>
              <a:rPr lang="cs-CZ" b="1" dirty="0" smtClean="0"/>
              <a:t>MPTP</a:t>
            </a:r>
            <a:endParaRPr lang="cs-CZ" b="1" dirty="0"/>
          </a:p>
        </p:txBody>
      </p:sp>
      <p:pic>
        <p:nvPicPr>
          <p:cNvPr id="4098" name="Picture 2" descr="http://www.nature.com/nrn/journal/v4/n5/images/nrn1100-i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86" y="1628801"/>
            <a:ext cx="5421906" cy="464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096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7905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RS -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dimethyl-fumarát</a:t>
            </a:r>
            <a:endParaRPr lang="cs-CZ" b="1" dirty="0" smtClean="0"/>
          </a:p>
          <a:p>
            <a:pPr lvl="1"/>
            <a:r>
              <a:rPr lang="cs-CZ" b="1" dirty="0" smtClean="0"/>
              <a:t>MÚ:</a:t>
            </a:r>
          </a:p>
          <a:p>
            <a:pPr lvl="2"/>
            <a:r>
              <a:rPr lang="cs-CZ" dirty="0"/>
              <a:t>a</a:t>
            </a:r>
            <a:r>
              <a:rPr lang="cs-CZ" dirty="0" smtClean="0"/>
              <a:t>ktivace </a:t>
            </a:r>
            <a:r>
              <a:rPr lang="cs-CZ" dirty="0" smtClean="0"/>
              <a:t>dráhy Nrf2</a:t>
            </a:r>
          </a:p>
          <a:p>
            <a:pPr lvl="2"/>
            <a:r>
              <a:rPr lang="cs-CZ" dirty="0"/>
              <a:t>i</a:t>
            </a:r>
            <a:r>
              <a:rPr lang="cs-CZ" dirty="0" smtClean="0"/>
              <a:t>nhibice </a:t>
            </a:r>
            <a:r>
              <a:rPr lang="cs-CZ" dirty="0" smtClean="0"/>
              <a:t>aktivace T-lymfocytů</a:t>
            </a:r>
          </a:p>
          <a:p>
            <a:pPr lvl="1"/>
            <a:r>
              <a:rPr lang="cs-CZ" b="1" dirty="0" smtClean="0"/>
              <a:t>KI: </a:t>
            </a:r>
            <a:r>
              <a:rPr lang="cs-CZ" dirty="0" smtClean="0"/>
              <a:t>pod 18 let, gravidita, laktace</a:t>
            </a:r>
          </a:p>
          <a:p>
            <a:pPr lvl="1"/>
            <a:r>
              <a:rPr lang="cs-CZ" b="1" dirty="0" smtClean="0"/>
              <a:t>NÚ: </a:t>
            </a:r>
            <a:r>
              <a:rPr lang="cs-CZ" dirty="0" smtClean="0"/>
              <a:t>návaly horka, nauzea, průjem</a:t>
            </a:r>
          </a:p>
          <a:p>
            <a:pPr lvl="1"/>
            <a:endParaRPr lang="cs-CZ" dirty="0"/>
          </a:p>
        </p:txBody>
      </p:sp>
      <p:pic>
        <p:nvPicPr>
          <p:cNvPr id="29698" name="Picture 2" descr="C:\Users\11378\Desktop\Pix\DM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93096"/>
            <a:ext cx="3930005" cy="192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3688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RS - terapie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844824"/>
            <a:ext cx="4608512" cy="4248472"/>
          </a:xfrm>
        </p:spPr>
        <p:txBody>
          <a:bodyPr>
            <a:normAutofit fontScale="92500"/>
          </a:bodyPr>
          <a:lstStyle/>
          <a:p>
            <a:r>
              <a:rPr lang="cs-CZ" b="1" dirty="0" err="1" smtClean="0"/>
              <a:t>fingolimod</a:t>
            </a:r>
            <a:endParaRPr lang="cs-CZ" b="1" dirty="0" smtClean="0"/>
          </a:p>
          <a:p>
            <a:pPr lvl="1"/>
            <a:r>
              <a:rPr lang="en-US" sz="2400" dirty="0" err="1"/>
              <a:t>vysoce</a:t>
            </a:r>
            <a:r>
              <a:rPr lang="en-US" sz="2400" dirty="0"/>
              <a:t> </a:t>
            </a:r>
            <a:r>
              <a:rPr lang="en-US" sz="2400" dirty="0" err="1"/>
              <a:t>aktivní</a:t>
            </a:r>
            <a:r>
              <a:rPr lang="en-US" sz="2400" dirty="0"/>
              <a:t> </a:t>
            </a:r>
            <a:r>
              <a:rPr lang="en-US" sz="2400" dirty="0" err="1"/>
              <a:t>relabující</a:t>
            </a:r>
            <a:r>
              <a:rPr lang="cs-CZ" sz="2400" dirty="0"/>
              <a:t>-remitentní RS</a:t>
            </a:r>
            <a:endParaRPr lang="cs-CZ" dirty="0"/>
          </a:p>
          <a:p>
            <a:pPr lvl="1"/>
            <a:r>
              <a:rPr lang="cs-CZ" b="1" dirty="0" smtClean="0"/>
              <a:t>MÚ: </a:t>
            </a:r>
            <a:r>
              <a:rPr lang="cs-CZ" dirty="0" smtClean="0"/>
              <a:t>modulace </a:t>
            </a:r>
            <a:r>
              <a:rPr lang="cs-CZ" dirty="0" err="1" smtClean="0"/>
              <a:t>rp</a:t>
            </a:r>
            <a:r>
              <a:rPr lang="cs-CZ" dirty="0" smtClean="0"/>
              <a:t> pro sfingosin-1-fosfát → snížení počtu lymfocytů</a:t>
            </a:r>
          </a:p>
          <a:p>
            <a:pPr lvl="1"/>
            <a:r>
              <a:rPr lang="cs-CZ" b="1" dirty="0" smtClean="0"/>
              <a:t>KI: </a:t>
            </a:r>
            <a:r>
              <a:rPr lang="cs-CZ" dirty="0" smtClean="0"/>
              <a:t>maligní onemocnění, </a:t>
            </a:r>
            <a:r>
              <a:rPr lang="cs-CZ" dirty="0" err="1" smtClean="0"/>
              <a:t>imunosupresiva</a:t>
            </a:r>
            <a:r>
              <a:rPr lang="cs-CZ" dirty="0" smtClean="0"/>
              <a:t>, infekční onemocnění, arytmie, gravidita a laktace</a:t>
            </a:r>
          </a:p>
          <a:p>
            <a:pPr lvl="1"/>
            <a:r>
              <a:rPr lang="cs-CZ" b="1" dirty="0" smtClean="0"/>
              <a:t>NÚ: </a:t>
            </a:r>
            <a:r>
              <a:rPr lang="cs-CZ" dirty="0" smtClean="0"/>
              <a:t>průjem, </a:t>
            </a:r>
            <a:r>
              <a:rPr lang="cs-CZ" dirty="0" err="1" smtClean="0"/>
              <a:t>cefalea</a:t>
            </a:r>
            <a:r>
              <a:rPr lang="cs-CZ" dirty="0" smtClean="0"/>
              <a:t>, kašel, infekční onemocnění</a:t>
            </a:r>
          </a:p>
          <a:p>
            <a:pPr lvl="1"/>
            <a:r>
              <a:rPr lang="cs-CZ" b="1" dirty="0" smtClean="0"/>
              <a:t>INT: </a:t>
            </a:r>
            <a:r>
              <a:rPr lang="cs-CZ" dirty="0" smtClean="0"/>
              <a:t>léky prodlužující QT interval</a:t>
            </a:r>
          </a:p>
          <a:p>
            <a:pPr lvl="1"/>
            <a:endParaRPr lang="cs-CZ" b="1" dirty="0"/>
          </a:p>
        </p:txBody>
      </p:sp>
      <p:pic>
        <p:nvPicPr>
          <p:cNvPr id="4" name="Zástupný symbol pro obsah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7" t="12898" r="21531" b="9917"/>
          <a:stretch/>
        </p:blipFill>
        <p:spPr>
          <a:xfrm>
            <a:off x="6321186" y="2996952"/>
            <a:ext cx="2822814" cy="376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959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RS -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5023" y="2119257"/>
            <a:ext cx="7221393" cy="3603812"/>
          </a:xfrm>
        </p:spPr>
        <p:txBody>
          <a:bodyPr>
            <a:normAutofit/>
          </a:bodyPr>
          <a:lstStyle/>
          <a:p>
            <a:r>
              <a:rPr lang="cs-CZ" b="1" dirty="0" err="1"/>
              <a:t>n</a:t>
            </a:r>
            <a:r>
              <a:rPr lang="cs-CZ" b="1" dirty="0" err="1" smtClean="0"/>
              <a:t>atalizumab</a:t>
            </a:r>
            <a:endParaRPr lang="cs-CZ" b="1" dirty="0" smtClean="0"/>
          </a:p>
          <a:p>
            <a:pPr lvl="1"/>
            <a:r>
              <a:rPr lang="cs-CZ" dirty="0"/>
              <a:t>h</a:t>
            </a:r>
            <a:r>
              <a:rPr lang="cs-CZ" dirty="0" smtClean="0"/>
              <a:t>umanizovaná MAB</a:t>
            </a:r>
            <a:endParaRPr lang="cs-CZ" dirty="0" smtClean="0"/>
          </a:p>
          <a:p>
            <a:pPr lvl="1"/>
            <a:r>
              <a:rPr lang="en-US" sz="2000" dirty="0" err="1"/>
              <a:t>vysoce</a:t>
            </a:r>
            <a:r>
              <a:rPr lang="en-US" sz="2000" dirty="0"/>
              <a:t> </a:t>
            </a:r>
            <a:r>
              <a:rPr lang="en-US" sz="2000" dirty="0" err="1"/>
              <a:t>aktivní</a:t>
            </a:r>
            <a:r>
              <a:rPr lang="en-US" sz="2000" dirty="0"/>
              <a:t> </a:t>
            </a:r>
            <a:r>
              <a:rPr lang="en-US" sz="2000" dirty="0" err="1" smtClean="0"/>
              <a:t>relabující</a:t>
            </a:r>
            <a:r>
              <a:rPr lang="cs-CZ" sz="2000" dirty="0" smtClean="0"/>
              <a:t>-remitentní RS</a:t>
            </a:r>
            <a:endParaRPr lang="cs-CZ" dirty="0" smtClean="0"/>
          </a:p>
          <a:p>
            <a:pPr lvl="1"/>
            <a:r>
              <a:rPr lang="cs-CZ" b="1" dirty="0" smtClean="0"/>
              <a:t>MÚ: </a:t>
            </a:r>
            <a:r>
              <a:rPr lang="cs-CZ" dirty="0" smtClean="0"/>
              <a:t>vazbou na </a:t>
            </a:r>
            <a:r>
              <a:rPr lang="cs-CZ" dirty="0" err="1" smtClean="0"/>
              <a:t>integrin</a:t>
            </a:r>
            <a:r>
              <a:rPr lang="cs-CZ" dirty="0" smtClean="0"/>
              <a:t> brání interakci s </a:t>
            </a:r>
            <a:r>
              <a:rPr lang="cs-CZ" dirty="0" err="1" smtClean="0"/>
              <a:t>rp</a:t>
            </a:r>
            <a:r>
              <a:rPr lang="cs-CZ" dirty="0" smtClean="0"/>
              <a:t> na povrchu leukocytů, čímž inhibuje jejich adhezi k cévní stěně a migraci do tkání postižených zánětem (i přes HEB)</a:t>
            </a:r>
          </a:p>
          <a:p>
            <a:pPr lvl="1"/>
            <a:r>
              <a:rPr lang="cs-CZ" b="1" dirty="0"/>
              <a:t>KI: </a:t>
            </a:r>
            <a:r>
              <a:rPr lang="cs-CZ" dirty="0" smtClean="0"/>
              <a:t>PML</a:t>
            </a:r>
          </a:p>
          <a:p>
            <a:pPr lvl="1"/>
            <a:r>
              <a:rPr lang="cs-CZ" b="1" dirty="0" smtClean="0"/>
              <a:t>NÚ: </a:t>
            </a:r>
            <a:r>
              <a:rPr lang="cs-CZ" dirty="0" err="1" smtClean="0"/>
              <a:t>postaplikační</a:t>
            </a:r>
            <a:r>
              <a:rPr lang="cs-CZ" dirty="0" smtClean="0"/>
              <a:t> reakce, </a:t>
            </a:r>
            <a:r>
              <a:rPr lang="cs-CZ" dirty="0" err="1" smtClean="0"/>
              <a:t>cefalea</a:t>
            </a:r>
            <a:r>
              <a:rPr lang="cs-CZ" dirty="0" smtClean="0"/>
              <a:t>, nauzea, zvracení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1225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11378\Desktop\Pix\na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52613"/>
            <a:ext cx="6512286" cy="359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6968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RS -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daclizumab</a:t>
            </a:r>
            <a:endParaRPr lang="cs-CZ" b="1" dirty="0" smtClean="0"/>
          </a:p>
          <a:p>
            <a:pPr lvl="1"/>
            <a:r>
              <a:rPr lang="cs-CZ" b="1" dirty="0" smtClean="0"/>
              <a:t>MÚ: </a:t>
            </a:r>
            <a:r>
              <a:rPr lang="cs-CZ" dirty="0" smtClean="0"/>
              <a:t>vazbou na CD25 brání proliferaci T-lymfocytů závislé na IL-2</a:t>
            </a:r>
          </a:p>
          <a:p>
            <a:pPr lvl="1"/>
            <a:r>
              <a:rPr lang="cs-CZ" b="1" dirty="0" smtClean="0"/>
              <a:t>KI: </a:t>
            </a:r>
            <a:r>
              <a:rPr lang="cs-CZ" dirty="0" smtClean="0"/>
              <a:t>porucha jater, pod 18 let, gravidita, laktace</a:t>
            </a:r>
          </a:p>
          <a:p>
            <a:pPr lvl="1"/>
            <a:r>
              <a:rPr lang="cs-CZ" b="1" dirty="0" smtClean="0"/>
              <a:t>NÚ: </a:t>
            </a:r>
            <a:r>
              <a:rPr lang="cs-CZ" dirty="0" smtClean="0"/>
              <a:t>kožní reakce, průjem, deprese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47292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11378\Desktop\Pix\dacl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551" y="1340768"/>
            <a:ext cx="614372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44147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RS -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2136625"/>
            <a:ext cx="6196405" cy="3603812"/>
          </a:xfrm>
        </p:spPr>
        <p:txBody>
          <a:bodyPr/>
          <a:lstStyle/>
          <a:p>
            <a:r>
              <a:rPr lang="cs-CZ" b="1" dirty="0" err="1"/>
              <a:t>a</a:t>
            </a:r>
            <a:r>
              <a:rPr lang="cs-CZ" b="1" dirty="0" err="1" smtClean="0"/>
              <a:t>lemtuzumab</a:t>
            </a:r>
            <a:endParaRPr lang="cs-CZ" b="1" dirty="0" smtClean="0"/>
          </a:p>
          <a:p>
            <a:pPr lvl="1"/>
            <a:r>
              <a:rPr lang="cs-CZ" b="1" dirty="0" smtClean="0"/>
              <a:t>MÚ:</a:t>
            </a:r>
            <a:r>
              <a:rPr lang="cs-CZ" dirty="0" smtClean="0"/>
              <a:t> snížení poctu T a B-lymfocytů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remedikace </a:t>
            </a:r>
            <a:r>
              <a:rPr lang="cs-CZ" dirty="0" smtClean="0"/>
              <a:t>H</a:t>
            </a:r>
            <a:r>
              <a:rPr lang="cs-CZ" baseline="-25000" dirty="0" smtClean="0"/>
              <a:t>1</a:t>
            </a:r>
            <a:r>
              <a:rPr lang="cs-CZ" dirty="0" smtClean="0"/>
              <a:t>-antihistaminikem a </a:t>
            </a:r>
            <a:r>
              <a:rPr lang="cs-CZ" dirty="0" err="1" smtClean="0"/>
              <a:t>methylprednisolonem</a:t>
            </a:r>
            <a:endParaRPr lang="cs-CZ" dirty="0" smtClean="0"/>
          </a:p>
          <a:p>
            <a:pPr lvl="1"/>
            <a:r>
              <a:rPr lang="cs-CZ" b="1" dirty="0" smtClean="0"/>
              <a:t>KI:</a:t>
            </a:r>
            <a:r>
              <a:rPr lang="cs-CZ" dirty="0" smtClean="0"/>
              <a:t> infekční onemocnění, pod 18 let, gravidita a laktace, HBV a HCV pozitivní osoby</a:t>
            </a:r>
          </a:p>
          <a:p>
            <a:pPr lvl="1"/>
            <a:r>
              <a:rPr lang="cs-CZ" b="1" dirty="0" smtClean="0"/>
              <a:t>NÚ:</a:t>
            </a:r>
            <a:r>
              <a:rPr lang="cs-CZ" dirty="0" smtClean="0"/>
              <a:t> </a:t>
            </a:r>
            <a:r>
              <a:rPr lang="cs-CZ" dirty="0" err="1" smtClean="0"/>
              <a:t>postaplikační</a:t>
            </a:r>
            <a:r>
              <a:rPr lang="cs-CZ" dirty="0" smtClean="0"/>
              <a:t> reakce, narušení krvetvorby, imunitní reakce</a:t>
            </a:r>
          </a:p>
          <a:p>
            <a:pPr marL="365760" lvl="1" indent="0">
              <a:buNone/>
            </a:pPr>
            <a:endParaRPr lang="cs-CZ" dirty="0"/>
          </a:p>
        </p:txBody>
      </p:sp>
      <p:pic>
        <p:nvPicPr>
          <p:cNvPr id="32770" name="Picture 2" descr="C:\Users\11378\Desktop\Pix\alem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2095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0317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830023"/>
          </a:xfrm>
        </p:spPr>
        <p:txBody>
          <a:bodyPr>
            <a:normAutofit/>
          </a:bodyPr>
          <a:lstStyle/>
          <a:p>
            <a:r>
              <a:rPr lang="cs-CZ" b="1" dirty="0" err="1"/>
              <a:t>s</a:t>
            </a:r>
            <a:r>
              <a:rPr lang="cs-CZ" b="1" dirty="0" err="1" smtClean="0"/>
              <a:t>pasticita</a:t>
            </a:r>
            <a:endParaRPr lang="cs-CZ" b="1" dirty="0" smtClean="0"/>
          </a:p>
          <a:p>
            <a:pPr lvl="1"/>
            <a:r>
              <a:rPr lang="cs-CZ" dirty="0" err="1"/>
              <a:t>b</a:t>
            </a:r>
            <a:r>
              <a:rPr lang="cs-CZ" dirty="0" err="1" smtClean="0"/>
              <a:t>aklofen</a:t>
            </a:r>
            <a:r>
              <a:rPr lang="cs-CZ" dirty="0" smtClean="0"/>
              <a:t>, </a:t>
            </a:r>
            <a:r>
              <a:rPr lang="cs-CZ" dirty="0" err="1" smtClean="0"/>
              <a:t>tizanidin</a:t>
            </a:r>
            <a:endParaRPr lang="cs-CZ" dirty="0" smtClean="0"/>
          </a:p>
          <a:p>
            <a:pPr lvl="1"/>
            <a:r>
              <a:rPr lang="cs-CZ" dirty="0"/>
              <a:t>l</a:t>
            </a:r>
            <a:r>
              <a:rPr lang="cs-CZ" dirty="0" smtClean="0"/>
              <a:t>okální </a:t>
            </a:r>
            <a:r>
              <a:rPr lang="cs-CZ" dirty="0" err="1" smtClean="0"/>
              <a:t>spasticita</a:t>
            </a:r>
            <a:r>
              <a:rPr lang="cs-CZ" dirty="0" smtClean="0"/>
              <a:t>: botulotoxin</a:t>
            </a:r>
          </a:p>
          <a:p>
            <a:r>
              <a:rPr lang="cs-CZ" b="1" dirty="0"/>
              <a:t>l</a:t>
            </a:r>
            <a:r>
              <a:rPr lang="cs-CZ" b="1" dirty="0" smtClean="0"/>
              <a:t>éčba </a:t>
            </a:r>
            <a:r>
              <a:rPr lang="cs-CZ" b="1" dirty="0" smtClean="0"/>
              <a:t>bolesti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ypická neuralgie trigeminu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ntiepileptika</a:t>
            </a:r>
            <a:r>
              <a:rPr lang="cs-CZ" dirty="0"/>
              <a:t>: </a:t>
            </a:r>
            <a:r>
              <a:rPr lang="cs-CZ" dirty="0" err="1"/>
              <a:t>karbamazepin</a:t>
            </a:r>
            <a:r>
              <a:rPr lang="cs-CZ" dirty="0"/>
              <a:t>, </a:t>
            </a:r>
            <a:r>
              <a:rPr lang="cs-CZ" dirty="0" err="1" smtClean="0"/>
              <a:t>gabapentin</a:t>
            </a:r>
            <a:endParaRPr lang="cs-CZ" dirty="0" smtClean="0"/>
          </a:p>
          <a:p>
            <a:r>
              <a:rPr lang="cs-CZ" b="1" dirty="0"/>
              <a:t>l</a:t>
            </a:r>
            <a:r>
              <a:rPr lang="cs-CZ" b="1" dirty="0" smtClean="0"/>
              <a:t>éčba </a:t>
            </a:r>
            <a:r>
              <a:rPr lang="cs-CZ" b="1" dirty="0"/>
              <a:t>deprese, </a:t>
            </a:r>
            <a:r>
              <a:rPr lang="cs-CZ" b="1" dirty="0" smtClean="0"/>
              <a:t>anxiety</a:t>
            </a:r>
          </a:p>
          <a:p>
            <a:pPr lvl="1"/>
            <a:r>
              <a:rPr lang="cs-CZ" dirty="0" smtClean="0"/>
              <a:t>SSRI</a:t>
            </a:r>
            <a:r>
              <a:rPr lang="cs-CZ" dirty="0"/>
              <a:t>, </a:t>
            </a:r>
            <a:r>
              <a:rPr lang="cs-CZ" dirty="0" err="1"/>
              <a:t>mirtazapin</a:t>
            </a:r>
            <a:r>
              <a:rPr lang="cs-CZ" dirty="0"/>
              <a:t>, </a:t>
            </a:r>
            <a:r>
              <a:rPr lang="cs-CZ" dirty="0" err="1"/>
              <a:t>trazodon</a:t>
            </a:r>
            <a:endParaRPr lang="cs-CZ" dirty="0"/>
          </a:p>
          <a:p>
            <a:r>
              <a:rPr lang="cs-CZ" dirty="0"/>
              <a:t>s</a:t>
            </a:r>
            <a:r>
              <a:rPr lang="cs-CZ" dirty="0" smtClean="0"/>
              <a:t>exuální </a:t>
            </a:r>
            <a:r>
              <a:rPr lang="cs-CZ" dirty="0" smtClean="0"/>
              <a:t>poruchy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Symptomatická terapie RS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626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95023" y="817583"/>
            <a:ext cx="3693001" cy="811218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		  </a:t>
            </a:r>
            <a:r>
              <a:rPr lang="cs-CZ" b="1" dirty="0" err="1" smtClean="0"/>
              <a:t>Sativex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43608" y="2204864"/>
            <a:ext cx="66967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i</a:t>
            </a:r>
            <a:r>
              <a:rPr lang="cs-CZ" sz="2400" dirty="0" smtClean="0"/>
              <a:t>ndikován </a:t>
            </a:r>
            <a:r>
              <a:rPr lang="cs-CZ" sz="2400" dirty="0"/>
              <a:t>jako léčba ke zlepšení symptomů u dospělých pacientů se středně těžkou až těžkou </a:t>
            </a:r>
            <a:r>
              <a:rPr lang="cs-CZ" sz="2400" dirty="0" err="1"/>
              <a:t>spasticitou</a:t>
            </a:r>
            <a:r>
              <a:rPr lang="cs-CZ" sz="2400" dirty="0"/>
              <a:t> </a:t>
            </a:r>
            <a:r>
              <a:rPr lang="cs-CZ" sz="2400" dirty="0" smtClean="0"/>
              <a:t>způsobenou 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o</a:t>
            </a:r>
            <a:r>
              <a:rPr lang="cs-CZ" sz="2400" dirty="0" err="1" smtClean="0"/>
              <a:t>romukosální</a:t>
            </a:r>
            <a:r>
              <a:rPr lang="cs-CZ" sz="2400" dirty="0" smtClean="0"/>
              <a:t> </a:t>
            </a:r>
            <a:r>
              <a:rPr lang="cs-CZ" sz="2400" dirty="0"/>
              <a:t>sprej s obsahem THC a </a:t>
            </a:r>
            <a:r>
              <a:rPr lang="cs-CZ" sz="2400" dirty="0" smtClean="0"/>
              <a:t>CBD – poměr 1:1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</a:t>
            </a:r>
            <a:r>
              <a:rPr lang="cs-CZ" sz="2400" dirty="0" smtClean="0"/>
              <a:t>utná </a:t>
            </a:r>
            <a:r>
              <a:rPr lang="cs-CZ" sz="2400" dirty="0" smtClean="0"/>
              <a:t>postupná titrace, max. 12 vstřiků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d</a:t>
            </a:r>
            <a:r>
              <a:rPr lang="cs-CZ" sz="2400" dirty="0" smtClean="0"/>
              <a:t>osažení </a:t>
            </a:r>
            <a:r>
              <a:rPr lang="cs-CZ" sz="2400" dirty="0" smtClean="0"/>
              <a:t>optimálního účinku po 2 týdnech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/>
              <a:t>NÚ: </a:t>
            </a:r>
            <a:r>
              <a:rPr lang="cs-CZ" sz="2400" dirty="0" smtClean="0"/>
              <a:t>závratě, psychiatrické symptomy – úzkost, deprese, psychóza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err="1" smtClean="0"/>
              <a:t>Int</a:t>
            </a:r>
            <a:r>
              <a:rPr lang="cs-CZ" sz="2400" b="1" dirty="0" smtClean="0"/>
              <a:t>:</a:t>
            </a:r>
            <a:r>
              <a:rPr lang="cs-CZ" sz="2400" dirty="0" smtClean="0"/>
              <a:t> alkohol, sedativa</a:t>
            </a:r>
          </a:p>
        </p:txBody>
      </p:sp>
      <p:pic>
        <p:nvPicPr>
          <p:cNvPr id="25602" name="Picture 2" descr="C:\Users\11378\Desktop\Pix\sati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4969"/>
            <a:ext cx="3211835" cy="212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7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PD - PATOFYZIOLOGIE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</a:t>
            </a:r>
            <a:r>
              <a:rPr lang="cs-CZ" dirty="0" smtClean="0"/>
              <a:t>tráta </a:t>
            </a:r>
            <a:r>
              <a:rPr lang="cs-CZ" dirty="0" err="1" smtClean="0"/>
              <a:t>dopaminergních</a:t>
            </a:r>
            <a:r>
              <a:rPr lang="cs-CZ" dirty="0" smtClean="0"/>
              <a:t> neuronů v </a:t>
            </a:r>
            <a:r>
              <a:rPr lang="cs-CZ" dirty="0" err="1" smtClean="0"/>
              <a:t>substantia</a:t>
            </a:r>
            <a:r>
              <a:rPr lang="cs-CZ" dirty="0" smtClean="0"/>
              <a:t> </a:t>
            </a:r>
            <a:r>
              <a:rPr lang="cs-CZ" dirty="0" err="1" smtClean="0"/>
              <a:t>nigra</a:t>
            </a:r>
            <a:r>
              <a:rPr lang="cs-CZ" dirty="0" smtClean="0"/>
              <a:t> mozkového kmene a následní deficit dopaminu v </a:t>
            </a:r>
            <a:r>
              <a:rPr lang="cs-CZ" dirty="0" err="1" smtClean="0"/>
              <a:t>striatu</a:t>
            </a:r>
            <a:endParaRPr lang="cs-CZ" dirty="0" smtClean="0"/>
          </a:p>
          <a:p>
            <a:r>
              <a:rPr lang="cs-CZ" dirty="0"/>
              <a:t>n</a:t>
            </a:r>
            <a:r>
              <a:rPr lang="cs-CZ" dirty="0" smtClean="0"/>
              <a:t>ález </a:t>
            </a:r>
            <a:r>
              <a:rPr lang="cs-CZ" dirty="0" smtClean="0"/>
              <a:t>inkluzních </a:t>
            </a:r>
            <a:r>
              <a:rPr lang="cs-CZ" dirty="0" err="1" smtClean="0"/>
              <a:t>Lewyho</a:t>
            </a:r>
            <a:r>
              <a:rPr lang="cs-CZ" dirty="0" smtClean="0"/>
              <a:t> tělísek v přežívajících neuronech</a:t>
            </a:r>
          </a:p>
          <a:p>
            <a:r>
              <a:rPr lang="cs-CZ" dirty="0"/>
              <a:t>d</a:t>
            </a:r>
            <a:r>
              <a:rPr lang="cs-CZ" dirty="0" smtClean="0"/>
              <a:t>ochází </a:t>
            </a:r>
            <a:r>
              <a:rPr lang="cs-CZ" dirty="0" smtClean="0"/>
              <a:t>k ztrátě asi 80% DOP neuronů než dojde k projevu symptomů</a:t>
            </a:r>
          </a:p>
          <a:p>
            <a:r>
              <a:rPr lang="cs-CZ" dirty="0"/>
              <a:t>d</a:t>
            </a:r>
            <a:r>
              <a:rPr lang="cs-CZ" dirty="0" smtClean="0"/>
              <a:t>ochází </a:t>
            </a:r>
            <a:r>
              <a:rPr lang="cs-CZ" dirty="0" smtClean="0"/>
              <a:t>také k degeneraci cholinergních neuronů – posturální </a:t>
            </a:r>
            <a:r>
              <a:rPr lang="cs-CZ" dirty="0" err="1" smtClean="0"/>
              <a:t>instabilita</a:t>
            </a:r>
            <a:r>
              <a:rPr lang="cs-CZ" dirty="0" smtClean="0"/>
              <a:t>, potíže s polykáním, spánkové potíže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97427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15616" y="681919"/>
            <a:ext cx="6965245" cy="874874"/>
          </a:xfrm>
        </p:spPr>
        <p:txBody>
          <a:bodyPr/>
          <a:lstStyle/>
          <a:p>
            <a:pPr algn="ctr"/>
            <a:r>
              <a:rPr lang="cs-CZ" b="1" dirty="0" err="1"/>
              <a:t>f</a:t>
            </a:r>
            <a:r>
              <a:rPr lang="cs-CZ" b="1" dirty="0" err="1" smtClean="0"/>
              <a:t>ampridin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0344" y="2161659"/>
            <a:ext cx="3753664" cy="407565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400" b="1" dirty="0" smtClean="0"/>
              <a:t>I:</a:t>
            </a:r>
            <a:r>
              <a:rPr lang="cs-CZ" sz="2400" dirty="0" smtClean="0"/>
              <a:t> </a:t>
            </a:r>
            <a:r>
              <a:rPr lang="cs-CZ" dirty="0"/>
              <a:t>z</a:t>
            </a:r>
            <a:r>
              <a:rPr lang="cs-CZ" sz="2400" dirty="0" smtClean="0"/>
              <a:t>lepšení rychlosti chůze</a:t>
            </a:r>
          </a:p>
          <a:p>
            <a:pPr>
              <a:spcBef>
                <a:spcPts val="0"/>
              </a:spcBef>
            </a:pPr>
            <a:r>
              <a:rPr lang="cs-CZ" sz="2400" b="1" dirty="0" smtClean="0"/>
              <a:t>MÚ: </a:t>
            </a:r>
            <a:r>
              <a:rPr lang="cs-CZ" dirty="0"/>
              <a:t>b</a:t>
            </a:r>
            <a:r>
              <a:rPr lang="cs-CZ" sz="2400" dirty="0" smtClean="0"/>
              <a:t>lokáda </a:t>
            </a:r>
            <a:r>
              <a:rPr lang="cs-CZ" sz="2400" dirty="0" smtClean="0"/>
              <a:t>napěťově řízených K</a:t>
            </a:r>
            <a:r>
              <a:rPr lang="cs-CZ" sz="2400" baseline="30000" dirty="0" smtClean="0"/>
              <a:t>+ </a:t>
            </a:r>
            <a:r>
              <a:rPr lang="cs-CZ" sz="2400" dirty="0" smtClean="0"/>
              <a:t>kanálů, úprava akčního potenciálu</a:t>
            </a:r>
          </a:p>
          <a:p>
            <a:pPr>
              <a:spcBef>
                <a:spcPts val="0"/>
              </a:spcBef>
            </a:pPr>
            <a:r>
              <a:rPr lang="cs-CZ" sz="2400" b="1" dirty="0" smtClean="0"/>
              <a:t>KI: </a:t>
            </a:r>
            <a:r>
              <a:rPr lang="cs-CZ" sz="2400" dirty="0" smtClean="0"/>
              <a:t>epilepsie</a:t>
            </a:r>
            <a:r>
              <a:rPr lang="cs-CZ" dirty="0" smtClean="0"/>
              <a:t>, s</a:t>
            </a:r>
            <a:r>
              <a:rPr lang="cs-CZ" sz="2400" dirty="0" smtClean="0"/>
              <a:t>nížená renální funkce</a:t>
            </a:r>
          </a:p>
          <a:p>
            <a:pPr>
              <a:spcBef>
                <a:spcPts val="0"/>
              </a:spcBef>
            </a:pPr>
            <a:endParaRPr lang="cs-CZ" sz="2400" dirty="0"/>
          </a:p>
          <a:p>
            <a:pPr>
              <a:spcBef>
                <a:spcPts val="0"/>
              </a:spcBef>
            </a:pPr>
            <a:r>
              <a:rPr lang="cs-CZ" b="1" dirty="0">
                <a:solidFill>
                  <a:srgbClr val="C00000"/>
                </a:solidFill>
              </a:rPr>
              <a:t>n</a:t>
            </a:r>
            <a:r>
              <a:rPr lang="cs-CZ" sz="2400" b="1" dirty="0" smtClean="0">
                <a:solidFill>
                  <a:srgbClr val="C00000"/>
                </a:solidFill>
              </a:rPr>
              <a:t>enahrazuje </a:t>
            </a:r>
            <a:r>
              <a:rPr lang="cs-CZ" sz="2400" b="1" dirty="0" err="1">
                <a:solidFill>
                  <a:srgbClr val="C00000"/>
                </a:solidFill>
              </a:rPr>
              <a:t>biol</a:t>
            </a:r>
            <a:r>
              <a:rPr lang="cs-CZ" sz="2400" b="1" dirty="0">
                <a:solidFill>
                  <a:srgbClr val="C00000"/>
                </a:solidFill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</a:rPr>
              <a:t>léčbu</a:t>
            </a:r>
          </a:p>
          <a:p>
            <a:pPr>
              <a:spcBef>
                <a:spcPts val="0"/>
              </a:spcBef>
            </a:pPr>
            <a:r>
              <a:rPr lang="cs-CZ" b="1" dirty="0">
                <a:solidFill>
                  <a:srgbClr val="C00000"/>
                </a:solidFill>
              </a:rPr>
              <a:t>n</a:t>
            </a:r>
            <a:r>
              <a:rPr lang="cs-CZ" sz="2400" b="1" dirty="0" smtClean="0">
                <a:solidFill>
                  <a:srgbClr val="C00000"/>
                </a:solidFill>
              </a:rPr>
              <a:t>efunguje </a:t>
            </a:r>
            <a:r>
              <a:rPr lang="cs-CZ" sz="2400" b="1" dirty="0" smtClean="0">
                <a:solidFill>
                  <a:srgbClr val="C00000"/>
                </a:solidFill>
              </a:rPr>
              <a:t>u všech pac</a:t>
            </a:r>
            <a:r>
              <a:rPr lang="cs-CZ" b="1" dirty="0" smtClean="0">
                <a:solidFill>
                  <a:srgbClr val="C00000"/>
                </a:solidFill>
              </a:rPr>
              <a:t>.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" t="3702" r="4865" b="2755"/>
          <a:stretch/>
        </p:blipFill>
        <p:spPr bwMode="auto">
          <a:xfrm>
            <a:off x="4648984" y="2708920"/>
            <a:ext cx="449501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1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AMYOTROFICKÁ LATERÁLNÍ SKLERÓZA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709359" cy="3902031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degenerativní </a:t>
            </a:r>
            <a:r>
              <a:rPr lang="cs-CZ" dirty="0"/>
              <a:t>onemocnění s progresivním zánikem </a:t>
            </a:r>
            <a:r>
              <a:rPr lang="cs-CZ" dirty="0" err="1" smtClean="0"/>
              <a:t>kortikospinálních</a:t>
            </a:r>
            <a:r>
              <a:rPr lang="cs-CZ" dirty="0" smtClean="0"/>
              <a:t> nervových drah a/nebo motorických neuronů</a:t>
            </a:r>
          </a:p>
          <a:p>
            <a:r>
              <a:rPr lang="cs-CZ" dirty="0"/>
              <a:t>s</a:t>
            </a:r>
            <a:r>
              <a:rPr lang="cs-CZ" dirty="0" smtClean="0"/>
              <a:t>valová atrofie a parézy</a:t>
            </a:r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patogenezi onemocnění se předpokládá role </a:t>
            </a:r>
            <a:r>
              <a:rPr lang="cs-CZ" dirty="0" err="1"/>
              <a:t>excitotoxicity</a:t>
            </a:r>
            <a:r>
              <a:rPr lang="cs-CZ" dirty="0"/>
              <a:t> </a:t>
            </a:r>
            <a:r>
              <a:rPr lang="cs-CZ" dirty="0" smtClean="0"/>
              <a:t>glutamátu</a:t>
            </a:r>
          </a:p>
          <a:p>
            <a:r>
              <a:rPr lang="cs-CZ" b="1" dirty="0" err="1"/>
              <a:t>r</a:t>
            </a:r>
            <a:r>
              <a:rPr lang="cs-CZ" b="1" dirty="0" err="1" smtClean="0"/>
              <a:t>iluzol</a:t>
            </a:r>
            <a:endParaRPr lang="cs-CZ" b="1" dirty="0" smtClean="0"/>
          </a:p>
          <a:p>
            <a:pPr lvl="1"/>
            <a:r>
              <a:rPr lang="cs-CZ" b="1" dirty="0" smtClean="0"/>
              <a:t>MÚ:</a:t>
            </a:r>
            <a:r>
              <a:rPr lang="cs-CZ" dirty="0" smtClean="0"/>
              <a:t> </a:t>
            </a:r>
            <a:r>
              <a:rPr lang="cs-CZ" dirty="0" smtClean="0"/>
              <a:t>inhibuje </a:t>
            </a:r>
            <a:r>
              <a:rPr lang="cs-CZ" dirty="0" smtClean="0"/>
              <a:t>uvolňování GLU na </a:t>
            </a:r>
            <a:r>
              <a:rPr lang="cs-CZ" dirty="0" err="1" smtClean="0"/>
              <a:t>presyn</a:t>
            </a:r>
            <a:r>
              <a:rPr lang="cs-CZ" dirty="0" smtClean="0"/>
              <a:t>. neuronech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hodný </a:t>
            </a:r>
            <a:r>
              <a:rPr lang="cs-CZ" dirty="0" smtClean="0"/>
              <a:t>pro pacienty bez podpůrné ventilace</a:t>
            </a:r>
          </a:p>
          <a:p>
            <a:pPr lvl="1"/>
            <a:r>
              <a:rPr lang="cs-CZ" b="1" dirty="0" smtClean="0"/>
              <a:t>NÚ: </a:t>
            </a:r>
            <a:r>
              <a:rPr lang="cs-CZ" dirty="0" smtClean="0"/>
              <a:t>nauzea, slabost, </a:t>
            </a:r>
            <a:r>
              <a:rPr lang="cs-CZ" dirty="0" err="1" smtClean="0"/>
              <a:t>hepatotoxicita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+ symptomatická </a:t>
            </a:r>
            <a:r>
              <a:rPr lang="cs-CZ" dirty="0" smtClean="0"/>
              <a:t>léčba: centrální myorelaxancia, antidepresiva, anxiolytika ...</a:t>
            </a:r>
          </a:p>
        </p:txBody>
      </p:sp>
    </p:spTree>
    <p:extLst>
      <p:ext uri="{BB962C8B-B14F-4D97-AF65-F5344CB8AC3E}">
        <p14:creationId xmlns:p14="http://schemas.microsoft.com/office/powerpoint/2010/main" val="37039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Děkuji za pozornost!</a:t>
            </a:r>
            <a:endParaRPr lang="cs-CZ" b="1" dirty="0"/>
          </a:p>
        </p:txBody>
      </p:sp>
      <p:pic>
        <p:nvPicPr>
          <p:cNvPr id="33794" name="Picture 2" descr="C:\Users\11378\Desktop\Pix\grum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4721312" cy="26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7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9,451907198,E:\Grants\FRVŠ 2013\1. Základy neurobiologie a neurochemie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77E79B4D-A68D-46DE-83BB-629BF8A95A88}&quot;/&gt;&lt;isInvalidForFieldText val=&quot;0&quot;/&gt;&lt;Image&gt;&lt;filename val=&quot;C:\Users\Jana\AppData\Local\Temp\PR\data\asimages\{77E79B4D-A68D-46DE-83BB-629BF8A95A88}_30.png&quot;/&gt;&lt;left val=&quot;36&quot;/&gt;&lt;top val=&quot;21&quot;/&gt;&lt;width val=&quot;649&quot;/&gt;&lt;height val=&quot;111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9&quot;/&gt;&lt;lineCharCount val=&quot;29&quot;/&gt;&lt;lineCharCount val=&quot;10&quot;/&gt;&lt;lineCharCount val=&quot;43&quot;/&gt;&lt;lineCharCount val=&quot;9&quot;/&gt;&lt;lineCharCount val=&quot;45&quot;/&gt;&lt;lineCharCount val=&quot;7&quot;/&gt;&lt;lineCharCount val=&quot;43&quot;/&gt;&lt;lineCharCount val=&quot;6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0,425543070,E:\Grants\FRVŠ 2013\5. Mechanismy účinků psychoaktivních látek_pptx\Media.ppc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2285</TotalTime>
  <Words>3131</Words>
  <Application>Microsoft Office PowerPoint</Application>
  <PresentationFormat>Předvádění na obrazovce (4:3)</PresentationFormat>
  <Paragraphs>613</Paragraphs>
  <Slides>92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92</vt:i4>
      </vt:variant>
    </vt:vector>
  </HeadingPairs>
  <TitlesOfParts>
    <vt:vector size="98" baseType="lpstr">
      <vt:lpstr>Arial</vt:lpstr>
      <vt:lpstr>Brush Script MT</vt:lpstr>
      <vt:lpstr>Calibri</vt:lpstr>
      <vt:lpstr>Rage Italic</vt:lpstr>
      <vt:lpstr>Wingdings 3</vt:lpstr>
      <vt:lpstr>Špendlík</vt:lpstr>
      <vt:lpstr>Léčiva neurodegenerativních onemocnění</vt:lpstr>
      <vt:lpstr>Neurodegenerativní onemocnění</vt:lpstr>
      <vt:lpstr>ANTIPARKINSONIKA</vt:lpstr>
      <vt:lpstr>Metabolismus dopaminu</vt:lpstr>
      <vt:lpstr>PARKINSONOVA NEMOC</vt:lpstr>
      <vt:lpstr>Příčiny</vt:lpstr>
      <vt:lpstr>Braakova hypotéza</vt:lpstr>
      <vt:lpstr>MPTP</vt:lpstr>
      <vt:lpstr>PD - PATOFYZIOLOGIE</vt:lpstr>
      <vt:lpstr>PD - PATOFYZIOLOGIE</vt:lpstr>
      <vt:lpstr>PD – KLINICKÉ PŘÍZNAKY</vt:lpstr>
      <vt:lpstr>Prezentace aplikace PowerPoint</vt:lpstr>
      <vt:lpstr>PD – KLINICKÉ PŘÍZNAKY</vt:lpstr>
      <vt:lpstr>LÉKAMA INDUKOVANÝ PARKINSONIZMUS</vt:lpstr>
      <vt:lpstr>PD - TERAPIE</vt:lpstr>
      <vt:lpstr>Metabolizmus dopaminu</vt:lpstr>
      <vt:lpstr>LEVODOPA</vt:lpstr>
      <vt:lpstr>LEVODOPA</vt:lpstr>
      <vt:lpstr>LEVODOPA CR</vt:lpstr>
      <vt:lpstr>DUODOPA®</vt:lpstr>
      <vt:lpstr>LEVODOPA</vt:lpstr>
      <vt:lpstr>Prezentace aplikace PowerPoint</vt:lpstr>
      <vt:lpstr>Agonisté dopaminových rp</vt:lpstr>
      <vt:lpstr>Agonisté dopaminových rp</vt:lpstr>
      <vt:lpstr>Agonisté dopaminových rp</vt:lpstr>
      <vt:lpstr>APOMORFIN</vt:lpstr>
      <vt:lpstr>Inhibitory COMT</vt:lpstr>
      <vt:lpstr>Ireverzibilní iMAO-B </vt:lpstr>
      <vt:lpstr>Reverzibilní iMAO-B</vt:lpstr>
      <vt:lpstr>AMANTADIN</vt:lpstr>
      <vt:lpstr>ANTICHOLINERGIKA</vt:lpstr>
      <vt:lpstr>Budoucí léčba dyskinezí</vt:lpstr>
      <vt:lpstr>Léčba dalších symptomů PN</vt:lpstr>
      <vt:lpstr>Prezentace aplikace PowerPoint</vt:lpstr>
      <vt:lpstr>„Maligní neuroleptický syndrom“</vt:lpstr>
      <vt:lpstr>Hluboká mozková stimulace</vt:lpstr>
      <vt:lpstr>Algoritmus léčby PN</vt:lpstr>
      <vt:lpstr>Kofein a PD</vt:lpstr>
      <vt:lpstr>Nikotin a PD</vt:lpstr>
      <vt:lpstr>LÉČBA ALZHEIMEROVY NEMOCI A DEMENCÍ</vt:lpstr>
      <vt:lpstr>Demence</vt:lpstr>
      <vt:lpstr>Demence</vt:lpstr>
      <vt:lpstr>Alzheimerova nemoc</vt:lpstr>
      <vt:lpstr>Prezentace aplikace PowerPoint</vt:lpstr>
      <vt:lpstr>Prezentace aplikace PowerPoint</vt:lpstr>
      <vt:lpstr>Příčiny</vt:lpstr>
      <vt:lpstr>Příznaky</vt:lpstr>
      <vt:lpstr>Prezentace aplikace PowerPoint</vt:lpstr>
      <vt:lpstr>Kognitiva a nootropika</vt:lpstr>
      <vt:lpstr>Kognitiva</vt:lpstr>
      <vt:lpstr>Kognitiva</vt:lpstr>
      <vt:lpstr>Prezentace aplikace PowerPoint</vt:lpstr>
      <vt:lpstr>Kognitiva – iAChE</vt:lpstr>
      <vt:lpstr>Kognitiva – iAChE</vt:lpstr>
      <vt:lpstr>Kognitiva – NMDA antagonisté</vt:lpstr>
      <vt:lpstr>Nootropika</vt:lpstr>
      <vt:lpstr>Nootropika - MÚ</vt:lpstr>
      <vt:lpstr>Nootropiká - piracetam</vt:lpstr>
      <vt:lpstr>Nootropika</vt:lpstr>
      <vt:lpstr>Nootropika –  Ginkgo bilobae extractum</vt:lpstr>
      <vt:lpstr>Nootropika – další…</vt:lpstr>
      <vt:lpstr>bexaroten – terapie budoucnosti?</vt:lpstr>
      <vt:lpstr>Léčba Huntingtonove choroby</vt:lpstr>
      <vt:lpstr>Huntingtonova choroba/chorea</vt:lpstr>
      <vt:lpstr>Prezentace aplikace PowerPoint</vt:lpstr>
      <vt:lpstr>HD - příznaky</vt:lpstr>
      <vt:lpstr>HD - terapie</vt:lpstr>
      <vt:lpstr>HD - terapie</vt:lpstr>
      <vt:lpstr>HD - terapie</vt:lpstr>
      <vt:lpstr>LÉČBA ROZTROUŠENÉ SKLERÓZY</vt:lpstr>
      <vt:lpstr>RS</vt:lpstr>
      <vt:lpstr>RS - etiologie</vt:lpstr>
      <vt:lpstr>RS - formy</vt:lpstr>
      <vt:lpstr>RS - příznaky</vt:lpstr>
      <vt:lpstr>RS - terapie</vt:lpstr>
      <vt:lpstr>RS - terapie</vt:lpstr>
      <vt:lpstr>RS - terapie</vt:lpstr>
      <vt:lpstr>Prezentace aplikace PowerPoint</vt:lpstr>
      <vt:lpstr>RS - terapie</vt:lpstr>
      <vt:lpstr>Prezentace aplikace PowerPoint</vt:lpstr>
      <vt:lpstr>RS - terapie</vt:lpstr>
      <vt:lpstr>RS - terapie</vt:lpstr>
      <vt:lpstr>RS - terapie</vt:lpstr>
      <vt:lpstr>Prezentace aplikace PowerPoint</vt:lpstr>
      <vt:lpstr>RS - terapie</vt:lpstr>
      <vt:lpstr>Prezentace aplikace PowerPoint</vt:lpstr>
      <vt:lpstr>RS - terapie</vt:lpstr>
      <vt:lpstr>Symptomatická terapie RS</vt:lpstr>
      <vt:lpstr>    Sativex</vt:lpstr>
      <vt:lpstr>fampridin</vt:lpstr>
      <vt:lpstr>AMYOTROFICKÁ LATERÁLNÍ SKLERÓZA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Antiparkinsonika</dc:title>
  <dc:creator>Rečková Hroudová Jana, PharmDr. Ph.D.</dc:creator>
  <cp:lastModifiedBy>Matej Ľupták</cp:lastModifiedBy>
  <cp:revision>80</cp:revision>
  <dcterms:created xsi:type="dcterms:W3CDTF">2019-02-18T12:19:31Z</dcterms:created>
  <dcterms:modified xsi:type="dcterms:W3CDTF">2020-04-27T17:21:38Z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iteId">
    <vt:lpwstr>00000000-0000-0000-0000-000000000000</vt:lpwstr>
  </property>
  <property fmtid="{D5CDD505-2E9C-101B-9397-08002B2CF9AE}" pid="4" name="MSIP_Label_2063cd7f-2d21-486a-9f29-9c1683fdd175_Owner">
    <vt:lpwstr>11378@vfn.cz</vt:lpwstr>
  </property>
  <property fmtid="{D5CDD505-2E9C-101B-9397-08002B2CF9AE}" pid="5" name="MSIP_Label_2063cd7f-2d21-486a-9f29-9c1683fdd175_SetDate">
    <vt:lpwstr>2019-02-18T12:24:06.5771026Z</vt:lpwstr>
  </property>
  <property fmtid="{D5CDD505-2E9C-101B-9397-08002B2CF9AE}" pid="6" name="MSIP_Label_2063cd7f-2d21-486a-9f29-9c1683fdd175_Name">
    <vt:lpwstr>Veřejné</vt:lpwstr>
  </property>
  <property fmtid="{D5CDD505-2E9C-101B-9397-08002B2CF9AE}" pid="7" name="MSIP_Label_2063cd7f-2d21-486a-9f29-9c1683fdd175_Application">
    <vt:lpwstr>Microsoft Azure Information Protection</vt:lpwstr>
  </property>
  <property fmtid="{D5CDD505-2E9C-101B-9397-08002B2CF9AE}" pid="8" name="MSIP_Label_2063cd7f-2d21-486a-9f29-9c1683fdd175_Extended_MSFT_Method">
    <vt:lpwstr>Automatic</vt:lpwstr>
  </property>
  <property fmtid="{D5CDD505-2E9C-101B-9397-08002B2CF9AE}" pid="9" name="Sensitivity">
    <vt:lpwstr>Veřejné</vt:lpwstr>
  </property>
</Properties>
</file>