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9" r:id="rId7"/>
    <p:sldId id="272" r:id="rId8"/>
    <p:sldId id="263" r:id="rId9"/>
    <p:sldId id="270" r:id="rId10"/>
    <p:sldId id="273" r:id="rId11"/>
    <p:sldId id="262" r:id="rId12"/>
    <p:sldId id="264" r:id="rId13"/>
    <p:sldId id="265" r:id="rId14"/>
    <p:sldId id="266" r:id="rId15"/>
    <p:sldId id="267" r:id="rId16"/>
    <p:sldId id="268"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5"/>
  </p:normalViewPr>
  <p:slideViewPr>
    <p:cSldViewPr snapToGrid="0" snapToObjects="1">
      <p:cViewPr varScale="1">
        <p:scale>
          <a:sx n="107" d="100"/>
          <a:sy n="107" d="100"/>
        </p:scale>
        <p:origin x="7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D99F03-0D10-0449-9164-EE3E9C2CBE2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B4A043B-1C77-7B46-8C11-9E8BA270C2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DA0611D-DF14-B84D-A9CA-810501E669DF}"/>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5" name="Zástupný symbol pro zápatí 4">
            <a:extLst>
              <a:ext uri="{FF2B5EF4-FFF2-40B4-BE49-F238E27FC236}">
                <a16:creationId xmlns:a16="http://schemas.microsoft.com/office/drawing/2014/main" id="{CDD6D3C3-98BA-8349-8C88-6CA094CE4A9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AB5A013-B5F7-7A4C-A07D-36AE8460E0E0}"/>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1347431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E50C32-E065-9445-9963-3135A0D0325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38CAF89-6F6C-E84E-8F39-40845F12E5B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EE0B224-168B-A141-820E-DCF4B082EFE0}"/>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5" name="Zástupný symbol pro zápatí 4">
            <a:extLst>
              <a:ext uri="{FF2B5EF4-FFF2-40B4-BE49-F238E27FC236}">
                <a16:creationId xmlns:a16="http://schemas.microsoft.com/office/drawing/2014/main" id="{1AB7F4B1-E5FB-AD4E-ADF6-1A072B7CAB5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841E99D-ACFA-114E-AC9A-397110A6D0F1}"/>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897220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81ED65F-F405-B143-920F-D3356B4CAC0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9B5AF1D-8BAC-9E4B-B13E-59478C1441B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E070ECB-6335-C041-8D40-139D20981BB4}"/>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5" name="Zástupný symbol pro zápatí 4">
            <a:extLst>
              <a:ext uri="{FF2B5EF4-FFF2-40B4-BE49-F238E27FC236}">
                <a16:creationId xmlns:a16="http://schemas.microsoft.com/office/drawing/2014/main" id="{FFB388C9-4558-054C-915A-8EEDEBFE428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A66FB25-41C6-F34B-B11E-D3C386E9BD12}"/>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3308318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50B7E-0D76-F245-BE77-857029B670E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F60496B-FFC6-6544-9E10-088A60F91D5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D0D0718-9243-1148-83C7-FA0244AA8D6F}"/>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5" name="Zástupný symbol pro zápatí 4">
            <a:extLst>
              <a:ext uri="{FF2B5EF4-FFF2-40B4-BE49-F238E27FC236}">
                <a16:creationId xmlns:a16="http://schemas.microsoft.com/office/drawing/2014/main" id="{EAA32503-C207-8A43-AC09-6222B93B0CF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2523FCA-1FCC-874A-A604-52C78710B696}"/>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1697582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91C314-C3A2-8E4A-B5C1-F0F2DB89D54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C92BD7A-57F4-3640-BE9C-E2F9E6DE13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0587DD3-F4A9-3D41-A97B-DED0D29A521D}"/>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5" name="Zástupný symbol pro zápatí 4">
            <a:extLst>
              <a:ext uri="{FF2B5EF4-FFF2-40B4-BE49-F238E27FC236}">
                <a16:creationId xmlns:a16="http://schemas.microsoft.com/office/drawing/2014/main" id="{A256B55F-BFA7-8A4F-BFA8-9CEAD5BC703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70C3C50-A58A-EC43-8E3A-D508C8D73FD6}"/>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116757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2C946D-2B88-924F-967A-E0A17FB1D0D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411A276-2E0B-524E-8A0C-4BF271FB57F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F8A755E-4456-D44F-A96B-6BB2697E74A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C49AED5-831B-EE4C-B508-CBC5C5F229CE}"/>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6" name="Zástupný symbol pro zápatí 5">
            <a:extLst>
              <a:ext uri="{FF2B5EF4-FFF2-40B4-BE49-F238E27FC236}">
                <a16:creationId xmlns:a16="http://schemas.microsoft.com/office/drawing/2014/main" id="{8E5DDA3B-8934-9D43-A34D-32CA0E29A56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77E4E24-3000-0344-BECD-C89CB630C002}"/>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337957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AABCA1-E64E-F041-8D66-DE301135BDB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EBDD874E-DA10-D847-B386-D4B8B3A0F7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1A5ADB0-BA6D-6D41-B2F6-AF83760A11C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C056761-D0AC-1344-9C56-B24618953A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659D2EE-5548-C142-A772-D320994CCE46}"/>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87EE61B-416F-9B43-928A-1CE2CB5AD0ED}"/>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8" name="Zástupný symbol pro zápatí 7">
            <a:extLst>
              <a:ext uri="{FF2B5EF4-FFF2-40B4-BE49-F238E27FC236}">
                <a16:creationId xmlns:a16="http://schemas.microsoft.com/office/drawing/2014/main" id="{4F655E82-F3AB-A743-B4DF-99EA9C0BE96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306119E-5520-F34F-B444-3A38348715FD}"/>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642674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F0B448-5090-814A-A409-C79D9BD6D67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F04C318-EBDE-A34F-BBEA-2D3ECC964C3F}"/>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4" name="Zástupný symbol pro zápatí 3">
            <a:extLst>
              <a:ext uri="{FF2B5EF4-FFF2-40B4-BE49-F238E27FC236}">
                <a16:creationId xmlns:a16="http://schemas.microsoft.com/office/drawing/2014/main" id="{6F4E30BE-EFDA-0C41-9EA3-875818A937C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E7E5C23-108C-7840-A2E5-5CD9E172E65D}"/>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329377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12259E7-4029-3747-9B25-C4EB050F6CFF}"/>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3" name="Zástupný symbol pro zápatí 2">
            <a:extLst>
              <a:ext uri="{FF2B5EF4-FFF2-40B4-BE49-F238E27FC236}">
                <a16:creationId xmlns:a16="http://schemas.microsoft.com/office/drawing/2014/main" id="{AF0E3BD4-09E6-4D43-A3EC-1B6F8B8CEAD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E580A73-C69A-6540-96E9-84F55AFDF38A}"/>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2405865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52CAA1-1D8B-9C49-BF46-202F590DE2E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4D4487D3-AD5E-1147-ABBC-242B0FAE5C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DD61CB2-0925-3A42-8CF9-84835587BE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7D553D9-2F51-694B-AEF1-C465D6523740}"/>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6" name="Zástupný symbol pro zápatí 5">
            <a:extLst>
              <a:ext uri="{FF2B5EF4-FFF2-40B4-BE49-F238E27FC236}">
                <a16:creationId xmlns:a16="http://schemas.microsoft.com/office/drawing/2014/main" id="{36CA2F37-1E5D-6943-B8F5-D4F23D0E247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0BC33F-DA2B-5E42-B59A-B18A22375E8A}"/>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233669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B55CED-421B-244E-98AF-A143B442345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9C097CF-4350-BA48-A0EC-BCA3732B0C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FF3A15E-48B1-5A47-8480-3EA429E542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908DBD5-6A63-C54A-84B8-B34E80C35851}"/>
              </a:ext>
            </a:extLst>
          </p:cNvPr>
          <p:cNvSpPr>
            <a:spLocks noGrp="1"/>
          </p:cNvSpPr>
          <p:nvPr>
            <p:ph type="dt" sz="half" idx="10"/>
          </p:nvPr>
        </p:nvSpPr>
        <p:spPr/>
        <p:txBody>
          <a:bodyPr/>
          <a:lstStyle/>
          <a:p>
            <a:fld id="{937E319B-5CF5-3540-BD69-7B38375E0C10}" type="datetimeFigureOut">
              <a:rPr lang="cs-CZ" smtClean="0"/>
              <a:t>12.03.2021</a:t>
            </a:fld>
            <a:endParaRPr lang="cs-CZ"/>
          </a:p>
        </p:txBody>
      </p:sp>
      <p:sp>
        <p:nvSpPr>
          <p:cNvPr id="6" name="Zástupný symbol pro zápatí 5">
            <a:extLst>
              <a:ext uri="{FF2B5EF4-FFF2-40B4-BE49-F238E27FC236}">
                <a16:creationId xmlns:a16="http://schemas.microsoft.com/office/drawing/2014/main" id="{49D708A5-E0A9-9F4C-840F-B12215BAAD4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312F34B-616E-3D4F-A2A3-AD55A6CB58B0}"/>
              </a:ext>
            </a:extLst>
          </p:cNvPr>
          <p:cNvSpPr>
            <a:spLocks noGrp="1"/>
          </p:cNvSpPr>
          <p:nvPr>
            <p:ph type="sldNum" sz="quarter" idx="12"/>
          </p:nvPr>
        </p:nvSpPr>
        <p:spPr/>
        <p:txBody>
          <a:bodyPr/>
          <a:lstStyle/>
          <a:p>
            <a:fld id="{4E629379-4A6A-2D47-A5DB-D6C44567426A}" type="slidenum">
              <a:rPr lang="cs-CZ" smtClean="0"/>
              <a:t>‹#›</a:t>
            </a:fld>
            <a:endParaRPr lang="cs-CZ"/>
          </a:p>
        </p:txBody>
      </p:sp>
    </p:spTree>
    <p:extLst>
      <p:ext uri="{BB962C8B-B14F-4D97-AF65-F5344CB8AC3E}">
        <p14:creationId xmlns:p14="http://schemas.microsoft.com/office/powerpoint/2010/main" val="38232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854880C-874A-514F-8144-6B909C0F88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0EAD02F-9332-AC44-81C9-0E050BEADF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CE7D6C1-2655-6A49-9DB1-08B98A880C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7E319B-5CF5-3540-BD69-7B38375E0C10}" type="datetimeFigureOut">
              <a:rPr lang="cs-CZ" smtClean="0"/>
              <a:t>12.03.2021</a:t>
            </a:fld>
            <a:endParaRPr lang="cs-CZ"/>
          </a:p>
        </p:txBody>
      </p:sp>
      <p:sp>
        <p:nvSpPr>
          <p:cNvPr id="5" name="Zástupný symbol pro zápatí 4">
            <a:extLst>
              <a:ext uri="{FF2B5EF4-FFF2-40B4-BE49-F238E27FC236}">
                <a16:creationId xmlns:a16="http://schemas.microsoft.com/office/drawing/2014/main" id="{E55C367E-0342-0D48-B4C4-2462A86932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962E5E2-F7F8-DC47-98F2-94A58B5466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29379-4A6A-2D47-A5DB-D6C44567426A}" type="slidenum">
              <a:rPr lang="cs-CZ" smtClean="0"/>
              <a:t>‹#›</a:t>
            </a:fld>
            <a:endParaRPr lang="cs-CZ"/>
          </a:p>
        </p:txBody>
      </p:sp>
    </p:spTree>
    <p:extLst>
      <p:ext uri="{BB962C8B-B14F-4D97-AF65-F5344CB8AC3E}">
        <p14:creationId xmlns:p14="http://schemas.microsoft.com/office/powerpoint/2010/main" val="34882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9D36D6-2AC5-46A1-A849-4C82D5264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7AEE7374-C66B-7049-8842-6A8E6B04243C}"/>
              </a:ext>
            </a:extLst>
          </p:cNvPr>
          <p:cNvSpPr>
            <a:spLocks noGrp="1"/>
          </p:cNvSpPr>
          <p:nvPr>
            <p:ph type="ctrTitle"/>
          </p:nvPr>
        </p:nvSpPr>
        <p:spPr>
          <a:xfrm>
            <a:off x="5354955" y="552182"/>
            <a:ext cx="5998840" cy="3343135"/>
          </a:xfrm>
          <a:noFill/>
        </p:spPr>
        <p:txBody>
          <a:bodyPr>
            <a:normAutofit/>
          </a:bodyPr>
          <a:lstStyle/>
          <a:p>
            <a:pPr algn="l"/>
            <a:r>
              <a:rPr lang="cs-CZ" sz="5200">
                <a:latin typeface="Times New Roman" panose="02020603050405020304" pitchFamily="18" charset="0"/>
                <a:cs typeface="Times New Roman" panose="02020603050405020304" pitchFamily="18" charset="0"/>
              </a:rPr>
              <a:t>Her staar jeg.</a:t>
            </a:r>
          </a:p>
        </p:txBody>
      </p:sp>
      <p:sp>
        <p:nvSpPr>
          <p:cNvPr id="3" name="Podnadpis 2">
            <a:extLst>
              <a:ext uri="{FF2B5EF4-FFF2-40B4-BE49-F238E27FC236}">
                <a16:creationId xmlns:a16="http://schemas.microsoft.com/office/drawing/2014/main" id="{987550A9-960C-EB45-90D3-9211C4C1218E}"/>
              </a:ext>
            </a:extLst>
          </p:cNvPr>
          <p:cNvSpPr>
            <a:spLocks noGrp="1"/>
          </p:cNvSpPr>
          <p:nvPr>
            <p:ph type="subTitle" idx="1"/>
          </p:nvPr>
        </p:nvSpPr>
        <p:spPr>
          <a:xfrm>
            <a:off x="5354955" y="4067032"/>
            <a:ext cx="5998840" cy="2067068"/>
          </a:xfrm>
          <a:noFill/>
        </p:spPr>
        <p:txBody>
          <a:bodyPr>
            <a:normAutofit/>
          </a:bodyPr>
          <a:lstStyle/>
          <a:p>
            <a:pPr algn="l"/>
            <a:r>
              <a:rPr lang="cs-CZ" i="1" dirty="0">
                <a:latin typeface="Times New Roman" panose="02020603050405020304" pitchFamily="18" charset="0"/>
                <a:cs typeface="Times New Roman" panose="02020603050405020304" pitchFamily="18" charset="0"/>
              </a:rPr>
              <a:t>Opakování</a:t>
            </a:r>
            <a:r>
              <a:rPr lang="cs-CZ" dirty="0">
                <a:latin typeface="Times New Roman" panose="02020603050405020304" pitchFamily="18" charset="0"/>
                <a:cs typeface="Times New Roman" panose="02020603050405020304" pitchFamily="18" charset="0"/>
              </a:rPr>
              <a:t>, 2021</a:t>
            </a:r>
            <a:endParaRPr lang="cs-CZ">
              <a:latin typeface="Times New Roman" panose="02020603050405020304" pitchFamily="18" charset="0"/>
              <a:cs typeface="Times New Roman" panose="02020603050405020304" pitchFamily="18" charset="0"/>
            </a:endParaRPr>
          </a:p>
        </p:txBody>
      </p:sp>
      <p:pic>
        <p:nvPicPr>
          <p:cNvPr id="4" name="Obrázek 3" descr="Obsah obrázku text, kniha&#10;&#10;Popis byl vytvořen automaticky">
            <a:extLst>
              <a:ext uri="{FF2B5EF4-FFF2-40B4-BE49-F238E27FC236}">
                <a16:creationId xmlns:a16="http://schemas.microsoft.com/office/drawing/2014/main" id="{25B08016-32AE-EF46-A11D-C89B570F4E21}"/>
              </a:ext>
            </a:extLst>
          </p:cNvPr>
          <p:cNvPicPr>
            <a:picLocks noChangeAspect="1"/>
          </p:cNvPicPr>
          <p:nvPr/>
        </p:nvPicPr>
        <p:blipFill rotWithShape="1">
          <a:blip r:embed="rId2"/>
          <a:srcRect r="267"/>
          <a:stretch/>
        </p:blipFill>
        <p:spPr>
          <a:xfrm>
            <a:off x="180985" y="0"/>
            <a:ext cx="4992985" cy="6857990"/>
          </a:xfrm>
          <a:prstGeom prst="rect">
            <a:avLst/>
          </a:prstGeom>
        </p:spPr>
      </p:pic>
    </p:spTree>
    <p:extLst>
      <p:ext uri="{BB962C8B-B14F-4D97-AF65-F5344CB8AC3E}">
        <p14:creationId xmlns:p14="http://schemas.microsoft.com/office/powerpoint/2010/main" val="40967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F9DA29-13A0-574D-8811-53962A71C243}"/>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Náboženská rovina opakování</a:t>
            </a:r>
          </a:p>
        </p:txBody>
      </p:sp>
      <p:sp>
        <p:nvSpPr>
          <p:cNvPr id="3" name="Zástupný obsah 2">
            <a:extLst>
              <a:ext uri="{FF2B5EF4-FFF2-40B4-BE49-F238E27FC236}">
                <a16:creationId xmlns:a16="http://schemas.microsoft.com/office/drawing/2014/main" id="{E0817CD6-6F89-604B-AE4E-769AF0AAF616}"/>
              </a:ext>
            </a:extLst>
          </p:cNvPr>
          <p:cNvSpPr>
            <a:spLocks noGrp="1"/>
          </p:cNvSpPr>
          <p:nvPr>
            <p:ph idx="1"/>
          </p:nvPr>
        </p:nvSpPr>
        <p:spPr/>
        <p:txBody>
          <a:bodyPr>
            <a:normAutofit fontScale="70000" lnSpcReduction="20000"/>
          </a:bodyPr>
          <a:lstStyle/>
          <a:p>
            <a:pPr marL="0" indent="0" algn="just">
              <a:buNone/>
            </a:pPr>
            <a:r>
              <a:rPr lang="cs-CZ" dirty="0">
                <a:latin typeface="Times New Roman" panose="02020603050405020304" pitchFamily="18" charset="0"/>
                <a:cs typeface="Times New Roman" panose="02020603050405020304" pitchFamily="18" charset="0"/>
              </a:rPr>
              <a:t>Mladík se náhle začíná vyjadřuje v jazyce hříchu, hledá pokání, obrací se k </a:t>
            </a:r>
            <a:r>
              <a:rPr lang="cs-CZ" dirty="0" err="1">
                <a:latin typeface="Times New Roman" panose="02020603050405020304" pitchFamily="18" charset="0"/>
                <a:cs typeface="Times New Roman" panose="02020603050405020304" pitchFamily="18" charset="0"/>
              </a:rPr>
              <a:t>Jóbovi</a:t>
            </a:r>
            <a:r>
              <a:rPr lang="cs-CZ" dirty="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Tím opět čelí určité formě transcendence, ale nyní takové, která nepřichází z jeho nitra, která není v jeho moci – hříšníkem je člověk před Bohem, který je radikálně jiný, resp. vnější.</a:t>
            </a:r>
          </a:p>
          <a:p>
            <a:pPr marL="0" indent="0" algn="just">
              <a:buNone/>
            </a:pPr>
            <a:r>
              <a:rPr lang="cs-CZ" dirty="0">
                <a:latin typeface="Times New Roman" panose="02020603050405020304" pitchFamily="18" charset="0"/>
                <a:cs typeface="Times New Roman" panose="02020603050405020304" pitchFamily="18" charset="0"/>
              </a:rPr>
              <a:t>Čím je jiný? Diferencí. Jak vznikla diference, resp. kdo je její původce?</a:t>
            </a:r>
          </a:p>
          <a:p>
            <a:pPr marL="0" indent="0" algn="just">
              <a:buNone/>
            </a:pPr>
            <a:r>
              <a:rPr lang="cs-CZ" dirty="0">
                <a:latin typeface="Times New Roman" panose="02020603050405020304" pitchFamily="18" charset="0"/>
                <a:cs typeface="Times New Roman" panose="02020603050405020304" pitchFamily="18" charset="0"/>
              </a:rPr>
              <a:t>Kdyby byl jejím původcem Bůh, byli bychom Bohu vlastně rovni, on nás takto chtěl, a tím by se tato diference vlastně „vykrátila“. Ale my zakoušíme, že Bohu rovni nejsme, tudíž musela diference vzniknout na naší straně, což znamená, že jinými slovy vznikla pádem, vyšla od člověka a zpět ji může překročit jedině Bůh. (viz výklad např. v </a:t>
            </a:r>
            <a:r>
              <a:rPr lang="cs-CZ" i="1" dirty="0">
                <a:latin typeface="Times New Roman" panose="02020603050405020304" pitchFamily="18" charset="0"/>
                <a:cs typeface="Times New Roman" panose="02020603050405020304" pitchFamily="18" charset="0"/>
              </a:rPr>
              <a:t>Závěrečnému nevědeckém dodatku</a:t>
            </a:r>
            <a:r>
              <a:rPr lang="cs-CZ" dirty="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Jinými slovy: Hříšníkem se stávám zvenčí (ve vztahu k Bohu), viníkem z nitra (ve vztahu k normám, o nichž vím). </a:t>
            </a:r>
          </a:p>
          <a:p>
            <a:pPr marL="0" indent="0" algn="just">
              <a:buNone/>
            </a:pPr>
            <a:r>
              <a:rPr lang="cs-CZ" dirty="0">
                <a:latin typeface="Times New Roman" panose="02020603050405020304" pitchFamily="18" charset="0"/>
                <a:cs typeface="Times New Roman" panose="02020603050405020304" pitchFamily="18" charset="0"/>
              </a:rPr>
              <a:t>Nazřením hříchu se stávám současným ne se sebou (ve vyšší mocnině – sebevědomí je vědomí vědomí), ale s Bohem. </a:t>
            </a:r>
          </a:p>
          <a:p>
            <a:pPr marL="0" indent="0" algn="just">
              <a:buNone/>
            </a:pPr>
            <a:r>
              <a:rPr lang="cs-CZ" dirty="0">
                <a:latin typeface="Times New Roman" panose="02020603050405020304" pitchFamily="18" charset="0"/>
                <a:cs typeface="Times New Roman" panose="02020603050405020304" pitchFamily="18" charset="0"/>
              </a:rPr>
              <a:t>V tomto smyslu zakládá idea vtělení „</a:t>
            </a:r>
            <a:r>
              <a:rPr lang="cs-CZ" b="1" dirty="0" err="1">
                <a:latin typeface="Times New Roman" panose="02020603050405020304" pitchFamily="18" charset="0"/>
                <a:cs typeface="Times New Roman" panose="02020603050405020304" pitchFamily="18" charset="0"/>
              </a:rPr>
              <a:t>postmetafyzický</a:t>
            </a:r>
            <a:r>
              <a:rPr lang="cs-CZ" b="1" dirty="0">
                <a:latin typeface="Times New Roman" panose="02020603050405020304" pitchFamily="18" charset="0"/>
                <a:cs typeface="Times New Roman" panose="02020603050405020304" pitchFamily="18" charset="0"/>
              </a:rPr>
              <a:t> nárok“</a:t>
            </a:r>
            <a:r>
              <a:rPr lang="cs-CZ" dirty="0">
                <a:latin typeface="Times New Roman" panose="02020603050405020304" pitchFamily="18" charset="0"/>
                <a:cs typeface="Times New Roman" panose="02020603050405020304" pitchFamily="18" charset="0"/>
              </a:rPr>
              <a:t>: existuje jinakost, která nemůže být převedena na myšlení, a ztělesňuje ji vtělený Bůh, který nám jde vstříc. </a:t>
            </a:r>
          </a:p>
          <a:p>
            <a:pPr marL="0" indent="0" algn="just">
              <a:buNone/>
            </a:pPr>
            <a:r>
              <a:rPr lang="cs-CZ" dirty="0">
                <a:latin typeface="Times New Roman" panose="02020603050405020304" pitchFamily="18" charset="0"/>
                <a:cs typeface="Times New Roman" panose="02020603050405020304" pitchFamily="18" charset="0"/>
              </a:rPr>
              <a:t>Takže: Rozdíl mezi mnou a druhým může být překročen jedině z druhé strany, což je spása.</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450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290343-6653-9E4C-A4D2-A503FA71878E}"/>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Opakování = nové stvoření</a:t>
            </a:r>
          </a:p>
        </p:txBody>
      </p:sp>
      <p:sp>
        <p:nvSpPr>
          <p:cNvPr id="3" name="Zástupný obsah 2">
            <a:extLst>
              <a:ext uri="{FF2B5EF4-FFF2-40B4-BE49-F238E27FC236}">
                <a16:creationId xmlns:a16="http://schemas.microsoft.com/office/drawing/2014/main" id="{4BC5C761-65B9-9043-A5BA-719866177336}"/>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„Pánova důvěra opět přebývá v </a:t>
            </a:r>
            <a:r>
              <a:rPr lang="cs-CZ" dirty="0" err="1">
                <a:latin typeface="Times New Roman" panose="02020603050405020304" pitchFamily="18" charset="0"/>
                <a:cs typeface="Times New Roman" panose="02020603050405020304" pitchFamily="18" charset="0"/>
              </a:rPr>
              <a:t>Jóbových</a:t>
            </a:r>
            <a:r>
              <a:rPr lang="cs-CZ" dirty="0">
                <a:latin typeface="Times New Roman" panose="02020603050405020304" pitchFamily="18" charset="0"/>
                <a:cs typeface="Times New Roman" panose="02020603050405020304" pitchFamily="18" charset="0"/>
              </a:rPr>
              <a:t> stanech jako za starých časů. Lidé </a:t>
            </a:r>
            <a:r>
              <a:rPr lang="cs-CZ" dirty="0" err="1">
                <a:latin typeface="Times New Roman" panose="02020603050405020304" pitchFamily="18" charset="0"/>
                <a:cs typeface="Times New Roman" panose="02020603050405020304" pitchFamily="18" charset="0"/>
              </a:rPr>
              <a:t>Jóbovi</a:t>
            </a:r>
            <a:r>
              <a:rPr lang="cs-CZ" dirty="0">
                <a:latin typeface="Times New Roman" panose="02020603050405020304" pitchFamily="18" charset="0"/>
                <a:cs typeface="Times New Roman" panose="02020603050405020304" pitchFamily="18" charset="0"/>
              </a:rPr>
              <a:t> porozuměli a přicházejí nyní k němu… Jób je požehnán a dostal všeho dvojnásob. – Tomu se říká opakování“ (141).</a:t>
            </a:r>
          </a:p>
          <a:p>
            <a:pPr marL="0" indent="0" algn="just">
              <a:buNone/>
            </a:pPr>
            <a:r>
              <a:rPr lang="cs-CZ" dirty="0">
                <a:latin typeface="Times New Roman" panose="02020603050405020304" pitchFamily="18" charset="0"/>
                <a:cs typeface="Times New Roman" panose="02020603050405020304" pitchFamily="18" charset="0"/>
              </a:rPr>
              <a:t>„Co je staré, pominulo, hle, je tu nové!“ 2Kor 5, 17</a:t>
            </a:r>
          </a:p>
          <a:p>
            <a:pPr marL="0" indent="0" algn="just">
              <a:buNone/>
            </a:pPr>
            <a:r>
              <a:rPr lang="cs-CZ" dirty="0">
                <a:latin typeface="Times New Roman" panose="02020603050405020304" pitchFamily="18" charset="0"/>
                <a:cs typeface="Times New Roman" panose="02020603050405020304" pitchFamily="18" charset="0"/>
              </a:rPr>
              <a:t>„Dialektika opakování je snadná; neboť to, co se opakuje, bylo, jinak by se to nemohlo opakovat, ale právě to, </a:t>
            </a:r>
            <a:r>
              <a:rPr lang="cs-CZ" b="1" dirty="0">
                <a:latin typeface="Times New Roman" panose="02020603050405020304" pitchFamily="18" charset="0"/>
                <a:cs typeface="Times New Roman" panose="02020603050405020304" pitchFamily="18" charset="0"/>
              </a:rPr>
              <a:t>že to bylo, činí opakování novým</a:t>
            </a:r>
            <a:r>
              <a:rPr lang="cs-CZ" dirty="0">
                <a:latin typeface="Times New Roman" panose="02020603050405020304" pitchFamily="18" charset="0"/>
                <a:cs typeface="Times New Roman" panose="02020603050405020304" pitchFamily="18" charset="0"/>
              </a:rPr>
              <a:t>. Když Řekové říkali, že každé poznávání je rozpomínání, říkali tím, že veškeré žití již bylo; když někdo řekne, že život je opakování, pak říká: </a:t>
            </a:r>
            <a:r>
              <a:rPr lang="cs-CZ" b="1" dirty="0">
                <a:latin typeface="Times New Roman" panose="02020603050405020304" pitchFamily="18" charset="0"/>
                <a:cs typeface="Times New Roman" panose="02020603050405020304" pitchFamily="18" charset="0"/>
              </a:rPr>
              <a:t>žití, které bylo nyní nastává</a:t>
            </a:r>
            <a:r>
              <a:rPr lang="cs-CZ" dirty="0">
                <a:latin typeface="Times New Roman" panose="02020603050405020304" pitchFamily="18" charset="0"/>
                <a:cs typeface="Times New Roman" panose="02020603050405020304" pitchFamily="18" charset="0"/>
              </a:rPr>
              <a:t>“ (41).</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389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D2A1DA-7123-7E4D-BC6C-29DF2AF77B75}"/>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„Čekám na hromobití – a na opakování.“</a:t>
            </a:r>
          </a:p>
        </p:txBody>
      </p:sp>
      <p:sp>
        <p:nvSpPr>
          <p:cNvPr id="3" name="Zástupný obsah 2">
            <a:extLst>
              <a:ext uri="{FF2B5EF4-FFF2-40B4-BE49-F238E27FC236}">
                <a16:creationId xmlns:a16="http://schemas.microsoft.com/office/drawing/2014/main" id="{37555F83-08BF-EB44-8C24-F6ED75181B74}"/>
              </a:ext>
            </a:extLst>
          </p:cNvPr>
          <p:cNvSpPr>
            <a:spLocks noGrp="1"/>
          </p:cNvSpPr>
          <p:nvPr>
            <p:ph idx="1"/>
          </p:nvPr>
        </p:nvSpPr>
        <p:spPr/>
        <p:txBody>
          <a:bodyPr>
            <a:normAutofit lnSpcReduction="10000"/>
          </a:bodyPr>
          <a:lstStyle/>
          <a:p>
            <a:pPr marL="0" indent="0" algn="just">
              <a:buNone/>
            </a:pPr>
            <a:r>
              <a:rPr lang="cs-CZ" dirty="0">
                <a:latin typeface="Times New Roman" panose="02020603050405020304" pitchFamily="18" charset="0"/>
                <a:cs typeface="Times New Roman" panose="02020603050405020304" pitchFamily="18" charset="0"/>
              </a:rPr>
              <a:t>„Co má toto hromobití způsobit? Má mne uschopnit, abych byl manželem. </a:t>
            </a:r>
          </a:p>
          <a:p>
            <a:pPr marL="0" indent="0" algn="just">
              <a:buNone/>
            </a:pPr>
            <a:r>
              <a:rPr lang="cs-CZ" dirty="0">
                <a:latin typeface="Times New Roman" panose="02020603050405020304" pitchFamily="18" charset="0"/>
                <a:cs typeface="Times New Roman" panose="02020603050405020304" pitchFamily="18" charset="0"/>
              </a:rPr>
              <a:t>Ostatně činím vše, co je v mých silách, abych ze sebe utvořil manžela. Stříhám sebe sama, odstraňuji všechno nesouměřitelné, abych byl souměřitelný. </a:t>
            </a:r>
          </a:p>
          <a:p>
            <a:pPr marL="0" indent="0" algn="just">
              <a:buNone/>
            </a:pPr>
            <a:r>
              <a:rPr lang="cs-CZ" b="1" dirty="0">
                <a:latin typeface="Times New Roman" panose="02020603050405020304" pitchFamily="18" charset="0"/>
                <a:cs typeface="Times New Roman" panose="02020603050405020304" pitchFamily="18" charset="0"/>
              </a:rPr>
              <a:t>Revokuji sebe sama</a:t>
            </a:r>
            <a:r>
              <a:rPr lang="cs-CZ" dirty="0">
                <a:latin typeface="Times New Roman" panose="02020603050405020304" pitchFamily="18" charset="0"/>
                <a:cs typeface="Times New Roman" panose="02020603050405020304" pitchFamily="18" charset="0"/>
              </a:rPr>
              <a:t>, jako banka stahuje svou bankovku, aby dala novou do oběhu; to se nechce zdařit“ (143).</a:t>
            </a:r>
          </a:p>
          <a:p>
            <a:pPr marL="0" indent="0" algn="just">
              <a:buNone/>
            </a:pPr>
            <a:r>
              <a:rPr lang="cs-CZ" dirty="0">
                <a:latin typeface="Times New Roman" panose="02020603050405020304" pitchFamily="18" charset="0"/>
                <a:cs typeface="Times New Roman" panose="02020603050405020304" pitchFamily="18" charset="0"/>
              </a:rPr>
              <a:t>Revokace i opakování jsou způsoby brždění pohybu (připomínám: Opakování je spis o možnosti pohybu). Viz rovněž ironie. </a:t>
            </a:r>
          </a:p>
          <a:p>
            <a:pPr marL="0" indent="0" algn="just">
              <a:buNone/>
            </a:pPr>
            <a:r>
              <a:rPr lang="cs-CZ" dirty="0">
                <a:latin typeface="Times New Roman" panose="02020603050405020304" pitchFamily="18" charset="0"/>
                <a:cs typeface="Times New Roman" panose="02020603050405020304" pitchFamily="18" charset="0"/>
              </a:rPr>
              <a:t>Je to úkol i dar – </a:t>
            </a:r>
            <a:r>
              <a:rPr lang="cs-CZ" dirty="0" err="1">
                <a:latin typeface="Times New Roman" panose="02020603050405020304" pitchFamily="18" charset="0"/>
                <a:cs typeface="Times New Roman" panose="02020603050405020304" pitchFamily="18" charset="0"/>
              </a:rPr>
              <a:t>Opgave</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Gave</a:t>
            </a:r>
            <a:r>
              <a:rPr lang="cs-CZ"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66253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0C9817-4BAF-E44A-8FB3-2BCCC4340FFC}"/>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„Je vdaná.“</a:t>
            </a:r>
          </a:p>
        </p:txBody>
      </p:sp>
      <p:sp>
        <p:nvSpPr>
          <p:cNvPr id="3" name="Zástupný obsah 2">
            <a:extLst>
              <a:ext uri="{FF2B5EF4-FFF2-40B4-BE49-F238E27FC236}">
                <a16:creationId xmlns:a16="http://schemas.microsoft.com/office/drawing/2014/main" id="{D334C0FA-3990-A648-B84B-5FEF190EA7CA}"/>
              </a:ext>
            </a:extLst>
          </p:cNvPr>
          <p:cNvSpPr>
            <a:spLocks noGrp="1"/>
          </p:cNvSpPr>
          <p:nvPr>
            <p:ph idx="1"/>
          </p:nvPr>
        </p:nvSpPr>
        <p:spPr/>
        <p:txBody>
          <a:bodyPr/>
          <a:lstStyle/>
          <a:p>
            <a:pPr marL="0" indent="0" algn="just">
              <a:buNone/>
            </a:pPr>
            <a:r>
              <a:rPr lang="cs-CZ" dirty="0">
                <a:latin typeface="Times" pitchFamily="2" charset="0"/>
              </a:rPr>
              <a:t>„Za koho, to nevím; neboť když jsem to četl v </a:t>
            </a:r>
            <a:r>
              <a:rPr lang="cs-CZ" b="1" dirty="0">
                <a:latin typeface="Times" pitchFamily="2" charset="0"/>
              </a:rPr>
              <a:t>novinách</a:t>
            </a:r>
            <a:r>
              <a:rPr lang="cs-CZ" dirty="0">
                <a:latin typeface="Times" pitchFamily="2" charset="0"/>
              </a:rPr>
              <a:t>, </a:t>
            </a:r>
            <a:r>
              <a:rPr lang="cs-CZ" b="1" dirty="0">
                <a:latin typeface="Times" pitchFamily="2" charset="0"/>
              </a:rPr>
              <a:t>omráčilo mne </a:t>
            </a:r>
            <a:r>
              <a:rPr lang="cs-CZ" dirty="0">
                <a:latin typeface="Times" pitchFamily="2" charset="0"/>
              </a:rPr>
              <a:t>to a noviny jsem ztratil, a poté jsem už neměl trpělivost k bližšímu zjišťování. </a:t>
            </a:r>
          </a:p>
          <a:p>
            <a:pPr marL="0" indent="0" algn="just">
              <a:buNone/>
            </a:pPr>
            <a:r>
              <a:rPr lang="cs-CZ" b="1" dirty="0">
                <a:latin typeface="Times" pitchFamily="2" charset="0"/>
              </a:rPr>
              <a:t>Jsem opět sám sebou; zde mám opakování</a:t>
            </a:r>
            <a:r>
              <a:rPr lang="cs-CZ" dirty="0">
                <a:latin typeface="Times" pitchFamily="2" charset="0"/>
              </a:rPr>
              <a:t>; rozumím všemu a žití mi připadá krásnější než kdy předtím. Tohle ovšem také přišlo jako bouře, ačkoli vděčím její velkodušnosti, že se tak stalo“ (151).</a:t>
            </a:r>
          </a:p>
        </p:txBody>
      </p:sp>
    </p:spTree>
    <p:extLst>
      <p:ext uri="{BB962C8B-B14F-4D97-AF65-F5344CB8AC3E}">
        <p14:creationId xmlns:p14="http://schemas.microsoft.com/office/powerpoint/2010/main" val="117473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0186F3-1C24-6D45-BD8C-B898B182640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A99ED4B-ABFB-B24A-9E2A-FFFA0801883D}"/>
              </a:ext>
            </a:extLst>
          </p:cNvPr>
          <p:cNvSpPr>
            <a:spLocks noGrp="1"/>
          </p:cNvSpPr>
          <p:nvPr>
            <p:ph idx="1"/>
          </p:nvPr>
        </p:nvSpPr>
        <p:spPr/>
        <p:txBody>
          <a:bodyPr>
            <a:normAutofit lnSpcReduction="10000"/>
          </a:bodyPr>
          <a:lstStyle/>
          <a:p>
            <a:pPr marL="0" indent="0" algn="just">
              <a:buNone/>
            </a:pPr>
            <a:r>
              <a:rPr lang="cs-CZ" dirty="0">
                <a:latin typeface="Times New Roman" panose="02020603050405020304" pitchFamily="18" charset="0"/>
                <a:cs typeface="Times New Roman" panose="02020603050405020304" pitchFamily="18" charset="0"/>
              </a:rPr>
              <a:t>„Jsem opět sám sebou. </a:t>
            </a:r>
            <a:r>
              <a:rPr lang="cs-CZ" b="1" dirty="0">
                <a:latin typeface="Times New Roman" panose="02020603050405020304" pitchFamily="18" charset="0"/>
                <a:cs typeface="Times New Roman" panose="02020603050405020304" pitchFamily="18" charset="0"/>
              </a:rPr>
              <a:t>Toto já, které by jiný nezvedl z cesty, opět vlastním</a:t>
            </a:r>
            <a:r>
              <a:rPr lang="cs-CZ" dirty="0">
                <a:latin typeface="Times New Roman" panose="02020603050405020304" pitchFamily="18" charset="0"/>
                <a:cs typeface="Times New Roman" panose="02020603050405020304" pitchFamily="18" charset="0"/>
              </a:rPr>
              <a:t>. Rozpolcenost, která byla v mé bytosti, je zrušena; opět se zaceluji. Úzkosti sympatie, jež má hrdost živila a dávala jim zapravdu, si již nevynucují rozštěpení a separaci. </a:t>
            </a:r>
          </a:p>
          <a:p>
            <a:pPr marL="0" indent="0" algn="just">
              <a:buNone/>
            </a:pPr>
            <a:r>
              <a:rPr lang="cs-CZ" dirty="0">
                <a:latin typeface="Times New Roman" panose="02020603050405020304" pitchFamily="18" charset="0"/>
                <a:cs typeface="Times New Roman" panose="02020603050405020304" pitchFamily="18" charset="0"/>
              </a:rPr>
              <a:t>Není to tedy opakování? Nedostalo se mi všeho dvojnásob? Nedostalo se mi opět mne samého, a to právě tak, abych mohl dvojnásob cítit, jaký to má význam? A co je opakování pozemských statků, lhostejné k určení ducha, ve srovnání s tímto opakováním? Jen dětí se </a:t>
            </a:r>
            <a:r>
              <a:rPr lang="cs-CZ" dirty="0" err="1">
                <a:latin typeface="Times New Roman" panose="02020603050405020304" pitchFamily="18" charset="0"/>
                <a:cs typeface="Times New Roman" panose="02020603050405020304" pitchFamily="18" charset="0"/>
              </a:rPr>
              <a:t>Jóbovi</a:t>
            </a:r>
            <a:r>
              <a:rPr lang="cs-CZ" dirty="0">
                <a:latin typeface="Times New Roman" panose="02020603050405020304" pitchFamily="18" charset="0"/>
                <a:cs typeface="Times New Roman" panose="02020603050405020304" pitchFamily="18" charset="0"/>
              </a:rPr>
              <a:t> nedostalo dvojnásob, protože lidský život se takto zdvojit nedá. Zde je možné jen </a:t>
            </a:r>
            <a:r>
              <a:rPr lang="cs-CZ" b="1" dirty="0">
                <a:latin typeface="Times New Roman" panose="02020603050405020304" pitchFamily="18" charset="0"/>
                <a:cs typeface="Times New Roman" panose="02020603050405020304" pitchFamily="18" charset="0"/>
              </a:rPr>
              <a:t>opakování ducha</a:t>
            </a:r>
            <a:r>
              <a:rPr lang="cs-CZ" dirty="0">
                <a:latin typeface="Times New Roman" panose="02020603050405020304" pitchFamily="18" charset="0"/>
                <a:cs typeface="Times New Roman" panose="02020603050405020304" pitchFamily="18" charset="0"/>
              </a:rPr>
              <a:t>, ačkoli v časnosti nebude nikdy tak dokonalé jako ve </a:t>
            </a:r>
            <a:r>
              <a:rPr lang="cs-CZ" b="1" dirty="0">
                <a:latin typeface="Times New Roman" panose="02020603050405020304" pitchFamily="18" charset="0"/>
                <a:cs typeface="Times New Roman" panose="02020603050405020304" pitchFamily="18" charset="0"/>
              </a:rPr>
              <a:t>věčnosti, která je tím pravým opakováním</a:t>
            </a:r>
            <a:r>
              <a:rPr lang="cs-CZ" dirty="0">
                <a:latin typeface="Times New Roman" panose="02020603050405020304" pitchFamily="18" charset="0"/>
                <a:cs typeface="Times New Roman" panose="02020603050405020304" pitchFamily="18" charset="0"/>
              </a:rPr>
              <a:t>“</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(152).</a:t>
            </a:r>
          </a:p>
        </p:txBody>
      </p:sp>
    </p:spTree>
    <p:extLst>
      <p:ext uri="{BB962C8B-B14F-4D97-AF65-F5344CB8AC3E}">
        <p14:creationId xmlns:p14="http://schemas.microsoft.com/office/powerpoint/2010/main" val="401231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AC1ED4-B055-E24F-B824-C0E9595FB4A1}"/>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Výjimka – opakování – věčnost</a:t>
            </a:r>
          </a:p>
        </p:txBody>
      </p:sp>
      <p:sp>
        <p:nvSpPr>
          <p:cNvPr id="3" name="Zástupný obsah 2">
            <a:extLst>
              <a:ext uri="{FF2B5EF4-FFF2-40B4-BE49-F238E27FC236}">
                <a16:creationId xmlns:a16="http://schemas.microsoft.com/office/drawing/2014/main" id="{A7B068A0-CB85-2240-BC47-4C4EA427848C}"/>
              </a:ext>
            </a:extLst>
          </p:cNvPr>
          <p:cNvSpPr>
            <a:spLocks noGrp="1"/>
          </p:cNvSpPr>
          <p:nvPr>
            <p:ph idx="1"/>
          </p:nvPr>
        </p:nvSpPr>
        <p:spPr/>
        <p:txBody>
          <a:bodyPr>
            <a:normAutofit fontScale="92500" lnSpcReduction="10000"/>
          </a:bodyPr>
          <a:lstStyle/>
          <a:p>
            <a:pPr marL="0" indent="0" algn="just">
              <a:buNone/>
            </a:pPr>
            <a:r>
              <a:rPr lang="cs-CZ" dirty="0">
                <a:latin typeface="Times New Roman" panose="02020603050405020304" pitchFamily="18" charset="0"/>
                <a:cs typeface="Times New Roman" panose="02020603050405020304" pitchFamily="18" charset="0"/>
              </a:rPr>
              <a:t>„Na jedné straně stojí výjimka, na druhé straně obecné, a západ sám je podivný konflikt mezi záští obecného a netrpělivostí vůči celému tomuto </a:t>
            </a:r>
            <a:r>
              <a:rPr lang="cs-CZ" dirty="0" err="1">
                <a:latin typeface="Times New Roman" panose="02020603050405020304" pitchFamily="18" charset="0"/>
                <a:cs typeface="Times New Roman" panose="02020603050405020304" pitchFamily="18" charset="0"/>
              </a:rPr>
              <a:t>spektáklu</a:t>
            </a:r>
            <a:r>
              <a:rPr lang="cs-CZ" dirty="0">
                <a:latin typeface="Times New Roman" panose="02020603050405020304" pitchFamily="18" charset="0"/>
                <a:cs typeface="Times New Roman" panose="02020603050405020304" pitchFamily="18" charset="0"/>
              </a:rPr>
              <a:t>, jejž výjimka způsobuje, a </a:t>
            </a:r>
            <a:r>
              <a:rPr lang="cs-CZ" b="1" dirty="0">
                <a:latin typeface="Times New Roman" panose="02020603050405020304" pitchFamily="18" charset="0"/>
                <a:cs typeface="Times New Roman" panose="02020603050405020304" pitchFamily="18" charset="0"/>
              </a:rPr>
              <a:t>mezi zamilovanou zálibou obecného ve výjimce</a:t>
            </a:r>
            <a:r>
              <a:rPr lang="cs-CZ" dirty="0">
                <a:latin typeface="Times New Roman" panose="02020603050405020304" pitchFamily="18" charset="0"/>
                <a:cs typeface="Times New Roman" panose="02020603050405020304" pitchFamily="18" charset="0"/>
              </a:rPr>
              <a:t>; neboť obecné se přece jen </a:t>
            </a:r>
            <a:r>
              <a:rPr lang="cs-CZ" dirty="0" err="1">
                <a:latin typeface="Times New Roman" panose="02020603050405020304" pitchFamily="18" charset="0"/>
                <a:cs typeface="Times New Roman" panose="02020603050405020304" pitchFamily="18" charset="0"/>
              </a:rPr>
              <a:t>vposledku</a:t>
            </a:r>
            <a:r>
              <a:rPr lang="cs-CZ" dirty="0">
                <a:latin typeface="Times New Roman" panose="02020603050405020304" pitchFamily="18" charset="0"/>
                <a:cs typeface="Times New Roman" panose="02020603050405020304" pitchFamily="18" charset="0"/>
              </a:rPr>
              <a:t> z výjimky těší stejně, jako se nebesa těší z obráceného hříšníka více než z 99 spravedlivých“ (158).</a:t>
            </a:r>
          </a:p>
          <a:p>
            <a:pPr marL="0" indent="0" algn="just">
              <a:buNone/>
            </a:pPr>
            <a:r>
              <a:rPr lang="cs-CZ" dirty="0">
                <a:latin typeface="Times New Roman" panose="02020603050405020304" pitchFamily="18" charset="0"/>
                <a:cs typeface="Times New Roman" panose="02020603050405020304" pitchFamily="18" charset="0"/>
              </a:rPr>
              <a:t>„Oprávněná výjimka bývá usmířena v obecném; obecné bývá od základu k výjimce polemické; neboť svou náklonnost nechce na sobě dát znát dříve, než jej výjimka stejně donutí ji přiznat. </a:t>
            </a:r>
            <a:r>
              <a:rPr lang="cs-CZ" b="1" dirty="0">
                <a:latin typeface="Times New Roman" panose="02020603050405020304" pitchFamily="18" charset="0"/>
                <a:cs typeface="Times New Roman" panose="02020603050405020304" pitchFamily="18" charset="0"/>
              </a:rPr>
              <a:t>Pokud výjimka nemá tuto moc, není oprávněná, a proto bývá od obecného velice moudré, když na sobě nic nedá znát příliš brzy.</a:t>
            </a:r>
            <a:r>
              <a:rPr lang="cs-CZ" dirty="0">
                <a:latin typeface="Times New Roman" panose="02020603050405020304" pitchFamily="18" charset="0"/>
                <a:cs typeface="Times New Roman" panose="02020603050405020304" pitchFamily="18" charset="0"/>
              </a:rPr>
              <a:t> Jestliže nebesa milují jednoho hříšníka více než 99 spravedlivých, pak to hříšník zcela jistě neví od počátku; naopak, pociťuje pouze hněv z nebes, až konečně jakoby přiměje nebesa přiznat barvu“ (159).</a:t>
            </a:r>
          </a:p>
        </p:txBody>
      </p:sp>
    </p:spTree>
    <p:extLst>
      <p:ext uri="{BB962C8B-B14F-4D97-AF65-F5344CB8AC3E}">
        <p14:creationId xmlns:p14="http://schemas.microsoft.com/office/powerpoint/2010/main" val="33834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02AB6D-3177-4341-8922-EB18FAA9E7D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1C00788-C590-374F-888C-69092337325A}"/>
              </a:ext>
            </a:extLst>
          </p:cNvPr>
          <p:cNvSpPr>
            <a:spLocks noGrp="1"/>
          </p:cNvSpPr>
          <p:nvPr>
            <p:ph idx="1"/>
          </p:nvPr>
        </p:nvSpPr>
        <p:spPr/>
        <p:txBody>
          <a:bodyPr>
            <a:normAutofit lnSpcReduction="10000"/>
          </a:bodyPr>
          <a:lstStyle/>
          <a:p>
            <a:pPr marL="0" indent="0" algn="just">
              <a:buNone/>
            </a:pPr>
            <a:r>
              <a:rPr lang="cs-CZ" dirty="0">
                <a:latin typeface="Times New Roman" panose="02020603050405020304" pitchFamily="18" charset="0"/>
                <a:cs typeface="Times New Roman" panose="02020603050405020304" pitchFamily="18" charset="0"/>
              </a:rPr>
              <a:t>„</a:t>
            </a:r>
            <a:r>
              <a:rPr lang="cs-CZ" b="1" dirty="0">
                <a:latin typeface="Times New Roman" panose="02020603050405020304" pitchFamily="18" charset="0"/>
                <a:cs typeface="Times New Roman" panose="02020603050405020304" pitchFamily="18" charset="0"/>
              </a:rPr>
              <a:t>Ustavičné tlachy o obecném a obecné, které se opakuje </a:t>
            </a:r>
            <a:r>
              <a:rPr lang="cs-CZ" dirty="0">
                <a:latin typeface="Times New Roman" panose="02020603050405020304" pitchFamily="18" charset="0"/>
                <a:cs typeface="Times New Roman" panose="02020603050405020304" pitchFamily="18" charset="0"/>
              </a:rPr>
              <a:t>do nejnudnější nanicovatosti, začnou po delší době nudit. </a:t>
            </a:r>
            <a:r>
              <a:rPr lang="cs-CZ" b="1" dirty="0">
                <a:latin typeface="Times New Roman" panose="02020603050405020304" pitchFamily="18" charset="0"/>
                <a:cs typeface="Times New Roman" panose="02020603050405020304" pitchFamily="18" charset="0"/>
              </a:rPr>
              <a:t>Jsou výjimky</a:t>
            </a:r>
            <a:r>
              <a:rPr lang="cs-CZ" dirty="0">
                <a:latin typeface="Times New Roman" panose="02020603050405020304" pitchFamily="18" charset="0"/>
                <a:cs typeface="Times New Roman" panose="02020603050405020304" pitchFamily="18" charset="0"/>
              </a:rPr>
              <a:t>. Nedokáže-li je člověk vysvětlit, nedokáže vysvětlit ani obecné. Nepozoruje ve všeobecnosti žádnou obtíž, protože obecné nepromýšlí s vášní, ale s pohodlnou povrchností. </a:t>
            </a:r>
            <a:r>
              <a:rPr lang="cs-CZ" b="1" dirty="0">
                <a:latin typeface="Times New Roman" panose="02020603050405020304" pitchFamily="18" charset="0"/>
                <a:cs typeface="Times New Roman" panose="02020603050405020304" pitchFamily="18" charset="0"/>
              </a:rPr>
              <a:t>Výjimka naproti tomu promýšlí obecné s energickou vášní</a:t>
            </a:r>
            <a:r>
              <a:rPr lang="cs-CZ" dirty="0">
                <a:latin typeface="Times New Roman" panose="02020603050405020304" pitchFamily="18" charset="0"/>
                <a:cs typeface="Times New Roman" panose="02020603050405020304" pitchFamily="18" charset="0"/>
              </a:rPr>
              <a:t>“ (160).</a:t>
            </a:r>
          </a:p>
          <a:p>
            <a:pPr marL="0" indent="0" algn="just">
              <a:buNone/>
            </a:pPr>
            <a:r>
              <a:rPr lang="cs-CZ" dirty="0">
                <a:latin typeface="Times New Roman" panose="02020603050405020304" pitchFamily="18" charset="0"/>
                <a:cs typeface="Times New Roman" panose="02020603050405020304" pitchFamily="18" charset="0"/>
              </a:rPr>
              <a:t>„Vysvětluje obecné jako opakování, a přece sám opakování chápe jiným způsobem; neboť zatímco se </a:t>
            </a:r>
            <a:r>
              <a:rPr lang="cs-CZ" b="1" dirty="0">
                <a:latin typeface="Times New Roman" panose="02020603050405020304" pitchFamily="18" charset="0"/>
                <a:cs typeface="Times New Roman" panose="02020603050405020304" pitchFamily="18" charset="0"/>
              </a:rPr>
              <a:t>skutečnost stává opakováním, pro něj se opakování stává druhou mocninou jeho vědomí</a:t>
            </a:r>
            <a:r>
              <a:rPr lang="cs-CZ" dirty="0">
                <a:latin typeface="Times New Roman" panose="02020603050405020304" pitchFamily="18" charset="0"/>
                <a:cs typeface="Times New Roman" panose="02020603050405020304" pitchFamily="18" charset="0"/>
              </a:rPr>
              <a:t>“ (162).</a:t>
            </a:r>
          </a:p>
          <a:p>
            <a:pPr marL="0" indent="0" algn="just">
              <a:buNone/>
            </a:pPr>
            <a:r>
              <a:rPr lang="cs-CZ" dirty="0">
                <a:latin typeface="Times New Roman" panose="02020603050405020304" pitchFamily="18" charset="0"/>
                <a:cs typeface="Times New Roman" panose="02020603050405020304" pitchFamily="18" charset="0"/>
              </a:rPr>
              <a:t>„Kdyby býval měl hlubší náboženské zázemí, nestal by se básníkem. Pak by vše dostalo náboženský význam.“</a:t>
            </a:r>
          </a:p>
        </p:txBody>
      </p:sp>
    </p:spTree>
    <p:extLst>
      <p:ext uri="{BB962C8B-B14F-4D97-AF65-F5344CB8AC3E}">
        <p14:creationId xmlns:p14="http://schemas.microsoft.com/office/powerpoint/2010/main" val="388501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50BCE5-F3F0-9B46-9024-33736E4372F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7121F28-8593-F548-BD3D-3D89C6FA9DC6}"/>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„Můj život je doveden do krajnosti; ošklivím si žití, je mdlé, bez soli a smyslu. … Lidé strkají prst do půdy, aby čichem zjistili, v jaké zemi se nacházejí, </a:t>
            </a:r>
            <a:r>
              <a:rPr lang="cs-CZ" b="1" dirty="0">
                <a:latin typeface="Times New Roman" panose="02020603050405020304" pitchFamily="18" charset="0"/>
                <a:cs typeface="Times New Roman" panose="02020603050405020304" pitchFamily="18" charset="0"/>
              </a:rPr>
              <a:t>já strkám prst do žití – a to je cítit ničím</a:t>
            </a:r>
            <a:r>
              <a:rPr lang="cs-CZ" dirty="0">
                <a:latin typeface="Times New Roman" panose="02020603050405020304" pitchFamily="18" charset="0"/>
                <a:cs typeface="Times New Roman" panose="02020603050405020304" pitchFamily="18" charset="0"/>
              </a:rPr>
              <a:t>. … </a:t>
            </a:r>
          </a:p>
          <a:p>
            <a:pPr marL="0" indent="0" algn="just">
              <a:buNone/>
            </a:pPr>
            <a:r>
              <a:rPr lang="cs-CZ" dirty="0">
                <a:latin typeface="Times New Roman" panose="02020603050405020304" pitchFamily="18" charset="0"/>
                <a:cs typeface="Times New Roman" panose="02020603050405020304" pitchFamily="18" charset="0"/>
              </a:rPr>
              <a:t>Jak jsem přišel na svět; proč jsem ohledně toho nebyl dotázán, proč jsem nebyl seznámen s jeho obyčeji a předpisy, ale vstrčen do řady, jako kdybych byl odkoupen verbířem lodní posádky?“ (123)</a:t>
            </a:r>
          </a:p>
        </p:txBody>
      </p:sp>
    </p:spTree>
    <p:extLst>
      <p:ext uri="{BB962C8B-B14F-4D97-AF65-F5344CB8AC3E}">
        <p14:creationId xmlns:p14="http://schemas.microsoft.com/office/powerpoint/2010/main" val="3383562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909014-F4C1-7542-872D-35B0743C175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E4B7C5D-F5BB-D84E-A300-6E46D4AE5F3B}"/>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„I kdyby celý svět proti mně povstal, i kdyby všichni scholastikové chtěli se mnou disputovat, i kdyby mě to stálo život, jsem stejně v právu. To mi nikdo neodejme, </a:t>
            </a:r>
            <a:r>
              <a:rPr lang="cs-CZ" b="1" dirty="0">
                <a:latin typeface="Times New Roman" panose="02020603050405020304" pitchFamily="18" charset="0"/>
                <a:cs typeface="Times New Roman" panose="02020603050405020304" pitchFamily="18" charset="0"/>
              </a:rPr>
              <a:t>ačkoli není žádný jazyk, jímž bych to mohl říci</a:t>
            </a:r>
            <a:r>
              <a:rPr lang="cs-CZ" dirty="0">
                <a:latin typeface="Times New Roman" panose="02020603050405020304" pitchFamily="18" charset="0"/>
                <a:cs typeface="Times New Roman" panose="02020603050405020304" pitchFamily="18" charset="0"/>
              </a:rPr>
              <a:t>. Jednal jsem oprávněně. Má láska se nedá vyjádřit v manželství“ (126).</a:t>
            </a:r>
          </a:p>
          <a:p>
            <a:pPr marL="0" indent="0" algn="just">
              <a:buNone/>
            </a:pPr>
            <a:r>
              <a:rPr lang="cs-CZ" dirty="0">
                <a:latin typeface="Times New Roman" panose="02020603050405020304" pitchFamily="18" charset="0"/>
                <a:cs typeface="Times New Roman" panose="02020603050405020304" pitchFamily="18" charset="0"/>
              </a:rPr>
              <a:t>„Nebo je mi </a:t>
            </a:r>
            <a:r>
              <a:rPr lang="cs-CZ" b="1" dirty="0">
                <a:latin typeface="Times New Roman" panose="02020603050405020304" pitchFamily="18" charset="0"/>
                <a:cs typeface="Times New Roman" panose="02020603050405020304" pitchFamily="18" charset="0"/>
              </a:rPr>
              <a:t>náhradou, že jsem se stal básníkem</a:t>
            </a:r>
            <a:r>
              <a:rPr lang="cs-CZ" dirty="0">
                <a:latin typeface="Times New Roman" panose="02020603050405020304" pitchFamily="18" charset="0"/>
                <a:cs typeface="Times New Roman" panose="02020603050405020304" pitchFamily="18" charset="0"/>
              </a:rPr>
              <a:t>? Celou náhradu si vyprošuji, </a:t>
            </a:r>
            <a:r>
              <a:rPr lang="cs-CZ" b="1" dirty="0">
                <a:latin typeface="Times New Roman" panose="02020603050405020304" pitchFamily="18" charset="0"/>
                <a:cs typeface="Times New Roman" panose="02020603050405020304" pitchFamily="18" charset="0"/>
              </a:rPr>
              <a:t>požaduji své právo, tj. svou čest</a:t>
            </a:r>
            <a:r>
              <a:rPr lang="cs-CZ" dirty="0">
                <a:latin typeface="Times New Roman" panose="02020603050405020304" pitchFamily="18" charset="0"/>
                <a:cs typeface="Times New Roman" panose="02020603050405020304" pitchFamily="18" charset="0"/>
              </a:rPr>
              <a:t>. Neprosil jsem se o ni a nechci ji kupovat za tu cenu.“</a:t>
            </a:r>
          </a:p>
          <a:p>
            <a:pPr marL="0" indent="0" algn="just">
              <a:buNone/>
            </a:pPr>
            <a:r>
              <a:rPr lang="cs-CZ" dirty="0">
                <a:latin typeface="Times New Roman" panose="02020603050405020304" pitchFamily="18" charset="0"/>
                <a:cs typeface="Times New Roman" panose="02020603050405020304" pitchFamily="18" charset="0"/>
              </a:rPr>
              <a:t>„anebo jestli jsem vinen, </a:t>
            </a:r>
            <a:r>
              <a:rPr lang="cs-CZ" b="1" dirty="0">
                <a:latin typeface="Times New Roman" panose="02020603050405020304" pitchFamily="18" charset="0"/>
                <a:cs typeface="Times New Roman" panose="02020603050405020304" pitchFamily="18" charset="0"/>
              </a:rPr>
              <a:t>pak musím být s to se ze své viny kát </a:t>
            </a:r>
            <a:r>
              <a:rPr lang="cs-CZ" dirty="0">
                <a:latin typeface="Times New Roman" panose="02020603050405020304" pitchFamily="18" charset="0"/>
                <a:cs typeface="Times New Roman" panose="02020603050405020304" pitchFamily="18" charset="0"/>
              </a:rPr>
              <a:t>a opět ji napravit“ (128).</a:t>
            </a:r>
          </a:p>
        </p:txBody>
      </p:sp>
    </p:spTree>
    <p:extLst>
      <p:ext uri="{BB962C8B-B14F-4D97-AF65-F5344CB8AC3E}">
        <p14:creationId xmlns:p14="http://schemas.microsoft.com/office/powerpoint/2010/main" val="2591346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8264FF-81B8-664E-9730-46B0F3244C12}"/>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Čtěte ho, čtěte ho, znovu a znovu (130)</a:t>
            </a:r>
          </a:p>
        </p:txBody>
      </p:sp>
      <p:sp>
        <p:nvSpPr>
          <p:cNvPr id="3" name="Zástupný obsah 2">
            <a:extLst>
              <a:ext uri="{FF2B5EF4-FFF2-40B4-BE49-F238E27FC236}">
                <a16:creationId xmlns:a16="http://schemas.microsoft.com/office/drawing/2014/main" id="{136A39C2-AD14-E545-8B90-756A8FECEB1C}"/>
              </a:ext>
            </a:extLst>
          </p:cNvPr>
          <p:cNvSpPr>
            <a:spLocks noGrp="1"/>
          </p:cNvSpPr>
          <p:nvPr>
            <p:ph idx="1"/>
          </p:nvPr>
        </p:nvSpPr>
        <p:spPr/>
        <p:txBody>
          <a:bodyPr>
            <a:normAutofit fontScale="92500" lnSpcReduction="10000"/>
          </a:bodyPr>
          <a:lstStyle/>
          <a:p>
            <a:pPr marL="0" indent="0">
              <a:buNone/>
            </a:pPr>
            <a:r>
              <a:rPr lang="cs-CZ" dirty="0">
                <a:latin typeface="Times New Roman" panose="02020603050405020304" pitchFamily="18" charset="0"/>
                <a:cs typeface="Times New Roman" panose="02020603050405020304" pitchFamily="18" charset="0"/>
              </a:rPr>
              <a:t>„Ačkoli čtu knihu znovu a znovu, každé slovo pro mne zůstává nové. Pokaždé, když se s ním setká, </a:t>
            </a:r>
            <a:r>
              <a:rPr lang="cs-CZ" b="1" dirty="0">
                <a:latin typeface="Times New Roman" panose="02020603050405020304" pitchFamily="18" charset="0"/>
                <a:cs typeface="Times New Roman" panose="02020603050405020304" pitchFamily="18" charset="0"/>
              </a:rPr>
              <a:t>zrodí se znovu jako něco původního </a:t>
            </a:r>
            <a:r>
              <a:rPr lang="cs-CZ" dirty="0">
                <a:latin typeface="Times New Roman" panose="02020603050405020304" pitchFamily="18" charset="0"/>
                <a:cs typeface="Times New Roman" panose="02020603050405020304" pitchFamily="18" charset="0"/>
              </a:rPr>
              <a:t>nebo se stane původním v mé duši. Veškeré opojení vášně nasávám jako piják trošku po trošce, odkud se tímto pomalým usrkáváním neopiji téměř do bezvědomí“ (130).</a:t>
            </a:r>
          </a:p>
          <a:p>
            <a:pPr marL="0" indent="0">
              <a:buNone/>
            </a:pPr>
            <a:r>
              <a:rPr lang="cs-CZ" dirty="0">
                <a:latin typeface="Times New Roman" panose="02020603050405020304" pitchFamily="18" charset="0"/>
                <a:cs typeface="Times New Roman" panose="02020603050405020304" pitchFamily="18" charset="0"/>
              </a:rPr>
              <a:t>„Tajemství </a:t>
            </a:r>
            <a:r>
              <a:rPr lang="cs-CZ" dirty="0" err="1">
                <a:latin typeface="Times New Roman" panose="02020603050405020304" pitchFamily="18" charset="0"/>
                <a:cs typeface="Times New Roman" panose="02020603050405020304" pitchFamily="18" charset="0"/>
              </a:rPr>
              <a:t>Jóba</a:t>
            </a:r>
            <a:r>
              <a:rPr lang="cs-CZ" dirty="0">
                <a:latin typeface="Times New Roman" panose="02020603050405020304" pitchFamily="18" charset="0"/>
                <a:cs typeface="Times New Roman" panose="02020603050405020304" pitchFamily="18" charset="0"/>
              </a:rPr>
              <a:t>, životní síla, nerv, idea je: že Jób je nehledě na toto všechno v právu. Tímto tvrzením </a:t>
            </a:r>
            <a:r>
              <a:rPr lang="cs-CZ" b="1" dirty="0" err="1">
                <a:latin typeface="Times New Roman" panose="02020603050405020304" pitchFamily="18" charset="0"/>
                <a:cs typeface="Times New Roman" panose="02020603050405020304" pitchFamily="18" charset="0"/>
              </a:rPr>
              <a:t>excipuje</a:t>
            </a:r>
            <a:r>
              <a:rPr lang="cs-CZ" b="1" dirty="0">
                <a:latin typeface="Times New Roman" panose="02020603050405020304" pitchFamily="18" charset="0"/>
                <a:cs typeface="Times New Roman" panose="02020603050405020304" pitchFamily="18" charset="0"/>
              </a:rPr>
              <a:t> všechny lidské úvahy</a:t>
            </a:r>
            <a:r>
              <a:rPr lang="cs-CZ" dirty="0">
                <a:latin typeface="Times New Roman" panose="02020603050405020304" pitchFamily="18" charset="0"/>
                <a:cs typeface="Times New Roman" panose="02020603050405020304" pitchFamily="18" charset="0"/>
              </a:rPr>
              <a:t>, jeho vytrvalost a síla dokládají svéprávnost a zplnomocnění.“</a:t>
            </a:r>
          </a:p>
          <a:p>
            <a:pPr marL="0" indent="0" algn="just">
              <a:buNone/>
            </a:pPr>
            <a:r>
              <a:rPr lang="cs-CZ" dirty="0">
                <a:latin typeface="Times New Roman" panose="02020603050405020304" pitchFamily="18" charset="0"/>
                <a:cs typeface="Times New Roman" panose="02020603050405020304" pitchFamily="18" charset="0"/>
              </a:rPr>
              <a:t>„Tvrdí, že je dobře srozuměn s Pánem, ví, že je nevinný a čistý v samém nitru svého srdce, kde to ví i s Pánem, </a:t>
            </a:r>
            <a:r>
              <a:rPr lang="cs-CZ" b="1" dirty="0">
                <a:latin typeface="Times New Roman" panose="02020603050405020304" pitchFamily="18" charset="0"/>
                <a:cs typeface="Times New Roman" panose="02020603050405020304" pitchFamily="18" charset="0"/>
              </a:rPr>
              <a:t>a přece ho celé žití vyvrací</a:t>
            </a:r>
            <a:r>
              <a:rPr lang="cs-CZ" dirty="0">
                <a:latin typeface="Times New Roman" panose="02020603050405020304" pitchFamily="18" charset="0"/>
                <a:cs typeface="Times New Roman" panose="02020603050405020304" pitchFamily="18" charset="0"/>
              </a:rPr>
              <a:t>. V tom je </a:t>
            </a:r>
            <a:r>
              <a:rPr lang="cs-CZ" dirty="0" err="1">
                <a:latin typeface="Times New Roman" panose="02020603050405020304" pitchFamily="18" charset="0"/>
                <a:cs typeface="Times New Roman" panose="02020603050405020304" pitchFamily="18" charset="0"/>
              </a:rPr>
              <a:t>Jóbova</a:t>
            </a:r>
            <a:r>
              <a:rPr lang="cs-CZ" dirty="0">
                <a:latin typeface="Times New Roman" panose="02020603050405020304" pitchFamily="18" charset="0"/>
                <a:cs typeface="Times New Roman" panose="02020603050405020304" pitchFamily="18" charset="0"/>
              </a:rPr>
              <a:t> velikost, že u něj vášeň svobody není udušena nebo ukonejšena v nesprávném výrazu“ (134).</a:t>
            </a:r>
          </a:p>
        </p:txBody>
      </p:sp>
    </p:spTree>
    <p:extLst>
      <p:ext uri="{BB962C8B-B14F-4D97-AF65-F5344CB8AC3E}">
        <p14:creationId xmlns:p14="http://schemas.microsoft.com/office/powerpoint/2010/main" val="361382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2DCD37-9525-724E-AE8C-E21955ACD46E}"/>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CD8B22EE-EBD5-224A-8C3E-B8E9E98675D0}"/>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„Tato kategorie, </a:t>
            </a:r>
            <a:r>
              <a:rPr lang="cs-CZ" b="1" dirty="0">
                <a:latin typeface="Times New Roman" panose="02020603050405020304" pitchFamily="18" charset="0"/>
                <a:cs typeface="Times New Roman" panose="02020603050405020304" pitchFamily="18" charset="0"/>
              </a:rPr>
              <a:t>zkouška</a:t>
            </a:r>
            <a:r>
              <a:rPr lang="cs-CZ" dirty="0">
                <a:latin typeface="Times New Roman" panose="02020603050405020304" pitchFamily="18" charset="0"/>
                <a:cs typeface="Times New Roman" panose="02020603050405020304" pitchFamily="18" charset="0"/>
              </a:rPr>
              <a:t>, není ani estetická, etická ani dogmatická; je zcela transcendentní. Teprve </a:t>
            </a:r>
            <a:r>
              <a:rPr lang="cs-CZ" b="1" dirty="0">
                <a:latin typeface="Times New Roman" panose="02020603050405020304" pitchFamily="18" charset="0"/>
                <a:cs typeface="Times New Roman" panose="02020603050405020304" pitchFamily="18" charset="0"/>
              </a:rPr>
              <a:t>vědění o zkoušce</a:t>
            </a:r>
            <a:r>
              <a:rPr lang="cs-CZ" dirty="0">
                <a:latin typeface="Times New Roman" panose="02020603050405020304" pitchFamily="18" charset="0"/>
                <a:cs typeface="Times New Roman" panose="02020603050405020304" pitchFamily="18" charset="0"/>
              </a:rPr>
              <a:t>, o tom, že je zkouškou, by našla své místo v dogmatice. Avšak jakmile toto vědění nastane, elasticita zkoušky je zeslabena a jedná se o kategorii vlastně jinou. Tato kategorie je absolutně transcendentní a uvádí člověka do čistě osobního vztahu vůči Bohu, vztahu, který si nevystačí s nějakým vysvětlením z druhé ruky“ (140).</a:t>
            </a:r>
          </a:p>
        </p:txBody>
      </p:sp>
    </p:spTree>
    <p:extLst>
      <p:ext uri="{BB962C8B-B14F-4D97-AF65-F5344CB8AC3E}">
        <p14:creationId xmlns:p14="http://schemas.microsoft.com/office/powerpoint/2010/main" val="1348971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32F38-2642-FD44-93E8-C069A86CD069}"/>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Opakování nazpět</a:t>
            </a:r>
          </a:p>
        </p:txBody>
      </p:sp>
      <p:sp>
        <p:nvSpPr>
          <p:cNvPr id="3" name="Zástupný obsah 2">
            <a:extLst>
              <a:ext uri="{FF2B5EF4-FFF2-40B4-BE49-F238E27FC236}">
                <a16:creationId xmlns:a16="http://schemas.microsoft.com/office/drawing/2014/main" id="{B2A51569-ACDB-2843-9A13-4D30C7B992C2}"/>
              </a:ext>
            </a:extLst>
          </p:cNvPr>
          <p:cNvSpPr>
            <a:spLocks noGrp="1"/>
          </p:cNvSpPr>
          <p:nvPr>
            <p:ph idx="1"/>
          </p:nvPr>
        </p:nvSpPr>
        <p:spPr/>
        <p:txBody>
          <a:bodyPr>
            <a:normAutofit fontScale="70000" lnSpcReduction="20000"/>
          </a:bodyPr>
          <a:lstStyle/>
          <a:p>
            <a:pPr marL="0" indent="0" algn="just">
              <a:buNone/>
            </a:pPr>
            <a:r>
              <a:rPr lang="cs-CZ" dirty="0">
                <a:latin typeface="Times New Roman" panose="02020603050405020304" pitchFamily="18" charset="0"/>
                <a:cs typeface="Times New Roman" panose="02020603050405020304" pitchFamily="18" charset="0"/>
              </a:rPr>
              <a:t>Estetika, etika, dogmatika. </a:t>
            </a:r>
          </a:p>
          <a:p>
            <a:pPr marL="0" indent="0" algn="just">
              <a:buNone/>
            </a:pPr>
            <a:r>
              <a:rPr lang="cs-CZ" dirty="0">
                <a:latin typeface="Times New Roman" panose="02020603050405020304" pitchFamily="18" charset="0"/>
                <a:cs typeface="Times New Roman" panose="02020603050405020304" pitchFamily="18" charset="0"/>
              </a:rPr>
              <a:t>Podstatné je, že tyto disciplíny (či odpovídající postoje) směřují zpět, tj. </a:t>
            </a:r>
            <a:r>
              <a:rPr lang="cs-CZ" b="1" dirty="0">
                <a:latin typeface="Times New Roman" panose="02020603050405020304" pitchFamily="18" charset="0"/>
                <a:cs typeface="Times New Roman" panose="02020603050405020304" pitchFamily="18" charset="0"/>
              </a:rPr>
              <a:t>do minulosti, a tím i do nitra</a:t>
            </a:r>
            <a:r>
              <a:rPr lang="cs-CZ" dirty="0">
                <a:latin typeface="Times New Roman" panose="02020603050405020304" pitchFamily="18" charset="0"/>
                <a:cs typeface="Times New Roman" panose="02020603050405020304" pitchFamily="18" charset="0"/>
              </a:rPr>
              <a:t>, protože se noří do mých minulých činů – viz dánské Er-</a:t>
            </a:r>
            <a:r>
              <a:rPr lang="cs-CZ" b="1" dirty="0" err="1">
                <a:latin typeface="Times New Roman" panose="02020603050405020304" pitchFamily="18" charset="0"/>
                <a:cs typeface="Times New Roman" panose="02020603050405020304" pitchFamily="18" charset="0"/>
              </a:rPr>
              <a:t>indring</a:t>
            </a:r>
            <a:r>
              <a:rPr lang="cs-CZ" dirty="0">
                <a:latin typeface="Times New Roman" panose="02020603050405020304" pitchFamily="18" charset="0"/>
                <a:cs typeface="Times New Roman" panose="02020603050405020304" pitchFamily="18" charset="0"/>
              </a:rPr>
              <a:t>, něm. Er-</a:t>
            </a:r>
            <a:r>
              <a:rPr lang="cs-CZ" b="1" dirty="0" err="1">
                <a:latin typeface="Times New Roman" panose="02020603050405020304" pitchFamily="18" charset="0"/>
                <a:cs typeface="Times New Roman" panose="02020603050405020304" pitchFamily="18" charset="0"/>
              </a:rPr>
              <a:t>innerung</a:t>
            </a:r>
            <a:r>
              <a:rPr lang="cs-CZ" dirty="0">
                <a:latin typeface="Times New Roman" panose="02020603050405020304" pitchFamily="18" charset="0"/>
                <a:cs typeface="Times New Roman" panose="02020603050405020304" pitchFamily="18" charset="0"/>
              </a:rPr>
              <a:t>. </a:t>
            </a:r>
          </a:p>
          <a:p>
            <a:pPr marL="0" indent="0" algn="just">
              <a:buNone/>
            </a:pPr>
            <a:r>
              <a:rPr lang="cs-CZ" dirty="0">
                <a:latin typeface="Times New Roman" panose="02020603050405020304" pitchFamily="18" charset="0"/>
                <a:cs typeface="Times New Roman" panose="02020603050405020304" pitchFamily="18" charset="0"/>
              </a:rPr>
              <a:t>„Zpět“ znamená do nitra neboli opakujeme něčeho vnějšího (minulost) ve svém vědomí, ve svém nitru, a potud je to noření se nejen do nitra, ale rovněž do vědění. </a:t>
            </a:r>
          </a:p>
          <a:p>
            <a:pPr marL="0" indent="0" algn="just">
              <a:buNone/>
            </a:pPr>
            <a:r>
              <a:rPr lang="cs-CZ" dirty="0">
                <a:latin typeface="Times New Roman" panose="02020603050405020304" pitchFamily="18" charset="0"/>
                <a:cs typeface="Times New Roman" panose="02020603050405020304" pitchFamily="18" charset="0"/>
              </a:rPr>
              <a:t>Viz poznámka z roku 1840, v níž Kierkegaard odlišuje dva typy „zpětného opakování“ – platónské (reflexe sebe sama s ohledem na ideje) a idealistické (reflexe toho, co je ve vědomí = sebevědomí). Søren </a:t>
            </a:r>
            <a:r>
              <a:rPr lang="cs-CZ" dirty="0" err="1">
                <a:latin typeface="Times New Roman" panose="02020603050405020304" pitchFamily="18" charset="0"/>
                <a:cs typeface="Times New Roman" panose="02020603050405020304" pitchFamily="18" charset="0"/>
              </a:rPr>
              <a:t>Kierkegaards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Papirer</a:t>
            </a:r>
            <a:r>
              <a:rPr lang="cs-CZ" dirty="0">
                <a:latin typeface="Times New Roman" panose="02020603050405020304" pitchFamily="18" charset="0"/>
                <a:cs typeface="Times New Roman" panose="02020603050405020304" pitchFamily="18" charset="0"/>
              </a:rPr>
              <a:t>, 2nd </a:t>
            </a:r>
            <a:r>
              <a:rPr lang="cs-CZ" dirty="0" err="1">
                <a:latin typeface="Times New Roman" panose="02020603050405020304" pitchFamily="18" charset="0"/>
                <a:cs typeface="Times New Roman" panose="02020603050405020304" pitchFamily="18" charset="0"/>
              </a:rPr>
              <a:t>ed</a:t>
            </a:r>
            <a:r>
              <a:rPr lang="cs-CZ" dirty="0">
                <a:latin typeface="Times New Roman" panose="02020603050405020304" pitchFamily="18" charset="0"/>
                <a:cs typeface="Times New Roman" panose="02020603050405020304" pitchFamily="18" charset="0"/>
              </a:rPr>
              <a:t>. P. A. </a:t>
            </a:r>
            <a:r>
              <a:rPr lang="cs-CZ" dirty="0" err="1">
                <a:latin typeface="Times New Roman" panose="02020603050405020304" pitchFamily="18" charset="0"/>
                <a:cs typeface="Times New Roman" panose="02020603050405020304" pitchFamily="18" charset="0"/>
              </a:rPr>
              <a:t>Heiberg</a:t>
            </a:r>
            <a:r>
              <a:rPr lang="cs-CZ" dirty="0">
                <a:latin typeface="Times New Roman" panose="02020603050405020304" pitchFamily="18" charset="0"/>
                <a:cs typeface="Times New Roman" panose="02020603050405020304" pitchFamily="18" charset="0"/>
              </a:rPr>
              <a:t>, V. </a:t>
            </a:r>
            <a:r>
              <a:rPr lang="cs-CZ" dirty="0" err="1">
                <a:latin typeface="Times New Roman" panose="02020603050405020304" pitchFamily="18" charset="0"/>
                <a:cs typeface="Times New Roman" panose="02020603050405020304" pitchFamily="18" charset="0"/>
              </a:rPr>
              <a:t>Kühr</a:t>
            </a:r>
            <a:r>
              <a:rPr lang="cs-CZ" dirty="0">
                <a:latin typeface="Times New Roman" panose="02020603050405020304" pitchFamily="18" charset="0"/>
                <a:cs typeface="Times New Roman" panose="02020603050405020304" pitchFamily="18" charset="0"/>
              </a:rPr>
              <a:t>, E. </a:t>
            </a:r>
            <a:r>
              <a:rPr lang="cs-CZ" dirty="0" err="1">
                <a:latin typeface="Times New Roman" panose="02020603050405020304" pitchFamily="18" charset="0"/>
                <a:cs typeface="Times New Roman" panose="02020603050405020304" pitchFamily="18" charset="0"/>
              </a:rPr>
              <a:t>Torsting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Copenhagen</a:t>
            </a:r>
            <a:r>
              <a:rPr lang="cs-CZ" dirty="0">
                <a:latin typeface="Times New Roman" panose="02020603050405020304" pitchFamily="18" charset="0"/>
                <a:cs typeface="Times New Roman" panose="02020603050405020304" pitchFamily="18" charset="0"/>
              </a:rPr>
              <a:t> 1975-78, III, A 5.</a:t>
            </a:r>
          </a:p>
          <a:p>
            <a:pPr marL="0" indent="0" algn="just">
              <a:buNone/>
            </a:pPr>
            <a:r>
              <a:rPr lang="cs-CZ" dirty="0">
                <a:latin typeface="Times New Roman" panose="02020603050405020304" pitchFamily="18" charset="0"/>
                <a:cs typeface="Times New Roman" panose="02020603050405020304" pitchFamily="18" charset="0"/>
              </a:rPr>
              <a:t>Jedná se tedy o smíření individuality a obecnosti na úrovní vědění, v imanenci vědomí.</a:t>
            </a:r>
          </a:p>
          <a:p>
            <a:pPr marL="0" indent="0" algn="just">
              <a:buNone/>
            </a:pPr>
            <a:r>
              <a:rPr lang="cs-CZ" dirty="0">
                <a:latin typeface="Times New Roman" panose="02020603050405020304" pitchFamily="18" charset="0"/>
                <a:cs typeface="Times New Roman" panose="02020603050405020304" pitchFamily="18" charset="0"/>
              </a:rPr>
              <a:t>Ale etické vědění se přece jen liší v tom, že smíření je sice na úrovni vědění, to má však způsobit bytí, tj. jednání, resp. i nový status, třeba manželství. </a:t>
            </a:r>
          </a:p>
          <a:p>
            <a:pPr marL="0" indent="0" algn="just">
              <a:buNone/>
            </a:pPr>
            <a:r>
              <a:rPr lang="cs-CZ" dirty="0">
                <a:latin typeface="Times New Roman" panose="02020603050405020304" pitchFamily="18" charset="0"/>
                <a:cs typeface="Times New Roman" panose="02020603050405020304" pitchFamily="18" charset="0"/>
              </a:rPr>
              <a:t>Hra se slovy </a:t>
            </a:r>
            <a:r>
              <a:rPr lang="cs-CZ" dirty="0" err="1">
                <a:latin typeface="Times New Roman" panose="02020603050405020304" pitchFamily="18" charset="0"/>
                <a:cs typeface="Times New Roman" panose="02020603050405020304" pitchFamily="18" charset="0"/>
              </a:rPr>
              <a:t>Forklaring</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Forklarelse</a:t>
            </a:r>
            <a:r>
              <a:rPr lang="cs-CZ" dirty="0">
                <a:latin typeface="Times New Roman" panose="02020603050405020304" pitchFamily="18" charset="0"/>
                <a:cs typeface="Times New Roman" panose="02020603050405020304" pitchFamily="18" charset="0"/>
              </a:rPr>
              <a:t> – vysvětlení a transformace – na tomto poli se rovněž odehrávají dvě podoby opakování.</a:t>
            </a:r>
          </a:p>
        </p:txBody>
      </p:sp>
    </p:spTree>
    <p:extLst>
      <p:ext uri="{BB962C8B-B14F-4D97-AF65-F5344CB8AC3E}">
        <p14:creationId xmlns:p14="http://schemas.microsoft.com/office/powerpoint/2010/main" val="109152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AA3E6-8FAE-6F42-97CB-6EE707632E51}"/>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Opakování vpřed</a:t>
            </a:r>
          </a:p>
        </p:txBody>
      </p:sp>
      <p:sp>
        <p:nvSpPr>
          <p:cNvPr id="3" name="Zástupný obsah 2">
            <a:extLst>
              <a:ext uri="{FF2B5EF4-FFF2-40B4-BE49-F238E27FC236}">
                <a16:creationId xmlns:a16="http://schemas.microsoft.com/office/drawing/2014/main" id="{E0C2D791-7058-1846-846D-6ADE8AF7A456}"/>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Tudíž by opakování vpřed mělo vycházet z vnějšku. Možnost smíření zde netkví ve vědomí a v jeho výkonu, není to tedy možnost člověka, ale možnost přicházející z vnějšku. V tomto opakování hledá já svou </a:t>
            </a:r>
            <a:r>
              <a:rPr lang="cs-CZ" i="1" dirty="0">
                <a:latin typeface="Times New Roman" panose="02020603050405020304" pitchFamily="18" charset="0"/>
                <a:cs typeface="Times New Roman" panose="02020603050405020304" pitchFamily="18" charset="0"/>
              </a:rPr>
              <a:t>konstanci</a:t>
            </a:r>
            <a:r>
              <a:rPr lang="cs-CZ" dirty="0">
                <a:latin typeface="Times New Roman" panose="02020603050405020304" pitchFamily="18" charset="0"/>
                <a:cs typeface="Times New Roman" panose="02020603050405020304" pitchFamily="18" charset="0"/>
              </a:rPr>
              <a:t> ve vztahu k vnějšku, ve vztahu k druhému. </a:t>
            </a:r>
          </a:p>
          <a:p>
            <a:pPr marL="0" indent="0" algn="just">
              <a:buNone/>
            </a:pPr>
            <a:r>
              <a:rPr lang="cs-CZ" dirty="0">
                <a:latin typeface="Times New Roman" panose="02020603050405020304" pitchFamily="18" charset="0"/>
                <a:cs typeface="Times New Roman" panose="02020603050405020304" pitchFamily="18" charset="0"/>
              </a:rPr>
              <a:t>Schematicky řečeno:</a:t>
            </a:r>
          </a:p>
          <a:p>
            <a:pPr marL="0" indent="0" algn="just">
              <a:buNone/>
            </a:pPr>
            <a:r>
              <a:rPr lang="cs-CZ" dirty="0">
                <a:latin typeface="Times New Roman" panose="02020603050405020304" pitchFamily="18" charset="0"/>
                <a:cs typeface="Times New Roman" panose="02020603050405020304" pitchFamily="18" charset="0"/>
              </a:rPr>
              <a:t>Opakování vpřed = kvalitativní transformace já</a:t>
            </a:r>
          </a:p>
          <a:p>
            <a:pPr marL="0" indent="0" algn="just">
              <a:buNone/>
            </a:pPr>
            <a:r>
              <a:rPr lang="cs-CZ" dirty="0">
                <a:latin typeface="Times New Roman" panose="02020603050405020304" pitchFamily="18" charset="0"/>
                <a:cs typeface="Times New Roman" panose="02020603050405020304" pitchFamily="18" charset="0"/>
              </a:rPr>
              <a:t>Opakování zpět = opakování vědomí = vědomí vědomí = sebevědomí</a:t>
            </a:r>
          </a:p>
        </p:txBody>
      </p:sp>
    </p:spTree>
    <p:extLst>
      <p:ext uri="{BB962C8B-B14F-4D97-AF65-F5344CB8AC3E}">
        <p14:creationId xmlns:p14="http://schemas.microsoft.com/office/powerpoint/2010/main" val="316847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C2282F-2828-6E47-AF16-4FF17548BEAC}"/>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„Je to tedy opakování. Kdy nastalo?“</a:t>
            </a:r>
          </a:p>
        </p:txBody>
      </p:sp>
      <p:sp>
        <p:nvSpPr>
          <p:cNvPr id="3" name="Zástupný obsah 2">
            <a:extLst>
              <a:ext uri="{FF2B5EF4-FFF2-40B4-BE49-F238E27FC236}">
                <a16:creationId xmlns:a16="http://schemas.microsoft.com/office/drawing/2014/main" id="{8AB49D6B-6590-DA4D-8D69-B6AFFBB15187}"/>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„Tehdy, kdy byla veškerá </a:t>
            </a:r>
            <a:r>
              <a:rPr lang="cs-CZ" b="1" i="1" dirty="0">
                <a:latin typeface="Times New Roman" panose="02020603050405020304" pitchFamily="18" charset="0"/>
                <a:cs typeface="Times New Roman" panose="02020603050405020304" pitchFamily="18" charset="0"/>
              </a:rPr>
              <a:t>myslitelná</a:t>
            </a:r>
            <a:r>
              <a:rPr lang="cs-CZ" dirty="0">
                <a:latin typeface="Times New Roman" panose="02020603050405020304" pitchFamily="18" charset="0"/>
                <a:cs typeface="Times New Roman" panose="02020603050405020304" pitchFamily="18" charset="0"/>
              </a:rPr>
              <a:t> </a:t>
            </a:r>
            <a:r>
              <a:rPr lang="cs-CZ" b="1" dirty="0">
                <a:latin typeface="Times New Roman" panose="02020603050405020304" pitchFamily="18" charset="0"/>
                <a:cs typeface="Times New Roman" panose="02020603050405020304" pitchFamily="18" charset="0"/>
              </a:rPr>
              <a:t>lidská jistota a pravděpodobnost nemožná</a:t>
            </a:r>
            <a:r>
              <a:rPr lang="cs-CZ" dirty="0">
                <a:latin typeface="Times New Roman" panose="02020603050405020304" pitchFamily="18" charset="0"/>
                <a:cs typeface="Times New Roman" panose="02020603050405020304" pitchFamily="18" charset="0"/>
              </a:rPr>
              <a:t>. Trošku po trošce ztrácí vše; naděje tak postupně mizí, neboť skutečnost se jen tak nenechává obměkčit, ale spíše proti němu vznáší tvrdší a tvrdší nároky. Bezprostředně vzato je </a:t>
            </a:r>
            <a:r>
              <a:rPr lang="cs-CZ" b="1" dirty="0">
                <a:latin typeface="Times New Roman" panose="02020603050405020304" pitchFamily="18" charset="0"/>
                <a:cs typeface="Times New Roman" panose="02020603050405020304" pitchFamily="18" charset="0"/>
              </a:rPr>
              <a:t>vše ztraceno</a:t>
            </a:r>
            <a:r>
              <a:rPr lang="cs-CZ" dirty="0">
                <a:latin typeface="Times New Roman" panose="02020603050405020304" pitchFamily="18" charset="0"/>
                <a:cs typeface="Times New Roman" panose="02020603050405020304" pitchFamily="18" charset="0"/>
              </a:rPr>
              <a:t>“ (142).</a:t>
            </a:r>
          </a:p>
        </p:txBody>
      </p:sp>
    </p:spTree>
    <p:extLst>
      <p:ext uri="{BB962C8B-B14F-4D97-AF65-F5344CB8AC3E}">
        <p14:creationId xmlns:p14="http://schemas.microsoft.com/office/powerpoint/2010/main" val="282501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29F335-F521-D44C-9CA4-5B9BBE609595}"/>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Proč musí být vše ztraceno?</a:t>
            </a:r>
          </a:p>
        </p:txBody>
      </p:sp>
      <p:sp>
        <p:nvSpPr>
          <p:cNvPr id="3" name="Zástupný obsah 2">
            <a:extLst>
              <a:ext uri="{FF2B5EF4-FFF2-40B4-BE49-F238E27FC236}">
                <a16:creationId xmlns:a16="http://schemas.microsoft.com/office/drawing/2014/main" id="{0CD25228-A701-0A44-8298-5787B3A69E26}"/>
              </a:ext>
            </a:extLst>
          </p:cNvPr>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Když se podíváme na </a:t>
            </a:r>
            <a:r>
              <a:rPr lang="cs-CZ" dirty="0">
                <a:highlight>
                  <a:srgbClr val="FFFF00"/>
                </a:highlight>
                <a:latin typeface="Times New Roman" panose="02020603050405020304" pitchFamily="18" charset="0"/>
                <a:cs typeface="Times New Roman" panose="02020603050405020304" pitchFamily="18" charset="0"/>
              </a:rPr>
              <a:t>epistemologickou rovinu</a:t>
            </a:r>
            <a:r>
              <a:rPr lang="cs-CZ" dirty="0">
                <a:latin typeface="Times New Roman" panose="02020603050405020304" pitchFamily="18" charset="0"/>
                <a:cs typeface="Times New Roman" panose="02020603050405020304" pitchFamily="18" charset="0"/>
              </a:rPr>
              <a:t> opakování (</a:t>
            </a:r>
            <a:r>
              <a:rPr lang="cs-CZ" i="1" dirty="0" err="1">
                <a:latin typeface="Times New Roman" panose="02020603050405020304" pitchFamily="18" charset="0"/>
                <a:cs typeface="Times New Roman" panose="02020603050405020304" pitchFamily="18" charset="0"/>
              </a:rPr>
              <a:t>anamnésis</a:t>
            </a:r>
            <a:r>
              <a:rPr lang="cs-CZ" dirty="0">
                <a:latin typeface="Times New Roman" panose="02020603050405020304" pitchFamily="18" charset="0"/>
                <a:cs typeface="Times New Roman" panose="02020603050405020304" pitchFamily="18" charset="0"/>
              </a:rPr>
              <a:t>), opakování započíná </a:t>
            </a:r>
            <a:r>
              <a:rPr lang="cs-CZ" b="1" dirty="0">
                <a:latin typeface="Times New Roman" panose="02020603050405020304" pitchFamily="18" charset="0"/>
                <a:cs typeface="Times New Roman" panose="02020603050405020304" pitchFamily="18" charset="0"/>
              </a:rPr>
              <a:t>vhledem do nevědění</a:t>
            </a:r>
            <a:r>
              <a:rPr lang="cs-CZ" dirty="0">
                <a:latin typeface="Times New Roman" panose="02020603050405020304" pitchFamily="18" charset="0"/>
                <a:cs typeface="Times New Roman" panose="02020603050405020304" pitchFamily="18" charset="0"/>
              </a:rPr>
              <a:t>. </a:t>
            </a:r>
          </a:p>
          <a:p>
            <a:pPr marL="0" indent="0" algn="just">
              <a:buNone/>
            </a:pPr>
            <a:r>
              <a:rPr lang="cs-CZ" dirty="0">
                <a:latin typeface="Times New Roman" panose="02020603050405020304" pitchFamily="18" charset="0"/>
                <a:cs typeface="Times New Roman" panose="02020603050405020304" pitchFamily="18" charset="0"/>
              </a:rPr>
              <a:t>Opakování je tedy </a:t>
            </a:r>
            <a:r>
              <a:rPr lang="cs-CZ" b="1" dirty="0">
                <a:latin typeface="Times New Roman" panose="02020603050405020304" pitchFamily="18" charset="0"/>
                <a:cs typeface="Times New Roman" panose="02020603050405020304" pitchFamily="18" charset="0"/>
              </a:rPr>
              <a:t>forma transcendence zpět</a:t>
            </a:r>
            <a:r>
              <a:rPr lang="cs-CZ" dirty="0">
                <a:latin typeface="Times New Roman" panose="02020603050405020304" pitchFamily="18" charset="0"/>
                <a:cs typeface="Times New Roman" panose="02020603050405020304" pitchFamily="18" charset="0"/>
              </a:rPr>
              <a:t>. </a:t>
            </a:r>
          </a:p>
          <a:p>
            <a:pPr marL="0" indent="0" algn="just">
              <a:buNone/>
            </a:pPr>
            <a:r>
              <a:rPr lang="cs-CZ" dirty="0">
                <a:latin typeface="Times New Roman" panose="02020603050405020304" pitchFamily="18" charset="0"/>
                <a:cs typeface="Times New Roman" panose="02020603050405020304" pitchFamily="18" charset="0"/>
              </a:rPr>
              <a:t>Proč forma transcendence? Víte-li, že nevíte, nějak své vědění k přesahujete. Ale k čemu? K idejím, které jsou „obecnou“, a proto niternou verzí opakování.</a:t>
            </a:r>
          </a:p>
          <a:p>
            <a:pPr marL="0" indent="0" algn="just">
              <a:buNone/>
            </a:pPr>
            <a:r>
              <a:rPr lang="cs-CZ" dirty="0">
                <a:latin typeface="Times New Roman" panose="02020603050405020304" pitchFamily="18" charset="0"/>
                <a:cs typeface="Times New Roman" panose="02020603050405020304" pitchFamily="18" charset="0"/>
              </a:rPr>
              <a:t>Když se podíváme na </a:t>
            </a:r>
            <a:r>
              <a:rPr lang="cs-CZ" dirty="0">
                <a:highlight>
                  <a:srgbClr val="FFFF00"/>
                </a:highlight>
                <a:latin typeface="Times New Roman" panose="02020603050405020304" pitchFamily="18" charset="0"/>
                <a:cs typeface="Times New Roman" panose="02020603050405020304" pitchFamily="18" charset="0"/>
              </a:rPr>
              <a:t>etickou rovinu</a:t>
            </a:r>
            <a:r>
              <a:rPr lang="cs-CZ" dirty="0">
                <a:latin typeface="Times New Roman" panose="02020603050405020304" pitchFamily="18" charset="0"/>
                <a:cs typeface="Times New Roman" panose="02020603050405020304" pitchFamily="18" charset="0"/>
              </a:rPr>
              <a:t>, vyjadřuje se mladík v podobě pojmu </a:t>
            </a:r>
            <a:r>
              <a:rPr lang="cs-CZ" b="1" dirty="0">
                <a:latin typeface="Times New Roman" panose="02020603050405020304" pitchFamily="18" charset="0"/>
                <a:cs typeface="Times New Roman" panose="02020603050405020304" pitchFamily="18" charset="0"/>
              </a:rPr>
              <a:t>viny</a:t>
            </a:r>
            <a:r>
              <a:rPr lang="cs-CZ" dirty="0">
                <a:latin typeface="Times New Roman" panose="02020603050405020304" pitchFamily="18" charset="0"/>
                <a:cs typeface="Times New Roman" panose="02020603050405020304" pitchFamily="18" charset="0"/>
              </a:rPr>
              <a:t>, která je pro Kierkegaarda krajní podobou </a:t>
            </a:r>
            <a:r>
              <a:rPr lang="cs-CZ" dirty="0" err="1">
                <a:latin typeface="Times New Roman" panose="02020603050405020304" pitchFamily="18" charset="0"/>
                <a:cs typeface="Times New Roman" panose="02020603050405020304" pitchFamily="18" charset="0"/>
              </a:rPr>
              <a:t>sebevztahu</a:t>
            </a:r>
            <a:r>
              <a:rPr lang="cs-CZ" dirty="0">
                <a:latin typeface="Times New Roman" panose="02020603050405020304" pitchFamily="18" charset="0"/>
                <a:cs typeface="Times New Roman" panose="02020603050405020304" pitchFamily="18" charset="0"/>
              </a:rPr>
              <a:t> – je vinen, je špatný. I to je forma transcendence, která se ustavuje </a:t>
            </a:r>
            <a:r>
              <a:rPr lang="cs-CZ" b="1" dirty="0">
                <a:latin typeface="Times New Roman" panose="02020603050405020304" pitchFamily="18" charset="0"/>
                <a:cs typeface="Times New Roman" panose="02020603050405020304" pitchFamily="18" charset="0"/>
              </a:rPr>
              <a:t>vhledem do nepatřičnosti</a:t>
            </a:r>
            <a:r>
              <a:rPr lang="cs-CZ" dirty="0">
                <a:latin typeface="Times New Roman" panose="02020603050405020304" pitchFamily="18" charset="0"/>
                <a:cs typeface="Times New Roman" panose="02020603050405020304" pitchFamily="18" charset="0"/>
              </a:rPr>
              <a:t>, nyní mravní, předtím epistemologické.</a:t>
            </a:r>
          </a:p>
        </p:txBody>
      </p:sp>
    </p:spTree>
    <p:extLst>
      <p:ext uri="{BB962C8B-B14F-4D97-AF65-F5344CB8AC3E}">
        <p14:creationId xmlns:p14="http://schemas.microsoft.com/office/powerpoint/2010/main" val="1171970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2375</TotalTime>
  <Words>1943</Words>
  <Application>Microsoft Macintosh PowerPoint</Application>
  <PresentationFormat>Širokoúhlá obrazovka</PresentationFormat>
  <Paragraphs>62</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Calibri Light</vt:lpstr>
      <vt:lpstr>Times</vt:lpstr>
      <vt:lpstr>Times New Roman</vt:lpstr>
      <vt:lpstr>Motiv Office</vt:lpstr>
      <vt:lpstr>Her staar jeg.</vt:lpstr>
      <vt:lpstr>Prezentace aplikace PowerPoint</vt:lpstr>
      <vt:lpstr>Prezentace aplikace PowerPoint</vt:lpstr>
      <vt:lpstr>Čtěte ho, čtěte ho, znovu a znovu (130)</vt:lpstr>
      <vt:lpstr>Prezentace aplikace PowerPoint</vt:lpstr>
      <vt:lpstr>Opakování nazpět</vt:lpstr>
      <vt:lpstr>Opakování vpřed</vt:lpstr>
      <vt:lpstr>„Je to tedy opakování. Kdy nastalo?“</vt:lpstr>
      <vt:lpstr>Proč musí být vše ztraceno?</vt:lpstr>
      <vt:lpstr>Náboženská rovina opakování</vt:lpstr>
      <vt:lpstr>Opakování = nové stvoření</vt:lpstr>
      <vt:lpstr>„Čekám na hromobití – a na opakování.“</vt:lpstr>
      <vt:lpstr>„Je vdaná.“</vt:lpstr>
      <vt:lpstr>Prezentace aplikace PowerPoint</vt:lpstr>
      <vt:lpstr>Výjimka – opakování – věčnost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Matějčková, Tereza</dc:creator>
  <cp:lastModifiedBy>Matějčková, Tereza</cp:lastModifiedBy>
  <cp:revision>31</cp:revision>
  <dcterms:created xsi:type="dcterms:W3CDTF">2021-03-10T12:10:03Z</dcterms:created>
  <dcterms:modified xsi:type="dcterms:W3CDTF">2021-03-13T16:32:44Z</dcterms:modified>
</cp:coreProperties>
</file>