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45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8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5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7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6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696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5/18/23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98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8">
            <a:extLst>
              <a:ext uri="{FF2B5EF4-FFF2-40B4-BE49-F238E27FC236}">
                <a16:creationId xmlns:a16="http://schemas.microsoft.com/office/drawing/2014/main" id="{70105F5E-5B61-4F51-927C-5B28DB7DD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3">
            <a:extLst>
              <a:ext uri="{FF2B5EF4-FFF2-40B4-BE49-F238E27FC236}">
                <a16:creationId xmlns:a16="http://schemas.microsoft.com/office/drawing/2014/main" id="{603A0B92-B964-9826-D025-164661D97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99" r="24097" b="-1"/>
          <a:stretch/>
        </p:blipFill>
        <p:spPr>
          <a:xfrm>
            <a:off x="5318308" y="10"/>
            <a:ext cx="6873692" cy="685799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9438EFF-4312-C041-E238-289E1DB24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1" y="1061686"/>
            <a:ext cx="7214624" cy="310175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600"/>
              <a:t>Posuny v pasivní slovní zásobě na Ostravsku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6BE970-6B6C-EE86-43CA-B43469BD2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883144"/>
            <a:ext cx="4175308" cy="941926"/>
          </a:xfrm>
        </p:spPr>
        <p:txBody>
          <a:bodyPr anchor="b">
            <a:normAutofit/>
          </a:bodyPr>
          <a:lstStyle/>
          <a:p>
            <a:r>
              <a:rPr lang="cs-CZ" dirty="0"/>
              <a:t>Vedoucí práce: doc. Mgr. Jan Chromý, Ph.D.</a:t>
            </a:r>
          </a:p>
        </p:txBody>
      </p:sp>
    </p:spTree>
    <p:extLst>
      <p:ext uri="{BB962C8B-B14F-4D97-AF65-F5344CB8AC3E}">
        <p14:creationId xmlns:p14="http://schemas.microsoft.com/office/powerpoint/2010/main" val="40606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A2696-B799-F1BB-CEA1-C0A63E1D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57" y="564861"/>
            <a:ext cx="9905999" cy="1360898"/>
          </a:xfrm>
        </p:spPr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5E117-4FCA-8CD1-AEB0-FE6BB188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7" y="2459159"/>
            <a:ext cx="9905999" cy="3567118"/>
          </a:xfrm>
        </p:spPr>
        <p:txBody>
          <a:bodyPr>
            <a:noAutofit/>
          </a:bodyPr>
          <a:lstStyle/>
          <a:p>
            <a:r>
              <a:rPr lang="cs-CZ" b="0" i="0" u="none" strike="noStrike" dirty="0">
                <a:effectLst/>
                <a:latin typeface="arial" panose="020B0604020202020204" pitchFamily="34" charset="0"/>
              </a:rPr>
              <a:t>Práce se zaměří na rozdíly ve znalosti nářeční slovní zásoby na Ostravsku.</a:t>
            </a:r>
          </a:p>
          <a:p>
            <a:r>
              <a:rPr lang="cs-CZ" b="0" i="0" u="none" strike="noStrike" dirty="0">
                <a:effectLst/>
                <a:latin typeface="arial" panose="020B0604020202020204" pitchFamily="34" charset="0"/>
              </a:rPr>
              <a:t>Na základě dosavadních materiálů (především Českého jazykového atlasu a slovníku Lašská slovní zásoba) bude sestaven vzorek lexikálních jednotek, které se na daném území užívaly a jejichž význam není možné identifikovat porovnáním s obecnou či spisovnou češtinou (například </a:t>
            </a:r>
            <a:r>
              <a:rPr lang="cs-CZ" b="0" i="0" u="none" strike="noStrike" dirty="0" err="1">
                <a:effectLst/>
                <a:latin typeface="arial" panose="020B0604020202020204" pitchFamily="34" charset="0"/>
              </a:rPr>
              <a:t>šmigrust</a:t>
            </a:r>
            <a:r>
              <a:rPr lang="cs-CZ" b="0" i="0" u="none" strike="noStrike" dirty="0">
                <a:effectLst/>
                <a:latin typeface="arial" panose="020B0604020202020204" pitchFamily="34" charset="0"/>
              </a:rPr>
              <a:t>). </a:t>
            </a:r>
          </a:p>
          <a:p>
            <a:r>
              <a:rPr lang="cs-CZ" b="0" i="0" u="none" strike="noStrike" dirty="0">
                <a:effectLst/>
                <a:latin typeface="arial" panose="020B0604020202020204" pitchFamily="34" charset="0"/>
              </a:rPr>
              <a:t>Hlavním cílem bude zjistit trajektorii ústupu pasivní nářeční slovní zásoby a to, nakolik hraje v tomto ústupu roli frekvence a regionální rozšíření jevu.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4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C310B-8272-F9A9-FF6E-C92D4FB9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DA545-2EE8-5124-3621-5528E2EFA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0" i="0" u="none" strike="noStrike" dirty="0">
                <a:effectLst/>
                <a:latin typeface="arial" panose="020B0604020202020204" pitchFamily="34" charset="0"/>
              </a:rPr>
              <a:t>Vzorek bude sestavován s ohledem na regionální rozšíření daného jevu (užší vs. širší regionální platnost) a také na odhadovanou frekvenci jevu (hodně vs. málo frekventovaná slova). </a:t>
            </a:r>
          </a:p>
          <a:p>
            <a:r>
              <a:rPr lang="cs-CZ" sz="2000" b="0" i="0" u="none" strike="noStrike" dirty="0">
                <a:effectLst/>
                <a:latin typeface="arial" panose="020B0604020202020204" pitchFamily="34" charset="0"/>
              </a:rPr>
              <a:t>Na základě tohoto vzorku bude sestaven dotazník, jehož cílem bude ověřovat pasivní slovní zásobu jednotlivých slov.</a:t>
            </a:r>
          </a:p>
          <a:p>
            <a:r>
              <a:rPr lang="cs-CZ" sz="2000" b="0" i="0" u="none" strike="noStrike" dirty="0">
                <a:effectLst/>
                <a:latin typeface="arial" panose="020B0604020202020204" pitchFamily="34" charset="0"/>
              </a:rPr>
              <a:t>Tento dotazník bude distribuován mladší, střední a starší generaci na Ostravsku (Krmelín, Studénka a okolí).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8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3BDAF-3644-B74E-79DE-4FC6C7BA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5B3BC6-2D34-FFB7-041C-CCC51E8B3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BAILEY, G. – WIKLE, T. – TILLERY, J. – SAND, L. (1991): „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apparent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time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construct</a:t>
            </a:r>
            <a:r>
              <a:rPr lang="cs-CZ" b="0" i="0" dirty="0">
                <a:effectLst/>
                <a:latin typeface="arial" panose="020B0604020202020204" pitchFamily="34" charset="0"/>
              </a:rPr>
              <a:t>“.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Language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Variation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 and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Change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3, s. 241–264.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BAILEY, G. – WIKLE, T. – TILLERY, J. (1997): „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effects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of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methods</a:t>
            </a:r>
            <a:r>
              <a:rPr lang="cs-CZ" b="0" i="0" dirty="0">
                <a:effectLst/>
                <a:latin typeface="arial" panose="020B0604020202020204" pitchFamily="34" charset="0"/>
              </a:rPr>
              <a:t> on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results</a:t>
            </a:r>
            <a:r>
              <a:rPr lang="cs-CZ" b="0" i="0" dirty="0">
                <a:effectLst/>
                <a:latin typeface="arial" panose="020B0604020202020204" pitchFamily="34" charset="0"/>
              </a:rPr>
              <a:t> in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dialectology</a:t>
            </a:r>
            <a:r>
              <a:rPr lang="cs-CZ" b="0" i="0" dirty="0">
                <a:effectLst/>
                <a:latin typeface="arial" panose="020B0604020202020204" pitchFamily="34" charset="0"/>
              </a:rPr>
              <a:t>“.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English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World-Wide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18, s. 35–63.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BALHAR, J. et al. (1992): Český jazykový atlas 1. Praha: Academia.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BALHAR, J. et al. (1997): Český jazykový atlas 2. Praha: Academia.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BALHAR, J. et al. (1999): Český jazykový atlas 3. Praha: Academia.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BALHAR, J. et al. (2002): Český jazykový atlas 4. Praha: Academia.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BALHAR, J. et al. (2005): Český jazykový atlas 5. Praha: Academia.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BALHAR, J. et al. (2011): Český jazykový atlas: Dodatky. Praha: Academia.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BĚLIČ, J. (1972): Nástin české dialektologie. Praha: SPN.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ECKERT, P. (1997): „Age as 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sociolinguistic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variable</a:t>
            </a:r>
            <a:r>
              <a:rPr lang="cs-CZ" b="0" i="0" dirty="0">
                <a:effectLst/>
                <a:latin typeface="arial" panose="020B0604020202020204" pitchFamily="34" charset="0"/>
              </a:rPr>
              <a:t>“. In: F.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Coulmas</a:t>
            </a:r>
            <a:r>
              <a:rPr lang="cs-CZ" b="0" i="0" dirty="0">
                <a:effectLst/>
                <a:latin typeface="arial" panose="020B0604020202020204" pitchFamily="34" charset="0"/>
              </a:rPr>
              <a:t>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ed</a:t>
            </a:r>
            <a:r>
              <a:rPr lang="cs-CZ" b="0" i="0" dirty="0">
                <a:effectLst/>
                <a:latin typeface="arial" panose="020B0604020202020204" pitchFamily="34" charset="0"/>
              </a:rPr>
              <a:t>.),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</a:t>
            </a:r>
            <a:r>
              <a:rPr lang="cs-CZ" b="0" i="0" dirty="0">
                <a:effectLst/>
                <a:latin typeface="arial" panose="020B0604020202020204" pitchFamily="34" charset="0"/>
              </a:rPr>
              <a:t> Handbook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of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sociolinguistics</a:t>
            </a:r>
            <a:r>
              <a:rPr lang="cs-CZ" b="0" i="0" dirty="0">
                <a:effectLst/>
                <a:latin typeface="arial" panose="020B0604020202020204" pitchFamily="34" charset="0"/>
              </a:rPr>
              <a:t>. Oxford: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Blackwell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s. 151–167.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ECKERT, P. – MCCONNELL-GINET, S. (1999): „New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generalizations</a:t>
            </a:r>
            <a:r>
              <a:rPr lang="cs-CZ" b="0" i="0" dirty="0">
                <a:effectLst/>
                <a:latin typeface="arial" panose="020B0604020202020204" pitchFamily="34" charset="0"/>
              </a:rPr>
              <a:t> and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explanations</a:t>
            </a:r>
            <a:r>
              <a:rPr lang="cs-CZ" b="0" i="0" dirty="0">
                <a:effectLst/>
                <a:latin typeface="arial" panose="020B0604020202020204" pitchFamily="34" charset="0"/>
              </a:rPr>
              <a:t> in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language</a:t>
            </a:r>
            <a:r>
              <a:rPr lang="cs-CZ" b="0" i="0" dirty="0">
                <a:effectLst/>
                <a:latin typeface="arial" panose="020B0604020202020204" pitchFamily="34" charset="0"/>
              </a:rPr>
              <a:t> and gender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research</a:t>
            </a:r>
            <a:r>
              <a:rPr lang="cs-CZ" b="0" i="0" dirty="0">
                <a:effectLst/>
                <a:latin typeface="arial" panose="020B0604020202020204" pitchFamily="34" charset="0"/>
              </a:rPr>
              <a:t>“.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Language</a:t>
            </a:r>
            <a:r>
              <a:rPr lang="cs-CZ" b="0" i="0" dirty="0">
                <a:effectLst/>
                <a:latin typeface="arial" panose="020B0604020202020204" pitchFamily="34" charset="0"/>
              </a:rPr>
              <a:t> in Society, 28, s. 185–201.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EVANS WAGNER, S. (2012): „Age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grading</a:t>
            </a:r>
            <a:r>
              <a:rPr lang="cs-CZ" b="0" i="0" dirty="0">
                <a:effectLst/>
                <a:latin typeface="arial" panose="020B0604020202020204" pitchFamily="34" charset="0"/>
              </a:rPr>
              <a:t> in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sociolinguistic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theory</a:t>
            </a:r>
            <a:r>
              <a:rPr lang="cs-CZ" b="0" i="0" dirty="0">
                <a:effectLst/>
                <a:latin typeface="arial" panose="020B0604020202020204" pitchFamily="34" charset="0"/>
              </a:rPr>
              <a:t>“.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Language</a:t>
            </a:r>
            <a:r>
              <a:rPr lang="cs-CZ" b="0" i="0" dirty="0">
                <a:effectLst/>
                <a:latin typeface="arial" panose="020B0604020202020204" pitchFamily="34" charset="0"/>
              </a:rPr>
              <a:t> and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Linguistics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Compass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6(6), s. 371–382.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CHROMÝ, J. (2017): Protetické v- v češtině. Praha: FF UK.</a:t>
            </a:r>
            <a:br>
              <a:rPr lang="cs-CZ" dirty="0"/>
            </a:br>
            <a:r>
              <a:rPr lang="cs-CZ" b="0" i="0" dirty="0">
                <a:effectLst/>
                <a:latin typeface="arial" panose="020B0604020202020204" pitchFamily="34" charset="0"/>
              </a:rPr>
              <a:t>KRCH, T. (2018): Tendence ve vývoji slovní zásoby na Ostravsku. ÚČJ FF MU. Bakalářská práce. Dostupná na</a:t>
            </a:r>
            <a:br>
              <a:rPr lang="cs-CZ" dirty="0"/>
            </a:br>
            <a:r>
              <a:rPr lang="cs-CZ" dirty="0"/>
              <a:t>MILROYOVÁ, L. – GORDON, M. (2012): Sociolingvistika: metody a interpretace. Praha: Karolinum.</a:t>
            </a:r>
            <a:br>
              <a:rPr lang="cs-CZ" dirty="0"/>
            </a:br>
            <a:r>
              <a:rPr lang="cs-CZ" dirty="0"/>
              <a:t>SKULINA, J. (1979): Ostravská mluva. Ostrava: Profil.</a:t>
            </a:r>
            <a:br>
              <a:rPr lang="cs-CZ" dirty="0"/>
            </a:br>
            <a:r>
              <a:rPr lang="cs-CZ" dirty="0"/>
              <a:t>SOCHOVÁ, Z. (2001): Lašská slovní zásoba. Praha: Academia.</a:t>
            </a:r>
            <a:br>
              <a:rPr lang="cs-CZ" dirty="0"/>
            </a:br>
            <a:r>
              <a:rPr lang="cs-CZ" dirty="0"/>
              <a:t>TAGLIAMONTE, S. (2006): </a:t>
            </a:r>
            <a:r>
              <a:rPr lang="cs-CZ" dirty="0" err="1"/>
              <a:t>Analysing</a:t>
            </a:r>
            <a:r>
              <a:rPr lang="cs-CZ" dirty="0"/>
              <a:t> </a:t>
            </a:r>
            <a:r>
              <a:rPr lang="cs-CZ" dirty="0" err="1"/>
              <a:t>Sociolinguistic</a:t>
            </a:r>
            <a:r>
              <a:rPr lang="cs-CZ" dirty="0"/>
              <a:t> </a:t>
            </a:r>
            <a:r>
              <a:rPr lang="cs-CZ" dirty="0" err="1"/>
              <a:t>Variation</a:t>
            </a:r>
            <a:r>
              <a:rPr lang="cs-CZ" dirty="0"/>
              <a:t>. Cambridge: Cambridge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TAGLIAMONTE, S. (2012): </a:t>
            </a:r>
            <a:r>
              <a:rPr lang="cs-CZ" dirty="0" err="1"/>
              <a:t>Variationist</a:t>
            </a:r>
            <a:r>
              <a:rPr lang="cs-CZ" dirty="0"/>
              <a:t> </a:t>
            </a:r>
            <a:r>
              <a:rPr lang="cs-CZ" dirty="0" err="1"/>
              <a:t>Sociolinguistics</a:t>
            </a:r>
            <a:r>
              <a:rPr lang="cs-CZ" dirty="0"/>
              <a:t>: </a:t>
            </a:r>
            <a:r>
              <a:rPr lang="cs-CZ" dirty="0" err="1"/>
              <a:t>Change</a:t>
            </a:r>
            <a:r>
              <a:rPr lang="cs-CZ" dirty="0"/>
              <a:t>, </a:t>
            </a:r>
            <a:r>
              <a:rPr lang="cs-CZ" dirty="0" err="1"/>
              <a:t>Observation</a:t>
            </a:r>
            <a:r>
              <a:rPr lang="cs-CZ" dirty="0"/>
              <a:t>, </a:t>
            </a:r>
            <a:r>
              <a:rPr lang="cs-CZ" dirty="0" err="1"/>
              <a:t>Interpretation</a:t>
            </a:r>
            <a:r>
              <a:rPr lang="cs-CZ" dirty="0"/>
              <a:t>. </a:t>
            </a:r>
            <a:r>
              <a:rPr lang="cs-CZ" dirty="0" err="1"/>
              <a:t>Chichester</a:t>
            </a:r>
            <a:r>
              <a:rPr lang="cs-CZ" dirty="0"/>
              <a:t>: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3735419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RegularSeedRightStep">
      <a:dk1>
        <a:srgbClr val="000000"/>
      </a:dk1>
      <a:lt1>
        <a:srgbClr val="FFFFFF"/>
      </a:lt1>
      <a:dk2>
        <a:srgbClr val="1E301B"/>
      </a:dk2>
      <a:lt2>
        <a:srgbClr val="F0F1F3"/>
      </a:lt2>
      <a:accent1>
        <a:srgbClr val="D6952B"/>
      </a:accent1>
      <a:accent2>
        <a:srgbClr val="A2A716"/>
      </a:accent2>
      <a:accent3>
        <a:srgbClr val="73B324"/>
      </a:accent3>
      <a:accent4>
        <a:srgbClr val="2EBA19"/>
      </a:accent4>
      <a:accent5>
        <a:srgbClr val="25B84F"/>
      </a:accent5>
      <a:accent6>
        <a:srgbClr val="18B687"/>
      </a:accent6>
      <a:hlink>
        <a:srgbClr val="4574C1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621</Words>
  <Application>Microsoft Macintosh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Arial</vt:lpstr>
      <vt:lpstr>Walbaum Display</vt:lpstr>
      <vt:lpstr>RegattaVTI</vt:lpstr>
      <vt:lpstr>Posuny v pasivní slovní zásobě na Ostravsku</vt:lpstr>
      <vt:lpstr>Cíl práce</vt:lpstr>
      <vt:lpstr>Metoda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Posuny v pasivní slovní zásobě na Ostravsku</dc:title>
  <dc:creator>Titlbachová, Magdalena</dc:creator>
  <cp:lastModifiedBy>Titlbachová, Magdalena</cp:lastModifiedBy>
  <cp:revision>3</cp:revision>
  <dcterms:created xsi:type="dcterms:W3CDTF">2023-05-11T00:40:58Z</dcterms:created>
  <dcterms:modified xsi:type="dcterms:W3CDTF">2023-05-18T13:02:19Z</dcterms:modified>
</cp:coreProperties>
</file>