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58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462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972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77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80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560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35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39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069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462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41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1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7C0AF-4980-4A45-8B8D-1975EF7C35DB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15349-7541-4FA6-83DB-784A123A509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49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Paměť a muzeum</a:t>
            </a:r>
            <a:br>
              <a:rPr lang="cs-CZ" dirty="0" smtClean="0"/>
            </a:br>
            <a:r>
              <a:rPr lang="cs-CZ" dirty="0" smtClean="0"/>
              <a:t>Paměť a archiv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Hedvika Novotná</a:t>
            </a:r>
          </a:p>
          <a:p>
            <a:r>
              <a:rPr lang="cs-CZ" dirty="0" smtClean="0"/>
              <a:t>Politiky paměti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30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Foucault</a:t>
            </a:r>
            <a:r>
              <a:rPr lang="cs-CZ" dirty="0" smtClean="0"/>
              <a:t> – muzeum j. </a:t>
            </a:r>
            <a:r>
              <a:rPr lang="cs-CZ" dirty="0" err="1" smtClean="0"/>
              <a:t>heterotopie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utopie – dystopie – </a:t>
            </a:r>
            <a:r>
              <a:rPr lang="cs-CZ" dirty="0" err="1" smtClean="0"/>
              <a:t>heterotopie</a:t>
            </a:r>
            <a:endParaRPr lang="cs-CZ" dirty="0" smtClean="0"/>
          </a:p>
          <a:p>
            <a:r>
              <a:rPr lang="cs-CZ" dirty="0" err="1" smtClean="0"/>
              <a:t>heterotopie</a:t>
            </a:r>
            <a:r>
              <a:rPr lang="cs-CZ" dirty="0" smtClean="0"/>
              <a:t> – prostory, které mají více významových vrstev či vztahů k jiným místům</a:t>
            </a:r>
          </a:p>
          <a:p>
            <a:pPr lvl="1"/>
            <a:r>
              <a:rPr lang="cs-CZ" dirty="0" smtClean="0"/>
              <a:t>fyzická reprezentace či aproximace utopie (</a:t>
            </a:r>
            <a:r>
              <a:rPr lang="cs-CZ" dirty="0" smtClean="0"/>
              <a:t>př. zrcadla)</a:t>
            </a:r>
          </a:p>
          <a:p>
            <a:pPr lvl="1"/>
            <a:r>
              <a:rPr lang="cs-CZ" dirty="0" smtClean="0"/>
              <a:t>krizová h. („vyhrazená </a:t>
            </a:r>
            <a:r>
              <a:rPr lang="cs-CZ" dirty="0"/>
              <a:t>pro jedince, kteří se ve vztahu ke společnosti a k lidskému prostředí, v němž žijí, nacházejí ve stavu </a:t>
            </a:r>
            <a:r>
              <a:rPr lang="cs-CZ" dirty="0" smtClean="0"/>
              <a:t>krize„)</a:t>
            </a:r>
          </a:p>
          <a:p>
            <a:pPr lvl="1"/>
            <a:r>
              <a:rPr lang="cs-CZ" dirty="0" smtClean="0"/>
              <a:t>h. deviace – instituce</a:t>
            </a:r>
          </a:p>
          <a:p>
            <a:pPr lvl="1"/>
            <a:r>
              <a:rPr lang="cs-CZ" dirty="0" smtClean="0"/>
              <a:t>h. prostoru</a:t>
            </a:r>
          </a:p>
          <a:p>
            <a:pPr lvl="1"/>
            <a:r>
              <a:rPr lang="cs-CZ" dirty="0" smtClean="0"/>
              <a:t>h. času – muzea</a:t>
            </a:r>
          </a:p>
          <a:p>
            <a:pPr lvl="1"/>
            <a:r>
              <a:rPr lang="cs-CZ" dirty="0" smtClean="0"/>
              <a:t>h. rituálu/očisty</a:t>
            </a:r>
          </a:p>
          <a:p>
            <a:pPr lvl="1"/>
            <a:r>
              <a:rPr lang="cs-CZ" dirty="0" smtClean="0"/>
              <a:t>funkce: prostor iluze (obnažování reál. prost.) a kompenzace (</a:t>
            </a:r>
            <a:r>
              <a:rPr lang="cs-CZ" dirty="0" err="1" smtClean="0"/>
              <a:t>vytv</a:t>
            </a:r>
            <a:r>
              <a:rPr lang="cs-CZ" dirty="0" smtClean="0"/>
              <a:t>. jiný reál. prost.)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4253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řec</a:t>
            </a:r>
            <a:r>
              <a:rPr lang="cs-CZ" dirty="0" smtClean="0"/>
              <a:t>. </a:t>
            </a:r>
            <a:r>
              <a:rPr lang="cs-CZ" i="1" dirty="0" smtClean="0"/>
              <a:t>arché … </a:t>
            </a:r>
            <a:r>
              <a:rPr lang="cs-CZ" dirty="0" smtClean="0"/>
              <a:t>počátek, původ, vláda</a:t>
            </a:r>
            <a:r>
              <a:rPr lang="cs-CZ" dirty="0"/>
              <a:t> </a:t>
            </a:r>
            <a:r>
              <a:rPr lang="cs-CZ" dirty="0" smtClean="0"/>
              <a:t>… úřad, úřadovna</a:t>
            </a:r>
          </a:p>
          <a:p>
            <a:pPr lvl="1"/>
            <a:r>
              <a:rPr lang="cs-CZ" dirty="0" err="1" smtClean="0"/>
              <a:t>Derrida</a:t>
            </a:r>
            <a:r>
              <a:rPr lang="cs-CZ" dirty="0" smtClean="0"/>
              <a:t>: počátek + příkaz</a:t>
            </a:r>
          </a:p>
          <a:p>
            <a:r>
              <a:rPr lang="cs-CZ" dirty="0" smtClean="0"/>
              <a:t>písmo, byrokracie … spisy, správní orgány</a:t>
            </a:r>
          </a:p>
          <a:p>
            <a:pPr lvl="1"/>
            <a:r>
              <a:rPr lang="cs-CZ" dirty="0" smtClean="0"/>
              <a:t>záznamové systémy – externí úložné mechanismy</a:t>
            </a:r>
          </a:p>
          <a:p>
            <a:pPr lvl="2"/>
            <a:r>
              <a:rPr lang="cs-CZ" b="1" smtClean="0"/>
              <a:t>paměť </a:t>
            </a:r>
            <a:r>
              <a:rPr lang="cs-CZ" b="1" dirty="0" smtClean="0"/>
              <a:t>správy a hospodaření </a:t>
            </a:r>
            <a:r>
              <a:rPr lang="cs-CZ" dirty="0" smtClean="0"/>
              <a:t>→ paměť nezávisle na živých nositelích: archiv j. doklad minulosti</a:t>
            </a:r>
          </a:p>
          <a:p>
            <a:pPr lvl="2"/>
            <a:r>
              <a:rPr lang="cs-CZ" b="1" dirty="0" smtClean="0"/>
              <a:t>paměť vládnutí </a:t>
            </a:r>
            <a:r>
              <a:rPr lang="cs-CZ" dirty="0" smtClean="0"/>
              <a:t>– listiny, které mají důkazní charakter pro nárokování si moci, majetku a původu</a:t>
            </a:r>
          </a:p>
          <a:p>
            <a:pPr lvl="3"/>
            <a:r>
              <a:rPr lang="cs-CZ" dirty="0" err="1" smtClean="0"/>
              <a:t>Derrida</a:t>
            </a:r>
            <a:r>
              <a:rPr lang="cs-CZ" dirty="0" smtClean="0"/>
              <a:t>: archiv = politická kategorie („Neexistuje žádná politická moc bez kontroly nad archivy, bez kontroly nad pamětí“</a:t>
            </a:r>
          </a:p>
          <a:p>
            <a:pPr lvl="3"/>
            <a:r>
              <a:rPr lang="cs-CZ" dirty="0" smtClean="0"/>
              <a:t>po změně politické moci se společně se strukturami legitimizace mění i obsah archivů (nová hierarchie hodnot a strukturní relevance)</a:t>
            </a:r>
          </a:p>
          <a:p>
            <a:pPr marL="1371600" lvl="3" indent="0" algn="r">
              <a:buNone/>
            </a:pPr>
            <a:r>
              <a:rPr lang="cs-CZ" dirty="0" smtClean="0"/>
              <a:t>(</a:t>
            </a:r>
            <a:r>
              <a:rPr lang="cs-CZ" dirty="0" err="1" smtClean="0"/>
              <a:t>Assmannová</a:t>
            </a:r>
            <a:r>
              <a:rPr lang="cs-CZ" dirty="0" smtClean="0"/>
              <a:t> 2018: 385nn.)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18658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materiální vymezení</a:t>
            </a:r>
          </a:p>
          <a:p>
            <a:pPr lvl="1"/>
            <a:r>
              <a:rPr lang="cs-CZ" dirty="0" smtClean="0"/>
              <a:t>souhrn textů, které nějaká kultura střežila/střeží a má při ruce jako dokumenty své </a:t>
            </a:r>
            <a:r>
              <a:rPr lang="cs-CZ" dirty="0" err="1" smtClean="0"/>
              <a:t>vl</a:t>
            </a:r>
            <a:r>
              <a:rPr lang="cs-CZ" dirty="0" smtClean="0"/>
              <a:t>. minulosti či doklad své trvalé identity</a:t>
            </a:r>
          </a:p>
          <a:p>
            <a:pPr lvl="1"/>
            <a:r>
              <a:rPr lang="cs-CZ" dirty="0" smtClean="0"/>
              <a:t>instituce, které v dané spol. umožňují zaznamenávat a konzervovat ty diskurzy, jež chceme uchovat v paměti a udržovat volně přístupné</a:t>
            </a:r>
          </a:p>
          <a:p>
            <a:r>
              <a:rPr lang="cs-CZ" dirty="0" err="1" smtClean="0"/>
              <a:t>Foucault</a:t>
            </a:r>
            <a:r>
              <a:rPr lang="cs-CZ" dirty="0" smtClean="0"/>
              <a:t>: odmaterializování a.</a:t>
            </a:r>
          </a:p>
          <a:p>
            <a:pPr lvl="1"/>
            <a:r>
              <a:rPr lang="cs-CZ" dirty="0" smtClean="0"/>
              <a:t>zákon toho, co může být řečeno</a:t>
            </a:r>
          </a:p>
          <a:p>
            <a:pPr lvl="1"/>
            <a:r>
              <a:rPr lang="cs-CZ" dirty="0" smtClean="0"/>
              <a:t>systém, který vládne zjevování se výpovědí jako singulárních událostí</a:t>
            </a:r>
          </a:p>
          <a:p>
            <a:pPr lvl="1"/>
            <a:r>
              <a:rPr lang="cs-CZ" dirty="0" smtClean="0"/>
              <a:t>tím, co v samotném kořeni výpovědi-události a v těle, v němž se klade, definuje od počátku systém její schopnosti vypovídat</a:t>
            </a:r>
          </a:p>
          <a:p>
            <a:pPr lvl="2"/>
            <a:r>
              <a:rPr lang="cs-CZ" dirty="0" smtClean="0"/>
              <a:t>tj. všechny tyto řečené věci nehromadí donekonečna v amorfní mnohosti</a:t>
            </a:r>
          </a:p>
          <a:p>
            <a:pPr lvl="1"/>
            <a:r>
              <a:rPr lang="cs-CZ" dirty="0" smtClean="0"/>
              <a:t>→ mocenská </a:t>
            </a:r>
            <a:r>
              <a:rPr lang="cs-CZ" dirty="0" err="1" smtClean="0"/>
              <a:t>strukura</a:t>
            </a:r>
            <a:r>
              <a:rPr lang="cs-CZ" dirty="0" smtClean="0"/>
              <a:t>, která je v instituci zakotvena</a:t>
            </a:r>
          </a:p>
          <a:p>
            <a:pPr lvl="2"/>
            <a:r>
              <a:rPr lang="cs-CZ" dirty="0" smtClean="0"/>
              <a:t>represivní nástroj, který omezuje rozsah myšlení a promluv („zákon toho, co může být řečeno“)</a:t>
            </a:r>
            <a:r>
              <a:rPr lang="cs-CZ" dirty="0" smtClean="0"/>
              <a:t> – archiv j. programování kult. výpovědí</a:t>
            </a:r>
          </a:p>
          <a:p>
            <a:r>
              <a:rPr lang="cs-CZ" dirty="0" smtClean="0"/>
              <a:t>Boris </a:t>
            </a:r>
            <a:r>
              <a:rPr lang="cs-CZ" dirty="0" err="1" smtClean="0"/>
              <a:t>Groys</a:t>
            </a:r>
            <a:endParaRPr lang="cs-CZ" dirty="0" smtClean="0"/>
          </a:p>
          <a:p>
            <a:pPr lvl="1"/>
            <a:r>
              <a:rPr lang="cs-CZ" dirty="0" smtClean="0"/>
              <a:t>archiv = muzeum = kulturní paměť: místo sběru všeho toho, co se v kultuře dané doby hodnotí jako „nové“</a:t>
            </a:r>
          </a:p>
          <a:p>
            <a:pPr lvl="2"/>
            <a:r>
              <a:rPr lang="cs-CZ" dirty="0" smtClean="0"/>
              <a:t>nové = provedení n. srovnání něčeho, co dosud srovnáváno nebylo; kult. paměť je vzpomínkou na tato srovnání (staré – nové)</a:t>
            </a:r>
          </a:p>
          <a:p>
            <a:pPr lvl="1"/>
            <a:r>
              <a:rPr lang="cs-CZ" dirty="0" smtClean="0"/>
              <a:t>to, co reálně existuje = konečný, exkluzivní, ohraničený</a:t>
            </a:r>
          </a:p>
          <a:p>
            <a:pPr lvl="1"/>
            <a:r>
              <a:rPr lang="cs-CZ" dirty="0" smtClean="0"/>
              <a:t>archiv = paměť umění, do které vstoupila inovativní díla, na základě jejichž meřítka se posuzuje inovativní hodnota nových děl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98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Aleida</a:t>
            </a:r>
            <a:r>
              <a:rPr lang="cs-CZ" dirty="0" smtClean="0"/>
              <a:t> </a:t>
            </a:r>
            <a:r>
              <a:rPr lang="cs-CZ" dirty="0" err="1" smtClean="0"/>
              <a:t>Assmann</a:t>
            </a:r>
            <a:r>
              <a:rPr lang="cs-CZ" dirty="0" smtClean="0"/>
              <a:t>: obývaná x neobývaná paměť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historie a paměť = 2 mody vzpomínání, které se nemusí vylučovat ani vytlačovat</a:t>
            </a:r>
          </a:p>
          <a:p>
            <a:r>
              <a:rPr lang="cs-CZ" dirty="0" smtClean="0"/>
              <a:t>obývaná p. = funkční</a:t>
            </a:r>
          </a:p>
          <a:p>
            <a:pPr lvl="1"/>
            <a:r>
              <a:rPr lang="cs-CZ" dirty="0" smtClean="0"/>
              <a:t>smyslem nabité prvky, konfigurované do příběhu</a:t>
            </a:r>
          </a:p>
          <a:p>
            <a:r>
              <a:rPr lang="cs-CZ" dirty="0" smtClean="0"/>
              <a:t>neobývaná p. = úložiště</a:t>
            </a:r>
          </a:p>
          <a:p>
            <a:pPr lvl="1"/>
            <a:r>
              <a:rPr lang="cs-CZ" dirty="0" smtClean="0"/>
              <a:t>amorfní masa hodnotově neutrálních prvků bez vazby k současnosti</a:t>
            </a:r>
          </a:p>
          <a:p>
            <a:pPr lvl="1"/>
            <a:r>
              <a:rPr lang="cs-CZ" dirty="0" smtClean="0"/>
              <a:t>instituce (muzea, archivy)</a:t>
            </a:r>
          </a:p>
          <a:p>
            <a:pPr lvl="1"/>
            <a:r>
              <a:rPr lang="cs-CZ" dirty="0" smtClean="0"/>
              <a:t>zdroj kulturního vědění</a:t>
            </a:r>
          </a:p>
          <a:p>
            <a:pPr lvl="1"/>
            <a:r>
              <a:rPr lang="cs-CZ" dirty="0" smtClean="0"/>
              <a:t>korektiv aktuálních funkčních pamětí </a:t>
            </a:r>
          </a:p>
          <a:p>
            <a:r>
              <a:rPr lang="cs-CZ" dirty="0" smtClean="0"/>
              <a:t>obývaná ↔ neobývaná</a:t>
            </a:r>
          </a:p>
          <a:p>
            <a:pPr lvl="1"/>
            <a:r>
              <a:rPr lang="cs-CZ" dirty="0" smtClean="0"/>
              <a:t>← background pro funkční paměť</a:t>
            </a:r>
          </a:p>
          <a:p>
            <a:pPr lvl="1"/>
            <a:r>
              <a:rPr lang="cs-CZ" dirty="0" smtClean="0"/>
              <a:t>← korektiv, verifikace</a:t>
            </a:r>
          </a:p>
          <a:p>
            <a:pPr lvl="1"/>
            <a:r>
              <a:rPr lang="cs-CZ" dirty="0" smtClean="0"/>
              <a:t>→ motivace, orientace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9108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archivu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Archiv j. kolektivní úložiště vědomostí</a:t>
            </a:r>
          </a:p>
          <a:p>
            <a:pPr lvl="1"/>
            <a:r>
              <a:rPr lang="cs-CZ" dirty="0" smtClean="0"/>
              <a:t>konzervování</a:t>
            </a:r>
          </a:p>
          <a:p>
            <a:pPr lvl="2"/>
            <a:r>
              <a:rPr lang="cs-CZ" dirty="0" smtClean="0"/>
              <a:t>sen o časově neomezeném trvání kulturních produktů (x </a:t>
            </a:r>
            <a:r>
              <a:rPr lang="cs-CZ" dirty="0" err="1" smtClean="0"/>
              <a:t>přír</a:t>
            </a:r>
            <a:r>
              <a:rPr lang="cs-CZ" dirty="0" smtClean="0"/>
              <a:t>.: rozklad)</a:t>
            </a:r>
          </a:p>
          <a:p>
            <a:pPr lvl="2"/>
            <a:r>
              <a:rPr lang="cs-CZ" dirty="0" err="1" smtClean="0"/>
              <a:t>materialita</a:t>
            </a:r>
            <a:r>
              <a:rPr lang="cs-CZ" dirty="0" smtClean="0"/>
              <a:t> – stálost a odolnost (kult. x </a:t>
            </a:r>
            <a:r>
              <a:rPr lang="cs-CZ" dirty="0" err="1" smtClean="0"/>
              <a:t>přír</a:t>
            </a:r>
            <a:r>
              <a:rPr lang="cs-CZ" dirty="0" smtClean="0"/>
              <a:t>.?)</a:t>
            </a:r>
          </a:p>
          <a:p>
            <a:pPr lvl="1"/>
            <a:r>
              <a:rPr lang="cs-CZ" dirty="0" smtClean="0"/>
              <a:t>výběr</a:t>
            </a:r>
          </a:p>
          <a:p>
            <a:pPr lvl="2"/>
            <a:r>
              <a:rPr lang="cs-CZ" dirty="0" smtClean="0"/>
              <a:t>úložná kapacita archivu: 3-55 a více km regálů…</a:t>
            </a:r>
          </a:p>
          <a:p>
            <a:pPr lvl="2"/>
            <a:r>
              <a:rPr lang="cs-CZ" dirty="0" smtClean="0"/>
              <a:t>principy výběru a hodnotová měřítka pro „kasaci“ (= ničení arch. dok.) – dobově podmíněné </a:t>
            </a:r>
          </a:p>
          <a:p>
            <a:pPr lvl="1"/>
            <a:r>
              <a:rPr lang="cs-CZ" dirty="0" smtClean="0"/>
              <a:t>přístupnost</a:t>
            </a:r>
          </a:p>
          <a:p>
            <a:pPr lvl="2"/>
            <a:r>
              <a:rPr lang="cs-CZ" dirty="0" smtClean="0"/>
              <a:t>uzavřenost x otevřenost </a:t>
            </a:r>
          </a:p>
          <a:p>
            <a:pPr lvl="2"/>
            <a:r>
              <a:rPr lang="cs-CZ" dirty="0" smtClean="0"/>
              <a:t>úřady: institucionální preventivní opatření: zákazy, inventář, kontrola, restaurace</a:t>
            </a:r>
          </a:p>
          <a:p>
            <a:r>
              <a:rPr lang="cs-CZ" i="1" dirty="0" smtClean="0"/>
              <a:t>archiv j. místo informačních mezer</a:t>
            </a:r>
          </a:p>
          <a:p>
            <a:pPr lvl="1"/>
            <a:r>
              <a:rPr lang="cs-CZ" dirty="0" smtClean="0"/>
              <a:t>katastrofy, války … z pozdějšího pohledu pochybné kasace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835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Archiv, paměť a stát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Assmannová</a:t>
            </a:r>
            <a:r>
              <a:rPr lang="cs-CZ" dirty="0" smtClean="0"/>
              <a:t>: archiv j. demokratická x represivní instituce</a:t>
            </a:r>
          </a:p>
          <a:p>
            <a:pPr lvl="1"/>
            <a:r>
              <a:rPr lang="cs-CZ" dirty="0" smtClean="0"/>
              <a:t>spíše j. nástroj vládnutí x j. shromaždiště vědomostí</a:t>
            </a:r>
            <a:endParaRPr lang="cs-CZ" dirty="0" smtClean="0"/>
          </a:p>
          <a:p>
            <a:pPr lvl="1"/>
            <a:r>
              <a:rPr lang="cs-CZ" dirty="0" smtClean="0"/>
              <a:t>totalitní režimy</a:t>
            </a:r>
          </a:p>
          <a:p>
            <a:pPr lvl="2"/>
            <a:r>
              <a:rPr lang="cs-CZ" dirty="0" smtClean="0"/>
              <a:t>kontrola nad sociální a kulturní pamětí</a:t>
            </a:r>
          </a:p>
          <a:p>
            <a:pPr lvl="2"/>
            <a:r>
              <a:rPr lang="cs-CZ" dirty="0" smtClean="0"/>
              <a:t>eliminují úložnou paměť ve prospěch p. funkční</a:t>
            </a:r>
          </a:p>
          <a:p>
            <a:pPr lvl="1"/>
            <a:r>
              <a:rPr lang="cs-CZ" dirty="0" smtClean="0"/>
              <a:t>demokratické režimy</a:t>
            </a:r>
          </a:p>
          <a:p>
            <a:pPr lvl="2"/>
            <a:r>
              <a:rPr lang="cs-CZ" dirty="0" smtClean="0"/>
              <a:t>expandování úložné p. na úkor p. funkční</a:t>
            </a:r>
          </a:p>
          <a:p>
            <a:r>
              <a:rPr lang="cs-CZ" dirty="0" smtClean="0"/>
              <a:t>funkční ↔ úložná paměť</a:t>
            </a:r>
          </a:p>
          <a:p>
            <a:pPr lvl="1"/>
            <a:r>
              <a:rPr lang="cs-CZ" dirty="0" smtClean="0"/>
              <a:t>úložná → funkční : kritéria přijetí vedou k úzkému vymezení</a:t>
            </a:r>
          </a:p>
          <a:p>
            <a:pPr lvl="1"/>
            <a:r>
              <a:rPr lang="cs-CZ" dirty="0" smtClean="0"/>
              <a:t>funkční → úložná: přímá </a:t>
            </a:r>
            <a:r>
              <a:rPr lang="cs-CZ" dirty="0" err="1" smtClean="0"/>
              <a:t>fční</a:t>
            </a:r>
            <a:r>
              <a:rPr lang="cs-CZ" dirty="0" smtClean="0"/>
              <a:t> hodnota se ztratila → kritický výklad dokumentů</a:t>
            </a:r>
          </a:p>
          <a:p>
            <a:pPr lvl="2"/>
            <a:r>
              <a:rPr lang="cs-CZ" dirty="0" smtClean="0"/>
              <a:t>„Archivy, které ukládají materiály /se musejí – </a:t>
            </a:r>
            <a:r>
              <a:rPr lang="cs-CZ" dirty="0" err="1" smtClean="0"/>
              <a:t>pozn.A.A</a:t>
            </a:r>
            <a:r>
              <a:rPr lang="cs-CZ" dirty="0" smtClean="0"/>
              <a:t>./ číst a interpretovat /…/, má-li být jejich obsah vyvolán zpět do paměti“ (</a:t>
            </a:r>
            <a:r>
              <a:rPr lang="cs-CZ" dirty="0" err="1" smtClean="0"/>
              <a:t>Shelske</a:t>
            </a:r>
            <a:r>
              <a:rPr lang="cs-CZ" dirty="0" smtClean="0"/>
              <a:t> in </a:t>
            </a:r>
            <a:r>
              <a:rPr lang="cs-CZ" dirty="0" err="1" smtClean="0"/>
              <a:t>Assmann</a:t>
            </a:r>
            <a:r>
              <a:rPr lang="cs-CZ" dirty="0" smtClean="0"/>
              <a:t>)</a:t>
            </a:r>
          </a:p>
          <a:p>
            <a:r>
              <a:rPr lang="cs-CZ" dirty="0" smtClean="0"/>
              <a:t>„kulturní dědictví“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5945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Kulturní dědictví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Renate</a:t>
            </a:r>
            <a:r>
              <a:rPr lang="cs-CZ" dirty="0"/>
              <a:t> </a:t>
            </a:r>
            <a:r>
              <a:rPr lang="cs-CZ" dirty="0" err="1"/>
              <a:t>Lachmann</a:t>
            </a:r>
            <a:r>
              <a:rPr lang="cs-CZ" dirty="0"/>
              <a:t> (2002: 12) </a:t>
            </a:r>
            <a:endParaRPr lang="cs-CZ" dirty="0" smtClean="0"/>
          </a:p>
          <a:p>
            <a:pPr lvl="1"/>
            <a:r>
              <a:rPr lang="cs-CZ" dirty="0" smtClean="0"/>
              <a:t>„</a:t>
            </a:r>
            <a:r>
              <a:rPr lang="cs-CZ" dirty="0"/>
              <a:t>arch papíru se stává místem, kde se koná shromažďování toho, co bylo </a:t>
            </a:r>
            <a:r>
              <a:rPr lang="cs-CZ" dirty="0" err="1"/>
              <a:t>rozpýlené</a:t>
            </a:r>
            <a:r>
              <a:rPr lang="cs-CZ" dirty="0"/>
              <a:t>, </a:t>
            </a:r>
            <a:r>
              <a:rPr lang="cs-CZ" i="1" dirty="0" err="1"/>
              <a:t>recollectio</a:t>
            </a:r>
            <a:r>
              <a:rPr lang="cs-CZ" i="1" dirty="0"/>
              <a:t>. </a:t>
            </a:r>
            <a:r>
              <a:rPr lang="cs-CZ" dirty="0"/>
              <a:t>Sloučený materiál reprezentuje znovunabytou jednotu paměti, v níž jsou uchovávány dějiny </a:t>
            </a:r>
            <a:r>
              <a:rPr lang="cs-CZ" i="1" dirty="0" err="1"/>
              <a:t>cose</a:t>
            </a:r>
            <a:r>
              <a:rPr lang="cs-CZ" i="1" dirty="0"/>
              <a:t> </a:t>
            </a:r>
            <a:r>
              <a:rPr lang="cs-CZ" dirty="0"/>
              <a:t>i </a:t>
            </a:r>
            <a:r>
              <a:rPr lang="cs-CZ" i="1" dirty="0" err="1"/>
              <a:t>fatti</a:t>
            </a:r>
            <a:r>
              <a:rPr lang="cs-CZ" dirty="0" smtClean="0"/>
              <a:t>“</a:t>
            </a:r>
          </a:p>
          <a:p>
            <a:pPr lvl="1"/>
            <a:r>
              <a:rPr lang="cs-CZ" dirty="0" smtClean="0"/>
              <a:t>tři </a:t>
            </a:r>
            <a:r>
              <a:rPr lang="cs-CZ" dirty="0"/>
              <a:t>aspekty procesu psaní: </a:t>
            </a:r>
            <a:r>
              <a:rPr lang="cs-CZ" i="1" dirty="0"/>
              <a:t>shromažďování, </a:t>
            </a:r>
            <a:r>
              <a:rPr lang="cs-CZ" i="1" dirty="0" smtClean="0"/>
              <a:t>homogenizace </a:t>
            </a:r>
            <a:r>
              <a:rPr lang="cs-CZ" i="1" dirty="0"/>
              <a:t>minulosti a </a:t>
            </a:r>
            <a:r>
              <a:rPr lang="cs-CZ" i="1" dirty="0" smtClean="0"/>
              <a:t>konstrukce </a:t>
            </a:r>
            <a:r>
              <a:rPr lang="cs-CZ" i="1" dirty="0"/>
              <a:t>kulturní paměti</a:t>
            </a:r>
            <a:r>
              <a:rPr lang="cs-CZ" i="1" dirty="0" smtClean="0"/>
              <a:t>.</a:t>
            </a:r>
          </a:p>
          <a:p>
            <a:pPr lvl="1"/>
            <a:r>
              <a:rPr lang="cs-CZ" dirty="0" smtClean="0"/>
              <a:t>+ </a:t>
            </a:r>
            <a:r>
              <a:rPr lang="cs-CZ" dirty="0" err="1" smtClean="0"/>
              <a:t>materialita</a:t>
            </a:r>
            <a:r>
              <a:rPr lang="cs-CZ" dirty="0" smtClean="0"/>
              <a:t>, </a:t>
            </a:r>
            <a:r>
              <a:rPr lang="cs-CZ" dirty="0"/>
              <a:t>„</a:t>
            </a:r>
            <a:r>
              <a:rPr lang="cs-CZ" dirty="0" smtClean="0"/>
              <a:t>arch </a:t>
            </a:r>
            <a:r>
              <a:rPr lang="cs-CZ" dirty="0"/>
              <a:t>papíru</a:t>
            </a:r>
            <a:r>
              <a:rPr lang="cs-CZ" dirty="0" smtClean="0"/>
              <a:t>“  … objekt, </a:t>
            </a:r>
            <a:r>
              <a:rPr lang="cs-CZ" dirty="0"/>
              <a:t>který sestává z archů papíru svázaných do homogenního celku, který má tvar, hmotnost, je hmatatelný, má nějaký grafický design, </a:t>
            </a:r>
            <a:r>
              <a:rPr lang="cs-CZ" dirty="0" smtClean="0"/>
              <a:t>vůni</a:t>
            </a:r>
            <a:r>
              <a:rPr lang="cs-CZ" dirty="0"/>
              <a:t> </a:t>
            </a:r>
            <a:r>
              <a:rPr lang="cs-CZ" dirty="0" smtClean="0"/>
              <a:t>… životnost…</a:t>
            </a:r>
          </a:p>
          <a:p>
            <a:r>
              <a:rPr lang="cs-CZ" dirty="0" smtClean="0"/>
              <a:t>konzervování a výběr kult. paměti: profesionální opatrovníci</a:t>
            </a:r>
          </a:p>
          <a:p>
            <a:pPr lvl="1"/>
            <a:r>
              <a:rPr lang="cs-CZ" dirty="0" smtClean="0"/>
              <a:t>nové a nové datové nosiče … </a:t>
            </a:r>
            <a:r>
              <a:rPr lang="cs-CZ" i="1" dirty="0" smtClean="0"/>
              <a:t>digitalizace … paměť schopná seberegulace</a:t>
            </a:r>
          </a:p>
          <a:p>
            <a:pPr lvl="1"/>
            <a:r>
              <a:rPr lang="cs-CZ" dirty="0" smtClean="0"/>
              <a:t>selekce…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584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Muzeum</a:t>
            </a:r>
            <a:endParaRPr lang="cs-CZ" dirty="0"/>
          </a:p>
        </p:txBody>
      </p:sp>
      <p:pic>
        <p:nvPicPr>
          <p:cNvPr id="1026" name="Picture 2" descr="Výsledek obrázku pro pitt rivers museum oxfor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30"/>
          <a:stretch/>
        </p:blipFill>
        <p:spPr bwMode="auto">
          <a:xfrm>
            <a:off x="5442892" y="1690688"/>
            <a:ext cx="5910908" cy="393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38200" y="1690688"/>
            <a:ext cx="425631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Proto-antropologie a počátky </a:t>
            </a:r>
            <a:r>
              <a:rPr lang="cs-CZ" dirty="0" err="1" smtClean="0"/>
              <a:t>antropo</a:t>
            </a:r>
            <a:r>
              <a:rPr lang="cs-CZ" dirty="0" smtClean="0"/>
              <a:t>: intenzivní sbírková činnost (od poč. 17. stol; </a:t>
            </a:r>
            <a:r>
              <a:rPr lang="cs-CZ" dirty="0" err="1" smtClean="0"/>
              <a:t>antropo</a:t>
            </a:r>
            <a:r>
              <a:rPr lang="cs-CZ" dirty="0" smtClean="0"/>
              <a:t>) → muzea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Peabody Museum of Archaeology and </a:t>
            </a:r>
            <a:r>
              <a:rPr lang="en-US" dirty="0" smtClean="0"/>
              <a:t>Ethnology</a:t>
            </a:r>
            <a:r>
              <a:rPr lang="cs-CZ" dirty="0" smtClean="0"/>
              <a:t> (</a:t>
            </a:r>
            <a:r>
              <a:rPr lang="cs-CZ" dirty="0" err="1" smtClean="0"/>
              <a:t>Harward</a:t>
            </a:r>
            <a:r>
              <a:rPr lang="cs-CZ" dirty="0" smtClean="0"/>
              <a:t> </a:t>
            </a:r>
            <a:r>
              <a:rPr lang="cs-CZ" dirty="0" err="1" smtClean="0"/>
              <a:t>Uni</a:t>
            </a:r>
            <a:r>
              <a:rPr lang="cs-CZ" dirty="0" smtClean="0"/>
              <a:t>, </a:t>
            </a:r>
            <a:r>
              <a:rPr lang="en-US" dirty="0" smtClean="0"/>
              <a:t>1866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Zájem: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prezentovat exotické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uchovat materiální doklady nativních kultur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</a:t>
            </a:r>
            <a:r>
              <a:rPr lang="cs-CZ" dirty="0" smtClean="0"/>
              <a:t>ýzkum a dokumentace životních způsobů </a:t>
            </a:r>
            <a:r>
              <a:rPr lang="cs-CZ" dirty="0" err="1" smtClean="0"/>
              <a:t>prostř</a:t>
            </a:r>
            <a:r>
              <a:rPr lang="cs-CZ" dirty="0" smtClean="0"/>
              <a:t>. </a:t>
            </a:r>
            <a:r>
              <a:rPr lang="cs-CZ" dirty="0" err="1" smtClean="0"/>
              <a:t>materiality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Donátoři: cestovatelé … antropologové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 smtClean="0"/>
              <a:t>Muzea: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Významný podíl na institucionalizaci </a:t>
            </a:r>
            <a:r>
              <a:rPr lang="cs-CZ" dirty="0" err="1" smtClean="0"/>
              <a:t>antropo</a:t>
            </a:r>
            <a:r>
              <a:rPr lang="cs-CZ" dirty="0" smtClean="0"/>
              <a:t> j. vědní disciplíny  </a:t>
            </a:r>
            <a:r>
              <a:rPr lang="cs-CZ" dirty="0"/>
              <a:t>	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442892" y="5878286"/>
            <a:ext cx="61569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Pitt</a:t>
            </a:r>
            <a:r>
              <a:rPr lang="cs-CZ" dirty="0" smtClean="0"/>
              <a:t> </a:t>
            </a:r>
            <a:r>
              <a:rPr lang="cs-CZ" dirty="0" err="1" smtClean="0"/>
              <a:t>Rivers</a:t>
            </a:r>
            <a:r>
              <a:rPr lang="cs-CZ" dirty="0" smtClean="0"/>
              <a:t> Museum, Oxford (1884)</a:t>
            </a:r>
          </a:p>
          <a:p>
            <a:endParaRPr lang="cs-CZ" dirty="0" smtClean="0"/>
          </a:p>
          <a:p>
            <a:r>
              <a:rPr lang="cs-CZ" sz="1600" dirty="0" smtClean="0"/>
              <a:t>Náprstkovo </a:t>
            </a:r>
            <a:r>
              <a:rPr lang="cs-CZ" sz="1600" dirty="0"/>
              <a:t>muzeum asijských, afrických a amerických </a:t>
            </a:r>
            <a:r>
              <a:rPr lang="cs-CZ" sz="1600" dirty="0" smtClean="0"/>
              <a:t>kultur (1873)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4188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Muzeum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sbírání, uchovávání, vzdělávání, výzkum, činnost utvářející identitu</a:t>
            </a:r>
          </a:p>
          <a:p>
            <a:pPr lvl="1"/>
            <a:r>
              <a:rPr lang="cs-CZ" dirty="0" smtClean="0"/>
              <a:t>reprezentace a zprostředkování poznatků</a:t>
            </a:r>
          </a:p>
          <a:p>
            <a:pPr lvl="1"/>
            <a:r>
              <a:rPr lang="cs-CZ" dirty="0" smtClean="0"/>
              <a:t>uchovávání, péče a interpretace sbírek</a:t>
            </a:r>
          </a:p>
          <a:p>
            <a:r>
              <a:rPr lang="cs-CZ" dirty="0" smtClean="0"/>
              <a:t>nástroj k zajištění kánonu a jako diskurzivní mocenský prostředek elitní („vysoké“) / majoritní kultury</a:t>
            </a:r>
          </a:p>
          <a:p>
            <a:endParaRPr lang="cs-CZ" dirty="0"/>
          </a:p>
          <a:p>
            <a:r>
              <a:rPr lang="cs-CZ" dirty="0" smtClean="0"/>
              <a:t>exponát</a:t>
            </a:r>
          </a:p>
          <a:p>
            <a:pPr lvl="1"/>
            <a:r>
              <a:rPr lang="cs-CZ" dirty="0" smtClean="0"/>
              <a:t>imanentní, objektivní význam na zákl. jejich autentičnosti a historicity</a:t>
            </a:r>
          </a:p>
          <a:p>
            <a:pPr lvl="1"/>
            <a:r>
              <a:rPr lang="cs-CZ" dirty="0" smtClean="0"/>
              <a:t>hodnota neustále vytvářena prostřednictvím jeho </a:t>
            </a:r>
            <a:r>
              <a:rPr lang="cs-CZ" dirty="0" err="1" smtClean="0"/>
              <a:t>performované</a:t>
            </a:r>
            <a:r>
              <a:rPr lang="cs-CZ" dirty="0" smtClean="0"/>
              <a:t> kontextuální výpovědi </a:t>
            </a:r>
          </a:p>
          <a:p>
            <a:r>
              <a:rPr lang="cs-CZ" dirty="0" smtClean="0"/>
              <a:t>expozice – </a:t>
            </a:r>
            <a:r>
              <a:rPr lang="cs-CZ" dirty="0" err="1" smtClean="0"/>
              <a:t>spec</a:t>
            </a:r>
            <a:r>
              <a:rPr lang="cs-CZ" dirty="0" smtClean="0"/>
              <a:t>. časoprostor</a:t>
            </a:r>
          </a:p>
          <a:p>
            <a:pPr lvl="1"/>
            <a:r>
              <a:rPr lang="cs-CZ" dirty="0" smtClean="0"/>
              <a:t>poetika + politika vystavování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4604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1005</Words>
  <Application>Microsoft Office PowerPoint</Application>
  <PresentationFormat>Širokoúhlá obrazovka</PresentationFormat>
  <Paragraphs>113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Paměť a muzeum Paměť a archiv</vt:lpstr>
      <vt:lpstr>Archiv</vt:lpstr>
      <vt:lpstr>Archiv?</vt:lpstr>
      <vt:lpstr>Aleida Assmann: obývaná x neobývaná paměť</vt:lpstr>
      <vt:lpstr>Funkce archivu</vt:lpstr>
      <vt:lpstr>Archiv, paměť a stát </vt:lpstr>
      <vt:lpstr>Kulturní dědictví</vt:lpstr>
      <vt:lpstr>Muzeum</vt:lpstr>
      <vt:lpstr>Muzeum</vt:lpstr>
      <vt:lpstr>Foucault – muzeum j. heterotopie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Paměť a muzeum Paměť a archiv</dc:title>
  <dc:creator>Hedvika Novotná</dc:creator>
  <cp:lastModifiedBy>Hedvika Novotná</cp:lastModifiedBy>
  <cp:revision>14</cp:revision>
  <dcterms:created xsi:type="dcterms:W3CDTF">2022-04-11T11:39:18Z</dcterms:created>
  <dcterms:modified xsi:type="dcterms:W3CDTF">2022-04-11T14:46:53Z</dcterms:modified>
</cp:coreProperties>
</file>