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2" r:id="rId6"/>
    <p:sldId id="260" r:id="rId7"/>
    <p:sldId id="263" r:id="rId8"/>
    <p:sldId id="264" r:id="rId9"/>
    <p:sldId id="265" r:id="rId10"/>
    <p:sldId id="261" r:id="rId1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07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5A867F-A51C-464C-A16E-C0F75B686883}" type="datetimeFigureOut">
              <a:rPr lang="cs-CZ" smtClean="0"/>
              <a:pPr/>
              <a:t>22.10.2014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32442C-0AA4-4EB1-9A2C-34FD8572F02A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 &lt;field&gt;&lt;classify&gt;4&lt;/classify&gt;&lt;mode type='1'&gt;1&lt;/mode&gt;&lt;options&gt;8&lt;/options&gt;&lt;answer choice='0000100000'&gt;&lt;/answer&gt;&lt;points&gt;10&lt;/points&gt;&lt;time&gt;60&lt;/time&gt;&lt;difficulty&gt;1&lt;/difficulty&gt;&lt;hint&gt;&lt;/hint&gt;&lt;remark&gt;&lt;/remark&gt;&lt;/field&gt;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 &lt;field&gt;&lt;classify&gt;4&lt;/classify&gt;&lt;mode type='1'&gt;1&lt;/mode&gt;&lt;options&gt;8&lt;/options&gt;&lt;answer choice='0000100000'&gt;&lt;/answer&gt;&lt;points&gt;10&lt;/points&gt;&lt;time&gt;60&lt;/time&gt;&lt;difficulty&gt;1&lt;/difficulty&gt;&lt;hint&gt;&lt;/hint&gt;&lt;remark&gt;&lt;/remark&gt;&lt;/field&gt;</a:t>
            </a:r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 &lt;field&gt;&lt;classify&gt;4&lt;/classify&gt;&lt;mode type='1'&gt;1&lt;/mode&gt;&lt;options&gt;3&lt;/options&gt;&lt;answer choice='0010000000'&gt;&lt;/answer&gt;&lt;points&gt;10&lt;/points&gt;&lt;time&gt;60&lt;/time&gt;&lt;difficulty&gt;1&lt;/difficulty&gt;&lt;hint&gt;&lt;/hint&gt;&lt;remark&gt;&lt;/remark&gt;&lt;/field&gt;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 &lt;field&gt;&lt;classify&gt;4&lt;/classify&gt;&lt;mode type='1'&gt;1&lt;/mode&gt;&lt;options&gt;3&lt;/options&gt;&lt;answer choice='0010000000'&gt;&lt;/answer&gt;&lt;points&gt;10&lt;/points&gt;&lt;time&gt;60&lt;/time&gt;&lt;difficulty&gt;1&lt;/difficulty&gt;&lt;hint&gt;&lt;/hint&gt;&lt;remark&gt;&lt;/remark&gt;&lt;/field&gt;</a:t>
            </a:r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C3B041F1-5AB0-4F9D-ACC6-89821D7737D4}" type="datetimeFigureOut">
              <a:rPr lang="cs-CZ" smtClean="0"/>
              <a:pPr/>
              <a:t>22.10.2014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Obdélní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bdélní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římá spojovací čára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Přímá spojovací čára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Přímá spojovací čára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Obdélní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ipsa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ipsa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ipsa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D4E57D50-2688-4504-875F-95A849838CB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041F1-5AB0-4F9D-ACC6-89821D7737D4}" type="datetimeFigureOut">
              <a:rPr lang="cs-CZ" smtClean="0"/>
              <a:pPr/>
              <a:t>22.10.2014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57D50-2688-4504-875F-95A849838CB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041F1-5AB0-4F9D-ACC6-89821D7737D4}" type="datetimeFigureOut">
              <a:rPr lang="cs-CZ" smtClean="0"/>
              <a:pPr/>
              <a:t>22.10.2014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57D50-2688-4504-875F-95A849838CB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3B041F1-5AB0-4F9D-ACC6-89821D7737D4}" type="datetimeFigureOut">
              <a:rPr lang="cs-CZ" smtClean="0"/>
              <a:pPr/>
              <a:t>22.10.2014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4E57D50-2688-4504-875F-95A849838CBF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C3B041F1-5AB0-4F9D-ACC6-89821D7737D4}" type="datetimeFigureOut">
              <a:rPr lang="cs-CZ" smtClean="0"/>
              <a:pPr/>
              <a:t>22.10.2014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9" name="Obdélní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římá spojovací čára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Přímá spojovací čára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Obdélní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ipsa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ipsa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ipsa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Přímá spojovací čára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D4E57D50-2688-4504-875F-95A849838CB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041F1-5AB0-4F9D-ACC6-89821D7737D4}" type="datetimeFigureOut">
              <a:rPr lang="cs-CZ" smtClean="0"/>
              <a:pPr/>
              <a:t>22.10.2014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57D50-2688-4504-875F-95A849838CBF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041F1-5AB0-4F9D-ACC6-89821D7737D4}" type="datetimeFigureOut">
              <a:rPr lang="cs-CZ" smtClean="0"/>
              <a:pPr/>
              <a:t>22.10.2014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57D50-2688-4504-875F-95A849838CBF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3B041F1-5AB0-4F9D-ACC6-89821D7737D4}" type="datetimeFigureOut">
              <a:rPr lang="cs-CZ" smtClean="0"/>
              <a:pPr/>
              <a:t>22.10.2014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4E57D50-2688-4504-875F-95A849838CBF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041F1-5AB0-4F9D-ACC6-89821D7737D4}" type="datetimeFigureOut">
              <a:rPr lang="cs-CZ" smtClean="0"/>
              <a:pPr/>
              <a:t>22.10.2014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57D50-2688-4504-875F-95A849838CB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3B041F1-5AB0-4F9D-ACC6-89821D7737D4}" type="datetimeFigureOut">
              <a:rPr lang="cs-CZ" smtClean="0"/>
              <a:pPr/>
              <a:t>22.10.2014</a:t>
            </a:fld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4E57D50-2688-4504-875F-95A849838CBF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3" name="Zástupný symbol pro zápatí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ipsa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Přímá spojovací čára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Přímá spojovací čára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3B041F1-5AB0-4F9D-ACC6-89821D7737D4}" type="datetimeFigureOut">
              <a:rPr lang="cs-CZ" smtClean="0"/>
              <a:pPr/>
              <a:t>22.10.2014</a:t>
            </a:fld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4E57D50-2688-4504-875F-95A849838CBF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C3B041F1-5AB0-4F9D-ACC6-89821D7737D4}" type="datetimeFigureOut">
              <a:rPr lang="cs-CZ" smtClean="0"/>
              <a:pPr/>
              <a:t>22.10.2014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ipsa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D4E57D50-2688-4504-875F-95A849838CBF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z/url?sa=t&amp;rct=j&amp;q=&amp;esrc=s&amp;source=web&amp;cd=1&amp;cad=rja&amp;uact=8&amp;ved=0CCAQFjAA&amp;url=https://olympiada.karlin.mff.cuni.cz/anotace/roskovec.pdf&amp;ei=OYkxVIa8Aa_B7Aa-7IHYDQ&amp;usg=AFQjCNHVr4UZZx6kvRvCadlN2u7souHpBg&amp;sig2=-ltlkFO8GVj9zAJ7FxKvRA" TargetMode="External"/><Relationship Id="rId2" Type="http://schemas.openxmlformats.org/officeDocument/2006/relationships/hyperlink" Target="https://www.google.cz/url?sa=t&amp;rct=j&amp;q=&amp;esrc=s&amp;source=web&amp;cd=1&amp;cad=rja&amp;uact=8&amp;ved=0CCIQFjAA&amp;url=http://mi21.vsb.cz/sites/mi21.vsb.cz/files/unit/zaklady_diskretni_matematiky.pdf&amp;ei=7oMxVIuJENTY7Abx3IDYAQ&amp;usg=AFQjCNFtUkUmUeeSBORmtRT0R3fvtZRU4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Permutace s opakováním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Antonín </a:t>
            </a:r>
            <a:r>
              <a:rPr lang="cs-CZ" dirty="0" err="1" smtClean="0"/>
              <a:t>Jančařík</a:t>
            </a:r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Domácí úkoly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Kolik existuje osmimístných čísel, která obsahují tři nuly, čtyři jedničky a jednu dvojku?</a:t>
            </a:r>
          </a:p>
          <a:p>
            <a:r>
              <a:rPr lang="cs-CZ" dirty="0" smtClean="0"/>
              <a:t>Zaklínadlo pro změnu počasí ve filmu </a:t>
            </a:r>
            <a:r>
              <a:rPr lang="cs-CZ" dirty="0" err="1" smtClean="0"/>
              <a:t>Rumburak</a:t>
            </a:r>
            <a:r>
              <a:rPr lang="cs-CZ" dirty="0" smtClean="0"/>
              <a:t> zní RABERA TAREGO. Kolik existuje anagramů tohoto zaklínadla složených ze dvou </a:t>
            </a:r>
            <a:r>
              <a:rPr lang="cs-CZ" dirty="0" err="1" smtClean="0"/>
              <a:t>šestipísmených</a:t>
            </a:r>
            <a:r>
              <a:rPr lang="cs-CZ" dirty="0" smtClean="0"/>
              <a:t> slov? Kolik existuje </a:t>
            </a:r>
            <a:r>
              <a:rPr lang="cs-CZ" dirty="0" err="1" smtClean="0"/>
              <a:t>dvojslovných</a:t>
            </a:r>
            <a:r>
              <a:rPr lang="cs-CZ" dirty="0" smtClean="0"/>
              <a:t> anagramů tohoto zaklínadla? (Slovo může obsahovat i jediné písmeno.)</a:t>
            </a:r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Materiály ke studiu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Úlohy jsou převzaty ze skript </a:t>
            </a:r>
            <a:r>
              <a:rPr lang="cs-CZ" b="1" dirty="0" smtClean="0"/>
              <a:t>Michael </a:t>
            </a:r>
            <a:r>
              <a:rPr lang="cs-CZ" b="1" dirty="0" err="1" smtClean="0"/>
              <a:t>Kubesa</a:t>
            </a:r>
            <a:r>
              <a:rPr lang="cs-CZ" b="1" dirty="0" smtClean="0"/>
              <a:t>. </a:t>
            </a:r>
            <a:r>
              <a:rPr lang="cs-CZ" b="1" dirty="0" smtClean="0">
                <a:hlinkClick r:id="rId2"/>
              </a:rPr>
              <a:t>Základy diskrétní matematiky </a:t>
            </a:r>
            <a:endParaRPr lang="cs-CZ" b="1" dirty="0" smtClean="0"/>
          </a:p>
          <a:p>
            <a:r>
              <a:rPr lang="cs-CZ" b="1" dirty="0" smtClean="0"/>
              <a:t>Další on-line zdroje:</a:t>
            </a:r>
          </a:p>
          <a:p>
            <a:r>
              <a:rPr lang="pl-PL" dirty="0" smtClean="0"/>
              <a:t>Tomáš Roskovec. </a:t>
            </a:r>
            <a:r>
              <a:rPr lang="pl-PL" b="1" dirty="0" smtClean="0">
                <a:hlinkClick r:id="rId3"/>
              </a:rPr>
              <a:t>Kombinatorika</a:t>
            </a:r>
            <a:r>
              <a:rPr lang="pl-PL" dirty="0" smtClean="0">
                <a:hlinkClick r:id="rId3"/>
              </a:rPr>
              <a:t> </a:t>
            </a:r>
            <a:r>
              <a:rPr lang="pl-PL" b="1" dirty="0" smtClean="0">
                <a:hlinkClick r:id="rId3"/>
              </a:rPr>
              <a:t>na</a:t>
            </a:r>
            <a:r>
              <a:rPr lang="pl-PL" dirty="0" smtClean="0">
                <a:hlinkClick r:id="rId3"/>
              </a:rPr>
              <a:t> </a:t>
            </a:r>
            <a:r>
              <a:rPr lang="pl-PL" b="1" dirty="0" smtClean="0">
                <a:hlinkClick r:id="rId3"/>
              </a:rPr>
              <a:t>želvách</a:t>
            </a:r>
            <a:r>
              <a:rPr lang="pl-PL" dirty="0" smtClean="0">
                <a:hlinkClick r:id="rId3"/>
              </a:rPr>
              <a:t>. </a:t>
            </a:r>
            <a:endParaRPr lang="cs-CZ" b="1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Motivační úloha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Ve čtvrtek jsem dostal e-mail jehož předmět byl „Dotaz k DM“a adresa „</a:t>
            </a:r>
            <a:r>
              <a:rPr lang="cs-CZ" dirty="0" err="1" smtClean="0"/>
              <a:t>anadananad</a:t>
            </a:r>
            <a:r>
              <a:rPr lang="cs-CZ" dirty="0" smtClean="0"/>
              <a:t>@seznam.cz“. Byl jsem překvapen, neboť žádného blízkovýchodního studenta jménem </a:t>
            </a:r>
            <a:r>
              <a:rPr lang="cs-CZ" dirty="0" err="1" smtClean="0"/>
              <a:t>Anadan</a:t>
            </a:r>
            <a:r>
              <a:rPr lang="cs-CZ" dirty="0" smtClean="0"/>
              <a:t> </a:t>
            </a:r>
            <a:r>
              <a:rPr lang="cs-CZ" dirty="0" err="1" smtClean="0"/>
              <a:t>Anad</a:t>
            </a:r>
            <a:r>
              <a:rPr lang="cs-CZ" dirty="0" smtClean="0"/>
              <a:t> tento rok neučím, tak proč se mne ptá na něco z diskrétní matematiky? A tu mne to trklo! To je přece anagram jména Dana Nadaná, přičemž je zanedbána diakritika a které vznikne z daného slova pouze libovolnou výměnou pořadí písmen.) Ihned mne napadlo, kolik takových anagramů by Dana mohla vytvořit pro svou e-</a:t>
            </a:r>
            <a:r>
              <a:rPr lang="cs-CZ" dirty="0" err="1" smtClean="0"/>
              <a:t>mailovou</a:t>
            </a:r>
            <a:r>
              <a:rPr lang="cs-CZ" dirty="0" smtClean="0"/>
              <a:t> adresu?</a:t>
            </a:r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Úloha k hlasování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Kolik anagramů má slovo ABRAKADABRA?</a:t>
            </a:r>
          </a:p>
          <a:p>
            <a:r>
              <a:rPr lang="cs-CZ" dirty="0" smtClean="0"/>
              <a:t>A – jednotky</a:t>
            </a:r>
          </a:p>
          <a:p>
            <a:r>
              <a:rPr lang="cs-CZ" dirty="0" smtClean="0"/>
              <a:t>B – desítky</a:t>
            </a:r>
          </a:p>
          <a:p>
            <a:r>
              <a:rPr lang="cs-CZ" dirty="0" smtClean="0"/>
              <a:t>C – stovky</a:t>
            </a:r>
          </a:p>
          <a:p>
            <a:r>
              <a:rPr lang="cs-CZ" dirty="0" smtClean="0"/>
              <a:t>D – tisíce</a:t>
            </a:r>
          </a:p>
          <a:p>
            <a:r>
              <a:rPr lang="cs-CZ" dirty="0" smtClean="0"/>
              <a:t>E – desetitisíce</a:t>
            </a:r>
          </a:p>
          <a:p>
            <a:r>
              <a:rPr lang="cs-CZ" dirty="0" smtClean="0"/>
              <a:t>F – statisíce</a:t>
            </a:r>
          </a:p>
          <a:p>
            <a:r>
              <a:rPr lang="cs-CZ" dirty="0" smtClean="0"/>
              <a:t>G – milióny</a:t>
            </a:r>
          </a:p>
          <a:p>
            <a:r>
              <a:rPr lang="cs-CZ" dirty="0" smtClean="0"/>
              <a:t>H – žádné, anagramy neexistují</a:t>
            </a:r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Úloha k hlasování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Urči kolik různých „slov“ je možné vytvořit přemísťováním písmen slova </a:t>
            </a:r>
            <a:r>
              <a:rPr lang="cs-CZ" dirty="0" smtClean="0"/>
              <a:t>KAJAK</a:t>
            </a:r>
          </a:p>
          <a:p>
            <a:r>
              <a:rPr lang="cs-CZ" dirty="0" smtClean="0"/>
              <a:t>A – 10</a:t>
            </a:r>
          </a:p>
          <a:p>
            <a:r>
              <a:rPr lang="cs-CZ" dirty="0" smtClean="0"/>
              <a:t>B – 20</a:t>
            </a:r>
          </a:p>
          <a:p>
            <a:r>
              <a:rPr lang="cs-CZ" dirty="0" smtClean="0"/>
              <a:t>C – 30</a:t>
            </a:r>
          </a:p>
          <a:p>
            <a:r>
              <a:rPr lang="cs-CZ" dirty="0" smtClean="0"/>
              <a:t>D – 40</a:t>
            </a:r>
          </a:p>
          <a:p>
            <a:r>
              <a:rPr lang="cs-CZ" dirty="0" smtClean="0"/>
              <a:t>E – 50</a:t>
            </a:r>
          </a:p>
          <a:p>
            <a:r>
              <a:rPr lang="cs-CZ" dirty="0" smtClean="0"/>
              <a:t>F – 60</a:t>
            </a:r>
          </a:p>
          <a:p>
            <a:r>
              <a:rPr lang="cs-CZ" dirty="0" smtClean="0"/>
              <a:t>G – 70</a:t>
            </a:r>
          </a:p>
          <a:p>
            <a:r>
              <a:rPr lang="cs-CZ" dirty="0" smtClean="0"/>
              <a:t>H – 80</a:t>
            </a:r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Další otázky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b="1" dirty="0" smtClean="0"/>
              <a:t>Kolik anagramů má slovo ABRAKADABRA, pokud:</a:t>
            </a:r>
          </a:p>
          <a:p>
            <a:r>
              <a:rPr lang="pl-PL" dirty="0" smtClean="0"/>
              <a:t>začínají a končí písmenem B?</a:t>
            </a:r>
          </a:p>
          <a:p>
            <a:r>
              <a:rPr lang="cs-CZ" dirty="0" smtClean="0"/>
              <a:t>začínají nebo končí písmenem B?</a:t>
            </a:r>
          </a:p>
          <a:p>
            <a:r>
              <a:rPr lang="cs-CZ" dirty="0" smtClean="0"/>
              <a:t>které neobsahují BB (dvě B po sobě)?</a:t>
            </a:r>
          </a:p>
          <a:p>
            <a:r>
              <a:rPr lang="cs-CZ" dirty="0" smtClean="0"/>
              <a:t>které neobsahují AA?</a:t>
            </a:r>
          </a:p>
          <a:p>
            <a:r>
              <a:rPr lang="cs-CZ" dirty="0" smtClean="0"/>
              <a:t>ve kterých písmeno K předchází písmenu D?</a:t>
            </a:r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Úloha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Číslo je tvořeno n jedničkami, n-1 pětkami a šestkou. Určete počet takových čísel, která jsou dělitelná:</a:t>
            </a:r>
          </a:p>
          <a:p>
            <a:r>
              <a:rPr lang="cs-CZ" dirty="0" smtClean="0"/>
              <a:t>Dvěma</a:t>
            </a:r>
          </a:p>
          <a:p>
            <a:r>
              <a:rPr lang="cs-CZ" dirty="0" err="1" smtClean="0"/>
              <a:t>Třema</a:t>
            </a:r>
            <a:endParaRPr lang="cs-CZ" dirty="0" smtClean="0"/>
          </a:p>
          <a:p>
            <a:r>
              <a:rPr lang="cs-CZ" dirty="0" smtClean="0"/>
              <a:t>Čtyřma</a:t>
            </a:r>
          </a:p>
          <a:p>
            <a:r>
              <a:rPr lang="cs-CZ" dirty="0" smtClean="0"/>
              <a:t>Pěti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Úloha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Kolika způsoby je možné mezi 30 studentů rozdat dvě volné vstupenky na </a:t>
            </a:r>
            <a:r>
              <a:rPr lang="cs-CZ" dirty="0" smtClean="0"/>
              <a:t>koncert,pět </a:t>
            </a:r>
            <a:r>
              <a:rPr lang="cs-CZ" dirty="0" smtClean="0"/>
              <a:t>vstupenek na plavecký stadión a deset vstupenek do posilovny, pokud každý ze </a:t>
            </a:r>
            <a:r>
              <a:rPr lang="cs-CZ" dirty="0" smtClean="0"/>
              <a:t>studentů </a:t>
            </a:r>
            <a:r>
              <a:rPr lang="cs-CZ" dirty="0" smtClean="0"/>
              <a:t>může dostat maximálně jednu vstupenku (i tak jich bude málo</a:t>
            </a:r>
            <a:r>
              <a:rPr lang="cs-CZ" dirty="0" smtClean="0"/>
              <a:t>)?</a:t>
            </a:r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Úloha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Urči počet všech čtyřciferných přirozených čísel dělitelných devíti v jejichž zápisu se </a:t>
            </a:r>
            <a:r>
              <a:rPr lang="cs-CZ" dirty="0" smtClean="0"/>
              <a:t>vyskytují </a:t>
            </a:r>
            <a:r>
              <a:rPr lang="cs-CZ" dirty="0" smtClean="0"/>
              <a:t>pouze číslice 0, 2, 3, 5, 6. </a:t>
            </a:r>
            <a:endParaRPr lang="cs-CZ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ýř">
  <a:themeElements>
    <a:clrScheme name="Arkýř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47</TotalTime>
  <Words>582</Words>
  <Application>Microsoft Office PowerPoint</Application>
  <PresentationFormat>Předvádění na obrazovce (4:3)</PresentationFormat>
  <Paragraphs>52</Paragraphs>
  <Slides>10</Slides>
  <Notes>2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1" baseType="lpstr">
      <vt:lpstr>Arkýř</vt:lpstr>
      <vt:lpstr>Permutace s opakováním</vt:lpstr>
      <vt:lpstr>Materiály ke studiu</vt:lpstr>
      <vt:lpstr>Motivační úloha</vt:lpstr>
      <vt:lpstr>Úloha k hlasování</vt:lpstr>
      <vt:lpstr>Úloha k hlasování</vt:lpstr>
      <vt:lpstr>Další otázky</vt:lpstr>
      <vt:lpstr>Úloha</vt:lpstr>
      <vt:lpstr>Úloha</vt:lpstr>
      <vt:lpstr>Úloha</vt:lpstr>
      <vt:lpstr>Domácí úkoly</vt:lpstr>
    </vt:vector>
  </TitlesOfParts>
  <Company>PedF UK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Permutace bez opakování</dc:title>
  <dc:creator>Antonín Jančařík</dc:creator>
  <cp:lastModifiedBy>Antonín Jančařík</cp:lastModifiedBy>
  <cp:revision>8</cp:revision>
  <dcterms:created xsi:type="dcterms:W3CDTF">2014-10-05T17:45:05Z</dcterms:created>
  <dcterms:modified xsi:type="dcterms:W3CDTF">2014-10-22T14:16:09Z</dcterms:modified>
</cp:coreProperties>
</file>