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0" r:id="rId3"/>
    <p:sldId id="257" r:id="rId4"/>
    <p:sldId id="260" r:id="rId5"/>
    <p:sldId id="258" r:id="rId6"/>
    <p:sldId id="259" r:id="rId7"/>
    <p:sldId id="262" r:id="rId8"/>
    <p:sldId id="263" r:id="rId9"/>
    <p:sldId id="261" r:id="rId10"/>
    <p:sldId id="267" r:id="rId11"/>
    <p:sldId id="268" r:id="rId12"/>
    <p:sldId id="269" r:id="rId13"/>
    <p:sldId id="270" r:id="rId14"/>
    <p:sldId id="264" r:id="rId15"/>
    <p:sldId id="271" r:id="rId16"/>
    <p:sldId id="272" r:id="rId17"/>
    <p:sldId id="273" r:id="rId18"/>
    <p:sldId id="265" r:id="rId19"/>
    <p:sldId id="274" r:id="rId20"/>
    <p:sldId id="275" r:id="rId21"/>
    <p:sldId id="276" r:id="rId22"/>
    <p:sldId id="26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879304C9-89A1-4B08-8EAA-3BBB2C93073C}"/>
    <pc:docChg chg="custSel modSld">
      <pc:chgData name="Jarolímková, Adéla" userId="999f5e52-b3b5-4322-ac6a-365c09c88039" providerId="ADAL" clId="{879304C9-89A1-4B08-8EAA-3BBB2C93073C}" dt="2018-11-27T09:57:25.745" v="7" actId="20577"/>
      <pc:docMkLst>
        <pc:docMk/>
      </pc:docMkLst>
      <pc:sldChg chg="modSp">
        <pc:chgData name="Jarolímková, Adéla" userId="999f5e52-b3b5-4322-ac6a-365c09c88039" providerId="ADAL" clId="{879304C9-89A1-4B08-8EAA-3BBB2C93073C}" dt="2018-11-27T09:56:37.296" v="5" actId="20577"/>
        <pc:sldMkLst>
          <pc:docMk/>
          <pc:sldMk cId="203632283" sldId="291"/>
        </pc:sldMkLst>
        <pc:spChg chg="mod">
          <ac:chgData name="Jarolímková, Adéla" userId="999f5e52-b3b5-4322-ac6a-365c09c88039" providerId="ADAL" clId="{879304C9-89A1-4B08-8EAA-3BBB2C93073C}" dt="2018-11-27T09:56:37.296" v="5" actId="20577"/>
          <ac:spMkLst>
            <pc:docMk/>
            <pc:sldMk cId="203632283" sldId="291"/>
            <ac:spMk id="2" creationId="{00000000-0000-0000-0000-000000000000}"/>
          </ac:spMkLst>
        </pc:spChg>
      </pc:sldChg>
      <pc:sldChg chg="modSp">
        <pc:chgData name="Jarolímková, Adéla" userId="999f5e52-b3b5-4322-ac6a-365c09c88039" providerId="ADAL" clId="{879304C9-89A1-4B08-8EAA-3BBB2C93073C}" dt="2018-11-27T09:57:25.745" v="7" actId="20577"/>
        <pc:sldMkLst>
          <pc:docMk/>
          <pc:sldMk cId="432358656" sldId="292"/>
        </pc:sldMkLst>
        <pc:spChg chg="mod">
          <ac:chgData name="Jarolímková, Adéla" userId="999f5e52-b3b5-4322-ac6a-365c09c88039" providerId="ADAL" clId="{879304C9-89A1-4B08-8EAA-3BBB2C93073C}" dt="2018-11-27T09:57:25.745" v="7" actId="20577"/>
          <ac:spMkLst>
            <pc:docMk/>
            <pc:sldMk cId="432358656" sldId="292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135FC8-1163-4815-8B26-EE22A12CA537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135FC8-1163-4815-8B26-EE22A12CA537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magojr.com/journalrank.php" TargetMode="External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urnalindicators.com/indicators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Bibliografické rešeršní služby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9. Citační databáze</a:t>
            </a:r>
          </a:p>
        </p:txBody>
      </p:sp>
      <p:pic>
        <p:nvPicPr>
          <p:cNvPr id="5" name="Obrázek 4" descr="UISK_logo_claim-neg_RGB_XSM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45224"/>
            <a:ext cx="3251725" cy="9361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7E8CAFA-0345-4A4D-822F-03FCF41E3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99873"/>
            <a:ext cx="28575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Search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1290"/>
            <a:ext cx="8229600" cy="4473045"/>
          </a:xfrm>
        </p:spPr>
      </p:pic>
    </p:spTree>
    <p:extLst>
      <p:ext uri="{BB962C8B-B14F-4D97-AF65-F5344CB8AC3E}">
        <p14:creationId xmlns:p14="http://schemas.microsoft.com/office/powerpoint/2010/main" val="26814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řazené dle data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3" y="1774825"/>
            <a:ext cx="7760933" cy="4625975"/>
          </a:xfrm>
        </p:spPr>
      </p:pic>
    </p:spTree>
    <p:extLst>
      <p:ext uri="{BB962C8B-B14F-4D97-AF65-F5344CB8AC3E}">
        <p14:creationId xmlns:p14="http://schemas.microsoft.com/office/powerpoint/2010/main" val="927440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řazené dle citovanosti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8" y="1774825"/>
            <a:ext cx="7876484" cy="4625975"/>
          </a:xfrm>
        </p:spPr>
      </p:pic>
    </p:spTree>
    <p:extLst>
      <p:ext uri="{BB962C8B-B14F-4D97-AF65-F5344CB8AC3E}">
        <p14:creationId xmlns:p14="http://schemas.microsoft.com/office/powerpoint/2010/main" val="279039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záznamu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3756"/>
            <a:ext cx="8229600" cy="4548113"/>
          </a:xfrm>
        </p:spPr>
      </p:pic>
    </p:spTree>
    <p:extLst>
      <p:ext uri="{BB962C8B-B14F-4D97-AF65-F5344CB8AC3E}">
        <p14:creationId xmlns:p14="http://schemas.microsoft.com/office/powerpoint/2010/main" val="327742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vyhledávání – </a:t>
            </a:r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Vyhledejte publikace V. </a:t>
            </a:r>
            <a:r>
              <a:rPr lang="cs-CZ" dirty="0" err="1"/>
              <a:t>Šislera</a:t>
            </a:r>
            <a:endParaRPr lang="cs-CZ" dirty="0"/>
          </a:p>
          <a:p>
            <a:r>
              <a:rPr lang="cs-CZ" dirty="0"/>
              <a:t>Vlastnosti vyhledávání</a:t>
            </a:r>
          </a:p>
          <a:p>
            <a:pPr lvl="1"/>
            <a:r>
              <a:rPr lang="cs-CZ" dirty="0"/>
              <a:t>Možnost výběru oboru a afiliace autora – upřesnění vyhledávání při nejednoznačném určení autora</a:t>
            </a:r>
          </a:p>
        </p:txBody>
      </p:sp>
    </p:spTree>
    <p:extLst>
      <p:ext uri="{BB962C8B-B14F-4D97-AF65-F5344CB8AC3E}">
        <p14:creationId xmlns:p14="http://schemas.microsoft.com/office/powerpoint/2010/main" val="268532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- postup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857452" cy="208834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0968"/>
            <a:ext cx="6182104" cy="19353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52789"/>
            <a:ext cx="5580112" cy="200521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453029" y="1628800"/>
            <a:ext cx="288032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Jméno autora můžeme postupně upřesnit pomocí oboru a afiliace</a:t>
            </a:r>
          </a:p>
        </p:txBody>
      </p:sp>
    </p:spTree>
    <p:extLst>
      <p:ext uri="{BB962C8B-B14F-4D97-AF65-F5344CB8AC3E}">
        <p14:creationId xmlns:p14="http://schemas.microsoft.com/office/powerpoint/2010/main" val="190193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- výsledky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1" y="1774825"/>
            <a:ext cx="7771637" cy="4625975"/>
          </a:xfrm>
        </p:spPr>
      </p:pic>
    </p:spTree>
    <p:extLst>
      <p:ext uri="{BB962C8B-B14F-4D97-AF65-F5344CB8AC3E}">
        <p14:creationId xmlns:p14="http://schemas.microsoft.com/office/powerpoint/2010/main" val="147146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Citation</a:t>
            </a:r>
            <a:r>
              <a:rPr lang="cs-CZ" dirty="0"/>
              <a:t> report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76" y="1774825"/>
            <a:ext cx="6626848" cy="4625975"/>
          </a:xfrm>
        </p:spPr>
      </p:pic>
      <p:sp>
        <p:nvSpPr>
          <p:cNvPr id="5" name="TextovéPole 4"/>
          <p:cNvSpPr txBox="1"/>
          <p:nvPr/>
        </p:nvSpPr>
        <p:spPr>
          <a:xfrm>
            <a:off x="4932040" y="4725144"/>
            <a:ext cx="3672408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Citation</a:t>
            </a:r>
            <a:r>
              <a:rPr lang="cs-CZ" dirty="0"/>
              <a:t> report podává přehled o citovanosti zpracovaný na základě výsledků dotazu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Můžeme využít ke zjištění h-indexu autora, jeho celkové citovanosti</a:t>
            </a:r>
          </a:p>
        </p:txBody>
      </p:sp>
    </p:spTree>
    <p:extLst>
      <p:ext uri="{BB962C8B-B14F-4D97-AF65-F5344CB8AC3E}">
        <p14:creationId xmlns:p14="http://schemas.microsoft.com/office/powerpoint/2010/main" val="429246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vyhledávání – </a:t>
            </a:r>
            <a:r>
              <a:rPr lang="cs-CZ" dirty="0" err="1"/>
              <a:t>Cited</a:t>
            </a:r>
            <a:r>
              <a:rPr lang="cs-CZ" dirty="0"/>
              <a:t> Reference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Vyhledejte záznamy dokumentů, které citují článek Denisy </a:t>
            </a:r>
            <a:r>
              <a:rPr lang="cs-CZ" dirty="0" err="1"/>
              <a:t>Kera</a:t>
            </a:r>
            <a:r>
              <a:rPr lang="cs-CZ" dirty="0"/>
              <a:t> z časopisu Digital </a:t>
            </a:r>
            <a:r>
              <a:rPr lang="cs-CZ" dirty="0" err="1"/>
              <a:t>Creativity</a:t>
            </a:r>
            <a:r>
              <a:rPr lang="cs-CZ" dirty="0"/>
              <a:t> vol. 21 </a:t>
            </a:r>
            <a:r>
              <a:rPr lang="cs-CZ" dirty="0" err="1"/>
              <a:t>iss</a:t>
            </a:r>
            <a:r>
              <a:rPr lang="cs-CZ" dirty="0"/>
              <a:t>. 1 2010</a:t>
            </a:r>
          </a:p>
          <a:p>
            <a:r>
              <a:rPr lang="cs-CZ" dirty="0"/>
              <a:t>Vlastnosti vyhledávání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80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Cited</a:t>
            </a:r>
            <a:r>
              <a:rPr lang="cs-CZ" dirty="0"/>
              <a:t> reference </a:t>
            </a:r>
            <a:r>
              <a:rPr lang="cs-CZ" dirty="0" err="1"/>
              <a:t>search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7" y="2144544"/>
            <a:ext cx="7453006" cy="3886537"/>
          </a:xfrm>
        </p:spPr>
      </p:pic>
      <p:sp>
        <p:nvSpPr>
          <p:cNvPr id="5" name="TextovéPole 4"/>
          <p:cNvSpPr txBox="1"/>
          <p:nvPr/>
        </p:nvSpPr>
        <p:spPr>
          <a:xfrm>
            <a:off x="4499992" y="5707915"/>
            <a:ext cx="388843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třeba si uvědomit, že autoři často necitují přesně</a:t>
            </a:r>
          </a:p>
        </p:txBody>
      </p:sp>
    </p:spTree>
    <p:extLst>
      <p:ext uri="{BB962C8B-B14F-4D97-AF65-F5344CB8AC3E}">
        <p14:creationId xmlns:p14="http://schemas.microsoft.com/office/powerpoint/2010/main" val="266662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databáze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Citační databáze = databáze bibliografických záznamů opatřených informacemi o citačních vazbách a údaji odvozenými z těchto citačních vazeb, jako jsou citovanost a další </a:t>
            </a:r>
            <a:r>
              <a:rPr lang="cs-CZ" dirty="0" err="1"/>
              <a:t>bibliometrické</a:t>
            </a:r>
            <a:r>
              <a:rPr lang="cs-CZ" dirty="0"/>
              <a:t> ukazatele. </a:t>
            </a:r>
          </a:p>
          <a:p>
            <a:r>
              <a:rPr lang="cs-CZ" dirty="0"/>
              <a:t>Polytematické</a:t>
            </a:r>
          </a:p>
          <a:p>
            <a:r>
              <a:rPr lang="cs-CZ" dirty="0"/>
              <a:t>Jiný způsob vyhledávání</a:t>
            </a:r>
          </a:p>
          <a:p>
            <a:pPr lvl="1"/>
            <a:r>
              <a:rPr lang="cs-CZ" dirty="0"/>
              <a:t>Na základě citačních vazeb hledáme tematicky příbuzné dokumenty (</a:t>
            </a:r>
            <a:r>
              <a:rPr lang="cs-CZ" dirty="0" err="1"/>
              <a:t>backward</a:t>
            </a:r>
            <a:r>
              <a:rPr lang="cs-CZ" dirty="0"/>
              <a:t>/forward </a:t>
            </a:r>
            <a:r>
              <a:rPr lang="cs-CZ" dirty="0" err="1"/>
              <a:t>chaining</a:t>
            </a:r>
            <a:r>
              <a:rPr lang="cs-CZ" dirty="0"/>
              <a:t>)</a:t>
            </a:r>
          </a:p>
          <a:p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  <a:p>
            <a:r>
              <a:rPr lang="cs-CZ" dirty="0" err="1"/>
              <a:t>Scopus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111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Cited</a:t>
            </a:r>
            <a:r>
              <a:rPr lang="cs-CZ" dirty="0"/>
              <a:t> reference </a:t>
            </a:r>
            <a:r>
              <a:rPr lang="cs-CZ" dirty="0" err="1"/>
              <a:t>search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8175"/>
            <a:ext cx="8229600" cy="2799275"/>
          </a:xfrm>
        </p:spPr>
      </p:pic>
      <p:sp>
        <p:nvSpPr>
          <p:cNvPr id="5" name="TextovéPole 4"/>
          <p:cNvSpPr txBox="1"/>
          <p:nvPr/>
        </p:nvSpPr>
        <p:spPr>
          <a:xfrm>
            <a:off x="5076056" y="4869160"/>
            <a:ext cx="309634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tomto kroku potvrzujeme, zda se jedná opravdu o článek, jehož citovanost chceme zjistit</a:t>
            </a:r>
          </a:p>
        </p:txBody>
      </p:sp>
    </p:spTree>
    <p:extLst>
      <p:ext uri="{BB962C8B-B14F-4D97-AF65-F5344CB8AC3E}">
        <p14:creationId xmlns:p14="http://schemas.microsoft.com/office/powerpoint/2010/main" val="387902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Cited</a:t>
            </a:r>
            <a:r>
              <a:rPr lang="cs-CZ" dirty="0"/>
              <a:t> reference </a:t>
            </a:r>
            <a:r>
              <a:rPr lang="cs-CZ" dirty="0" err="1"/>
              <a:t>search</a:t>
            </a:r>
            <a:r>
              <a:rPr lang="cs-CZ" dirty="0"/>
              <a:t> - výsledky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6" y="1774825"/>
            <a:ext cx="7877008" cy="4625975"/>
          </a:xfrm>
        </p:spPr>
      </p:pic>
    </p:spTree>
    <p:extLst>
      <p:ext uri="{BB962C8B-B14F-4D97-AF65-F5344CB8AC3E}">
        <p14:creationId xmlns:p14="http://schemas.microsoft.com/office/powerpoint/2010/main" val="2712589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Problémy při vyhledávání ve </a:t>
            </a:r>
            <a:r>
              <a:rPr lang="cs-CZ" dirty="0" err="1"/>
              <a:t>WoS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WoS</a:t>
            </a:r>
            <a:r>
              <a:rPr lang="cs-CZ" dirty="0"/>
              <a:t> nemá tezaurus</a:t>
            </a:r>
          </a:p>
          <a:p>
            <a:r>
              <a:rPr lang="cs-CZ" dirty="0"/>
              <a:t>Různý zápis jmen autorů – řeší identifikátory, např. </a:t>
            </a:r>
            <a:r>
              <a:rPr lang="cs-CZ" dirty="0" err="1"/>
              <a:t>ResearcherID</a:t>
            </a:r>
            <a:r>
              <a:rPr lang="cs-CZ" dirty="0"/>
              <a:t>, ORCID, ale nejsou zatím univerzálně používány</a:t>
            </a:r>
          </a:p>
          <a:p>
            <a:r>
              <a:rPr lang="cs-CZ" dirty="0"/>
              <a:t>Různý zápis afiliací (institucí autorů)</a:t>
            </a:r>
          </a:p>
          <a:p>
            <a:r>
              <a:rPr lang="cs-CZ" dirty="0"/>
              <a:t>Neúplné záznamy citovaných publikací, které nemají ve </a:t>
            </a:r>
            <a:r>
              <a:rPr lang="cs-CZ" dirty="0" err="1"/>
              <a:t>WoS</a:t>
            </a:r>
            <a:r>
              <a:rPr lang="cs-CZ" dirty="0"/>
              <a:t> </a:t>
            </a:r>
            <a:r>
              <a:rPr lang="cs-CZ"/>
              <a:t>vlastní záznam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489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Scopus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Polytematická citační databáze</a:t>
            </a:r>
          </a:p>
          <a:p>
            <a:r>
              <a:rPr lang="cs-CZ" dirty="0"/>
              <a:t>Téměř 23 000 sledovaných časopisů, 560 knižních edic,145 000 knih, konferenční materiály, patenty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 err="1"/>
              <a:t>Tématické</a:t>
            </a:r>
            <a:r>
              <a:rPr lang="cs-CZ" dirty="0"/>
              <a:t> vyhledávání </a:t>
            </a:r>
          </a:p>
          <a:p>
            <a:pPr lvl="1"/>
            <a:r>
              <a:rPr lang="cs-CZ" dirty="0"/>
              <a:t>Citační analýza – obsahuje záznamy, které nejsou ve 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</p:spTree>
    <p:extLst>
      <p:ext uri="{BB962C8B-B14F-4D97-AF65-F5344CB8AC3E}">
        <p14:creationId xmlns:p14="http://schemas.microsoft.com/office/powerpoint/2010/main" val="3207317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Scopus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vyhledávání s možností výběru pole a operátorů</a:t>
            </a:r>
          </a:p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vyhledávání článků autora – možnost výběru z rejstříku, upřesnění oboru</a:t>
            </a:r>
          </a:p>
          <a:p>
            <a:r>
              <a:rPr lang="cs-CZ" dirty="0" err="1"/>
              <a:t>Affiliation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vyhledávání podle instituce</a:t>
            </a:r>
          </a:p>
          <a:p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zápis dotazu pomocí operátorů, kódů polí a závorek – pro složitější dotazy</a:t>
            </a:r>
          </a:p>
        </p:txBody>
      </p:sp>
    </p:spTree>
    <p:extLst>
      <p:ext uri="{BB962C8B-B14F-4D97-AF65-F5344CB8AC3E}">
        <p14:creationId xmlns:p14="http://schemas.microsoft.com/office/powerpoint/2010/main" val="1576002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Scopus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Implicitní operátor AND</a:t>
            </a:r>
          </a:p>
          <a:p>
            <a:r>
              <a:rPr lang="cs-CZ" dirty="0"/>
              <a:t>Další operátory</a:t>
            </a:r>
          </a:p>
          <a:p>
            <a:pPr lvl="1"/>
            <a:r>
              <a:rPr lang="cs-CZ" dirty="0"/>
              <a:t>OR, AND NOT</a:t>
            </a:r>
          </a:p>
          <a:p>
            <a:pPr lvl="1"/>
            <a:r>
              <a:rPr lang="cs-CZ" dirty="0"/>
              <a:t>W/n – zadaná slova jsou maximálně x slov od sebe, nezáleží na pořadí</a:t>
            </a:r>
          </a:p>
          <a:p>
            <a:pPr lvl="1"/>
            <a:r>
              <a:rPr lang="cs-CZ" dirty="0"/>
              <a:t>PRE/n - zadaná slova jsou maximálně x slov od sebe, záleží na pořadí</a:t>
            </a:r>
          </a:p>
          <a:p>
            <a:pPr lvl="1"/>
            <a:r>
              <a:rPr lang="cs-CZ" dirty="0"/>
              <a:t>W/SEG –zadaná slova se musí vyskytovat ve stejném segmentu (poli) záznamu</a:t>
            </a:r>
          </a:p>
        </p:txBody>
      </p:sp>
    </p:spTree>
    <p:extLst>
      <p:ext uri="{BB962C8B-B14F-4D97-AF65-F5344CB8AC3E}">
        <p14:creationId xmlns:p14="http://schemas.microsoft.com/office/powerpoint/2010/main" val="3449487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Scopus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Znaky pro rozšíření a nahrazování</a:t>
            </a:r>
          </a:p>
          <a:p>
            <a:pPr lvl="1"/>
            <a:r>
              <a:rPr lang="cs-CZ" dirty="0"/>
              <a:t>* - reprezentuje 0-x znaků</a:t>
            </a:r>
          </a:p>
          <a:p>
            <a:pPr lvl="2"/>
            <a:r>
              <a:rPr lang="cs-CZ" dirty="0"/>
              <a:t>Pravostranné rozšíření – před * musí předcházet alespoň 3 znaky</a:t>
            </a:r>
          </a:p>
          <a:p>
            <a:pPr lvl="1"/>
            <a:r>
              <a:rPr lang="cs-CZ" dirty="0"/>
              <a:t>? – právě jeden znak</a:t>
            </a:r>
          </a:p>
        </p:txBody>
      </p:sp>
    </p:spTree>
    <p:extLst>
      <p:ext uri="{BB962C8B-B14F-4D97-AF65-F5344CB8AC3E}">
        <p14:creationId xmlns:p14="http://schemas.microsoft.com/office/powerpoint/2010/main" val="2755413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Scopus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Doporučení pro vyhledávání ve velké polytematické databázi</a:t>
            </a:r>
          </a:p>
          <a:p>
            <a:pPr lvl="1"/>
            <a:r>
              <a:rPr lang="cs-CZ" dirty="0"/>
              <a:t>Použít fráze, např. „</a:t>
            </a:r>
            <a:r>
              <a:rPr lang="cs-CZ" dirty="0" err="1"/>
              <a:t>research</a:t>
            </a:r>
            <a:r>
              <a:rPr lang="cs-CZ" dirty="0"/>
              <a:t> data management“</a:t>
            </a:r>
          </a:p>
          <a:p>
            <a:pPr lvl="1"/>
            <a:r>
              <a:rPr lang="cs-CZ" dirty="0"/>
              <a:t>Začít vyhledávat pouze v názvu TITLE ( "</a:t>
            </a:r>
            <a:r>
              <a:rPr lang="cs-CZ" dirty="0" err="1"/>
              <a:t>research</a:t>
            </a:r>
            <a:r>
              <a:rPr lang="cs-CZ" dirty="0"/>
              <a:t> data management" ) </a:t>
            </a:r>
          </a:p>
          <a:p>
            <a:pPr lvl="1"/>
            <a:r>
              <a:rPr lang="cs-CZ" dirty="0"/>
              <a:t>Teprve potom dotaz rozšiřovat, použít </a:t>
            </a:r>
            <a:r>
              <a:rPr lang="cs-CZ" dirty="0" err="1"/>
              <a:t>proximitní</a:t>
            </a:r>
            <a:r>
              <a:rPr lang="cs-CZ" dirty="0"/>
              <a:t> operátory pro vyhledávání v abstraktu</a:t>
            </a:r>
          </a:p>
        </p:txBody>
      </p:sp>
    </p:spTree>
    <p:extLst>
      <p:ext uri="{BB962C8B-B14F-4D97-AF65-F5344CB8AC3E}">
        <p14:creationId xmlns:p14="http://schemas.microsoft.com/office/powerpoint/2010/main" val="409952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0" y="1774825"/>
            <a:ext cx="8147899" cy="4625975"/>
          </a:xfrm>
        </p:spPr>
      </p:pic>
      <p:sp>
        <p:nvSpPr>
          <p:cNvPr id="7" name="Zaoblený obdélníkový bublinový popisek 6"/>
          <p:cNvSpPr/>
          <p:nvPr/>
        </p:nvSpPr>
        <p:spPr>
          <a:xfrm>
            <a:off x="5724128" y="3120636"/>
            <a:ext cx="2664296" cy="1244467"/>
          </a:xfrm>
          <a:prstGeom prst="wedgeRoundRectCallout">
            <a:avLst>
              <a:gd name="adj1" fmla="val -51421"/>
              <a:gd name="adj2" fmla="val -110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začátku zadáme poměrně omezující zadání – fráze +  vyhledávání v názvu</a:t>
            </a:r>
          </a:p>
        </p:txBody>
      </p:sp>
    </p:spTree>
    <p:extLst>
      <p:ext uri="{BB962C8B-B14F-4D97-AF65-F5344CB8AC3E}">
        <p14:creationId xmlns:p14="http://schemas.microsoft.com/office/powerpoint/2010/main" val="2091042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- výsledky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1897"/>
            <a:ext cx="8229600" cy="4031831"/>
          </a:xfrm>
        </p:spPr>
      </p:pic>
      <p:sp>
        <p:nvSpPr>
          <p:cNvPr id="5" name="Zaoblený obdélníkový bublinový popisek 4"/>
          <p:cNvSpPr/>
          <p:nvPr/>
        </p:nvSpPr>
        <p:spPr>
          <a:xfrm>
            <a:off x="3779912" y="1270269"/>
            <a:ext cx="2262909" cy="939536"/>
          </a:xfrm>
          <a:prstGeom prst="wedgeRoundRectCallout">
            <a:avLst>
              <a:gd name="adj1" fmla="val 89976"/>
              <a:gd name="adj2" fmla="val 585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Výsledky jsou defaultně řazeny podle citovanosti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457200" y="5229200"/>
            <a:ext cx="3322712" cy="1344296"/>
          </a:xfrm>
          <a:prstGeom prst="wedgeRoundRectCallout">
            <a:avLst>
              <a:gd name="adj1" fmla="val -17917"/>
              <a:gd name="adj2" fmla="val -603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Možnosti filtrování:</a:t>
            </a:r>
          </a:p>
          <a:p>
            <a:r>
              <a:rPr lang="cs-CZ" dirty="0"/>
              <a:t>Limit to – omezit na vybranou kategorii</a:t>
            </a:r>
          </a:p>
          <a:p>
            <a:r>
              <a:rPr lang="cs-CZ" dirty="0" err="1"/>
              <a:t>Exclude</a:t>
            </a:r>
            <a:r>
              <a:rPr lang="cs-CZ" dirty="0"/>
              <a:t> – vyloučit vybranou kategorii</a:t>
            </a:r>
          </a:p>
        </p:txBody>
      </p:sp>
    </p:spTree>
    <p:extLst>
      <p:ext uri="{BB962C8B-B14F-4D97-AF65-F5344CB8AC3E}">
        <p14:creationId xmlns:p14="http://schemas.microsoft.com/office/powerpoint/2010/main" val="56295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Soubor citačních databází </a:t>
            </a:r>
            <a:r>
              <a:rPr lang="cs-CZ" sz="2400" dirty="0"/>
              <a:t>()</a:t>
            </a:r>
          </a:p>
          <a:p>
            <a:r>
              <a:rPr lang="cs-CZ" dirty="0"/>
              <a:t>Dostupné pro UK</a:t>
            </a:r>
          </a:p>
          <a:p>
            <a:pPr lvl="1"/>
            <a:r>
              <a:rPr lang="cs-CZ" dirty="0" err="1"/>
              <a:t>WoS</a:t>
            </a:r>
            <a:r>
              <a:rPr lang="cs-CZ" dirty="0"/>
              <a:t>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Collection</a:t>
            </a:r>
            <a:endParaRPr lang="cs-CZ" dirty="0"/>
          </a:p>
          <a:p>
            <a:pPr lvl="2"/>
            <a:r>
              <a:rPr lang="cs-CZ" dirty="0"/>
              <a:t>Science </a:t>
            </a:r>
            <a:r>
              <a:rPr lang="cs-CZ" dirty="0" err="1"/>
              <a:t>Citation</a:t>
            </a:r>
            <a:r>
              <a:rPr lang="cs-CZ" dirty="0"/>
              <a:t> Index </a:t>
            </a:r>
            <a:r>
              <a:rPr lang="cs-CZ" dirty="0" err="1"/>
              <a:t>Expanded</a:t>
            </a:r>
            <a:endParaRPr lang="cs-CZ" dirty="0"/>
          </a:p>
          <a:p>
            <a:pPr lvl="2"/>
            <a:r>
              <a:rPr lang="cs-CZ" dirty="0" err="1"/>
              <a:t>Social</a:t>
            </a:r>
            <a:r>
              <a:rPr lang="cs-CZ" dirty="0"/>
              <a:t> Science </a:t>
            </a:r>
            <a:r>
              <a:rPr lang="cs-CZ" dirty="0" err="1"/>
              <a:t>Citation</a:t>
            </a:r>
            <a:r>
              <a:rPr lang="cs-CZ" dirty="0"/>
              <a:t> Index </a:t>
            </a:r>
            <a:r>
              <a:rPr lang="cs-CZ" dirty="0" err="1"/>
              <a:t>Expanded</a:t>
            </a:r>
            <a:endParaRPr lang="cs-CZ" dirty="0"/>
          </a:p>
          <a:p>
            <a:pPr lvl="2"/>
            <a:r>
              <a:rPr lang="cs-CZ" dirty="0" err="1"/>
              <a:t>Conference</a:t>
            </a:r>
            <a:r>
              <a:rPr lang="cs-CZ" dirty="0"/>
              <a:t> </a:t>
            </a:r>
            <a:r>
              <a:rPr lang="cs-CZ" dirty="0" err="1"/>
              <a:t>Proceedings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Index</a:t>
            </a:r>
          </a:p>
          <a:p>
            <a:pPr lvl="2"/>
            <a:r>
              <a:rPr lang="cs-CZ" dirty="0" err="1"/>
              <a:t>Arts</a:t>
            </a:r>
            <a:r>
              <a:rPr lang="cs-CZ" dirty="0"/>
              <a:t>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Humanities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Index</a:t>
            </a:r>
          </a:p>
          <a:p>
            <a:pPr lvl="1"/>
            <a:r>
              <a:rPr lang="cs-CZ" dirty="0"/>
              <a:t>KCI </a:t>
            </a:r>
            <a:r>
              <a:rPr lang="cs-CZ" dirty="0" err="1"/>
              <a:t>Korean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Database</a:t>
            </a:r>
          </a:p>
          <a:p>
            <a:pPr lvl="1"/>
            <a:r>
              <a:rPr lang="cs-CZ" dirty="0" err="1"/>
              <a:t>Russian</a:t>
            </a:r>
            <a:r>
              <a:rPr lang="cs-CZ" dirty="0"/>
              <a:t> Science </a:t>
            </a:r>
            <a:r>
              <a:rPr lang="cs-CZ" dirty="0" err="1"/>
              <a:t>Citation</a:t>
            </a:r>
            <a:r>
              <a:rPr lang="cs-CZ" dirty="0"/>
              <a:t> Index</a:t>
            </a:r>
          </a:p>
          <a:p>
            <a:pPr lvl="1"/>
            <a:r>
              <a:rPr lang="cs-CZ" dirty="0" err="1"/>
              <a:t>SciELO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Index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433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Detail záznamu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8205"/>
            <a:ext cx="8229600" cy="4019215"/>
          </a:xfrm>
        </p:spPr>
      </p:pic>
      <p:sp>
        <p:nvSpPr>
          <p:cNvPr id="5" name="Zaoblený obdélníkový bublinový popisek 4"/>
          <p:cNvSpPr/>
          <p:nvPr/>
        </p:nvSpPr>
        <p:spPr>
          <a:xfrm>
            <a:off x="3995936" y="1052736"/>
            <a:ext cx="2664296" cy="2520280"/>
          </a:xfrm>
          <a:prstGeom prst="wedgeRoundRectCallout">
            <a:avLst>
              <a:gd name="adj1" fmla="val 61393"/>
              <a:gd name="adj2" fmla="val 533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/>
              <a:t>Citations</a:t>
            </a:r>
            <a:r>
              <a:rPr lang="cs-CZ" b="1" dirty="0"/>
              <a:t> in </a:t>
            </a:r>
            <a:r>
              <a:rPr lang="cs-CZ" b="1" dirty="0" err="1"/>
              <a:t>Scopus</a:t>
            </a:r>
            <a:r>
              <a:rPr lang="cs-CZ" b="1" dirty="0"/>
              <a:t> </a:t>
            </a:r>
            <a:r>
              <a:rPr lang="cs-CZ" dirty="0"/>
              <a:t>= počet citací ve </a:t>
            </a:r>
            <a:r>
              <a:rPr lang="cs-CZ" dirty="0" err="1"/>
              <a:t>Scopusu</a:t>
            </a:r>
            <a:endParaRPr lang="cs-CZ" dirty="0"/>
          </a:p>
          <a:p>
            <a:r>
              <a:rPr lang="cs-CZ" b="1" dirty="0" err="1"/>
              <a:t>Field-Weighted</a:t>
            </a:r>
            <a:r>
              <a:rPr lang="cs-CZ" dirty="0"/>
              <a:t>… = srovnání </a:t>
            </a:r>
            <a:r>
              <a:rPr lang="cs-CZ" dirty="0" err="1"/>
              <a:t>citovanoti</a:t>
            </a:r>
            <a:r>
              <a:rPr lang="cs-CZ" dirty="0"/>
              <a:t> s podobnými články (</a:t>
            </a:r>
            <a:r>
              <a:rPr lang="en-US" dirty="0"/>
              <a:t>&gt;1 – </a:t>
            </a:r>
            <a:r>
              <a:rPr lang="cs-CZ" dirty="0"/>
              <a:t>více než průměr)</a:t>
            </a:r>
          </a:p>
          <a:p>
            <a:r>
              <a:rPr lang="cs-CZ" dirty="0" err="1"/>
              <a:t>PlumX</a:t>
            </a:r>
            <a:r>
              <a:rPr lang="cs-CZ" dirty="0"/>
              <a:t> </a:t>
            </a:r>
            <a:r>
              <a:rPr lang="cs-CZ" b="1" dirty="0" err="1"/>
              <a:t>Metrics</a:t>
            </a:r>
            <a:r>
              <a:rPr lang="cs-CZ" dirty="0"/>
              <a:t> - </a:t>
            </a:r>
            <a:r>
              <a:rPr lang="cs-CZ" dirty="0" err="1"/>
              <a:t>altmetriky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259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Detail záznamu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7514361" cy="4625975"/>
          </a:xfrm>
        </p:spPr>
      </p:pic>
      <p:sp>
        <p:nvSpPr>
          <p:cNvPr id="5" name="Zaoblený obdélníkový bublinový popisek 4"/>
          <p:cNvSpPr/>
          <p:nvPr/>
        </p:nvSpPr>
        <p:spPr>
          <a:xfrm>
            <a:off x="6012160" y="3501008"/>
            <a:ext cx="2674640" cy="1296144"/>
          </a:xfrm>
          <a:prstGeom prst="wedgeRoundRectCallout">
            <a:avLst>
              <a:gd name="adj1" fmla="val -90432"/>
              <a:gd name="adj2" fmla="val -967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Záznamy, které pocházejí z </a:t>
            </a:r>
            <a:r>
              <a:rPr lang="cs-CZ" dirty="0" err="1"/>
              <a:t>Medline</a:t>
            </a:r>
            <a:r>
              <a:rPr lang="cs-CZ" dirty="0"/>
              <a:t> či </a:t>
            </a:r>
            <a:r>
              <a:rPr lang="cs-CZ" dirty="0" err="1"/>
              <a:t>Embase</a:t>
            </a:r>
            <a:r>
              <a:rPr lang="cs-CZ" dirty="0"/>
              <a:t>, mají i deskriptory z tezauru</a:t>
            </a:r>
          </a:p>
        </p:txBody>
      </p:sp>
    </p:spTree>
    <p:extLst>
      <p:ext uri="{BB962C8B-B14F-4D97-AF65-F5344CB8AC3E}">
        <p14:creationId xmlns:p14="http://schemas.microsoft.com/office/powerpoint/2010/main" val="4291572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vyhledávání – </a:t>
            </a:r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Vyhledejte publikace V. </a:t>
            </a:r>
            <a:r>
              <a:rPr lang="cs-CZ" dirty="0" err="1"/>
              <a:t>Šislera</a:t>
            </a:r>
            <a:endParaRPr lang="cs-CZ" dirty="0"/>
          </a:p>
          <a:p>
            <a:r>
              <a:rPr lang="cs-CZ" dirty="0"/>
              <a:t>Vlastnosti vyhledávání</a:t>
            </a:r>
          </a:p>
          <a:p>
            <a:pPr lvl="1"/>
            <a:r>
              <a:rPr lang="cs-CZ" dirty="0"/>
              <a:t>Možnost vyhledávání pomocí ORCID</a:t>
            </a:r>
          </a:p>
          <a:p>
            <a:pPr lvl="1"/>
            <a:r>
              <a:rPr lang="cs-CZ" dirty="0"/>
              <a:t>Možnost výběru oboru a afiliace autora – upřesnění vyhledávání při nejednoznačném určení autora</a:t>
            </a:r>
          </a:p>
        </p:txBody>
      </p:sp>
    </p:spTree>
    <p:extLst>
      <p:ext uri="{BB962C8B-B14F-4D97-AF65-F5344CB8AC3E}">
        <p14:creationId xmlns:p14="http://schemas.microsoft.com/office/powerpoint/2010/main" val="2746190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0" y="1700761"/>
            <a:ext cx="8229600" cy="2211277"/>
          </a:xfr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4587"/>
            <a:ext cx="6242090" cy="2153082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360210" y="4581128"/>
            <a:ext cx="2262909" cy="939536"/>
          </a:xfrm>
          <a:prstGeom prst="wedgeRoundRectCallout">
            <a:avLst>
              <a:gd name="adj1" fmla="val 63445"/>
              <a:gd name="adj2" fmla="val -623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Systém nabízí odpovídající jména s afiliacemi</a:t>
            </a: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4067944" y="2549151"/>
            <a:ext cx="2262909" cy="939536"/>
          </a:xfrm>
          <a:prstGeom prst="wedgeRoundRectCallout">
            <a:avLst>
              <a:gd name="adj1" fmla="val -63085"/>
              <a:gd name="adj2" fmla="val 674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Show </a:t>
            </a:r>
            <a:r>
              <a:rPr lang="cs-CZ" dirty="0" err="1"/>
              <a:t>documents</a:t>
            </a:r>
            <a:r>
              <a:rPr lang="cs-CZ" dirty="0"/>
              <a:t> = zobrazení záznamů k vybranému autorovi</a:t>
            </a:r>
          </a:p>
        </p:txBody>
      </p:sp>
    </p:spTree>
    <p:extLst>
      <p:ext uri="{BB962C8B-B14F-4D97-AF65-F5344CB8AC3E}">
        <p14:creationId xmlns:p14="http://schemas.microsoft.com/office/powerpoint/2010/main" val="3709079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3490"/>
            <a:ext cx="8229600" cy="294864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- výsledky</a:t>
            </a:r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251520" y="1433852"/>
            <a:ext cx="2262909" cy="1502955"/>
          </a:xfrm>
          <a:prstGeom prst="wedgeRoundRectCallout">
            <a:avLst>
              <a:gd name="adj1" fmla="val 58547"/>
              <a:gd name="adj2" fmla="val 409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Analýza výsledků – statistika podle data publikování, zdrojové časopisy, spoluautoři…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5148064" y="1583939"/>
            <a:ext cx="2465571" cy="1202780"/>
          </a:xfrm>
          <a:prstGeom prst="wedgeRoundRectCallout">
            <a:avLst>
              <a:gd name="adj1" fmla="val -66116"/>
              <a:gd name="adj2" fmla="val 750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Citační analýza – nutno nejdříve označit dokumenty, které budou zahrnuty</a:t>
            </a:r>
          </a:p>
        </p:txBody>
      </p:sp>
    </p:spTree>
    <p:extLst>
      <p:ext uri="{BB962C8B-B14F-4D97-AF65-F5344CB8AC3E}">
        <p14:creationId xmlns:p14="http://schemas.microsoft.com/office/powerpoint/2010/main" val="2143788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6361"/>
            <a:ext cx="8229600" cy="408290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overview</a:t>
            </a:r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5940152" y="332656"/>
            <a:ext cx="2382982" cy="1477818"/>
          </a:xfrm>
          <a:prstGeom prst="wedgeRoundRectCallout">
            <a:avLst>
              <a:gd name="adj1" fmla="val 27598"/>
              <a:gd name="adj2" fmla="val 717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H-index je závislý na sadě záznamů, se kterými se pracuje, často se liší od h-indexu ve </a:t>
            </a:r>
            <a:r>
              <a:rPr lang="cs-CZ" dirty="0" err="1"/>
              <a:t>WoS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270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vyhledávání podle citovaného články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Vyhledejte záznamy dokumentů, které citují článek Denisy </a:t>
            </a:r>
            <a:r>
              <a:rPr lang="cs-CZ" dirty="0" err="1"/>
              <a:t>Kera</a:t>
            </a:r>
            <a:r>
              <a:rPr lang="cs-CZ" dirty="0"/>
              <a:t> z časopisu Digital </a:t>
            </a:r>
            <a:r>
              <a:rPr lang="cs-CZ" dirty="0" err="1"/>
              <a:t>Creativity</a:t>
            </a:r>
            <a:r>
              <a:rPr lang="cs-CZ" dirty="0"/>
              <a:t> vol. 21 </a:t>
            </a:r>
            <a:r>
              <a:rPr lang="cs-CZ" dirty="0" err="1"/>
              <a:t>iss</a:t>
            </a:r>
            <a:r>
              <a:rPr lang="cs-CZ" dirty="0"/>
              <a:t>. 1 2010</a:t>
            </a:r>
          </a:p>
          <a:p>
            <a:r>
              <a:rPr lang="cs-CZ" dirty="0"/>
              <a:t>Možnosti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Pomocí </a:t>
            </a:r>
            <a:r>
              <a:rPr lang="cs-CZ" dirty="0" err="1"/>
              <a:t>document</a:t>
            </a:r>
            <a:r>
              <a:rPr lang="cs-CZ" dirty="0"/>
              <a:t> nebo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vyhledáme dotyčný článek, počet citací se zobrazuje u záznamu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Pomocí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vyhledáme přímo články, které dotyčný článek citují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815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1.Použití </a:t>
            </a:r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6" y="1772816"/>
            <a:ext cx="8053028" cy="4625975"/>
          </a:xfrm>
        </p:spPr>
      </p:pic>
      <p:sp>
        <p:nvSpPr>
          <p:cNvPr id="5" name="Obdélník 4"/>
          <p:cNvSpPr/>
          <p:nvPr/>
        </p:nvSpPr>
        <p:spPr>
          <a:xfrm>
            <a:off x="755576" y="2204864"/>
            <a:ext cx="7488832" cy="504056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59698" y="3284984"/>
            <a:ext cx="7488832" cy="504056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49965" y="5445224"/>
            <a:ext cx="5174163" cy="504056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32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4102"/>
            <a:ext cx="8229600" cy="414742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1.Použití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6516216" y="1290360"/>
            <a:ext cx="2382982" cy="757738"/>
          </a:xfrm>
          <a:prstGeom prst="wedgeRoundRectCallout">
            <a:avLst>
              <a:gd name="adj1" fmla="val -13875"/>
              <a:gd name="adj2" fmla="val 973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Nabídka operátorů a kódů polí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2915816" y="3573016"/>
            <a:ext cx="2808312" cy="1728192"/>
          </a:xfrm>
          <a:prstGeom prst="wedgeRoundRectCallout">
            <a:avLst>
              <a:gd name="adj1" fmla="val -31822"/>
              <a:gd name="adj2" fmla="val -87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Jakmile začneme zapisovat objeví se nabídka relevantních kódů, u vybraného kódu je kontextová nápověda </a:t>
            </a:r>
          </a:p>
        </p:txBody>
      </p:sp>
    </p:spTree>
    <p:extLst>
      <p:ext uri="{BB962C8B-B14F-4D97-AF65-F5344CB8AC3E}">
        <p14:creationId xmlns:p14="http://schemas.microsoft.com/office/powerpoint/2010/main" val="432358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1.Výsledek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229600" cy="3134212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16062"/>
            <a:ext cx="7446618" cy="209763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Šipka dolů 5"/>
          <p:cNvSpPr/>
          <p:nvPr/>
        </p:nvSpPr>
        <p:spPr>
          <a:xfrm>
            <a:off x="8121080" y="3112507"/>
            <a:ext cx="360040" cy="1457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5445224"/>
            <a:ext cx="115212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4 záznamy</a:t>
            </a:r>
          </a:p>
        </p:txBody>
      </p:sp>
    </p:spTree>
    <p:extLst>
      <p:ext uri="{BB962C8B-B14F-4D97-AF65-F5344CB8AC3E}">
        <p14:creationId xmlns:p14="http://schemas.microsoft.com/office/powerpoint/2010/main" val="136922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6945885" cy="3417886"/>
          </a:xfrm>
        </p:spPr>
      </p:pic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67310"/>
            <a:ext cx="4633739" cy="148189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44" y="5267310"/>
            <a:ext cx="2707340" cy="151089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4067944" y="6165304"/>
            <a:ext cx="14401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Tištěný SCI</a:t>
            </a:r>
          </a:p>
        </p:txBody>
      </p:sp>
    </p:spTree>
    <p:extLst>
      <p:ext uri="{BB962C8B-B14F-4D97-AF65-F5344CB8AC3E}">
        <p14:creationId xmlns:p14="http://schemas.microsoft.com/office/powerpoint/2010/main" val="1284894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2.Použití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7" y="1772816"/>
            <a:ext cx="7110954" cy="4625975"/>
          </a:xfrm>
        </p:spPr>
      </p:pic>
      <p:sp>
        <p:nvSpPr>
          <p:cNvPr id="7" name="Zaoblený obdélníkový bublinový popisek 6"/>
          <p:cNvSpPr/>
          <p:nvPr/>
        </p:nvSpPr>
        <p:spPr>
          <a:xfrm>
            <a:off x="1907704" y="3068960"/>
            <a:ext cx="1512168" cy="864096"/>
          </a:xfrm>
          <a:prstGeom prst="wedgeRoundRectCallout">
            <a:avLst>
              <a:gd name="adj1" fmla="val -120852"/>
              <a:gd name="adj2" fmla="val -645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Hledání v referencích u záznamů</a:t>
            </a:r>
          </a:p>
        </p:txBody>
      </p:sp>
    </p:spTree>
    <p:extLst>
      <p:ext uri="{BB962C8B-B14F-4D97-AF65-F5344CB8AC3E}">
        <p14:creationId xmlns:p14="http://schemas.microsoft.com/office/powerpoint/2010/main" val="59619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2.Výsledky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4" y="1774825"/>
            <a:ext cx="7538211" cy="4625975"/>
          </a:xfrm>
        </p:spPr>
      </p:pic>
      <p:sp>
        <p:nvSpPr>
          <p:cNvPr id="5" name="TextovéPole 4"/>
          <p:cNvSpPr txBox="1"/>
          <p:nvPr/>
        </p:nvSpPr>
        <p:spPr>
          <a:xfrm>
            <a:off x="6300192" y="5949280"/>
            <a:ext cx="115212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5 záznamů</a:t>
            </a:r>
          </a:p>
        </p:txBody>
      </p:sp>
    </p:spTree>
    <p:extLst>
      <p:ext uri="{BB962C8B-B14F-4D97-AF65-F5344CB8AC3E}">
        <p14:creationId xmlns:p14="http://schemas.microsoft.com/office/powerpoint/2010/main" val="1330497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Najdi 1 rozdíl</a:t>
            </a:r>
          </a:p>
        </p:txBody>
      </p:sp>
      <p:pic>
        <p:nvPicPr>
          <p:cNvPr id="5" name="Picture 2" descr="C:\Users\bakoa1af\AppData\Local\Microsoft\Windows\Temporary Internet Files\Content.IE5\A6M1CXVO\question-mark-46086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84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8229600" cy="1284732"/>
          </a:xfrm>
        </p:spPr>
      </p:pic>
      <p:sp>
        <p:nvSpPr>
          <p:cNvPr id="6" name="Zaoblený obdélníkový bublinový popisek 5"/>
          <p:cNvSpPr/>
          <p:nvPr/>
        </p:nvSpPr>
        <p:spPr>
          <a:xfrm>
            <a:off x="4788024" y="4405058"/>
            <a:ext cx="2808312" cy="1523580"/>
          </a:xfrm>
          <a:prstGeom prst="wedgeRoundRectCallout">
            <a:avLst>
              <a:gd name="adj1" fmla="val -120852"/>
              <a:gd name="adj2" fmla="val -645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Možnost kombinovat předchozí dotazy</a:t>
            </a:r>
          </a:p>
        </p:txBody>
      </p:sp>
    </p:spTree>
    <p:extLst>
      <p:ext uri="{BB962C8B-B14F-4D97-AF65-F5344CB8AC3E}">
        <p14:creationId xmlns:p14="http://schemas.microsoft.com/office/powerpoint/2010/main" val="1700636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8" y="1628800"/>
            <a:ext cx="8229600" cy="336544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Sources</a:t>
            </a:r>
            <a:r>
              <a:rPr lang="cs-CZ" dirty="0"/>
              <a:t> – indikátory kvality časopisů</a:t>
            </a:r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5796136" y="4797152"/>
            <a:ext cx="3168073" cy="1816100"/>
          </a:xfrm>
          <a:prstGeom prst="wedgeRoundRectCallout">
            <a:avLst>
              <a:gd name="adj1" fmla="val -54069"/>
              <a:gd name="adj2" fmla="val -579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Scopus</a:t>
            </a:r>
            <a:r>
              <a:rPr lang="cs-CZ" dirty="0"/>
              <a:t> má vlastní indikátory pro časopisy:</a:t>
            </a:r>
          </a:p>
          <a:p>
            <a:pPr algn="ctr"/>
            <a:r>
              <a:rPr lang="cs-CZ" dirty="0" err="1">
                <a:hlinkClick r:id="rId3"/>
              </a:rPr>
              <a:t>SCImago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Journal</a:t>
            </a:r>
            <a:r>
              <a:rPr lang="cs-CZ" dirty="0">
                <a:hlinkClick r:id="rId3"/>
              </a:rPr>
              <a:t> Rank </a:t>
            </a:r>
            <a:r>
              <a:rPr lang="cs-CZ" dirty="0"/>
              <a:t>(SJR)</a:t>
            </a:r>
          </a:p>
          <a:p>
            <a:pPr algn="ctr"/>
            <a:r>
              <a:rPr lang="cs-CZ" dirty="0">
                <a:hlinkClick r:id="rId4"/>
              </a:rPr>
              <a:t>Source </a:t>
            </a:r>
            <a:r>
              <a:rPr lang="cs-CZ" dirty="0" err="1">
                <a:hlinkClick r:id="rId4"/>
              </a:rPr>
              <a:t>Normalized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Impact</a:t>
            </a:r>
            <a:r>
              <a:rPr lang="cs-CZ" dirty="0">
                <a:hlinkClick r:id="rId4"/>
              </a:rPr>
              <a:t> per </a:t>
            </a:r>
            <a:r>
              <a:rPr lang="cs-CZ" dirty="0" err="1">
                <a:hlinkClick r:id="rId4"/>
              </a:rPr>
              <a:t>Paper</a:t>
            </a:r>
            <a:r>
              <a:rPr lang="cs-CZ" dirty="0">
                <a:hlinkClick r:id="rId4"/>
              </a:rPr>
              <a:t> </a:t>
            </a:r>
            <a:r>
              <a:rPr lang="cs-CZ" dirty="0"/>
              <a:t>(SNIP)</a:t>
            </a:r>
          </a:p>
        </p:txBody>
      </p:sp>
    </p:spTree>
    <p:extLst>
      <p:ext uri="{BB962C8B-B14F-4D97-AF65-F5344CB8AC3E}">
        <p14:creationId xmlns:p14="http://schemas.microsoft.com/office/powerpoint/2010/main" val="161999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Scopus</a:t>
            </a:r>
            <a:r>
              <a:rPr lang="cs-CZ" dirty="0"/>
              <a:t> -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</a:t>
            </a:r>
            <a:r>
              <a:rPr lang="cs-CZ" dirty="0" err="1"/>
              <a:t>tématické</a:t>
            </a:r>
            <a:r>
              <a:rPr lang="cs-CZ" dirty="0"/>
              <a:t> vyhledávání, možnost výběru pole a operátorů</a:t>
            </a:r>
          </a:p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vyhledávání článků autora – možnost výběru z rejstříku, upřesnění oboru</a:t>
            </a:r>
          </a:p>
          <a:p>
            <a:r>
              <a:rPr lang="cs-CZ" dirty="0" err="1"/>
              <a:t>Affiliation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vyhledávání podle instituce</a:t>
            </a:r>
          </a:p>
          <a:p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zápis dotazu pomocí operátorů (včetně </a:t>
            </a:r>
            <a:r>
              <a:rPr lang="cs-CZ" dirty="0" err="1"/>
              <a:t>proximitních</a:t>
            </a:r>
            <a:r>
              <a:rPr lang="cs-CZ" dirty="0"/>
              <a:t>), kódů polí a závorek – pro složitější dotazy</a:t>
            </a:r>
          </a:p>
          <a:p>
            <a:r>
              <a:rPr lang="cs-CZ" dirty="0" err="1"/>
              <a:t>Sources</a:t>
            </a:r>
            <a:r>
              <a:rPr lang="cs-CZ" dirty="0"/>
              <a:t> – indikátory kvality časopisů SJR a SNIP</a:t>
            </a:r>
          </a:p>
        </p:txBody>
      </p:sp>
    </p:spTree>
    <p:extLst>
      <p:ext uri="{BB962C8B-B14F-4D97-AF65-F5344CB8AC3E}">
        <p14:creationId xmlns:p14="http://schemas.microsoft.com/office/powerpoint/2010/main" val="118794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Tematické vyhledávání</a:t>
            </a:r>
          </a:p>
          <a:p>
            <a:pPr lvl="2"/>
            <a:r>
              <a:rPr lang="cs-CZ" dirty="0"/>
              <a:t>Multidisciplinární databáze, zahrnuje i časopisy z našeho oboru, vhodná pro vyhledávání problematiky na pomezí více oborů</a:t>
            </a:r>
          </a:p>
          <a:p>
            <a:pPr lvl="2"/>
            <a:r>
              <a:rPr lang="cs-CZ" dirty="0"/>
              <a:t>Díky údajům o citovanosti lze zjistit, které články tvoří jádro problematiky</a:t>
            </a:r>
          </a:p>
          <a:p>
            <a:pPr lvl="1"/>
            <a:r>
              <a:rPr lang="cs-CZ" dirty="0"/>
              <a:t>Citační analýza – citovanost konkrétního článku, autora, instituce</a:t>
            </a:r>
          </a:p>
        </p:txBody>
      </p:sp>
    </p:spTree>
    <p:extLst>
      <p:ext uri="{BB962C8B-B14F-4D97-AF65-F5344CB8AC3E}">
        <p14:creationId xmlns:p14="http://schemas.microsoft.com/office/powerpoint/2010/main" val="303011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Basic </a:t>
            </a:r>
            <a:r>
              <a:rPr lang="cs-CZ" dirty="0" err="1"/>
              <a:t>Search</a:t>
            </a:r>
            <a:r>
              <a:rPr lang="cs-CZ" dirty="0"/>
              <a:t> – vyhledávání s možností výběru pole a operátorů</a:t>
            </a:r>
          </a:p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vyhledávání článků autora – možnost výběru z rejstříku, upřesnění oboru</a:t>
            </a:r>
          </a:p>
          <a:p>
            <a:r>
              <a:rPr lang="cs-CZ" dirty="0" err="1"/>
              <a:t>Cited</a:t>
            </a:r>
            <a:r>
              <a:rPr lang="cs-CZ" dirty="0"/>
              <a:t> Reference </a:t>
            </a:r>
            <a:r>
              <a:rPr lang="cs-CZ" dirty="0" err="1"/>
              <a:t>Search</a:t>
            </a:r>
            <a:r>
              <a:rPr lang="cs-CZ" dirty="0"/>
              <a:t> – vyhledávání podle citovaného článku</a:t>
            </a:r>
          </a:p>
          <a:p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pro chemické látky – možnost nakreslit strukturu ve speciálním editoru</a:t>
            </a:r>
          </a:p>
          <a:p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zápis dotazu pomocí operátorů, kódů polí a závorek – pro složitější dotazy</a:t>
            </a:r>
          </a:p>
        </p:txBody>
      </p:sp>
    </p:spTree>
    <p:extLst>
      <p:ext uri="{BB962C8B-B14F-4D97-AF65-F5344CB8AC3E}">
        <p14:creationId xmlns:p14="http://schemas.microsoft.com/office/powerpoint/2010/main" val="183403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WoS</a:t>
            </a:r>
            <a:r>
              <a:rPr lang="cs-CZ" dirty="0"/>
              <a:t> – obecné vlastnosti rešeršního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Implicitní operátor AND</a:t>
            </a:r>
          </a:p>
          <a:p>
            <a:r>
              <a:rPr lang="cs-CZ" dirty="0"/>
              <a:t>Další operátory</a:t>
            </a:r>
          </a:p>
          <a:p>
            <a:pPr lvl="1"/>
            <a:r>
              <a:rPr lang="cs-CZ" dirty="0"/>
              <a:t>OR, NOT</a:t>
            </a:r>
          </a:p>
          <a:p>
            <a:pPr lvl="1"/>
            <a:r>
              <a:rPr lang="cs-CZ" dirty="0"/>
              <a:t>NEAR/x – zadaná slova jsou maximálně x slov od sebe</a:t>
            </a:r>
          </a:p>
          <a:p>
            <a:pPr lvl="1"/>
            <a:r>
              <a:rPr lang="cs-CZ" dirty="0"/>
              <a:t>SAME – pro vyhledávání v adrese (afiliaci autora) – zadaná slova se musí vyskytovat ve stejné adrese, ne kdekoliv v poli adresa</a:t>
            </a:r>
          </a:p>
          <a:p>
            <a:pPr lvl="1"/>
            <a:r>
              <a:rPr lang="cs-CZ" dirty="0"/>
              <a:t>Pořadí zpracování operátorů: 1. NEAR/x, 2. SAME, 3. NOT, 4. AND, 5. OR - jiné pořadí je nutno zajistit použitím závorek</a:t>
            </a:r>
          </a:p>
        </p:txBody>
      </p:sp>
    </p:spTree>
    <p:extLst>
      <p:ext uri="{BB962C8B-B14F-4D97-AF65-F5344CB8AC3E}">
        <p14:creationId xmlns:p14="http://schemas.microsoft.com/office/powerpoint/2010/main" val="351378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WoS</a:t>
            </a:r>
            <a:r>
              <a:rPr lang="cs-CZ" dirty="0"/>
              <a:t> – obecné vlastnosti rešeršního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Znaky pro rozšíření a nahrazování</a:t>
            </a:r>
          </a:p>
          <a:p>
            <a:pPr lvl="1"/>
            <a:r>
              <a:rPr lang="cs-CZ" dirty="0"/>
              <a:t>* - reprezentuje 0-x znaků</a:t>
            </a:r>
          </a:p>
          <a:p>
            <a:pPr lvl="2"/>
            <a:r>
              <a:rPr lang="cs-CZ" dirty="0"/>
              <a:t>Pravostranné rozšíření – před * musí předcházet alespoň 3 znaky</a:t>
            </a:r>
          </a:p>
          <a:p>
            <a:pPr lvl="2"/>
            <a:r>
              <a:rPr lang="cs-CZ" dirty="0"/>
              <a:t>Levostranné rozšíření – povoleno v polích </a:t>
            </a:r>
            <a:r>
              <a:rPr lang="cs-CZ" dirty="0" err="1"/>
              <a:t>Topic</a:t>
            </a:r>
            <a:r>
              <a:rPr lang="cs-CZ" dirty="0"/>
              <a:t>, </a:t>
            </a:r>
            <a:r>
              <a:rPr lang="cs-CZ" dirty="0" err="1"/>
              <a:t>Title</a:t>
            </a:r>
            <a:r>
              <a:rPr lang="cs-CZ" dirty="0"/>
              <a:t>, </a:t>
            </a:r>
            <a:r>
              <a:rPr lang="cs-CZ" dirty="0" err="1"/>
              <a:t>Accession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, </a:t>
            </a:r>
            <a:r>
              <a:rPr lang="cs-CZ" dirty="0" err="1"/>
              <a:t>Identifying</a:t>
            </a:r>
            <a:r>
              <a:rPr lang="cs-CZ" dirty="0"/>
              <a:t> </a:t>
            </a:r>
            <a:r>
              <a:rPr lang="cs-CZ" dirty="0" err="1"/>
              <a:t>Codes</a:t>
            </a:r>
            <a:endParaRPr lang="cs-CZ" dirty="0"/>
          </a:p>
          <a:p>
            <a:pPr lvl="1"/>
            <a:r>
              <a:rPr lang="cs-CZ" dirty="0"/>
              <a:t>? – právě jeden znak</a:t>
            </a:r>
          </a:p>
          <a:p>
            <a:pPr lvl="1"/>
            <a:r>
              <a:rPr lang="en-US" dirty="0"/>
              <a:t>$</a:t>
            </a:r>
            <a:r>
              <a:rPr lang="cs-CZ" dirty="0"/>
              <a:t> - jeden nebo žádný znak</a:t>
            </a:r>
          </a:p>
        </p:txBody>
      </p:sp>
    </p:spTree>
    <p:extLst>
      <p:ext uri="{BB962C8B-B14F-4D97-AF65-F5344CB8AC3E}">
        <p14:creationId xmlns:p14="http://schemas.microsoft.com/office/powerpoint/2010/main" val="384325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vyhledávání – Basic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Vyhledejte dokumenty na téma Booleovský model vyhledání informací</a:t>
            </a:r>
          </a:p>
          <a:p>
            <a:pPr lvl="1"/>
            <a:r>
              <a:rPr lang="cs-CZ" dirty="0"/>
              <a:t>Klíčová slova „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retrieval</a:t>
            </a:r>
            <a:r>
              <a:rPr lang="cs-CZ" dirty="0"/>
              <a:t>“ „</a:t>
            </a:r>
            <a:r>
              <a:rPr lang="cs-CZ" dirty="0" err="1"/>
              <a:t>Boolean</a:t>
            </a:r>
            <a:r>
              <a:rPr lang="cs-CZ" dirty="0"/>
              <a:t> model“</a:t>
            </a:r>
          </a:p>
          <a:p>
            <a:r>
              <a:rPr lang="cs-CZ" dirty="0"/>
              <a:t>Vlastnosti vyhledávání</a:t>
            </a:r>
          </a:p>
          <a:p>
            <a:pPr lvl="1"/>
            <a:r>
              <a:rPr lang="cs-CZ" dirty="0"/>
              <a:t>Možnost výběru z rejstříku u vybraných polí (autor, název časopisu)</a:t>
            </a:r>
          </a:p>
        </p:txBody>
      </p:sp>
    </p:spTree>
    <p:extLst>
      <p:ext uri="{BB962C8B-B14F-4D97-AF65-F5344CB8AC3E}">
        <p14:creationId xmlns:p14="http://schemas.microsoft.com/office/powerpoint/2010/main" val="1358530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marL="285750" indent="-285750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838</TotalTime>
  <Words>1100</Words>
  <Application>Microsoft Office PowerPoint</Application>
  <PresentationFormat>Předvádění na obrazovce (4:3)</PresentationFormat>
  <Paragraphs>162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Corbel</vt:lpstr>
      <vt:lpstr>Wingdings</vt:lpstr>
      <vt:lpstr>Wingdings 2</vt:lpstr>
      <vt:lpstr>Wingdings 3</vt:lpstr>
      <vt:lpstr>Modul</vt:lpstr>
      <vt:lpstr>Bibliografické rešeršní služby</vt:lpstr>
      <vt:lpstr>Citační databáze</vt:lpstr>
      <vt:lpstr>Web of Science</vt:lpstr>
      <vt:lpstr>Web of Science</vt:lpstr>
      <vt:lpstr>Web of Science</vt:lpstr>
      <vt:lpstr>Web of Science</vt:lpstr>
      <vt:lpstr>WoS – obecné vlastnosti rešeršního systému</vt:lpstr>
      <vt:lpstr>WoS – obecné vlastnosti rešeršního systému</vt:lpstr>
      <vt:lpstr>Příklady vyhledávání – Basic Search</vt:lpstr>
      <vt:lpstr>Basic Search</vt:lpstr>
      <vt:lpstr>Výsledky řazené dle data</vt:lpstr>
      <vt:lpstr>Výsledky řazené dle citovanosti</vt:lpstr>
      <vt:lpstr>Ukázka záznamu</vt:lpstr>
      <vt:lpstr>Příklady vyhledávání – Author Search</vt:lpstr>
      <vt:lpstr>Author search - postup</vt:lpstr>
      <vt:lpstr>Author search - výsledky</vt:lpstr>
      <vt:lpstr>Citation report</vt:lpstr>
      <vt:lpstr>Příklady vyhledávání – Cited Reference Search</vt:lpstr>
      <vt:lpstr>Cited reference search</vt:lpstr>
      <vt:lpstr>Cited reference search</vt:lpstr>
      <vt:lpstr>Cited reference search - výsledky</vt:lpstr>
      <vt:lpstr>Problémy při vyhledávání ve WoS</vt:lpstr>
      <vt:lpstr>Scopus</vt:lpstr>
      <vt:lpstr>Scopus</vt:lpstr>
      <vt:lpstr>Scopus</vt:lpstr>
      <vt:lpstr>Scopus</vt:lpstr>
      <vt:lpstr>Scopus</vt:lpstr>
      <vt:lpstr>Document search</vt:lpstr>
      <vt:lpstr>Document search - výsledky</vt:lpstr>
      <vt:lpstr>Detail záznamu</vt:lpstr>
      <vt:lpstr>Detail záznamu</vt:lpstr>
      <vt:lpstr>Příklady vyhledávání – Author Search</vt:lpstr>
      <vt:lpstr>Author search</vt:lpstr>
      <vt:lpstr>Author search - výsledky</vt:lpstr>
      <vt:lpstr>Citation overview</vt:lpstr>
      <vt:lpstr>Příklady vyhledávání podle citovaného články</vt:lpstr>
      <vt:lpstr>1.Použití Document search</vt:lpstr>
      <vt:lpstr>1.Použití Advanced search</vt:lpstr>
      <vt:lpstr>1.Výsledek</vt:lpstr>
      <vt:lpstr>2.Použití Advanced search</vt:lpstr>
      <vt:lpstr>2.Výsledky</vt:lpstr>
      <vt:lpstr>Najdi 1 rozdíl</vt:lpstr>
      <vt:lpstr>Search history</vt:lpstr>
      <vt:lpstr>Sources – indikátory kvality časopisů</vt:lpstr>
      <vt:lpstr>Scopus - 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systémy pro pedagogy</dc:title>
  <dc:creator>oookka</dc:creator>
  <cp:lastModifiedBy>Jarolímková, Adéla</cp:lastModifiedBy>
  <cp:revision>68</cp:revision>
  <dcterms:created xsi:type="dcterms:W3CDTF">2016-07-18T11:14:05Z</dcterms:created>
  <dcterms:modified xsi:type="dcterms:W3CDTF">2018-11-27T09:57:35Z</dcterms:modified>
</cp:coreProperties>
</file>