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61" r:id="rId6"/>
    <p:sldId id="284" r:id="rId7"/>
    <p:sldId id="260" r:id="rId8"/>
    <p:sldId id="285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>
        <p:scale>
          <a:sx n="69" d="100"/>
          <a:sy n="69" d="100"/>
        </p:scale>
        <p:origin x="3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7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9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7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5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1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12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9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7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7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D09B-65FB-46DB-9DFC-E5BE9D91CDD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269F-073C-499A-920E-6F19E71161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9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43202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8677" r="17413"/>
          <a:stretch/>
        </p:blipFill>
        <p:spPr>
          <a:xfrm>
            <a:off x="8977746" y="277475"/>
            <a:ext cx="3058330" cy="286718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115851" y="5443149"/>
            <a:ext cx="8024954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  <a:latin typeface="Sitka Heading" panose="02000505000000020004" pitchFamily="2" charset="0"/>
              </a:rPr>
              <a:t>LITTÉRATURE QUÉBÉCOISE</a:t>
            </a:r>
            <a:endParaRPr lang="cs-CZ" sz="4000" b="1" dirty="0" smtClean="0">
              <a:solidFill>
                <a:srgbClr val="FF0000"/>
              </a:solidFill>
              <a:latin typeface="Sitka Heading" panose="02000505000000020004" pitchFamily="2" charset="0"/>
            </a:endParaRPr>
          </a:p>
          <a:p>
            <a:pPr algn="ctr"/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formes</a:t>
            </a:r>
            <a:r>
              <a:rPr lang="cs-C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contemporaines</a:t>
            </a:r>
            <a:endParaRPr lang="fr-F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37" y="277475"/>
            <a:ext cx="2762250" cy="18669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417" y="1911154"/>
            <a:ext cx="4019550" cy="33813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220" y="2399540"/>
            <a:ext cx="1981489" cy="190258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4374" y="3344745"/>
            <a:ext cx="1980851" cy="189831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586" y="105518"/>
            <a:ext cx="1853212" cy="16055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21" y="4557286"/>
            <a:ext cx="1712521" cy="174884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3963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52438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76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" y="337499"/>
            <a:ext cx="1473931" cy="1870860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76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" y="2552075"/>
            <a:ext cx="1464202" cy="185851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76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37" y="4754302"/>
            <a:ext cx="1464202" cy="1858511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2" name="TextovéPole 1"/>
          <p:cNvSpPr txBox="1"/>
          <p:nvPr/>
        </p:nvSpPr>
        <p:spPr>
          <a:xfrm>
            <a:off x="2381742" y="857292"/>
            <a:ext cx="8940800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</a:p>
          <a:p>
            <a:pPr lvl="0"/>
            <a:r>
              <a:rPr lang="cs-CZ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PROGRAMME PRÉLIMINAIRE</a:t>
            </a:r>
          </a:p>
          <a:p>
            <a:pPr lvl="0"/>
            <a:endParaRPr lang="cs-CZ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Aperçu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de l’histoire du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Introduction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à la littérature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(terminologie, périodisation, Francophonie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 Préhistoire littéraire » 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(avant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1837)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Naissance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de la littérature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–  romantisme 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1837-1890)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Littérature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du Terroir 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1846-1945)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Poésie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québécoise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– vers la modernité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(1870-1940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 Grande noirceur » et éveil de la ville 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1945-1960)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Révolution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tranquille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joual 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1960-1980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Révolution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tranquille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II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- Littérature engagée 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1960-1980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Américanité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de la littérature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québécoise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Auteures québécoises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Mosaïque de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cultures 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–  écritures </a:t>
            </a:r>
            <a:r>
              <a:rPr lang="fr-FR" dirty="0" smtClean="0">
                <a:latin typeface="Verdana" panose="020B0604030504040204" pitchFamily="34" charset="0"/>
                <a:ea typeface="Verdana" panose="020B0604030504040204" pitchFamily="34" charset="0"/>
              </a:rPr>
              <a:t>migrantes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Critique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littéraire et littérature </a:t>
            </a: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ultra-contemporaine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Littératures </a:t>
            </a:r>
            <a:r>
              <a:rPr lang="fr-FR" b="1" dirty="0">
                <a:latin typeface="Verdana" panose="020B0604030504040204" pitchFamily="34" charset="0"/>
                <a:ea typeface="Verdana" panose="020B0604030504040204" pitchFamily="34" charset="0"/>
              </a:rPr>
              <a:t>des Premières Nations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713915" y="1551088"/>
            <a:ext cx="8940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Préhistoire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(… - 1534)</a:t>
            </a:r>
          </a:p>
          <a:p>
            <a:pPr algn="just"/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endParaRPr lang="cs-CZ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FR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oncept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durée longue », proposé par l’historien Gérard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Bouchard</a:t>
            </a:r>
            <a:endParaRPr lang="cs-CZ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</a:t>
            </a:r>
            <a:r>
              <a:rPr lang="fr-FR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mières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Nations (Amérindiens)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Inuits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Métis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littérature des Premières Nations, des Inuits et des Métis fait partie des littératures francophones émergeantes (le phénomène date des années 1970, mais sa première anthologie officielle n’est publiée qu’en 2004).</a:t>
            </a:r>
          </a:p>
          <a:p>
            <a:pPr algn="just"/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55" y="430206"/>
            <a:ext cx="1887832" cy="188783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1" y="2733891"/>
            <a:ext cx="1851500" cy="14334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1" y="4509052"/>
            <a:ext cx="1875904" cy="205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-24101"/>
            <a:ext cx="12192000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322469" y="203201"/>
            <a:ext cx="8940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Nouvelle France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(1534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-1763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1534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'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explorateur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Jacques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Cartier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découvre le continent (</a:t>
            </a:r>
            <a:r>
              <a:rPr lang="fr-FR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Kanata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un village, une colonie)</a:t>
            </a:r>
          </a:p>
          <a:p>
            <a:pPr algn="just"/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1608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Samuel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Champlain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fonde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1627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cardinal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Richelieu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fonde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Compagnie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-France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1642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Paul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Chomedey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Maisonneuve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fonde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-Marie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futur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1663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Colbert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met en place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gouvernement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royal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-France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1756-1763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clate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guerre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Sept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(1756–1763) qui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oppose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Grande-Bretagne à la France.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1759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général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britannique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James Wolfe et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armée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assiègent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qui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capitule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célèbre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bataille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plaines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d'Abraham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aujourd'hui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partie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ville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=&gt; fin de la domination française</a:t>
            </a:r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0" y="5321352"/>
            <a:ext cx="1606909" cy="107127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76" y="267855"/>
            <a:ext cx="1607561" cy="111080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80" y="1526691"/>
            <a:ext cx="1579557" cy="148706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80" y="3092130"/>
            <a:ext cx="1606909" cy="21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33966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410270" y="369693"/>
            <a:ext cx="932665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règne britannique</a:t>
            </a:r>
            <a:r>
              <a:rPr lang="cs-CZ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1763-1840/65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1763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Traité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Paris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instaure 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domination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britannique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Grand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Dérangement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déportation des Acadiens)</a:t>
            </a: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1776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Américains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décident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rallier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Canadiens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force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lutte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pour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l'indépendance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x   neutralité bienveillante</a:t>
            </a:r>
          </a:p>
          <a:p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1791 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onstitution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distingue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Haut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Ontario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majoritairement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anglophone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et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majoritairement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francophone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1812-1814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dernière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guerre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avec les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États-Unis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1837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soulèvement armé du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Patriote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(Louis-Joseph Papineau)</a:t>
            </a: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1840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constitution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réunit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deux provinces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un seul Canada</a:t>
            </a:r>
          </a:p>
          <a:p>
            <a:endParaRPr lang="fr-F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1865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capitale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déplace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Ottawa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véritable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centre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administratif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politique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pays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2" y="5347592"/>
            <a:ext cx="1478925" cy="9859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68" y="3236553"/>
            <a:ext cx="1510052" cy="19898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72" y="1573201"/>
            <a:ext cx="3713018" cy="15421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72" y="193216"/>
            <a:ext cx="1503348" cy="12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1" y="-43202"/>
            <a:ext cx="12256655" cy="6901202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357344" y="498910"/>
            <a:ext cx="932665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confédération canadienne</a:t>
            </a:r>
            <a:r>
              <a:rPr lang="cs-CZ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1840/65…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andis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que, jusqu’ici, les francophones avaient une position majoritaire dans le cadre du Québec (Bas-Canada), désormais, ils sont minoritaires dans le cadre d’une confédération plus vaste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 anglophones sont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nettement plus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riches et plus influents.</a:t>
            </a:r>
          </a:p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seule force se trouvant du côté des francophones = l’Église catholique. 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1910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Le petit-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Louis-Joseph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Papineau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Henri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Bourassa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fonde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journal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Devoir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qu'il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consacre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à 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défense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Canadiens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1931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Le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entre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Commonwealth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britannique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1936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l'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Union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fondée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en 1935,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prend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pouvoir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chef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Maurice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Duplessis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reste 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pouvoir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jusqu'en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1959. (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profond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conservativisme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nationalisme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/>
              <a:t> </a:t>
            </a:r>
            <a:endParaRPr lang="fr-FR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325975"/>
            <a:ext cx="1833572" cy="9090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1307998"/>
            <a:ext cx="1833572" cy="261834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62" y="3999346"/>
            <a:ext cx="1813646" cy="222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2658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28272" y="1632410"/>
            <a:ext cx="700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58423"/>
            <a:ext cx="1441167" cy="9607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2" y="1368487"/>
            <a:ext cx="1441168" cy="20005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2" y="3518298"/>
            <a:ext cx="1441168" cy="17058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5373456"/>
            <a:ext cx="1441167" cy="96077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162491" y="369568"/>
            <a:ext cx="975152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Révolution tranquille</a:t>
            </a:r>
            <a:r>
              <a:rPr lang="cs-CZ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fr-FR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années 1960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gouvernement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Jean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Lesage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gauche libérale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lance des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slogans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ça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change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Maîtres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chez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».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État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laïc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(qui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reprend les anciens monopoles de l’Église : éducation nationale, santé, politique sociale).</a:t>
            </a: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Francisation radicale du secteur public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(1977 : </a:t>
            </a:r>
            <a:r>
              <a:rPr lang="fr-FR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Charte de la langue française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uverture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nouvelles universités (Université du Québec à Montréal : 1968).</a:t>
            </a: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Mouvement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néo-nationaliste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s’identifie avec les anciennes colonies et les mouvements révolutionnaires dans le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Tiers-Monde (</a:t>
            </a:r>
            <a:r>
              <a:rPr lang="fr-FR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Front </a:t>
            </a:r>
            <a:r>
              <a:rPr lang="fr-FR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libération du </a:t>
            </a:r>
            <a:r>
              <a:rPr lang="fr-FR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FR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Manifestations prestigieuses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nouveau régime :</a:t>
            </a:r>
          </a:p>
          <a:p>
            <a:pPr lvl="0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1967 : Exposition universelle à Montréal</a:t>
            </a:r>
          </a:p>
          <a:p>
            <a:pPr lvl="0"/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1976 : Jeux olympiques à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Montréal</a:t>
            </a:r>
            <a:endParaRPr lang="fr-FR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65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2658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28272" y="1632410"/>
            <a:ext cx="700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58423"/>
            <a:ext cx="1441167" cy="96077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5373456"/>
            <a:ext cx="1441167" cy="960778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2190200" y="599024"/>
            <a:ext cx="975152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 Québec contemporain</a:t>
            </a:r>
            <a:endParaRPr lang="fr-FR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fr-FR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1980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échec du premier référendum sur la souveraineté du Québec (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contre 60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1995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nouveau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référendum</a:t>
            </a:r>
            <a:r>
              <a:rPr lang="fr-F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proposition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souverainiste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rejetée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seulement par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50,6 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la population</a:t>
            </a: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Aujourd’hui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l’indépendance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n’est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plus à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l’ordre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jour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2012 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élections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législatives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gagnées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par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québécois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(partisan de l’indépendance)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Pauline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Marois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devient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Premier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fusillade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éclate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lors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son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premier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discours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après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les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élections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fai</a:t>
            </a:r>
            <a:r>
              <a:rPr lang="fr-FR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</a:t>
            </a:r>
            <a:r>
              <a:rPr lang="cs-CZ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blessé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2017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Premier ministre Philippe Couillard (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Parti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Libéral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Québec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fait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nouvelle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offre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constitutionnelle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Canada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document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intitulé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Québécois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notre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façon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d’être</a:t>
            </a:r>
            <a:r>
              <a:rPr lang="cs-CZ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Canadiens</a:t>
            </a:r>
            <a:r>
              <a:rPr lang="cs-CZ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FR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0" y="1322063"/>
            <a:ext cx="1441167" cy="18081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0" y="3233056"/>
            <a:ext cx="1441167" cy="19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485</Words>
  <Application>Microsoft Office PowerPoint</Application>
  <PresentationFormat>Širokoúhlá obrazovka</PresentationFormat>
  <Paragraphs>103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Sitka Heading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Voldřichová - Beránková, Eva</dc:creator>
  <cp:lastModifiedBy>Eva Voldřichová Beránková</cp:lastModifiedBy>
  <cp:revision>152</cp:revision>
  <dcterms:created xsi:type="dcterms:W3CDTF">2018-08-16T16:53:23Z</dcterms:created>
  <dcterms:modified xsi:type="dcterms:W3CDTF">2020-09-30T16:12:50Z</dcterms:modified>
</cp:coreProperties>
</file>