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376" r:id="rId8"/>
    <p:sldId id="383" r:id="rId9"/>
    <p:sldId id="384" r:id="rId10"/>
    <p:sldId id="385" r:id="rId11"/>
    <p:sldId id="377" r:id="rId12"/>
    <p:sldId id="378" r:id="rId13"/>
    <p:sldId id="381" r:id="rId14"/>
    <p:sldId id="387" r:id="rId15"/>
    <p:sldId id="382" r:id="rId16"/>
    <p:sldId id="389" r:id="rId17"/>
    <p:sldId id="390" r:id="rId18"/>
    <p:sldId id="388" r:id="rId19"/>
    <p:sldId id="386"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1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FEA82E-9711-49A3-A5B3-F632A9574CB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5A7847A-AE9C-4EFA-ABDE-2851DB81B5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91F36DA-C605-4E4C-BEFE-5C0EA414B74B}"/>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BE2D4A6B-C5C1-429B-823F-384F81A04BB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6A9C098-E399-4BCA-8723-F831BCF9138E}"/>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3694855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3BF5A-1713-4BC5-A3A1-52097A49427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E9B2B5D-0686-4485-AF96-4F70474B8C7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D9CBB63-68F0-46F6-A983-385A739E7DF7}"/>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835E05A7-E35D-47E4-AAC7-421990D2A38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EAB802-5D67-4B76-9C65-B40158200BC7}"/>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389031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0963A64-FB05-4C5B-B6D1-C6F3F006EB5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413E230-6E99-4022-B3C9-32F77B766C5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A0A4AD-399A-4488-807E-9ECB12FEA293}"/>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861A7385-5CA1-4F72-9847-63F35E27413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A93AF42-72A2-4E8F-B594-6BBB63BAFBB4}"/>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3650723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ABB733-21FB-489C-9424-BDB98FFB441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0EE5205-87FD-4E11-A0E6-599E82745BF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D950E2-EAFD-408B-9FDF-D0B74E4F9F74}"/>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5F634CC6-D6EB-406A-96E8-881B3688ED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75ABB7-7026-498D-A2B4-6826B0E4016E}"/>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251059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798A31-D0A6-488C-8FAA-9D81E4CC1DE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4713C26-EC16-4236-A03E-C14D507ECE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211050F-A617-49C8-B505-7B376E57AD64}"/>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0CA6893F-B265-42C1-A856-49185D4A78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F61B08-2FB2-4366-83B5-7A5FBF62AEC5}"/>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161170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AAA3B7-7B6B-4345-97D2-E96D3A9D7D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B17D2EF-33DB-408D-82F7-763AAEFD08F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723B87-63E3-4810-AB9F-F57A0918258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A25E045-E8BD-4FD8-A51F-F2E7815269EA}"/>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6" name="Zástupný symbol pro zápatí 5">
            <a:extLst>
              <a:ext uri="{FF2B5EF4-FFF2-40B4-BE49-F238E27FC236}">
                <a16:creationId xmlns:a16="http://schemas.microsoft.com/office/drawing/2014/main" id="{4AB3906F-7006-4EAD-BFE5-1E8661B0C97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9794925-3D64-43E3-9F3D-E352854C0D49}"/>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131765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CEA8AD-B8D2-4ECF-A850-E0BE82BD475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AC948B2-874F-4739-8BAF-F37FA18AB7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3050ED2-AFA7-4DF0-A092-D93A9D842F7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5088FE0-E2FC-4B31-B6EE-FCBD72C4AA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2BBEE64-5D63-48BA-92B4-6258B06ED4D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FC5A0C2-40C6-4699-ABD6-A33E88F9F919}"/>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8" name="Zástupný symbol pro zápatí 7">
            <a:extLst>
              <a:ext uri="{FF2B5EF4-FFF2-40B4-BE49-F238E27FC236}">
                <a16:creationId xmlns:a16="http://schemas.microsoft.com/office/drawing/2014/main" id="{58BEA75A-A522-42E4-AF71-A552ACCAE96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DC8FE70-CEF8-471F-AD49-817869725B9B}"/>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75009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DAD5A3-A893-4700-B261-C1D2DCA10E7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19AFE67-B627-46C3-9448-497AD45970CF}"/>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4" name="Zástupný symbol pro zápatí 3">
            <a:extLst>
              <a:ext uri="{FF2B5EF4-FFF2-40B4-BE49-F238E27FC236}">
                <a16:creationId xmlns:a16="http://schemas.microsoft.com/office/drawing/2014/main" id="{ED1FBD53-DD8B-44B9-B107-5F221C2535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DDF189D-8509-40BC-9138-5C06C9D2E431}"/>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230287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17F64FA-0D71-411F-9ECF-15F5E371706B}"/>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3" name="Zástupný symbol pro zápatí 2">
            <a:extLst>
              <a:ext uri="{FF2B5EF4-FFF2-40B4-BE49-F238E27FC236}">
                <a16:creationId xmlns:a16="http://schemas.microsoft.com/office/drawing/2014/main" id="{172935CA-D4CE-4214-87D0-9ADF6B59C7C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D9F269D-6EC7-407B-895F-4C7FD63A8264}"/>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172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4692FB-5784-4E70-9476-1AA850199DD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053DBD6-CAC8-4184-B8DB-FA99E8538F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DEC8B18-46C7-4AE4-B801-46AF86FEF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E2B0C35-99C2-43B9-A67F-D2A914FACA43}"/>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6" name="Zástupný symbol pro zápatí 5">
            <a:extLst>
              <a:ext uri="{FF2B5EF4-FFF2-40B4-BE49-F238E27FC236}">
                <a16:creationId xmlns:a16="http://schemas.microsoft.com/office/drawing/2014/main" id="{91FA93BE-8E70-4C45-8682-B36EF734839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DB96A2-8507-481E-A942-9B848D3E5D7A}"/>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116489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EBCC2-16F1-4C68-AC15-7ADA9D1C63F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305957A4-BFB0-4DCE-846D-AF910BCE53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B0F92CC-04C2-4904-9AB2-D10887697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9CD07E-1ED5-4B91-8190-EEAAEE20FE38}"/>
              </a:ext>
            </a:extLst>
          </p:cNvPr>
          <p:cNvSpPr>
            <a:spLocks noGrp="1"/>
          </p:cNvSpPr>
          <p:nvPr>
            <p:ph type="dt" sz="half" idx="10"/>
          </p:nvPr>
        </p:nvSpPr>
        <p:spPr/>
        <p:txBody>
          <a:bodyPr/>
          <a:lstStyle/>
          <a:p>
            <a:fld id="{555FB08C-0F1A-4BBA-8E40-47A82AFA6B4D}" type="datetimeFigureOut">
              <a:rPr lang="cs-CZ" smtClean="0"/>
              <a:t>17.12.2020</a:t>
            </a:fld>
            <a:endParaRPr lang="cs-CZ"/>
          </a:p>
        </p:txBody>
      </p:sp>
      <p:sp>
        <p:nvSpPr>
          <p:cNvPr id="6" name="Zástupný symbol pro zápatí 5">
            <a:extLst>
              <a:ext uri="{FF2B5EF4-FFF2-40B4-BE49-F238E27FC236}">
                <a16:creationId xmlns:a16="http://schemas.microsoft.com/office/drawing/2014/main" id="{7371DAE9-9238-4FD4-BB60-E0573B12B5E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F242948-CF40-4DA6-9D9B-FBA8229636F1}"/>
              </a:ext>
            </a:extLst>
          </p:cNvPr>
          <p:cNvSpPr>
            <a:spLocks noGrp="1"/>
          </p:cNvSpPr>
          <p:nvPr>
            <p:ph type="sldNum" sz="quarter" idx="12"/>
          </p:nvPr>
        </p:nvSpPr>
        <p:spPr/>
        <p:txBody>
          <a:bodyPr/>
          <a:lstStyle/>
          <a:p>
            <a:fld id="{D97A6D01-44C3-4D00-B5BA-FF4CF4A958FA}" type="slidenum">
              <a:rPr lang="cs-CZ" smtClean="0"/>
              <a:t>‹#›</a:t>
            </a:fld>
            <a:endParaRPr lang="cs-CZ"/>
          </a:p>
        </p:txBody>
      </p:sp>
    </p:spTree>
    <p:extLst>
      <p:ext uri="{BB962C8B-B14F-4D97-AF65-F5344CB8AC3E}">
        <p14:creationId xmlns:p14="http://schemas.microsoft.com/office/powerpoint/2010/main" val="101541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AB4CC44-0C4A-4E8C-AAEB-3D5BAC8AB7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92E6195-F605-4773-A67D-F902FB5641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D81838B-CBEA-4827-A77B-D1E2CC42E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FB08C-0F1A-4BBA-8E40-47A82AFA6B4D}" type="datetimeFigureOut">
              <a:rPr lang="cs-CZ" smtClean="0"/>
              <a:t>17.12.2020</a:t>
            </a:fld>
            <a:endParaRPr lang="cs-CZ"/>
          </a:p>
        </p:txBody>
      </p:sp>
      <p:sp>
        <p:nvSpPr>
          <p:cNvPr id="5" name="Zástupný symbol pro zápatí 4">
            <a:extLst>
              <a:ext uri="{FF2B5EF4-FFF2-40B4-BE49-F238E27FC236}">
                <a16:creationId xmlns:a16="http://schemas.microsoft.com/office/drawing/2014/main" id="{8F094BDD-DF24-430F-B47F-BE1E8BA0CE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9A8EC45-CC34-4A67-B992-F372466C46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7A6D01-44C3-4D00-B5BA-FF4CF4A958FA}" type="slidenum">
              <a:rPr lang="cs-CZ" smtClean="0"/>
              <a:t>‹#›</a:t>
            </a:fld>
            <a:endParaRPr lang="cs-CZ"/>
          </a:p>
        </p:txBody>
      </p:sp>
    </p:spTree>
    <p:extLst>
      <p:ext uri="{BB962C8B-B14F-4D97-AF65-F5344CB8AC3E}">
        <p14:creationId xmlns:p14="http://schemas.microsoft.com/office/powerpoint/2010/main" val="3516430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a:bodyPr>
          <a:lstStyle/>
          <a:p>
            <a:r>
              <a:rPr lang="cs-CZ" dirty="0"/>
              <a:t>10. Paměť: význam paměti pro poznávání: poznání jako rozpomínání - Platón, Augustinus), problém zapomínání  a nepamatování. Osvobozující role zapomnění. Paměť individuální a paměť kolektivní, kulturní</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DF9CFD-BF27-4BC6-88BA-64D5B6035815}"/>
              </a:ext>
            </a:extLst>
          </p:cNvPr>
          <p:cNvSpPr>
            <a:spLocks noGrp="1"/>
          </p:cNvSpPr>
          <p:nvPr>
            <p:ph type="title"/>
          </p:nvPr>
        </p:nvSpPr>
        <p:spPr/>
        <p:txBody>
          <a:bodyPr/>
          <a:lstStyle/>
          <a:p>
            <a:r>
              <a:rPr lang="cs-CZ" dirty="0"/>
              <a:t>Filozofie času</a:t>
            </a:r>
          </a:p>
        </p:txBody>
      </p:sp>
      <p:sp>
        <p:nvSpPr>
          <p:cNvPr id="3" name="Zástupný obsah 2">
            <a:extLst>
              <a:ext uri="{FF2B5EF4-FFF2-40B4-BE49-F238E27FC236}">
                <a16:creationId xmlns:a16="http://schemas.microsoft.com/office/drawing/2014/main" id="{0B887A06-2A84-4A88-B790-83AF1FC95CF2}"/>
              </a:ext>
            </a:extLst>
          </p:cNvPr>
          <p:cNvSpPr>
            <a:spLocks noGrp="1"/>
          </p:cNvSpPr>
          <p:nvPr>
            <p:ph idx="1"/>
          </p:nvPr>
        </p:nvSpPr>
        <p:spPr/>
        <p:txBody>
          <a:bodyPr>
            <a:normAutofit/>
          </a:bodyPr>
          <a:lstStyle/>
          <a:p>
            <a:pPr marL="0" indent="0">
              <a:buNone/>
            </a:pPr>
            <a:r>
              <a:rPr lang="cs-CZ" dirty="0"/>
              <a:t>7. Bergson: a) čas a svoboda: vše se mění x nehybnost a determinismus </a:t>
            </a:r>
            <a:r>
              <a:rPr lang="cs-CZ" dirty="0" err="1"/>
              <a:t>podescartesovské</a:t>
            </a:r>
            <a:r>
              <a:rPr lang="cs-CZ" dirty="0"/>
              <a:t> filozofie; b) čas jako čtvrtá dimenze prostoru c) čas jako trvání, vnitřní spojitost vnímaných změn, proud vědomí</a:t>
            </a:r>
          </a:p>
          <a:p>
            <a:pPr marL="0" indent="0">
              <a:buNone/>
            </a:pPr>
            <a:r>
              <a:rPr lang="cs-CZ" dirty="0"/>
              <a:t>8. </a:t>
            </a:r>
            <a:r>
              <a:rPr lang="cs-CZ" dirty="0" err="1"/>
              <a:t>Husserl</a:t>
            </a:r>
            <a:r>
              <a:rPr lang="cs-CZ" dirty="0"/>
              <a:t>: oborem filozofie je zkušenost, zjevování se věcí, fenomény se nám dějí, tj. jsou časové, tvoří náš vnitřní, zkušenostní čas „imanentní čas  průběhu vědomí (objektivní čas se prokázat nedá) </a:t>
            </a:r>
            <a:r>
              <a:rPr lang="cs-CZ" b="1" dirty="0"/>
              <a:t>Jak slyším melodii?</a:t>
            </a:r>
          </a:p>
          <a:p>
            <a:pPr marL="0" indent="0">
              <a:buNone/>
            </a:pPr>
            <a:r>
              <a:rPr lang="cs-CZ" dirty="0"/>
              <a:t>9. </a:t>
            </a:r>
            <a:r>
              <a:rPr lang="cs-CZ" dirty="0" err="1"/>
              <a:t>Heidegger</a:t>
            </a:r>
            <a:r>
              <a:rPr lang="cs-CZ" dirty="0"/>
              <a:t>: lidské bytí se vždy děje: rozvrhuje se do různých možností, pohybuje se v časové ose, žije do budoucnosti a zároveň z porozumění světu i sobě, tj. z minulosti x věci se vyskytují</a:t>
            </a:r>
          </a:p>
          <a:p>
            <a:endParaRPr lang="cs-CZ" dirty="0"/>
          </a:p>
        </p:txBody>
      </p:sp>
    </p:spTree>
    <p:extLst>
      <p:ext uri="{BB962C8B-B14F-4D97-AF65-F5344CB8AC3E}">
        <p14:creationId xmlns:p14="http://schemas.microsoft.com/office/powerpoint/2010/main" val="2402351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EB7654-5786-45E6-AE05-4C94CE31BB46}"/>
              </a:ext>
            </a:extLst>
          </p:cNvPr>
          <p:cNvSpPr>
            <a:spLocks noGrp="1"/>
          </p:cNvSpPr>
          <p:nvPr>
            <p:ph type="title"/>
          </p:nvPr>
        </p:nvSpPr>
        <p:spPr/>
        <p:txBody>
          <a:bodyPr/>
          <a:lstStyle/>
          <a:p>
            <a:r>
              <a:rPr lang="cs-CZ" dirty="0"/>
              <a:t>Paměť v rétorice</a:t>
            </a:r>
          </a:p>
        </p:txBody>
      </p:sp>
      <p:sp>
        <p:nvSpPr>
          <p:cNvPr id="3" name="Zástupný obsah 2">
            <a:extLst>
              <a:ext uri="{FF2B5EF4-FFF2-40B4-BE49-F238E27FC236}">
                <a16:creationId xmlns:a16="http://schemas.microsoft.com/office/drawing/2014/main" id="{278C4671-E63B-4554-A0A3-4A0E32EA31F0}"/>
              </a:ext>
            </a:extLst>
          </p:cNvPr>
          <p:cNvSpPr>
            <a:spLocks noGrp="1"/>
          </p:cNvSpPr>
          <p:nvPr>
            <p:ph idx="1"/>
          </p:nvPr>
        </p:nvSpPr>
        <p:spPr/>
        <p:txBody>
          <a:bodyPr>
            <a:normAutofit fontScale="92500" lnSpcReduction="10000"/>
          </a:bodyPr>
          <a:lstStyle/>
          <a:p>
            <a:r>
              <a:rPr lang="cs-CZ" dirty="0"/>
              <a:t>„Umění paměti (</a:t>
            </a:r>
            <a:r>
              <a:rPr lang="cs-CZ" dirty="0" err="1"/>
              <a:t>ars</a:t>
            </a:r>
            <a:r>
              <a:rPr lang="cs-CZ" dirty="0"/>
              <a:t> </a:t>
            </a:r>
            <a:r>
              <a:rPr lang="cs-CZ" dirty="0" err="1"/>
              <a:t>memorativa</a:t>
            </a:r>
            <a:r>
              <a:rPr lang="cs-CZ" dirty="0"/>
              <a:t> /</a:t>
            </a:r>
            <a:r>
              <a:rPr lang="cs-CZ" dirty="0" err="1"/>
              <a:t>ars</a:t>
            </a:r>
            <a:r>
              <a:rPr lang="cs-CZ" dirty="0"/>
              <a:t> memoriae: asi od 6. stol. Př. Kr.: </a:t>
            </a:r>
            <a:r>
              <a:rPr lang="cs-CZ" dirty="0" err="1"/>
              <a:t>Simonidés</a:t>
            </a:r>
            <a:endParaRPr lang="cs-CZ" dirty="0"/>
          </a:p>
          <a:p>
            <a:r>
              <a:rPr lang="cs-CZ" dirty="0"/>
              <a:t>V římské kultuře je jednou z 5 oblastí rétoriky:</a:t>
            </a:r>
          </a:p>
          <a:p>
            <a:r>
              <a:rPr lang="cs-CZ" dirty="0"/>
              <a:t>1.inventio: nalezení tématu, argumentů…</a:t>
            </a:r>
          </a:p>
          <a:p>
            <a:r>
              <a:rPr lang="cs-CZ" dirty="0"/>
              <a:t>2.dispositio: uspořádání látky do souvislé řeči</a:t>
            </a:r>
          </a:p>
          <a:p>
            <a:r>
              <a:rPr lang="cs-CZ" dirty="0"/>
              <a:t>3. </a:t>
            </a:r>
            <a:r>
              <a:rPr lang="cs-CZ" dirty="0" err="1"/>
              <a:t>elocutio</a:t>
            </a:r>
            <a:r>
              <a:rPr lang="cs-CZ" dirty="0"/>
              <a:t>: nalezení formy, okrášlení</a:t>
            </a:r>
          </a:p>
          <a:p>
            <a:r>
              <a:rPr lang="cs-CZ" dirty="0"/>
              <a:t>4.memoria</a:t>
            </a:r>
          </a:p>
          <a:p>
            <a:r>
              <a:rPr lang="cs-CZ" dirty="0"/>
              <a:t>5. Actio: samotné vystoupení</a:t>
            </a:r>
          </a:p>
          <a:p>
            <a:r>
              <a:rPr lang="cs-CZ" dirty="0"/>
              <a:t>Podle Cicerona poskytuje umění paměti základ pro umělou paměť</a:t>
            </a:r>
          </a:p>
          <a:p>
            <a:r>
              <a:rPr lang="cs-CZ" dirty="0"/>
              <a:t>Jde o rozvoj individuálních schopností</a:t>
            </a:r>
          </a:p>
        </p:txBody>
      </p:sp>
    </p:spTree>
    <p:extLst>
      <p:ext uri="{BB962C8B-B14F-4D97-AF65-F5344CB8AC3E}">
        <p14:creationId xmlns:p14="http://schemas.microsoft.com/office/powerpoint/2010/main" val="1169088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7BC8F-7265-4B45-8943-9B3923BF925B}"/>
              </a:ext>
            </a:extLst>
          </p:cNvPr>
          <p:cNvSpPr>
            <a:spLocks noGrp="1"/>
          </p:cNvSpPr>
          <p:nvPr>
            <p:ph type="title"/>
          </p:nvPr>
        </p:nvSpPr>
        <p:spPr/>
        <p:txBody>
          <a:bodyPr/>
          <a:lstStyle/>
          <a:p>
            <a:r>
              <a:rPr lang="cs-CZ" dirty="0"/>
              <a:t>Kolektivní paměť</a:t>
            </a:r>
          </a:p>
        </p:txBody>
      </p:sp>
      <p:sp>
        <p:nvSpPr>
          <p:cNvPr id="3" name="Zástupný obsah 2">
            <a:extLst>
              <a:ext uri="{FF2B5EF4-FFF2-40B4-BE49-F238E27FC236}">
                <a16:creationId xmlns:a16="http://schemas.microsoft.com/office/drawing/2014/main" id="{D29C2051-F230-438A-AB3F-C10A26FB25E6}"/>
              </a:ext>
            </a:extLst>
          </p:cNvPr>
          <p:cNvSpPr>
            <a:spLocks noGrp="1"/>
          </p:cNvSpPr>
          <p:nvPr>
            <p:ph idx="1"/>
          </p:nvPr>
        </p:nvSpPr>
        <p:spPr/>
        <p:txBody>
          <a:bodyPr/>
          <a:lstStyle/>
          <a:p>
            <a:r>
              <a:rPr lang="cs-CZ" dirty="0"/>
              <a:t>Maurice </a:t>
            </a:r>
            <a:r>
              <a:rPr lang="cs-CZ" dirty="0" err="1"/>
              <a:t>Halbwachs</a:t>
            </a:r>
            <a:endParaRPr lang="cs-CZ" dirty="0"/>
          </a:p>
          <a:p>
            <a:r>
              <a:rPr lang="cs-CZ" dirty="0"/>
              <a:t>Paul </a:t>
            </a:r>
            <a:r>
              <a:rPr lang="cs-CZ" dirty="0" err="1"/>
              <a:t>Ricœur</a:t>
            </a:r>
            <a:endParaRPr lang="cs-CZ" dirty="0"/>
          </a:p>
          <a:p>
            <a:r>
              <a:rPr lang="cs-CZ" dirty="0"/>
              <a:t>Pierre Nora</a:t>
            </a:r>
          </a:p>
          <a:p>
            <a:r>
              <a:rPr lang="cs-CZ" dirty="0"/>
              <a:t>Jan a </a:t>
            </a:r>
            <a:r>
              <a:rPr lang="cs-CZ" dirty="0" err="1"/>
              <a:t>Aleida</a:t>
            </a:r>
            <a:r>
              <a:rPr lang="cs-CZ" dirty="0"/>
              <a:t> </a:t>
            </a:r>
            <a:r>
              <a:rPr lang="cs-CZ" dirty="0" err="1"/>
              <a:t>Assmannovi</a:t>
            </a:r>
            <a:endParaRPr lang="cs-CZ" dirty="0"/>
          </a:p>
        </p:txBody>
      </p:sp>
    </p:spTree>
    <p:extLst>
      <p:ext uri="{BB962C8B-B14F-4D97-AF65-F5344CB8AC3E}">
        <p14:creationId xmlns:p14="http://schemas.microsoft.com/office/powerpoint/2010/main" val="3021081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781484-081A-415D-B882-08F08F5971B6}"/>
              </a:ext>
            </a:extLst>
          </p:cNvPr>
          <p:cNvSpPr>
            <a:spLocks noGrp="1"/>
          </p:cNvSpPr>
          <p:nvPr>
            <p:ph type="title"/>
          </p:nvPr>
        </p:nvSpPr>
        <p:spPr/>
        <p:txBody>
          <a:bodyPr/>
          <a:lstStyle/>
          <a:p>
            <a:r>
              <a:rPr lang="cs-CZ" dirty="0"/>
              <a:t>Maurice </a:t>
            </a:r>
            <a:r>
              <a:rPr lang="cs-CZ" dirty="0" err="1"/>
              <a:t>Halbwachs</a:t>
            </a:r>
            <a:endParaRPr lang="cs-CZ" dirty="0"/>
          </a:p>
        </p:txBody>
      </p:sp>
      <p:sp>
        <p:nvSpPr>
          <p:cNvPr id="3" name="Zástupný obsah 2">
            <a:extLst>
              <a:ext uri="{FF2B5EF4-FFF2-40B4-BE49-F238E27FC236}">
                <a16:creationId xmlns:a16="http://schemas.microsoft.com/office/drawing/2014/main" id="{523B090B-2A04-4CAB-BDDC-566601F8F231}"/>
              </a:ext>
            </a:extLst>
          </p:cNvPr>
          <p:cNvSpPr>
            <a:spLocks noGrp="1"/>
          </p:cNvSpPr>
          <p:nvPr>
            <p:ph idx="1"/>
          </p:nvPr>
        </p:nvSpPr>
        <p:spPr/>
        <p:txBody>
          <a:bodyPr>
            <a:normAutofit fontScale="92500" lnSpcReduction="10000"/>
          </a:bodyPr>
          <a:lstStyle/>
          <a:p>
            <a:r>
              <a:rPr lang="cs-CZ" dirty="0"/>
              <a:t>Žák É. </a:t>
            </a:r>
            <a:r>
              <a:rPr lang="cs-CZ" dirty="0" err="1"/>
              <a:t>Durkheima</a:t>
            </a:r>
            <a:r>
              <a:rPr lang="cs-CZ" dirty="0"/>
              <a:t>:</a:t>
            </a:r>
            <a:r>
              <a:rPr lang="fr-FR" dirty="0"/>
              <a:t>Les cadres sociaux de la mémoire [1994 (1925)], Les origines du sentiment religieux chez Durkheim [1925], Les causes du suicide [1930], La morphologie sociale [1970 (1938)] </a:t>
            </a:r>
            <a:r>
              <a:rPr lang="cs-CZ" dirty="0"/>
              <a:t> Kolektivní paměť (nedokončeno)</a:t>
            </a:r>
          </a:p>
          <a:p>
            <a:r>
              <a:rPr lang="cs-CZ" dirty="0"/>
              <a:t>„Paměť se konstituuje, funguje a reprodukuje v určitých sociálních rámcích, které jsou vytvářeny lidmi žijícími ve společnosti. V nich jsou naše vzpomínky zasazeny a zpracovávány, jimi je určena relevance toho, nač vzpomínáme“</a:t>
            </a:r>
          </a:p>
          <a:p>
            <a:r>
              <a:rPr lang="cs-CZ" dirty="0"/>
              <a:t>Sociální rámec paměti: „orientační bod v prostoru a čase, historické, geografické, biografické, politické pojmy, běžná zkušenost a známé způsoby nazírání.“</a:t>
            </a:r>
          </a:p>
          <a:p>
            <a:r>
              <a:rPr lang="cs-CZ" dirty="0"/>
              <a:t>Kolektivní paměť hudebníků – 1. kap.</a:t>
            </a:r>
          </a:p>
        </p:txBody>
      </p:sp>
    </p:spTree>
    <p:extLst>
      <p:ext uri="{BB962C8B-B14F-4D97-AF65-F5344CB8AC3E}">
        <p14:creationId xmlns:p14="http://schemas.microsoft.com/office/powerpoint/2010/main" val="2855978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C3F43-AAA0-4AF1-88BE-16AE98345F58}"/>
              </a:ext>
            </a:extLst>
          </p:cNvPr>
          <p:cNvSpPr>
            <a:spLocks noGrp="1"/>
          </p:cNvSpPr>
          <p:nvPr>
            <p:ph type="title"/>
          </p:nvPr>
        </p:nvSpPr>
        <p:spPr/>
        <p:txBody>
          <a:bodyPr/>
          <a:lstStyle/>
          <a:p>
            <a:r>
              <a:rPr lang="cs-CZ" dirty="0" err="1"/>
              <a:t>Halbwachs</a:t>
            </a:r>
            <a:endParaRPr lang="cs-CZ" dirty="0"/>
          </a:p>
        </p:txBody>
      </p:sp>
      <p:sp>
        <p:nvSpPr>
          <p:cNvPr id="3" name="Zástupný obsah 2">
            <a:extLst>
              <a:ext uri="{FF2B5EF4-FFF2-40B4-BE49-F238E27FC236}">
                <a16:creationId xmlns:a16="http://schemas.microsoft.com/office/drawing/2014/main" id="{7341EB8E-5A77-4AA1-A56F-2B46C4315B78}"/>
              </a:ext>
            </a:extLst>
          </p:cNvPr>
          <p:cNvSpPr>
            <a:spLocks noGrp="1"/>
          </p:cNvSpPr>
          <p:nvPr>
            <p:ph idx="1"/>
          </p:nvPr>
        </p:nvSpPr>
        <p:spPr/>
        <p:txBody>
          <a:bodyPr>
            <a:normAutofit fontScale="92500"/>
          </a:bodyPr>
          <a:lstStyle/>
          <a:p>
            <a:r>
              <a:rPr lang="cs-CZ" dirty="0"/>
              <a:t>„I když se tyto dvě paměti často prolínají, i když se osobní paměť – chci-li si ověřit či upřesnit nějaké vzpomínky nebo dokonce zaplnit určité mezery – může opřít o paměť kolektivní, zařadit se do ní nebo s ní dočasně splynout, stále se ubírá vlastní cestou, při níž každý podnět zvnějšku je zpracován a začleněn do její podstaty. Na druhé straně kolektivní paměť individuální paměti obklopuje, ale nesplývá s nimi.“</a:t>
            </a:r>
          </a:p>
          <a:p>
            <a:r>
              <a:rPr lang="cs-CZ" dirty="0"/>
              <a:t>Historická paměť: „Já jako člen skupiny pamatuji historii skupiny, do které patřím. Pamatuji si ji ale skrze svědectví těch členů, kteří ji osobně zažili, já jsem se tedy neúčastnil historie osobně (např. proto, že jsem v té době ještě nežil, nebo jsem v té době ještě nebyl členem oné skupiny)“</a:t>
            </a:r>
          </a:p>
          <a:p>
            <a:r>
              <a:rPr lang="cs-CZ" dirty="0"/>
              <a:t>Rozdíl vnitřní (osobní) a vnější (historická, sociální) paměť</a:t>
            </a:r>
          </a:p>
        </p:txBody>
      </p:sp>
    </p:spTree>
    <p:extLst>
      <p:ext uri="{BB962C8B-B14F-4D97-AF65-F5344CB8AC3E}">
        <p14:creationId xmlns:p14="http://schemas.microsoft.com/office/powerpoint/2010/main" val="301628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9AF30E-E484-4C12-842F-B5CDD9B38492}"/>
              </a:ext>
            </a:extLst>
          </p:cNvPr>
          <p:cNvSpPr>
            <a:spLocks noGrp="1"/>
          </p:cNvSpPr>
          <p:nvPr>
            <p:ph type="title"/>
          </p:nvPr>
        </p:nvSpPr>
        <p:spPr/>
        <p:txBody>
          <a:bodyPr/>
          <a:lstStyle/>
          <a:p>
            <a:r>
              <a:rPr lang="cs-CZ" dirty="0"/>
              <a:t>Pierre Nora: Místa paměti (</a:t>
            </a:r>
            <a:r>
              <a:rPr lang="cs-CZ" dirty="0" err="1"/>
              <a:t>Lieux</a:t>
            </a:r>
            <a:r>
              <a:rPr lang="cs-CZ" dirty="0"/>
              <a:t> de </a:t>
            </a:r>
            <a:r>
              <a:rPr lang="cs-CZ" dirty="0" err="1"/>
              <a:t>mémoire</a:t>
            </a:r>
            <a:endParaRPr lang="cs-CZ" dirty="0"/>
          </a:p>
        </p:txBody>
      </p:sp>
      <p:sp>
        <p:nvSpPr>
          <p:cNvPr id="3" name="Zástupný obsah 2">
            <a:extLst>
              <a:ext uri="{FF2B5EF4-FFF2-40B4-BE49-F238E27FC236}">
                <a16:creationId xmlns:a16="http://schemas.microsoft.com/office/drawing/2014/main" id="{22BD02A6-AD1B-491E-8815-77F118EE0097}"/>
              </a:ext>
            </a:extLst>
          </p:cNvPr>
          <p:cNvSpPr>
            <a:spLocks noGrp="1"/>
          </p:cNvSpPr>
          <p:nvPr>
            <p:ph idx="1"/>
          </p:nvPr>
        </p:nvSpPr>
        <p:spPr/>
        <p:txBody>
          <a:bodyPr>
            <a:normAutofit fontScale="92500" lnSpcReduction="10000"/>
          </a:bodyPr>
          <a:lstStyle/>
          <a:p>
            <a:r>
              <a:rPr lang="cs-CZ" dirty="0"/>
              <a:t>„Cílem tohoto projektu bylo ukázat proces postupného vytváření francouzské národní identity okolo pomníků, knih a rituálů, které konstituovaly a rozvíjely paměť národa. Pierre Nora zde shromáždil nejslavnější francouzské historiky k vytvoření topografie zároveň reální i imaginární, ke konstrukci orientačních bodů kolektivní paměti, jejichž souhrnem se z mnoha hledisek jeví právě město.“</a:t>
            </a:r>
          </a:p>
          <a:p>
            <a:r>
              <a:rPr lang="cs-CZ" dirty="0"/>
              <a:t>Paměť a historie: „Paměť je život, jejím nositelem je živá pospolitost, a proto se stále vyvíjí, je otevřená dialektice vzpomínky </a:t>
            </a:r>
            <a:r>
              <a:rPr lang="cs-CZ" dirty="0" err="1"/>
              <a:t>amnésie</a:t>
            </a:r>
            <a:r>
              <a:rPr lang="cs-CZ" dirty="0"/>
              <a:t>, neuvědomující si deformující proměny, jimiž prochází; je bezbranná vůči jakémukoli použití, zneužití a manipulacím, prochází dlouhými obdobími latence a náhlého </a:t>
            </a:r>
            <a:r>
              <a:rPr lang="cs-CZ" dirty="0" err="1"/>
              <a:t>oživení.“„Paměť</a:t>
            </a:r>
            <a:r>
              <a:rPr lang="cs-CZ" dirty="0"/>
              <a:t> ukládá vzpomínku do posvátného prostoru, historie ji odtud vypuzuje, vždy proměňuje v prózu.“</a:t>
            </a:r>
          </a:p>
        </p:txBody>
      </p:sp>
    </p:spTree>
    <p:extLst>
      <p:ext uri="{BB962C8B-B14F-4D97-AF65-F5344CB8AC3E}">
        <p14:creationId xmlns:p14="http://schemas.microsoft.com/office/powerpoint/2010/main" val="397024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68DEA-B1B7-425B-BB7F-6A0AFED1F43F}"/>
              </a:ext>
            </a:extLst>
          </p:cNvPr>
          <p:cNvSpPr>
            <a:spLocks noGrp="1"/>
          </p:cNvSpPr>
          <p:nvPr>
            <p:ph type="title"/>
          </p:nvPr>
        </p:nvSpPr>
        <p:spPr/>
        <p:txBody>
          <a:bodyPr/>
          <a:lstStyle/>
          <a:p>
            <a:r>
              <a:rPr lang="cs-CZ" dirty="0"/>
              <a:t>Místa paměti</a:t>
            </a:r>
          </a:p>
        </p:txBody>
      </p:sp>
      <p:pic>
        <p:nvPicPr>
          <p:cNvPr id="5" name="Zástupný obsah 4" descr="Obsah obrázku tráva, exteriér, budova, park&#10;&#10;Popis byl vytvořen automaticky">
            <a:extLst>
              <a:ext uri="{FF2B5EF4-FFF2-40B4-BE49-F238E27FC236}">
                <a16:creationId xmlns:a16="http://schemas.microsoft.com/office/drawing/2014/main" id="{2F72FE22-60C7-4380-A53D-A240214E0B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6646" y="1496855"/>
            <a:ext cx="2110725" cy="2110725"/>
          </a:xfrm>
        </p:spPr>
      </p:pic>
      <p:pic>
        <p:nvPicPr>
          <p:cNvPr id="7" name="Obrázek 6" descr="Obsah obrázku cihla, exteriér, lavice, kámen&#10;&#10;Popis byl vytvořen automaticky">
            <a:extLst>
              <a:ext uri="{FF2B5EF4-FFF2-40B4-BE49-F238E27FC236}">
                <a16:creationId xmlns:a16="http://schemas.microsoft.com/office/drawing/2014/main" id="{F7C736C8-E61C-4D2C-973C-983C94E4D7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2552" y="151926"/>
            <a:ext cx="7689448" cy="5088605"/>
          </a:xfrm>
          <a:prstGeom prst="rect">
            <a:avLst/>
          </a:prstGeom>
        </p:spPr>
      </p:pic>
      <p:pic>
        <p:nvPicPr>
          <p:cNvPr id="9" name="Obrázek 8" descr="Obsah obrázku budova, stojící, vpředu, stůl&#10;&#10;Popis byl vytvořen automaticky">
            <a:extLst>
              <a:ext uri="{FF2B5EF4-FFF2-40B4-BE49-F238E27FC236}">
                <a16:creationId xmlns:a16="http://schemas.microsoft.com/office/drawing/2014/main" id="{71089FEE-725D-42FB-B0BD-DD4118D192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646" y="3698875"/>
            <a:ext cx="3429000" cy="2794000"/>
          </a:xfrm>
          <a:prstGeom prst="rect">
            <a:avLst/>
          </a:prstGeom>
        </p:spPr>
      </p:pic>
    </p:spTree>
    <p:extLst>
      <p:ext uri="{BB962C8B-B14F-4D97-AF65-F5344CB8AC3E}">
        <p14:creationId xmlns:p14="http://schemas.microsoft.com/office/powerpoint/2010/main" val="2741029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136">
            <a:extLst>
              <a:ext uri="{FF2B5EF4-FFF2-40B4-BE49-F238E27FC236}">
                <a16:creationId xmlns:a16="http://schemas.microsoft.com/office/drawing/2014/main" id="{D7A453D2-15D8-4403-815F-291FA1634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1" name="Rectangle 138">
            <a:extLst>
              <a:ext uri="{FF2B5EF4-FFF2-40B4-BE49-F238E27FC236}">
                <a16:creationId xmlns:a16="http://schemas.microsoft.com/office/drawing/2014/main" id="{8161EA6B-09CA-445B-AB0D-8DF76FA92D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2" name="Group 140">
            <a:extLst>
              <a:ext uri="{FF2B5EF4-FFF2-40B4-BE49-F238E27FC236}">
                <a16:creationId xmlns:a16="http://schemas.microsoft.com/office/drawing/2014/main" id="{2B35F886-1102-4486-830A-34F41439CE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42" name="Oval 141">
              <a:extLst>
                <a:ext uri="{FF2B5EF4-FFF2-40B4-BE49-F238E27FC236}">
                  <a16:creationId xmlns:a16="http://schemas.microsoft.com/office/drawing/2014/main" id="{7DEFD1BC-7AD4-41EC-8E11-4E5E8AC541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8B0E5C8B-3874-4B3C-BAD4-9EFE85FEA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a:extLst>
                <a:ext uri="{FF2B5EF4-FFF2-40B4-BE49-F238E27FC236}">
                  <a16:creationId xmlns:a16="http://schemas.microsoft.com/office/drawing/2014/main" id="{E7DA6224-9378-452F-A53A-DD0BF19724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1DE869DF-C006-49F7-B9FF-0317F64E97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Oval 145">
              <a:extLst>
                <a:ext uri="{FF2B5EF4-FFF2-40B4-BE49-F238E27FC236}">
                  <a16:creationId xmlns:a16="http://schemas.microsoft.com/office/drawing/2014/main" id="{FD200C16-6204-4580-AB37-7E94176D04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F0DE7603-6DD0-4DB6-88FC-5402B9D4A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Obrázek 4">
            <a:extLst>
              <a:ext uri="{FF2B5EF4-FFF2-40B4-BE49-F238E27FC236}">
                <a16:creationId xmlns:a16="http://schemas.microsoft.com/office/drawing/2014/main" id="{4F62BDA1-5870-43B9-9231-C1689AFDE4F9}"/>
              </a:ext>
            </a:extLst>
          </p:cNvPr>
          <p:cNvPicPr>
            <a:picLocks noChangeAspect="1"/>
          </p:cNvPicPr>
          <p:nvPr/>
        </p:nvPicPr>
        <p:blipFill rotWithShape="1">
          <a:blip r:embed="rId2">
            <a:extLst>
              <a:ext uri="{28A0092B-C50C-407E-A947-70E740481C1C}">
                <a14:useLocalDpi xmlns:a14="http://schemas.microsoft.com/office/drawing/2010/main" val="0"/>
              </a:ext>
            </a:extLst>
          </a:blip>
          <a:srcRect l="11385" r="4308" b="-1"/>
          <a:stretch/>
        </p:blipFill>
        <p:spPr>
          <a:xfrm>
            <a:off x="603504" y="417317"/>
            <a:ext cx="3549663" cy="3157838"/>
          </a:xfrm>
          <a:prstGeom prst="rect">
            <a:avLst/>
          </a:prstGeom>
        </p:spPr>
      </p:pic>
      <p:grpSp>
        <p:nvGrpSpPr>
          <p:cNvPr id="149" name="Group 148">
            <a:extLst>
              <a:ext uri="{FF2B5EF4-FFF2-40B4-BE49-F238E27FC236}">
                <a16:creationId xmlns:a16="http://schemas.microsoft.com/office/drawing/2014/main" id="{975C268C-D419-4123-9FAD-0E2B7F9EE7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74192" y="584794"/>
            <a:ext cx="304800" cy="429768"/>
            <a:chOff x="215328" y="-46937"/>
            <a:chExt cx="304800" cy="2773841"/>
          </a:xfrm>
        </p:grpSpPr>
        <p:cxnSp>
          <p:nvCxnSpPr>
            <p:cNvPr id="150" name="Straight Connector 149">
              <a:extLst>
                <a:ext uri="{FF2B5EF4-FFF2-40B4-BE49-F238E27FC236}">
                  <a16:creationId xmlns:a16="http://schemas.microsoft.com/office/drawing/2014/main" id="{3A7E309C-A3BD-432E-8CB5-F0B6425281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2F1F621C-4533-4835-ADE2-372F2763A0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8EFC8245-5168-4DAF-930D-09A7BDDA6C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F192ED34-5046-4043-AEF8-2DF7C4806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pic>
        <p:nvPicPr>
          <p:cNvPr id="1028" name="Picture 4" descr="Neviditelný pes">
            <a:extLst>
              <a:ext uri="{FF2B5EF4-FFF2-40B4-BE49-F238E27FC236}">
                <a16:creationId xmlns:a16="http://schemas.microsoft.com/office/drawing/2014/main" id="{C8AEE273-8B41-4EFD-B399-834BCC82599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55" r="11980" b="-3"/>
          <a:stretch/>
        </p:blipFill>
        <p:spPr bwMode="auto">
          <a:xfrm>
            <a:off x="4280448" y="406043"/>
            <a:ext cx="3549663" cy="3162873"/>
          </a:xfrm>
          <a:prstGeom prst="rect">
            <a:avLst/>
          </a:prstGeom>
          <a:noFill/>
          <a:extLst>
            <a:ext uri="{909E8E84-426E-40DD-AFC4-6F175D3DCCD1}">
              <a14:hiddenFill xmlns:a14="http://schemas.microsoft.com/office/drawing/2010/main">
                <a:solidFill>
                  <a:srgbClr val="FFFFFF"/>
                </a:solidFill>
              </a14:hiddenFill>
            </a:ext>
          </a:extLst>
        </p:spPr>
      </p:pic>
      <p:sp>
        <p:nvSpPr>
          <p:cNvPr id="155" name="Rectangle 154">
            <a:extLst>
              <a:ext uri="{FF2B5EF4-FFF2-40B4-BE49-F238E27FC236}">
                <a16:creationId xmlns:a16="http://schemas.microsoft.com/office/drawing/2014/main" id="{B8114C98-A349-4111-A123-E8EAB86AB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7" name="Group 156">
            <a:extLst>
              <a:ext uri="{FF2B5EF4-FFF2-40B4-BE49-F238E27FC236}">
                <a16:creationId xmlns:a16="http://schemas.microsoft.com/office/drawing/2014/main" id="{670FB431-AE18-414D-92F4-1D12D19911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158" name="Straight Connector 157">
              <a:extLst>
                <a:ext uri="{FF2B5EF4-FFF2-40B4-BE49-F238E27FC236}">
                  <a16:creationId xmlns:a16="http://schemas.microsoft.com/office/drawing/2014/main" id="{24467063-D74E-4D42-8790-B9F6D69584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A1D19BAC-1681-47BC-AAF5-92FAFFF6F4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94347C2B-E846-452C-97AA-7E254FC1CE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10EA2B35-7959-4C2A-84AA-FF5D94FEDE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7" name="Obrázek 6" descr="Obsah obrázku jezdectví, sníh, muž, lyžování&#10;&#10;Popis byl vytvořen automaticky">
            <a:extLst>
              <a:ext uri="{FF2B5EF4-FFF2-40B4-BE49-F238E27FC236}">
                <a16:creationId xmlns:a16="http://schemas.microsoft.com/office/drawing/2014/main" id="{CE0674A2-2BAC-4906-9CA9-BABE32B0C83E}"/>
              </a:ext>
            </a:extLst>
          </p:cNvPr>
          <p:cNvPicPr>
            <a:picLocks noChangeAspect="1"/>
          </p:cNvPicPr>
          <p:nvPr/>
        </p:nvPicPr>
        <p:blipFill rotWithShape="1">
          <a:blip r:embed="rId4">
            <a:extLst>
              <a:ext uri="{28A0092B-C50C-407E-A947-70E740481C1C}">
                <a14:useLocalDpi xmlns:a14="http://schemas.microsoft.com/office/drawing/2010/main" val="0"/>
              </a:ext>
            </a:extLst>
          </a:blip>
          <a:srcRect l="16454" r="8861" b="-3"/>
          <a:stretch/>
        </p:blipFill>
        <p:spPr>
          <a:xfrm>
            <a:off x="7949294" y="406043"/>
            <a:ext cx="3549663" cy="3162873"/>
          </a:xfrm>
          <a:prstGeom prst="rect">
            <a:avLst/>
          </a:prstGeom>
        </p:spPr>
      </p:pic>
      <p:sp>
        <p:nvSpPr>
          <p:cNvPr id="163" name="Rectangle 162">
            <a:extLst>
              <a:ext uri="{FF2B5EF4-FFF2-40B4-BE49-F238E27FC236}">
                <a16:creationId xmlns:a16="http://schemas.microsoft.com/office/drawing/2014/main" id="{E2D3D3F2-ABBB-4453-B1C5-1BEBF7E4DD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8214E4A5-A0D2-42C4-8D14-D2A7E495F0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166" name="Straight Connector 165">
              <a:extLst>
                <a:ext uri="{FF2B5EF4-FFF2-40B4-BE49-F238E27FC236}">
                  <a16:creationId xmlns:a16="http://schemas.microsoft.com/office/drawing/2014/main" id="{7494D7A0-6B21-41E8-A7D3-0033BBB791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1E141D7D-32B0-448E-A666-EA8703AFCF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8D87E268-6345-420F-8B97-B37ED04100E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35E1622E-7FA6-4760-A2BF-A8105EBF7B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Nadpis 1">
            <a:extLst>
              <a:ext uri="{FF2B5EF4-FFF2-40B4-BE49-F238E27FC236}">
                <a16:creationId xmlns:a16="http://schemas.microsoft.com/office/drawing/2014/main" id="{656698B3-CBB7-47E7-A653-43ABF524BF94}"/>
              </a:ext>
            </a:extLst>
          </p:cNvPr>
          <p:cNvSpPr>
            <a:spLocks noGrp="1"/>
          </p:cNvSpPr>
          <p:nvPr>
            <p:ph type="title"/>
          </p:nvPr>
        </p:nvSpPr>
        <p:spPr>
          <a:xfrm>
            <a:off x="630936" y="4018137"/>
            <a:ext cx="4550664" cy="2129586"/>
          </a:xfrm>
          <a:noFill/>
        </p:spPr>
        <p:txBody>
          <a:bodyPr vert="horz" lIns="91440" tIns="45720" rIns="91440" bIns="45720" rtlCol="0" anchor="t">
            <a:normAutofit/>
          </a:bodyPr>
          <a:lstStyle/>
          <a:p>
            <a:r>
              <a:rPr lang="en-US" sz="4800" kern="1200">
                <a:solidFill>
                  <a:schemeClr val="bg1"/>
                </a:solidFill>
                <a:latin typeface="+mj-lt"/>
                <a:ea typeface="+mj-ea"/>
                <a:cs typeface="+mj-cs"/>
              </a:rPr>
              <a:t>Místa paměti?</a:t>
            </a:r>
          </a:p>
        </p:txBody>
      </p:sp>
      <p:pic>
        <p:nvPicPr>
          <p:cNvPr id="10" name="Zástupný obsah 9" descr="Obsah obrázku budova, exteriér, fotka, dort&#10;&#10;Popis byl vytvořen automaticky">
            <a:extLst>
              <a:ext uri="{FF2B5EF4-FFF2-40B4-BE49-F238E27FC236}">
                <a16:creationId xmlns:a16="http://schemas.microsoft.com/office/drawing/2014/main" id="{33DCB9BE-04A8-4420-8B1D-52680B0E3075}"/>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6882246" y="3719957"/>
            <a:ext cx="2475011" cy="3093764"/>
          </a:xfrm>
          <a:noFill/>
        </p:spPr>
      </p:pic>
    </p:spTree>
    <p:extLst>
      <p:ext uri="{BB962C8B-B14F-4D97-AF65-F5344CB8AC3E}">
        <p14:creationId xmlns:p14="http://schemas.microsoft.com/office/powerpoint/2010/main" val="1374292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F99106-CC6A-4137-98A1-99D7F2D5BD4D}"/>
              </a:ext>
            </a:extLst>
          </p:cNvPr>
          <p:cNvSpPr>
            <a:spLocks noGrp="1"/>
          </p:cNvSpPr>
          <p:nvPr>
            <p:ph type="title"/>
          </p:nvPr>
        </p:nvSpPr>
        <p:spPr/>
        <p:txBody>
          <a:bodyPr/>
          <a:lstStyle/>
          <a:p>
            <a:r>
              <a:rPr lang="cs-CZ" dirty="0"/>
              <a:t>Paul </a:t>
            </a:r>
            <a:r>
              <a:rPr lang="cs-CZ" dirty="0" err="1"/>
              <a:t>Ricœur</a:t>
            </a:r>
            <a:br>
              <a:rPr lang="cs-CZ" dirty="0"/>
            </a:br>
            <a:endParaRPr lang="cs-CZ" dirty="0"/>
          </a:p>
        </p:txBody>
      </p:sp>
      <p:sp>
        <p:nvSpPr>
          <p:cNvPr id="3" name="Zástupný obsah 2">
            <a:extLst>
              <a:ext uri="{FF2B5EF4-FFF2-40B4-BE49-F238E27FC236}">
                <a16:creationId xmlns:a16="http://schemas.microsoft.com/office/drawing/2014/main" id="{10C68DC2-F5F1-4ADB-8DB3-056134CC92EA}"/>
              </a:ext>
            </a:extLst>
          </p:cNvPr>
          <p:cNvSpPr>
            <a:spLocks noGrp="1"/>
          </p:cNvSpPr>
          <p:nvPr>
            <p:ph idx="1"/>
          </p:nvPr>
        </p:nvSpPr>
        <p:spPr/>
        <p:txBody>
          <a:bodyPr>
            <a:normAutofit fontScale="85000" lnSpcReduction="10000"/>
          </a:bodyPr>
          <a:lstStyle/>
          <a:p>
            <a:r>
              <a:rPr lang="cs-CZ" dirty="0"/>
              <a:t>Podle </a:t>
            </a:r>
            <a:r>
              <a:rPr lang="cs-CZ" dirty="0" err="1"/>
              <a:t>Ricoeura</a:t>
            </a:r>
            <a:r>
              <a:rPr lang="cs-CZ" dirty="0"/>
              <a:t> je nutné rozlišovat mezi historií a pamětí, neboť oba mají rozdílné cíle; cílem historie je ověřování a nalézání pravdy a cílem paměti je podílet se na konstrukci identity individuí a skupin, potažmo zachovávat věrnost kořenům. </a:t>
            </a:r>
          </a:p>
          <a:p>
            <a:r>
              <a:rPr lang="cs-CZ" dirty="0" err="1"/>
              <a:t>Ricoeur</a:t>
            </a:r>
            <a:r>
              <a:rPr lang="cs-CZ" dirty="0"/>
              <a:t> si uvědomuje, že paměť a historii nelze oddělit, jelikož fungují ve vzájemném sepětí. Na historii nahlíží jako na jednu dimenzi paměti, jako na materiální stopy minulosti. Rozdíl mezi historií a pamětí je evidentní: „To, co historický diskurs vyděluje z paměti, však je fakt, že se opírá o psané dokumenty.“</a:t>
            </a:r>
          </a:p>
          <a:p>
            <a:r>
              <a:rPr lang="cs-CZ" dirty="0"/>
              <a:t>„Paměť vystupuje v mysli jako obraz, který na sebe bere podobu znaku, a to nikoli znaku tohoto obrazu, ale něčeho odlišného, ve skutečnosti nepřítomného, o čem se však přesto domníváme, že v minulosti existovalo.“</a:t>
            </a:r>
          </a:p>
          <a:p>
            <a:r>
              <a:rPr lang="cs-CZ" dirty="0"/>
              <a:t>„paměť se přenáší do historie, ale přenáší se také do opakovaného přisvojení historické minulosti prostřednictvím paměti, neboť rozpoznávání zůstává privilegiem paměti a v historii je nenalezneme.“</a:t>
            </a:r>
          </a:p>
        </p:txBody>
      </p:sp>
    </p:spTree>
    <p:extLst>
      <p:ext uri="{BB962C8B-B14F-4D97-AF65-F5344CB8AC3E}">
        <p14:creationId xmlns:p14="http://schemas.microsoft.com/office/powerpoint/2010/main" val="2780089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FF03DD-CE5F-4091-AE12-D1A6F1A72CE9}"/>
              </a:ext>
            </a:extLst>
          </p:cNvPr>
          <p:cNvSpPr>
            <a:spLocks noGrp="1"/>
          </p:cNvSpPr>
          <p:nvPr>
            <p:ph type="title"/>
          </p:nvPr>
        </p:nvSpPr>
        <p:spPr/>
        <p:txBody>
          <a:bodyPr/>
          <a:lstStyle/>
          <a:p>
            <a:r>
              <a:rPr lang="cs-CZ" dirty="0" err="1"/>
              <a:t>Aleida</a:t>
            </a:r>
            <a:r>
              <a:rPr lang="cs-CZ" dirty="0"/>
              <a:t> a Jan </a:t>
            </a:r>
            <a:r>
              <a:rPr lang="cs-CZ" dirty="0" err="1"/>
              <a:t>Assmannovi</a:t>
            </a:r>
            <a:endParaRPr lang="cs-CZ" dirty="0"/>
          </a:p>
        </p:txBody>
      </p:sp>
      <p:sp>
        <p:nvSpPr>
          <p:cNvPr id="3" name="Zástupný obsah 2">
            <a:extLst>
              <a:ext uri="{FF2B5EF4-FFF2-40B4-BE49-F238E27FC236}">
                <a16:creationId xmlns:a16="http://schemas.microsoft.com/office/drawing/2014/main" id="{121A501D-7574-4398-96F6-7AE9AD780493}"/>
              </a:ext>
            </a:extLst>
          </p:cNvPr>
          <p:cNvSpPr>
            <a:spLocks noGrp="1"/>
          </p:cNvSpPr>
          <p:nvPr>
            <p:ph idx="1"/>
          </p:nvPr>
        </p:nvSpPr>
        <p:spPr/>
        <p:txBody>
          <a:bodyPr/>
          <a:lstStyle/>
          <a:p>
            <a:r>
              <a:rPr lang="cs-CZ" dirty="0"/>
              <a:t>„Ve vzpomínce se rekonstruuje minulost. A v tomto smyslu chápeme tezi o vzniku minulosti skrze to, že se k ní lidé vztahují.“</a:t>
            </a:r>
          </a:p>
          <a:p>
            <a:r>
              <a:rPr lang="cs-CZ" dirty="0"/>
              <a:t>Kulturní paměť: „veškeré vědění, které řídí chování a prožívání v interaktivním rámci společnosti a které prochází generacemi opakováním sociální praxe a iniciace“</a:t>
            </a:r>
          </a:p>
          <a:p>
            <a:r>
              <a:rPr lang="cs-CZ" dirty="0"/>
              <a:t>Druhy paměti: paměť mimetická (sociální jednání přenášené napodobováním), paměť věcí (vložení svých představ do věcí, představy jsou např. o účelnosti, pohodlí a kráse, v jistých případech i sebe samého) paměť komunikativní (oblast jazyka a komunikace) a paměť kulturní (přenos smyslu)</a:t>
            </a:r>
          </a:p>
        </p:txBody>
      </p:sp>
    </p:spTree>
    <p:extLst>
      <p:ext uri="{BB962C8B-B14F-4D97-AF65-F5344CB8AC3E}">
        <p14:creationId xmlns:p14="http://schemas.microsoft.com/office/powerpoint/2010/main" val="2408770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9432FC-03AD-45DD-A8CA-BE182370DF31}"/>
              </a:ext>
            </a:extLst>
          </p:cNvPr>
          <p:cNvSpPr>
            <a:spLocks noGrp="1"/>
          </p:cNvSpPr>
          <p:nvPr>
            <p:ph type="title"/>
          </p:nvPr>
        </p:nvSpPr>
        <p:spPr/>
        <p:txBody>
          <a:bodyPr/>
          <a:lstStyle/>
          <a:p>
            <a:r>
              <a:rPr lang="cs-CZ" dirty="0"/>
              <a:t>Role paměti</a:t>
            </a:r>
          </a:p>
        </p:txBody>
      </p:sp>
      <p:sp>
        <p:nvSpPr>
          <p:cNvPr id="3" name="Zástupný obsah 2">
            <a:extLst>
              <a:ext uri="{FF2B5EF4-FFF2-40B4-BE49-F238E27FC236}">
                <a16:creationId xmlns:a16="http://schemas.microsoft.com/office/drawing/2014/main" id="{766E34C4-3D29-42F1-960B-66B5B4812C4F}"/>
              </a:ext>
            </a:extLst>
          </p:cNvPr>
          <p:cNvSpPr>
            <a:spLocks noGrp="1"/>
          </p:cNvSpPr>
          <p:nvPr>
            <p:ph idx="1"/>
          </p:nvPr>
        </p:nvSpPr>
        <p:spPr/>
        <p:txBody>
          <a:bodyPr/>
          <a:lstStyle/>
          <a:p>
            <a:r>
              <a:rPr lang="cs-CZ" dirty="0"/>
              <a:t>1. Paměť v procesu poznání</a:t>
            </a:r>
          </a:p>
          <a:p>
            <a:r>
              <a:rPr lang="cs-CZ" dirty="0"/>
              <a:t>2. Paměť a čas</a:t>
            </a:r>
          </a:p>
          <a:p>
            <a:r>
              <a:rPr lang="cs-CZ" dirty="0"/>
              <a:t>3. Paměť a identita</a:t>
            </a:r>
          </a:p>
          <a:p>
            <a:r>
              <a:rPr lang="cs-CZ" dirty="0"/>
              <a:t>Paměť v rétorice (mnemotechnika)</a:t>
            </a:r>
          </a:p>
          <a:p>
            <a:r>
              <a:rPr lang="cs-CZ" dirty="0"/>
              <a:t>4. Paměť a společenství /společnost: kultura vzpomínání</a:t>
            </a:r>
          </a:p>
          <a:p>
            <a:r>
              <a:rPr lang="cs-CZ" dirty="0"/>
              <a:t>5. Paměť a dějiny</a:t>
            </a:r>
          </a:p>
          <a:p>
            <a:r>
              <a:rPr lang="cs-CZ" dirty="0"/>
              <a:t>6. Paměť a etika: Co nesmíme zapomenout?</a:t>
            </a:r>
          </a:p>
        </p:txBody>
      </p:sp>
    </p:spTree>
    <p:extLst>
      <p:ext uri="{BB962C8B-B14F-4D97-AF65-F5344CB8AC3E}">
        <p14:creationId xmlns:p14="http://schemas.microsoft.com/office/powerpoint/2010/main" val="288466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D9656D-4D30-4A42-B2CC-D37A6FEC25CE}"/>
              </a:ext>
            </a:extLst>
          </p:cNvPr>
          <p:cNvSpPr>
            <a:spLocks noGrp="1"/>
          </p:cNvSpPr>
          <p:nvPr>
            <p:ph type="title"/>
          </p:nvPr>
        </p:nvSpPr>
        <p:spPr/>
        <p:txBody>
          <a:bodyPr/>
          <a:lstStyle/>
          <a:p>
            <a:r>
              <a:rPr lang="cs-CZ" dirty="0"/>
              <a:t>Druhy paměti</a:t>
            </a:r>
          </a:p>
        </p:txBody>
      </p:sp>
      <p:sp>
        <p:nvSpPr>
          <p:cNvPr id="3" name="Zástupný obsah 2">
            <a:extLst>
              <a:ext uri="{FF2B5EF4-FFF2-40B4-BE49-F238E27FC236}">
                <a16:creationId xmlns:a16="http://schemas.microsoft.com/office/drawing/2014/main" id="{C1DE74CC-B010-418E-8787-C8711026709F}"/>
              </a:ext>
            </a:extLst>
          </p:cNvPr>
          <p:cNvSpPr>
            <a:spLocks noGrp="1"/>
          </p:cNvSpPr>
          <p:nvPr>
            <p:ph idx="1"/>
          </p:nvPr>
        </p:nvSpPr>
        <p:spPr/>
        <p:txBody>
          <a:bodyPr/>
          <a:lstStyle/>
          <a:p>
            <a:r>
              <a:rPr lang="cs-CZ" dirty="0"/>
              <a:t>Paměť individuální</a:t>
            </a:r>
          </a:p>
          <a:p>
            <a:r>
              <a:rPr lang="cs-CZ" dirty="0"/>
              <a:t>Paměť kolektivní: kulturní, historická</a:t>
            </a:r>
          </a:p>
          <a:p>
            <a:r>
              <a:rPr lang="cs-CZ" dirty="0"/>
              <a:t>Paměť přirozená a umělá</a:t>
            </a:r>
          </a:p>
        </p:txBody>
      </p:sp>
    </p:spTree>
    <p:extLst>
      <p:ext uri="{BB962C8B-B14F-4D97-AF65-F5344CB8AC3E}">
        <p14:creationId xmlns:p14="http://schemas.microsoft.com/office/powerpoint/2010/main" val="205631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AE50D-D0D6-4A3F-8B38-5F080B1A9299}"/>
              </a:ext>
            </a:extLst>
          </p:cNvPr>
          <p:cNvSpPr>
            <a:spLocks noGrp="1"/>
          </p:cNvSpPr>
          <p:nvPr>
            <p:ph type="title"/>
          </p:nvPr>
        </p:nvSpPr>
        <p:spPr/>
        <p:txBody>
          <a:bodyPr/>
          <a:lstStyle/>
          <a:p>
            <a:r>
              <a:rPr lang="cs-CZ" dirty="0"/>
              <a:t>Paměť v procesu poznání</a:t>
            </a:r>
          </a:p>
        </p:txBody>
      </p:sp>
      <p:sp>
        <p:nvSpPr>
          <p:cNvPr id="3" name="Zástupný obsah 2">
            <a:extLst>
              <a:ext uri="{FF2B5EF4-FFF2-40B4-BE49-F238E27FC236}">
                <a16:creationId xmlns:a16="http://schemas.microsoft.com/office/drawing/2014/main" id="{92284377-BB2E-4D8E-8487-0AB59D8C9ED7}"/>
              </a:ext>
            </a:extLst>
          </p:cNvPr>
          <p:cNvSpPr>
            <a:spLocks noGrp="1"/>
          </p:cNvSpPr>
          <p:nvPr>
            <p:ph idx="1"/>
          </p:nvPr>
        </p:nvSpPr>
        <p:spPr/>
        <p:txBody>
          <a:bodyPr>
            <a:normAutofit fontScale="92500" lnSpcReduction="10000"/>
          </a:bodyPr>
          <a:lstStyle/>
          <a:p>
            <a:r>
              <a:rPr lang="cs-CZ" dirty="0"/>
              <a:t>1. Platón a jeho následovníci (např i Augustinus): </a:t>
            </a:r>
            <a:r>
              <a:rPr lang="cs-CZ" b="1" dirty="0" err="1"/>
              <a:t>anamnesis</a:t>
            </a:r>
            <a:r>
              <a:rPr lang="cs-CZ" b="1" dirty="0"/>
              <a:t> </a:t>
            </a:r>
            <a:r>
              <a:rPr lang="cs-CZ" dirty="0"/>
              <a:t>(rozpomínání) jako základní předpoklad poznání</a:t>
            </a:r>
          </a:p>
          <a:p>
            <a:r>
              <a:rPr lang="cs-CZ" dirty="0"/>
              <a:t>2. </a:t>
            </a:r>
            <a:r>
              <a:rPr lang="cs-CZ" b="1" dirty="0"/>
              <a:t>apriorní poznání</a:t>
            </a:r>
            <a:r>
              <a:rPr lang="cs-CZ" dirty="0"/>
              <a:t>: Descartes, Leibniz (logické apriori ano, metafyzické ne), kriticky: Locke</a:t>
            </a:r>
          </a:p>
          <a:p>
            <a:r>
              <a:rPr lang="cs-CZ" dirty="0"/>
              <a:t>3. Poznání jako </a:t>
            </a:r>
            <a:r>
              <a:rPr lang="cs-CZ" b="1" dirty="0"/>
              <a:t>cesta do vlastního nitra</a:t>
            </a:r>
          </a:p>
          <a:p>
            <a:r>
              <a:rPr lang="cs-CZ" dirty="0" err="1"/>
              <a:t>Schelling</a:t>
            </a:r>
            <a:r>
              <a:rPr lang="cs-CZ" dirty="0"/>
              <a:t>: </a:t>
            </a:r>
            <a:r>
              <a:rPr lang="de-DE" i="1" dirty="0"/>
              <a:t>Ich </a:t>
            </a:r>
            <a:r>
              <a:rPr lang="cs-CZ" i="1" dirty="0" err="1"/>
              <a:t>ist</a:t>
            </a:r>
            <a:r>
              <a:rPr lang="cs-CZ" i="1" dirty="0"/>
              <a:t> </a:t>
            </a:r>
            <a:r>
              <a:rPr lang="de-DE" i="1" dirty="0"/>
              <a:t>nichts anderes als eine Anamnese, Erinnerung dessen, was es in seinem allgemeinen (seinem vorindividuellen) </a:t>
            </a:r>
            <a:r>
              <a:rPr lang="de-DE" i="1" dirty="0" err="1"/>
              <a:t>Seyn</a:t>
            </a:r>
            <a:r>
              <a:rPr lang="de-DE" i="1" dirty="0"/>
              <a:t> </a:t>
            </a:r>
            <a:r>
              <a:rPr lang="de-DE" i="1" dirty="0" err="1"/>
              <a:t>gethan</a:t>
            </a:r>
            <a:r>
              <a:rPr lang="de-DE" i="1" dirty="0"/>
              <a:t> und gelitten hat.</a:t>
            </a:r>
            <a:endParaRPr lang="cs-CZ" i="1" dirty="0"/>
          </a:p>
          <a:p>
            <a:r>
              <a:rPr lang="cs-CZ" i="1" dirty="0"/>
              <a:t>4. </a:t>
            </a:r>
            <a:r>
              <a:rPr lang="cs-CZ" b="1" dirty="0"/>
              <a:t>Uvědomění si </a:t>
            </a:r>
            <a:r>
              <a:rPr lang="cs-CZ" dirty="0"/>
              <a:t>podvědomého či </a:t>
            </a:r>
            <a:r>
              <a:rPr lang="cs-CZ" b="1" dirty="0"/>
              <a:t>nevědomého</a:t>
            </a:r>
          </a:p>
          <a:p>
            <a:r>
              <a:rPr lang="cs-CZ" dirty="0"/>
              <a:t>5. Otázka vztahu poznání a lidské přirozenosti, a tedy i rovnosti v poznávání: </a:t>
            </a:r>
            <a:r>
              <a:rPr lang="cs-CZ" b="1" dirty="0"/>
              <a:t>přirozený rozum</a:t>
            </a:r>
          </a:p>
          <a:p>
            <a:endParaRPr lang="cs-CZ" dirty="0"/>
          </a:p>
        </p:txBody>
      </p:sp>
    </p:spTree>
    <p:extLst>
      <p:ext uri="{BB962C8B-B14F-4D97-AF65-F5344CB8AC3E}">
        <p14:creationId xmlns:p14="http://schemas.microsoft.com/office/powerpoint/2010/main" val="297836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EB972F-FB5D-4AD5-AABB-CE4F98881F7B}"/>
              </a:ext>
            </a:extLst>
          </p:cNvPr>
          <p:cNvSpPr>
            <a:spLocks noGrp="1"/>
          </p:cNvSpPr>
          <p:nvPr>
            <p:ph type="title"/>
          </p:nvPr>
        </p:nvSpPr>
        <p:spPr/>
        <p:txBody>
          <a:bodyPr/>
          <a:lstStyle/>
          <a:p>
            <a:r>
              <a:rPr lang="cs-CZ" dirty="0"/>
              <a:t>Paměť a poznání – předvědění a vliv kolektivní paměti na poznání</a:t>
            </a:r>
          </a:p>
        </p:txBody>
      </p:sp>
      <p:sp>
        <p:nvSpPr>
          <p:cNvPr id="3" name="Zástupný obsah 2">
            <a:extLst>
              <a:ext uri="{FF2B5EF4-FFF2-40B4-BE49-F238E27FC236}">
                <a16:creationId xmlns:a16="http://schemas.microsoft.com/office/drawing/2014/main" id="{853A75FC-D88C-40AB-B263-CC33DBA356D8}"/>
              </a:ext>
            </a:extLst>
          </p:cNvPr>
          <p:cNvSpPr>
            <a:spLocks noGrp="1"/>
          </p:cNvSpPr>
          <p:nvPr>
            <p:ph idx="1"/>
          </p:nvPr>
        </p:nvSpPr>
        <p:spPr/>
        <p:txBody>
          <a:bodyPr>
            <a:normAutofit fontScale="92500"/>
          </a:bodyPr>
          <a:lstStyle/>
          <a:p>
            <a:r>
              <a:rPr lang="cs-CZ" dirty="0"/>
              <a:t>Problém předvědění: </a:t>
            </a:r>
          </a:p>
          <a:p>
            <a:r>
              <a:rPr lang="cs-CZ" dirty="0"/>
              <a:t>1. Aristoteles – Druhé analytika: Každý nový poznatek stojí na již pozorovaném, které uchováváme v paměti, každé smysluplné poznávání vzniká z již existujících poznatků</a:t>
            </a:r>
          </a:p>
          <a:p>
            <a:r>
              <a:rPr lang="cs-CZ" dirty="0"/>
              <a:t>2. Bacona a jeho idoly: </a:t>
            </a:r>
            <a:r>
              <a:rPr lang="cs-CZ" b="1" dirty="0"/>
              <a:t>Můžeme nezatíženi předvěděním pozorovat a poznávat?</a:t>
            </a:r>
          </a:p>
          <a:p>
            <a:r>
              <a:rPr lang="cs-CZ" b="1" dirty="0"/>
              <a:t>3. James: </a:t>
            </a:r>
            <a:r>
              <a:rPr lang="cs-CZ" dirty="0"/>
              <a:t>Každý nový poznatek testujeme na </a:t>
            </a:r>
            <a:r>
              <a:rPr lang="cs-CZ"/>
              <a:t>možnosti jeho včlenění </a:t>
            </a:r>
            <a:r>
              <a:rPr lang="cs-CZ" dirty="0"/>
              <a:t>mezi poznatky staré</a:t>
            </a:r>
            <a:endParaRPr lang="cs-CZ" b="1" dirty="0"/>
          </a:p>
          <a:p>
            <a:r>
              <a:rPr lang="cs-CZ" dirty="0" err="1"/>
              <a:t>Halbwachs</a:t>
            </a:r>
            <a:r>
              <a:rPr lang="cs-CZ" dirty="0"/>
              <a:t>: příklad Londýnského návštěvníka, který se nachází hned na začátku kapitoly </a:t>
            </a:r>
            <a:r>
              <a:rPr lang="cs-CZ" i="1" dirty="0"/>
              <a:t>Individuální a kolektivní paměť </a:t>
            </a:r>
            <a:r>
              <a:rPr lang="cs-CZ" dirty="0"/>
              <a:t>v díle </a:t>
            </a:r>
            <a:r>
              <a:rPr lang="cs-CZ" i="1" dirty="0"/>
              <a:t>Kolektivní paměť</a:t>
            </a:r>
          </a:p>
        </p:txBody>
      </p:sp>
    </p:spTree>
    <p:extLst>
      <p:ext uri="{BB962C8B-B14F-4D97-AF65-F5344CB8AC3E}">
        <p14:creationId xmlns:p14="http://schemas.microsoft.com/office/powerpoint/2010/main" val="2720887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E5A46F-6D58-4CBF-ABD2-C3E22D0C60E0}"/>
              </a:ext>
            </a:extLst>
          </p:cNvPr>
          <p:cNvSpPr>
            <a:spLocks noGrp="1"/>
          </p:cNvSpPr>
          <p:nvPr>
            <p:ph type="title"/>
          </p:nvPr>
        </p:nvSpPr>
        <p:spPr/>
        <p:txBody>
          <a:bodyPr/>
          <a:lstStyle/>
          <a:p>
            <a:r>
              <a:rPr lang="cs-CZ" dirty="0" err="1"/>
              <a:t>Halbwachs</a:t>
            </a:r>
            <a:endParaRPr lang="cs-CZ" dirty="0"/>
          </a:p>
        </p:txBody>
      </p:sp>
      <p:sp>
        <p:nvSpPr>
          <p:cNvPr id="3" name="Zástupný obsah 2">
            <a:extLst>
              <a:ext uri="{FF2B5EF4-FFF2-40B4-BE49-F238E27FC236}">
                <a16:creationId xmlns:a16="http://schemas.microsoft.com/office/drawing/2014/main" id="{8306CF85-D432-4222-ACFF-23127F378F27}"/>
              </a:ext>
            </a:extLst>
          </p:cNvPr>
          <p:cNvSpPr>
            <a:spLocks noGrp="1"/>
          </p:cNvSpPr>
          <p:nvPr>
            <p:ph idx="1"/>
          </p:nvPr>
        </p:nvSpPr>
        <p:spPr/>
        <p:txBody>
          <a:bodyPr>
            <a:normAutofit/>
          </a:bodyPr>
          <a:lstStyle/>
          <a:p>
            <a:r>
              <a:rPr lang="cs-CZ" dirty="0"/>
              <a:t>Člověk, který poprvé přijede do Londýna: </a:t>
            </a:r>
          </a:p>
          <a:p>
            <a:r>
              <a:rPr lang="cs-CZ" dirty="0"/>
              <a:t>Prochází jej s průvodci:</a:t>
            </a:r>
          </a:p>
          <a:p>
            <a:r>
              <a:rPr lang="cs-CZ" dirty="0"/>
              <a:t>1. s architektem: pozoruje stavby a jejich parametry</a:t>
            </a:r>
          </a:p>
          <a:p>
            <a:r>
              <a:rPr lang="cs-CZ" dirty="0"/>
              <a:t>S historikem: vidí místa spjatá s minulostí města a různé její připomínky (pomníky apod.)</a:t>
            </a:r>
          </a:p>
          <a:p>
            <a:r>
              <a:rPr lang="cs-CZ" dirty="0"/>
              <a:t>3. s malířem: barvy  a tvary města – budov, parků…</a:t>
            </a:r>
          </a:p>
          <a:p>
            <a:r>
              <a:rPr lang="cs-CZ" dirty="0"/>
              <a:t>4. s obchodníkem: vidí ekonomii města – obchody, průmysl…</a:t>
            </a:r>
          </a:p>
          <a:p>
            <a:r>
              <a:rPr lang="cs-CZ" dirty="0"/>
              <a:t>„I za předpokladu, že se procházím úplně sám, není možné uvozovat, že si z procházky odnesu osobní vzpomínky, které náleží pouze mně.“</a:t>
            </a:r>
          </a:p>
        </p:txBody>
      </p:sp>
    </p:spTree>
    <p:extLst>
      <p:ext uri="{BB962C8B-B14F-4D97-AF65-F5344CB8AC3E}">
        <p14:creationId xmlns:p14="http://schemas.microsoft.com/office/powerpoint/2010/main" val="3979064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C43C7-4E68-4356-94BE-20D82611820A}"/>
              </a:ext>
            </a:extLst>
          </p:cNvPr>
          <p:cNvSpPr>
            <a:spLocks noGrp="1"/>
          </p:cNvSpPr>
          <p:nvPr>
            <p:ph type="title"/>
          </p:nvPr>
        </p:nvSpPr>
        <p:spPr/>
        <p:txBody>
          <a:bodyPr/>
          <a:lstStyle/>
          <a:p>
            <a:r>
              <a:rPr lang="cs-CZ" dirty="0"/>
              <a:t>Čas a paměť</a:t>
            </a:r>
          </a:p>
        </p:txBody>
      </p:sp>
      <p:sp>
        <p:nvSpPr>
          <p:cNvPr id="3" name="Zástupný obsah 2">
            <a:extLst>
              <a:ext uri="{FF2B5EF4-FFF2-40B4-BE49-F238E27FC236}">
                <a16:creationId xmlns:a16="http://schemas.microsoft.com/office/drawing/2014/main" id="{7F5FE8D4-1D14-4590-B29A-2AC086020ED8}"/>
              </a:ext>
            </a:extLst>
          </p:cNvPr>
          <p:cNvSpPr>
            <a:spLocks noGrp="1"/>
          </p:cNvSpPr>
          <p:nvPr>
            <p:ph idx="1"/>
          </p:nvPr>
        </p:nvSpPr>
        <p:spPr/>
        <p:txBody>
          <a:bodyPr/>
          <a:lstStyle/>
          <a:p>
            <a:r>
              <a:rPr lang="cs-CZ" dirty="0"/>
              <a:t>Čas jako téma filozofie</a:t>
            </a:r>
          </a:p>
          <a:p>
            <a:r>
              <a:rPr lang="cs-CZ" dirty="0"/>
              <a:t>Vztah k uchování identity: Co přetrvává? Kontinuita </a:t>
            </a:r>
            <a:r>
              <a:rPr lang="cs-CZ"/>
              <a:t>a diskontinuita</a:t>
            </a:r>
            <a:endParaRPr lang="cs-CZ" dirty="0"/>
          </a:p>
        </p:txBody>
      </p:sp>
    </p:spTree>
    <p:extLst>
      <p:ext uri="{BB962C8B-B14F-4D97-AF65-F5344CB8AC3E}">
        <p14:creationId xmlns:p14="http://schemas.microsoft.com/office/powerpoint/2010/main" val="384578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0872DA-CA6C-49E0-96C5-0353BF1B913A}"/>
              </a:ext>
            </a:extLst>
          </p:cNvPr>
          <p:cNvSpPr>
            <a:spLocks noGrp="1"/>
          </p:cNvSpPr>
          <p:nvPr>
            <p:ph type="title"/>
          </p:nvPr>
        </p:nvSpPr>
        <p:spPr/>
        <p:txBody>
          <a:bodyPr/>
          <a:lstStyle/>
          <a:p>
            <a:r>
              <a:rPr lang="cs-CZ" dirty="0"/>
              <a:t>Filozofie času</a:t>
            </a:r>
          </a:p>
        </p:txBody>
      </p:sp>
      <p:sp>
        <p:nvSpPr>
          <p:cNvPr id="3" name="Zástupný obsah 2">
            <a:extLst>
              <a:ext uri="{FF2B5EF4-FFF2-40B4-BE49-F238E27FC236}">
                <a16:creationId xmlns:a16="http://schemas.microsoft.com/office/drawing/2014/main" id="{A9D81857-91FB-4EAF-B2F7-4A55FB39DAD1}"/>
              </a:ext>
            </a:extLst>
          </p:cNvPr>
          <p:cNvSpPr>
            <a:spLocks noGrp="1"/>
          </p:cNvSpPr>
          <p:nvPr>
            <p:ph idx="1"/>
          </p:nvPr>
        </p:nvSpPr>
        <p:spPr/>
        <p:txBody>
          <a:bodyPr>
            <a:normAutofit/>
          </a:bodyPr>
          <a:lstStyle/>
          <a:p>
            <a:pPr marL="514350" indent="-514350">
              <a:buFont typeface="+mj-lt"/>
              <a:buAutoNum type="arabicPeriod"/>
            </a:pPr>
            <a:r>
              <a:rPr lang="cs-CZ" dirty="0"/>
              <a:t> Platón: čas a věčnost idejí, čas je spjatý s existencí světa</a:t>
            </a:r>
          </a:p>
          <a:p>
            <a:pPr marL="514350" indent="-514350">
              <a:buFont typeface="+mj-lt"/>
              <a:buAutoNum type="arabicPeriod"/>
            </a:pPr>
            <a:r>
              <a:rPr lang="cs-CZ" dirty="0" err="1"/>
              <a:t>Aristotelés</a:t>
            </a:r>
            <a:r>
              <a:rPr lang="cs-CZ" dirty="0"/>
              <a:t>: čas a pohyb, čas a paměť vůči poznání</a:t>
            </a:r>
          </a:p>
          <a:p>
            <a:pPr marL="514350" indent="-514350">
              <a:buFont typeface="+mj-lt"/>
              <a:buAutoNum type="arabicPeriod"/>
            </a:pPr>
            <a:r>
              <a:rPr lang="cs-CZ" dirty="0"/>
              <a:t>Augustinus: čas z psychologického pohledu: čas jako činnost duše. Základem pro jeho vnímání je paměť, která je jediná schopna sjednotit minulost, přítomnost a budoucnost, původ a cíl, dějinné vnímání času, jak měříme čas?</a:t>
            </a:r>
          </a:p>
        </p:txBody>
      </p:sp>
    </p:spTree>
    <p:extLst>
      <p:ext uri="{BB962C8B-B14F-4D97-AF65-F5344CB8AC3E}">
        <p14:creationId xmlns:p14="http://schemas.microsoft.com/office/powerpoint/2010/main" val="157583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AFFD8-F06D-4262-AA3D-17C10752AAFC}"/>
              </a:ext>
            </a:extLst>
          </p:cNvPr>
          <p:cNvSpPr>
            <a:spLocks noGrp="1"/>
          </p:cNvSpPr>
          <p:nvPr>
            <p:ph type="title"/>
          </p:nvPr>
        </p:nvSpPr>
        <p:spPr/>
        <p:txBody>
          <a:bodyPr/>
          <a:lstStyle/>
          <a:p>
            <a:r>
              <a:rPr lang="cs-CZ" dirty="0"/>
              <a:t>Filozofie času</a:t>
            </a:r>
          </a:p>
        </p:txBody>
      </p:sp>
      <p:sp>
        <p:nvSpPr>
          <p:cNvPr id="3" name="Zástupný obsah 2">
            <a:extLst>
              <a:ext uri="{FF2B5EF4-FFF2-40B4-BE49-F238E27FC236}">
                <a16:creationId xmlns:a16="http://schemas.microsoft.com/office/drawing/2014/main" id="{EBD4C13F-E9D3-4ABA-8348-486064D61C1C}"/>
              </a:ext>
            </a:extLst>
          </p:cNvPr>
          <p:cNvSpPr>
            <a:spLocks noGrp="1"/>
          </p:cNvSpPr>
          <p:nvPr>
            <p:ph idx="1"/>
          </p:nvPr>
        </p:nvSpPr>
        <p:spPr/>
        <p:txBody>
          <a:bodyPr/>
          <a:lstStyle/>
          <a:p>
            <a:pPr marL="0" indent="0">
              <a:buNone/>
            </a:pPr>
            <a:r>
              <a:rPr lang="cs-CZ" dirty="0"/>
              <a:t>4. Descartes: chce ho vyloučit z poznání, evidence je jen v přítomném okamžiku – neustálé tvoření, čas nevidí jako předmět vědy, nýbrž filozofie</a:t>
            </a:r>
          </a:p>
          <a:p>
            <a:pPr marL="0" indent="0">
              <a:buNone/>
            </a:pPr>
            <a:r>
              <a:rPr lang="cs-CZ" dirty="0"/>
              <a:t>5. Locke: základem je idea trvání, vznikající z posloupnosti, z proudu idejí, ty se skládají ve vědomí do vnímání času (x spánek)</a:t>
            </a:r>
          </a:p>
          <a:p>
            <a:pPr marL="0" indent="0">
              <a:buNone/>
            </a:pPr>
            <a:r>
              <a:rPr lang="cs-CZ" dirty="0"/>
              <a:t>6. Kant: apriorní a transcendentní charakter času, nevzniká ve smyslech, ale je jimi už předpokládána, je to subjektivní podmínka</a:t>
            </a:r>
          </a:p>
          <a:p>
            <a:endParaRPr lang="cs-CZ" dirty="0"/>
          </a:p>
        </p:txBody>
      </p:sp>
    </p:spTree>
    <p:extLst>
      <p:ext uri="{BB962C8B-B14F-4D97-AF65-F5344CB8AC3E}">
        <p14:creationId xmlns:p14="http://schemas.microsoft.com/office/powerpoint/2010/main" val="122386278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1487</Words>
  <Application>Microsoft Office PowerPoint</Application>
  <PresentationFormat>Širokoúhlá obrazovka</PresentationFormat>
  <Paragraphs>88</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Dějiny evropského myšlení</vt:lpstr>
      <vt:lpstr>Role paměti</vt:lpstr>
      <vt:lpstr>Druhy paměti</vt:lpstr>
      <vt:lpstr>Paměť v procesu poznání</vt:lpstr>
      <vt:lpstr>Paměť a poznání – předvědění a vliv kolektivní paměti na poznání</vt:lpstr>
      <vt:lpstr>Halbwachs</vt:lpstr>
      <vt:lpstr>Čas a paměť</vt:lpstr>
      <vt:lpstr>Filozofie času</vt:lpstr>
      <vt:lpstr>Filozofie času</vt:lpstr>
      <vt:lpstr>Filozofie času</vt:lpstr>
      <vt:lpstr>Paměť v rétorice</vt:lpstr>
      <vt:lpstr>Kolektivní paměť</vt:lpstr>
      <vt:lpstr>Maurice Halbwachs</vt:lpstr>
      <vt:lpstr>Halbwachs</vt:lpstr>
      <vt:lpstr>Pierre Nora: Místa paměti (Lieux de mémoire</vt:lpstr>
      <vt:lpstr>Místa paměti</vt:lpstr>
      <vt:lpstr>Místa paměti?</vt:lpstr>
      <vt:lpstr>Paul Ricœur </vt:lpstr>
      <vt:lpstr>Aleida a Jan Assmannovi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evropského myšlení</dc:title>
  <dc:creator>Alena Zelená</dc:creator>
  <cp:lastModifiedBy>Alena Zelená</cp:lastModifiedBy>
  <cp:revision>6</cp:revision>
  <dcterms:created xsi:type="dcterms:W3CDTF">2020-12-02T21:23:16Z</dcterms:created>
  <dcterms:modified xsi:type="dcterms:W3CDTF">2020-12-17T20:45:42Z</dcterms:modified>
</cp:coreProperties>
</file>