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94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9" r:id="rId8"/>
    <p:sldId id="261" r:id="rId9"/>
    <p:sldId id="263" r:id="rId10"/>
    <p:sldId id="266" r:id="rId11"/>
    <p:sldId id="267" r:id="rId12"/>
    <p:sldId id="264" r:id="rId13"/>
    <p:sldId id="265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 autoAdjust="0"/>
    <p:restoredTop sz="95324" autoAdjust="0"/>
  </p:normalViewPr>
  <p:slideViewPr>
    <p:cSldViewPr snapToGrid="0" snapToObjects="1"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3D6E3F09-7D53-5546-95B9-038378ECBD5D}" type="datetime1">
              <a:rPr lang="en-US"/>
              <a:pPr>
                <a:defRPr/>
              </a:pPr>
              <a:t>05-Nov-18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5BE501C0-4EA8-644C-AFDC-6886270AA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964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9E00457-5374-E14A-BCD1-94DAB29AFC04}" type="datetime1">
              <a:rPr lang="en-US"/>
              <a:pPr>
                <a:defRPr/>
              </a:pPr>
              <a:t>05-Nov-18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/>
              <a:t>Click to edit Master text styles</a:t>
            </a:r>
          </a:p>
          <a:p>
            <a:pPr lvl="1"/>
            <a:r>
              <a:rPr lang="cs-CZ" noProof="0"/>
              <a:t>Second level</a:t>
            </a:r>
          </a:p>
          <a:p>
            <a:pPr lvl="2"/>
            <a:r>
              <a:rPr lang="cs-CZ" noProof="0"/>
              <a:t>Third level</a:t>
            </a:r>
          </a:p>
          <a:p>
            <a:pPr lvl="3"/>
            <a:r>
              <a:rPr lang="cs-CZ" noProof="0"/>
              <a:t>Fourth level</a:t>
            </a:r>
          </a:p>
          <a:p>
            <a:pPr lvl="4"/>
            <a:r>
              <a:rPr lang="cs-CZ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8577F40-97DA-4043-AF9D-1FC2F5D51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7327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AA7E7E-C6EC-FD44-9ACA-2648BFA1FADD}" type="datetime1">
              <a:rPr lang="cs-CZ"/>
              <a:pPr>
                <a:defRPr/>
              </a:pPr>
              <a:t>05.11.2018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0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F4E741-BC94-7B41-95DE-F64A5ACA48C6}" type="datetime1">
              <a:rPr lang="cs-CZ"/>
              <a:pPr>
                <a:defRPr/>
              </a:pPr>
              <a:t>05.11.2018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186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BB64C6-4739-DE43-8950-06A3245198B9}" type="datetime1">
              <a:rPr lang="cs-CZ"/>
              <a:pPr>
                <a:defRPr/>
              </a:pPr>
              <a:t>05.11.2018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58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F51BC5-76B8-C041-81D8-DEF608751A52}" type="datetime1">
              <a:rPr lang="cs-CZ"/>
              <a:pPr>
                <a:defRPr/>
              </a:pPr>
              <a:t>05.11.2018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2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2D3014-B99E-5D4B-8E1D-DA3BE7558E99}" type="datetime1">
              <a:rPr lang="cs-CZ"/>
              <a:pPr>
                <a:defRPr/>
              </a:pPr>
              <a:t>05.11.2018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6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7CCDC6-B6A4-4845-929F-B26B6E19752A}" type="datetime1">
              <a:rPr lang="cs-CZ"/>
              <a:pPr>
                <a:defRPr/>
              </a:pPr>
              <a:t>05.11.2018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1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335DA-5B04-584D-8811-FE73152CD09A}" type="datetime1">
              <a:rPr lang="cs-CZ"/>
              <a:pPr>
                <a:defRPr/>
              </a:pPr>
              <a:t>05.11.2018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6CB484-F1D4-264E-B3F1-C63C4A97C75C}" type="datetime1">
              <a:rPr lang="cs-CZ"/>
              <a:pPr>
                <a:defRPr/>
              </a:pPr>
              <a:t>05.11.2018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75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EBE9BE-43AC-014D-A39D-166221E06590}" type="datetime1">
              <a:rPr lang="cs-CZ"/>
              <a:pPr>
                <a:defRPr/>
              </a:pPr>
              <a:t>05.11.2018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00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D8E960-F416-D541-B598-BE0E7FEA1B49}" type="datetime1">
              <a:rPr lang="cs-CZ"/>
              <a:pPr>
                <a:defRPr/>
              </a:pPr>
              <a:t>05.11.2018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09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2011D0-9154-584C-962C-9F1E5A9691FB}" type="datetime1">
              <a:rPr lang="cs-CZ"/>
              <a:pPr>
                <a:defRPr/>
              </a:pPr>
              <a:t>05.11.2018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8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9F69E0-E31B-2E47-AF61-0A203F2A4FE3}" type="datetime1">
              <a:rPr lang="cs-CZ"/>
              <a:pPr>
                <a:defRPr/>
              </a:pPr>
              <a:t>05.11.2018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9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7" y="0"/>
            <a:ext cx="3736585" cy="1440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685800" y="1739608"/>
            <a:ext cx="7772400" cy="215741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J</a:t>
            </a:r>
            <a:r>
              <a:rPr lang="cs-CZ" dirty="0">
                <a:latin typeface="Calibri" charset="0"/>
                <a:ea typeface="ＭＳ Ｐゴシック" charset="0"/>
                <a:cs typeface="ＭＳ Ｐゴシック" charset="0"/>
              </a:rPr>
              <a:t>J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B2</a:t>
            </a:r>
            <a:r>
              <a:rPr lang="cs-CZ" dirty="0">
                <a:latin typeface="Calibri" charset="0"/>
                <a:ea typeface="ＭＳ Ｐゴシック" charset="0"/>
                <a:cs typeface="ＭＳ Ｐゴシック" charset="0"/>
              </a:rPr>
              <a:t>69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br>
              <a:rPr lang="cs-CZ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b="1" dirty="0">
                <a:latin typeface="Calibri" charset="0"/>
                <a:ea typeface="ＭＳ Ｐゴシック" charset="0"/>
                <a:cs typeface="ＭＳ Ｐゴシック" charset="0"/>
              </a:rPr>
              <a:t>Sociální kontext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komunikace</a:t>
            </a: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1600" dirty="0">
                <a:latin typeface="Calibri" charset="0"/>
                <a:ea typeface="ＭＳ Ｐゴシック" charset="0"/>
                <a:cs typeface="ＭＳ Ｐゴシック" charset="0"/>
              </a:rPr>
              <a:t>Přednášející:</a:t>
            </a:r>
            <a:br>
              <a:rPr lang="cs-CZ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3100" b="1" dirty="0">
                <a:latin typeface="Calibri" charset="0"/>
                <a:ea typeface="ＭＳ Ｐゴシック" charset="0"/>
                <a:cs typeface="ＭＳ Ｐゴシック" charset="0"/>
              </a:rPr>
              <a:t>Ing. Mgr. Marek Vranka</a:t>
            </a:r>
            <a:br>
              <a:rPr lang="cs-CZ" sz="3100" b="1" dirty="0">
                <a:latin typeface="Calibri" charset="0"/>
                <a:ea typeface="ＭＳ Ｐゴシック" charset="0"/>
                <a:cs typeface="ＭＳ Ｐゴシック" charset="0"/>
              </a:rPr>
            </a:br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90364"/>
            <a:ext cx="6400800" cy="171467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2800" b="1" dirty="0">
                <a:solidFill>
                  <a:schemeClr val="tx1"/>
                </a:solidFill>
              </a:rPr>
              <a:t>5. Neverbální komunikace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56197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z="2400" cap="none"/>
              <a:t>ŘÍZENÍ KONVERZACE</a:t>
            </a:r>
          </a:p>
        </p:txBody>
      </p:sp>
      <p:sp>
        <p:nvSpPr>
          <p:cNvPr id="3277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850" y="757783"/>
            <a:ext cx="7993063" cy="5637212"/>
          </a:xfrm>
        </p:spPr>
        <p:txBody>
          <a:bodyPr>
            <a:noAutofit/>
          </a:bodyPr>
          <a:lstStyle/>
          <a:p>
            <a:r>
              <a:rPr lang="cs-CZ" sz="2800" dirty="0"/>
              <a:t>Mluvčí: signály pro udržení slova</a:t>
            </a:r>
          </a:p>
          <a:p>
            <a:pPr lvl="1"/>
            <a:r>
              <a:rPr lang="cs-CZ" sz="2400" dirty="0"/>
              <a:t>slyšitelný </a:t>
            </a:r>
            <a:r>
              <a:rPr lang="cs-CZ" sz="2400" b="1" dirty="0"/>
              <a:t>nádech</a:t>
            </a:r>
            <a:endParaRPr lang="cs-CZ" sz="2400" dirty="0"/>
          </a:p>
          <a:p>
            <a:pPr lvl="1"/>
            <a:r>
              <a:rPr lang="cs-CZ" sz="2400" dirty="0"/>
              <a:t>pokračování gestikulace nebo </a:t>
            </a:r>
            <a:r>
              <a:rPr lang="cs-CZ" sz="2400" b="1" dirty="0"/>
              <a:t>série gest</a:t>
            </a:r>
            <a:endParaRPr lang="cs-CZ" sz="2400" dirty="0"/>
          </a:p>
          <a:p>
            <a:pPr lvl="1"/>
            <a:r>
              <a:rPr lang="cs-CZ" sz="2400" b="1" dirty="0"/>
              <a:t>vyhýbání se zrakovému kontaktu</a:t>
            </a:r>
            <a:endParaRPr lang="cs-CZ" sz="2400" dirty="0"/>
          </a:p>
          <a:p>
            <a:pPr lvl="1"/>
            <a:r>
              <a:rPr lang="cs-CZ" sz="2400" dirty="0"/>
              <a:t>udržování dosavadního modelu </a:t>
            </a:r>
            <a:r>
              <a:rPr lang="cs-CZ" sz="2400" b="1" dirty="0"/>
              <a:t>intonace</a:t>
            </a:r>
            <a:endParaRPr lang="cs-CZ" sz="2400" dirty="0"/>
          </a:p>
          <a:p>
            <a:pPr lvl="1"/>
            <a:r>
              <a:rPr lang="cs-CZ" sz="2400" b="1" dirty="0"/>
              <a:t>vokalizace pomlk</a:t>
            </a:r>
            <a:r>
              <a:rPr lang="cs-CZ" sz="2400" dirty="0"/>
              <a:t> – má zabránit posluchači, aby promluvil</a:t>
            </a:r>
            <a:endParaRPr lang="cs-CZ" sz="2000" dirty="0"/>
          </a:p>
          <a:p>
            <a:r>
              <a:rPr lang="cs-CZ" sz="2800" dirty="0"/>
              <a:t>Mluvčí: signály pro předání slova</a:t>
            </a:r>
          </a:p>
          <a:p>
            <a:pPr lvl="1"/>
            <a:r>
              <a:rPr lang="cs-CZ" sz="2400" dirty="0"/>
              <a:t>VERB: připojení </a:t>
            </a:r>
            <a:r>
              <a:rPr lang="cs-CZ" sz="2400" b="1" dirty="0"/>
              <a:t>otázky</a:t>
            </a:r>
            <a:r>
              <a:rPr lang="cs-CZ" sz="2400" dirty="0"/>
              <a:t> k poslední větě: „Co myslíte?“, „Je to tak?“</a:t>
            </a:r>
          </a:p>
          <a:p>
            <a:pPr lvl="1"/>
            <a:r>
              <a:rPr lang="cs-CZ" sz="2400" b="1" dirty="0"/>
              <a:t>intonace</a:t>
            </a:r>
            <a:r>
              <a:rPr lang="cs-CZ" sz="2400" dirty="0"/>
              <a:t>: klesnutí hlasu, delší pomlka</a:t>
            </a:r>
          </a:p>
          <a:p>
            <a:pPr lvl="1"/>
            <a:r>
              <a:rPr lang="cs-CZ" sz="2400" b="1" dirty="0"/>
              <a:t>navázání zrakového kontaktu</a:t>
            </a:r>
            <a:r>
              <a:rPr lang="cs-CZ" sz="2400" dirty="0"/>
              <a:t> s posluchačem</a:t>
            </a:r>
          </a:p>
          <a:p>
            <a:pPr lvl="1"/>
            <a:r>
              <a:rPr lang="cs-CZ" sz="2400" dirty="0"/>
              <a:t>kývnutí hlavou směrem k posluchači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56197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z="2400" cap="none"/>
              <a:t>ŘÍZENÍ KONVERZACE</a:t>
            </a:r>
          </a:p>
        </p:txBody>
      </p:sp>
      <p:sp>
        <p:nvSpPr>
          <p:cNvPr id="3277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850" y="1403131"/>
            <a:ext cx="7993063" cy="4991864"/>
          </a:xfrm>
        </p:spPr>
        <p:txBody>
          <a:bodyPr>
            <a:noAutofit/>
          </a:bodyPr>
          <a:lstStyle/>
          <a:p>
            <a:r>
              <a:rPr lang="cs-CZ" sz="2800" b="1" dirty="0"/>
              <a:t>Posluchač: signály vyžádání slova</a:t>
            </a:r>
            <a:endParaRPr lang="cs-CZ" sz="2800" dirty="0"/>
          </a:p>
          <a:p>
            <a:pPr lvl="1"/>
            <a:r>
              <a:rPr lang="cs-CZ" dirty="0"/>
              <a:t>VERB: lze přímo říci</a:t>
            </a:r>
          </a:p>
          <a:p>
            <a:pPr lvl="1"/>
            <a:r>
              <a:rPr lang="cs-CZ" dirty="0"/>
              <a:t>dát najevo neverbálně – (</a:t>
            </a:r>
            <a:r>
              <a:rPr lang="cs-CZ" dirty="0" err="1"/>
              <a:t>éé</a:t>
            </a:r>
            <a:r>
              <a:rPr lang="cs-CZ" dirty="0"/>
              <a:t>, </a:t>
            </a:r>
            <a:r>
              <a:rPr lang="cs-CZ" dirty="0" err="1"/>
              <a:t>hmmm</a:t>
            </a:r>
            <a:r>
              <a:rPr lang="cs-CZ" dirty="0"/>
              <a:t>), mimika, gesta, mírný předklon - sdělení přání promluvit</a:t>
            </a:r>
          </a:p>
          <a:p>
            <a:r>
              <a:rPr lang="cs-CZ" sz="2800" b="1" dirty="0"/>
              <a:t>Posluchač: signály odmítání slova</a:t>
            </a:r>
          </a:p>
          <a:p>
            <a:pPr lvl="1"/>
            <a:r>
              <a:rPr lang="cs-CZ" dirty="0"/>
              <a:t>VERB: „nevím“</a:t>
            </a:r>
          </a:p>
          <a:p>
            <a:pPr lvl="1"/>
            <a:r>
              <a:rPr lang="cs-CZ" dirty="0"/>
              <a:t>vyhýbání se </a:t>
            </a:r>
            <a:r>
              <a:rPr lang="cs-CZ" b="1" dirty="0"/>
              <a:t>zrakovému kontaktu</a:t>
            </a:r>
            <a:r>
              <a:rPr lang="cs-CZ" dirty="0"/>
              <a:t> s mluvčím, který chce svoji roli předat posluchači</a:t>
            </a:r>
          </a:p>
          <a:p>
            <a:pPr lvl="1"/>
            <a:r>
              <a:rPr lang="cs-CZ" b="1" dirty="0"/>
              <a:t>činnost</a:t>
            </a:r>
            <a:r>
              <a:rPr lang="cs-CZ" dirty="0"/>
              <a:t> neslučitelná s mluvením – kašel, smrkání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Impression</a:t>
            </a:r>
            <a:r>
              <a:rPr lang="cs-CZ" dirty="0"/>
              <a:t>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rychlé, automatické a intuitivní soudy ohledně sympatie, dominance, důvěryhodnosti...</a:t>
            </a:r>
          </a:p>
          <a:p>
            <a:r>
              <a:rPr lang="cs-CZ" dirty="0"/>
              <a:t>často dříve, než dojde k verbální komunikaci</a:t>
            </a:r>
          </a:p>
          <a:p>
            <a:r>
              <a:rPr lang="cs-CZ" dirty="0"/>
              <a:t>modulují následnou komunikaci</a:t>
            </a:r>
          </a:p>
          <a:p>
            <a:pPr lvl="1"/>
            <a:r>
              <a:rPr lang="cs-CZ" dirty="0"/>
              <a:t>halo efekt, sebe-naplňující se proroctví</a:t>
            </a:r>
          </a:p>
          <a:p>
            <a:endParaRPr lang="cs-CZ" dirty="0"/>
          </a:p>
          <a:p>
            <a:r>
              <a:rPr lang="cs-CZ" dirty="0"/>
              <a:t>vhodné: přiměřená gestikulace, úsměv, přikyvování, nahnutí k mluvčímu, vyrovnaný postoj, příjemná vůně</a:t>
            </a:r>
          </a:p>
          <a:p>
            <a:r>
              <a:rPr lang="cs-CZ" dirty="0"/>
              <a:t>nevhodné: opak výše uvedeného + přehnané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Sebeprezentace</a:t>
            </a:r>
            <a:r>
              <a:rPr lang="cs-CZ" dirty="0"/>
              <a:t> a prezentace produktů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signály vysílat, když chcete, aby vám lidé:</a:t>
            </a:r>
          </a:p>
          <a:p>
            <a:pPr lvl="1"/>
            <a:r>
              <a:rPr lang="cs-CZ" dirty="0"/>
              <a:t>věřili</a:t>
            </a:r>
          </a:p>
          <a:p>
            <a:pPr lvl="1"/>
            <a:r>
              <a:rPr lang="cs-CZ" dirty="0"/>
              <a:t>odpustili</a:t>
            </a:r>
          </a:p>
          <a:p>
            <a:pPr lvl="1"/>
            <a:r>
              <a:rPr lang="cs-CZ" dirty="0"/>
              <a:t>následovali?</a:t>
            </a:r>
          </a:p>
          <a:p>
            <a:r>
              <a:rPr lang="cs-CZ" dirty="0"/>
              <a:t>hmotné artefakty komunikují informace o naší osobnosti</a:t>
            </a:r>
          </a:p>
          <a:p>
            <a:pPr lvl="1"/>
            <a:r>
              <a:rPr lang="cs-CZ" dirty="0"/>
              <a:t>důležité i pro </a:t>
            </a:r>
            <a:r>
              <a:rPr lang="cs-CZ" dirty="0" err="1"/>
              <a:t>intra</a:t>
            </a:r>
            <a:r>
              <a:rPr lang="cs-CZ" dirty="0"/>
              <a:t>-personální komunikaci</a:t>
            </a:r>
          </a:p>
          <a:p>
            <a:r>
              <a:rPr lang="cs-CZ" dirty="0"/>
              <a:t>funguje i obráceně -&gt; </a:t>
            </a:r>
            <a:r>
              <a:rPr lang="cs-CZ" dirty="0" err="1"/>
              <a:t>product</a:t>
            </a:r>
            <a:r>
              <a:rPr lang="cs-CZ" dirty="0"/>
              <a:t> </a:t>
            </a:r>
            <a:r>
              <a:rPr lang="cs-CZ" dirty="0" err="1"/>
              <a:t>placement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Kanály neverbální komunikace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tělo</a:t>
            </a:r>
          </a:p>
          <a:p>
            <a:r>
              <a:rPr lang="cs-CZ" dirty="0"/>
              <a:t>obličej</a:t>
            </a:r>
          </a:p>
          <a:p>
            <a:r>
              <a:rPr lang="cs-CZ" dirty="0"/>
              <a:t>oči</a:t>
            </a:r>
          </a:p>
          <a:p>
            <a:r>
              <a:rPr lang="cs-CZ" dirty="0"/>
              <a:t>prostor</a:t>
            </a:r>
          </a:p>
          <a:p>
            <a:r>
              <a:rPr lang="cs-CZ" dirty="0"/>
              <a:t>předměty</a:t>
            </a:r>
          </a:p>
          <a:p>
            <a:r>
              <a:rPr lang="cs-CZ" dirty="0"/>
              <a:t>dotek</a:t>
            </a:r>
          </a:p>
          <a:p>
            <a:r>
              <a:rPr lang="cs-CZ" dirty="0"/>
              <a:t>paralingvistika</a:t>
            </a:r>
          </a:p>
          <a:p>
            <a:r>
              <a:rPr lang="cs-CZ" dirty="0"/>
              <a:t>ticho</a:t>
            </a:r>
          </a:p>
          <a:p>
            <a:r>
              <a:rPr lang="cs-CZ" dirty="0"/>
              <a:t>vůně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Tělesné pohyby + vzhled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1796" y="1254309"/>
            <a:ext cx="7977352" cy="5149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995448" y="0"/>
            <a:ext cx="8229600" cy="1143000"/>
          </a:xfrm>
        </p:spPr>
        <p:txBody>
          <a:bodyPr/>
          <a:lstStyle/>
          <a:p>
            <a:r>
              <a:rPr lang="cs-CZ" dirty="0"/>
              <a:t>Obličej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2050" name="Picture 2" descr="http://4.bp.blogspot.com/-uczG4H4rdTs/VMIz0sowJ_I/AAAAAAAAClo/qVoZpgg74Ng/s1600/IMG_20150116_12245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6561" y="457201"/>
            <a:ext cx="713744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Oční kontakt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vždy ve vztahu k určité populační normě</a:t>
            </a:r>
          </a:p>
          <a:p>
            <a:endParaRPr lang="cs-CZ" dirty="0"/>
          </a:p>
          <a:p>
            <a:r>
              <a:rPr lang="cs-CZ" dirty="0"/>
              <a:t>zejména pro komunikaci zájmu a řízení komunikace</a:t>
            </a:r>
          </a:p>
          <a:p>
            <a:pPr lvl="1"/>
            <a:r>
              <a:rPr lang="cs-CZ" dirty="0"/>
              <a:t>rovněž komunikace dominance, </a:t>
            </a:r>
            <a:r>
              <a:rPr lang="cs-CZ" dirty="0" err="1"/>
              <a:t>submisivity</a:t>
            </a:r>
            <a:endParaRPr lang="cs-CZ" dirty="0"/>
          </a:p>
          <a:p>
            <a:endParaRPr lang="cs-CZ" dirty="0"/>
          </a:p>
          <a:p>
            <a:r>
              <a:rPr lang="cs-CZ" dirty="0"/>
              <a:t>záměrná nepozornost na veřejnosti</a:t>
            </a:r>
          </a:p>
          <a:p>
            <a:pPr lvl="1"/>
            <a:r>
              <a:rPr lang="cs-CZ" dirty="0"/>
              <a:t>„hledět si svého“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Prostor (</a:t>
            </a:r>
            <a:r>
              <a:rPr lang="cs-CZ" dirty="0" err="1"/>
              <a:t>proxemika</a:t>
            </a:r>
            <a:r>
              <a:rPr lang="cs-CZ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17638"/>
            <a:ext cx="8780302" cy="530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7441325" y="1986455"/>
            <a:ext cx="961696" cy="6069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50 cm</a:t>
            </a:r>
          </a:p>
        </p:txBody>
      </p:sp>
      <p:sp>
        <p:nvSpPr>
          <p:cNvPr id="7" name="Rectangle 6"/>
          <p:cNvSpPr/>
          <p:nvPr/>
        </p:nvSpPr>
        <p:spPr>
          <a:xfrm>
            <a:off x="7441325" y="3163613"/>
            <a:ext cx="961696" cy="6069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1,2 m</a:t>
            </a:r>
          </a:p>
        </p:txBody>
      </p:sp>
      <p:sp>
        <p:nvSpPr>
          <p:cNvPr id="8" name="Rectangle 7"/>
          <p:cNvSpPr/>
          <p:nvPr/>
        </p:nvSpPr>
        <p:spPr>
          <a:xfrm>
            <a:off x="7441325" y="4335517"/>
            <a:ext cx="961696" cy="6069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3,6 m</a:t>
            </a:r>
          </a:p>
        </p:txBody>
      </p:sp>
      <p:sp>
        <p:nvSpPr>
          <p:cNvPr id="9" name="Rectangle 8"/>
          <p:cNvSpPr/>
          <p:nvPr/>
        </p:nvSpPr>
        <p:spPr>
          <a:xfrm>
            <a:off x="7441325" y="5749378"/>
            <a:ext cx="961696" cy="6069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7,6 m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Artefakty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oblečení, doplňky, tetování a další...</a:t>
            </a:r>
          </a:p>
          <a:p>
            <a:pPr lvl="1"/>
            <a:r>
              <a:rPr lang="cs-CZ" dirty="0"/>
              <a:t>konkrétní příklady?</a:t>
            </a:r>
          </a:p>
          <a:p>
            <a:r>
              <a:rPr lang="cs-CZ" dirty="0"/>
              <a:t>přesah do domácích dekorací, volby auta / bicykle / kočárku...</a:t>
            </a:r>
          </a:p>
          <a:p>
            <a:r>
              <a:rPr lang="cs-CZ" dirty="0"/>
              <a:t>význam daný konkrétní kulturou, v čase proměnlivý</a:t>
            </a:r>
          </a:p>
          <a:p>
            <a:r>
              <a:rPr lang="cs-CZ" dirty="0"/>
              <a:t>obvykle záměr signalizovat</a:t>
            </a:r>
          </a:p>
          <a:p>
            <a:r>
              <a:rPr lang="cs-CZ" dirty="0"/>
              <a:t>efekt posílen zpětnou vazbou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Pravda nebo mýtus?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neverbální komunikace sděluje více významu než verbální komunikace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lháři se vyhýbají očnímu kontaktu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studiem neverbální komunikace se naučíte v číst v lidech jako v knihách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na rozdíl od verbální komunikace, neverbální komunikace je univerzální na celém světě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když verbální komunikace neodpovídá neverbální, je lepší věřit neverbální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Dotek (</a:t>
            </a:r>
            <a:r>
              <a:rPr lang="cs-CZ" dirty="0" err="1"/>
              <a:t>haptika</a:t>
            </a:r>
            <a:r>
              <a:rPr lang="cs-CZ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hlediska prostoru vždy v intimní zóně</a:t>
            </a:r>
          </a:p>
          <a:p>
            <a:pPr lvl="1"/>
            <a:r>
              <a:rPr lang="cs-CZ" dirty="0"/>
              <a:t>komunikuje blízkost</a:t>
            </a:r>
          </a:p>
          <a:p>
            <a:pPr lvl="1"/>
            <a:r>
              <a:rPr lang="cs-CZ" dirty="0"/>
              <a:t>alternativně: hravý dotek, kontrola, ritualizované doteky</a:t>
            </a:r>
          </a:p>
          <a:p>
            <a:pPr lvl="1"/>
            <a:r>
              <a:rPr lang="cs-CZ" dirty="0"/>
              <a:t>může zvýšit přesvědčivost</a:t>
            </a:r>
          </a:p>
          <a:p>
            <a:pPr lvl="2"/>
            <a:r>
              <a:rPr lang="cs-CZ" dirty="0"/>
              <a:t>jaký je možný mechanismus?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Paralingvistické projevy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tempo, hlasitost, intonace, rytmus řeči a pomlky</a:t>
            </a:r>
          </a:p>
          <a:p>
            <a:r>
              <a:rPr lang="cs-CZ" dirty="0"/>
              <a:t>lze odhadovat emocionální stav</a:t>
            </a:r>
          </a:p>
          <a:p>
            <a:r>
              <a:rPr lang="cs-CZ" dirty="0"/>
              <a:t>zajímavostí je, že lidé vnímají relativně bez ztráty porozumění až 2x rychlejší verbální projev</a:t>
            </a:r>
          </a:p>
          <a:p>
            <a:pPr lvl="1"/>
            <a:r>
              <a:rPr lang="cs-CZ" dirty="0"/>
              <a:t>rychlejší mluva navíc působí přesvědčivěji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Ticho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viz druhá přednáška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Vůně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velmi bazální forma komunikace</a:t>
            </a:r>
          </a:p>
          <a:p>
            <a:r>
              <a:rPr lang="cs-CZ" dirty="0"/>
              <a:t>významové asociace – nelze úplně říct, do jaké míry jsou kulturně podmíněné</a:t>
            </a:r>
          </a:p>
          <a:p>
            <a:endParaRPr lang="cs-CZ" dirty="0"/>
          </a:p>
          <a:p>
            <a:r>
              <a:rPr lang="cs-CZ" dirty="0"/>
              <a:t>atraktivita</a:t>
            </a:r>
          </a:p>
          <a:p>
            <a:r>
              <a:rPr lang="cs-CZ" dirty="0"/>
              <a:t>chuť</a:t>
            </a:r>
          </a:p>
          <a:p>
            <a:r>
              <a:rPr lang="cs-CZ" dirty="0"/>
              <a:t>vzpomínky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Interpretace neverbální komunikace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neunáhlovat se</a:t>
            </a:r>
          </a:p>
          <a:p>
            <a:pPr lvl="1"/>
            <a:r>
              <a:rPr lang="cs-CZ" dirty="0"/>
              <a:t>aktivně hledat signály s opačným významem</a:t>
            </a:r>
          </a:p>
          <a:p>
            <a:pPr lvl="1"/>
            <a:r>
              <a:rPr lang="cs-CZ" dirty="0"/>
              <a:t>hledat alternativní vysvětlení pro rozpory</a:t>
            </a:r>
          </a:p>
          <a:p>
            <a:pPr lvl="1"/>
            <a:r>
              <a:rPr lang="cs-CZ" dirty="0"/>
              <a:t>nezapomínat na kulturní a osobnostní specifika</a:t>
            </a:r>
          </a:p>
          <a:p>
            <a:pPr lvl="1"/>
            <a:r>
              <a:rPr lang="cs-CZ" dirty="0"/>
              <a:t>brát v potaz situační faktory</a:t>
            </a:r>
          </a:p>
          <a:p>
            <a:pPr lvl="1"/>
            <a:r>
              <a:rPr lang="cs-CZ" dirty="0"/>
              <a:t>pozor na mýty zmíněné na začátku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56234"/>
            <a:ext cx="8229600" cy="1569929"/>
          </a:xfrm>
        </p:spPr>
        <p:txBody>
          <a:bodyPr/>
          <a:lstStyle/>
          <a:p>
            <a:r>
              <a:rPr lang="cs-CZ" dirty="0"/>
              <a:t>všechny tvrzení na předchozím slajdu lze považovat za mýty!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Mehrabianova</a:t>
            </a:r>
            <a:r>
              <a:rPr lang="cs-CZ" dirty="0"/>
              <a:t> rovnice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/>
              <a:t>celkové sdělení </a:t>
            </a:r>
          </a:p>
          <a:p>
            <a:pPr>
              <a:buNone/>
            </a:pPr>
            <a:r>
              <a:rPr lang="cs-CZ" dirty="0"/>
              <a:t>	= </a:t>
            </a:r>
            <a:r>
              <a:rPr lang="en-US" dirty="0"/>
              <a:t>7%</a:t>
            </a:r>
            <a:r>
              <a:rPr lang="cs-CZ" dirty="0"/>
              <a:t> slova + </a:t>
            </a:r>
            <a:r>
              <a:rPr lang="en-US" dirty="0"/>
              <a:t>38%</a:t>
            </a:r>
            <a:r>
              <a:rPr lang="cs-CZ" dirty="0"/>
              <a:t> hlas + </a:t>
            </a:r>
            <a:r>
              <a:rPr lang="en-US" dirty="0"/>
              <a:t>55%</a:t>
            </a:r>
            <a:r>
              <a:rPr lang="cs-CZ" dirty="0"/>
              <a:t> výraz obličeje</a:t>
            </a:r>
          </a:p>
          <a:p>
            <a:r>
              <a:rPr lang="cs-CZ" dirty="0"/>
              <a:t>jak něco takové zjistit? navrhněte!</a:t>
            </a:r>
          </a:p>
          <a:p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3 skupiny příznakových slov pronesených různým hlasem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„</a:t>
            </a:r>
            <a:r>
              <a:rPr lang="cs-CZ" dirty="0" err="1"/>
              <a:t>maybe</a:t>
            </a:r>
            <a:r>
              <a:rPr lang="cs-CZ" dirty="0"/>
              <a:t>“ různým hlasem, s fotkou výrazu</a:t>
            </a:r>
          </a:p>
          <a:p>
            <a:pPr marL="514350" indent="-514350"/>
            <a:r>
              <a:rPr lang="cs-CZ" dirty="0"/>
              <a:t>kombinace výsledků dá rovnici výše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8180"/>
            <a:ext cx="8229600" cy="552329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kombinují se dvě samostatné studie</a:t>
            </a:r>
          </a:p>
          <a:p>
            <a:pPr lvl="1"/>
            <a:r>
              <a:rPr lang="cs-CZ" dirty="0"/>
              <a:t>to v principu nevadí, ale číselné hodnoty pak obvykle nedávají smysl</a:t>
            </a:r>
          </a:p>
          <a:p>
            <a:r>
              <a:rPr lang="cs-CZ" dirty="0"/>
              <a:t>jde o hranou, nepřirozenou komunikaci</a:t>
            </a:r>
          </a:p>
          <a:p>
            <a:r>
              <a:rPr lang="cs-CZ" dirty="0"/>
              <a:t>délka komunikace byla nepřirozeně krátká</a:t>
            </a:r>
          </a:p>
          <a:p>
            <a:r>
              <a:rPr lang="cs-CZ" dirty="0"/>
              <a:t>experiment </a:t>
            </a:r>
            <a:r>
              <a:rPr lang="cs-CZ" dirty="0" err="1"/>
              <a:t>demand</a:t>
            </a:r>
            <a:endParaRPr lang="cs-CZ" dirty="0"/>
          </a:p>
          <a:p>
            <a:pPr lvl="1"/>
            <a:r>
              <a:rPr lang="cs-CZ" dirty="0"/>
              <a:t>účastníci pochopí, že se zkoumá vliv hlasu / výrazu a přizpůsobí tomu své odpovědi</a:t>
            </a:r>
          </a:p>
          <a:p>
            <a:r>
              <a:rPr lang="cs-CZ" dirty="0"/>
              <a:t>jedná se jen o komunikaci +/- emoce</a:t>
            </a:r>
          </a:p>
          <a:p>
            <a:r>
              <a:rPr lang="cs-CZ" dirty="0"/>
              <a:t>nezkoumala se celá neverbální komunikace, ale jen dvě složky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ostatní mýty?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cs-CZ" dirty="0"/>
              <a:t>lháři se vyhýbají očnímu kontaktu</a:t>
            </a:r>
          </a:p>
          <a:p>
            <a:pPr marL="514350" indent="-514350"/>
            <a:r>
              <a:rPr lang="cs-CZ" dirty="0"/>
              <a:t>studiem neverbální komunikace se naučíte v číst v lidech jako v knihách</a:t>
            </a:r>
          </a:p>
          <a:p>
            <a:pPr marL="514350" indent="-514350"/>
            <a:r>
              <a:rPr lang="cs-CZ" dirty="0"/>
              <a:t>na rozdíl od verbální komunikace, neverbální komunikace je univerzální na celém světě</a:t>
            </a:r>
          </a:p>
          <a:p>
            <a:pPr marL="514350" indent="-514350"/>
            <a:r>
              <a:rPr lang="cs-CZ" dirty="0"/>
              <a:t>když verbální komunikace neodpovídá neverbální, je lepší věřit neverbální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Neverbální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85000" lnSpcReduction="10000"/>
          </a:bodyPr>
          <a:lstStyle/>
          <a:p>
            <a:pPr marL="274320" indent="-274320">
              <a:defRPr/>
            </a:pPr>
            <a:r>
              <a:rPr lang="cs-CZ" dirty="0"/>
              <a:t>„tělesné pohyby organismu, skládající se z motorických projevů, které mohou mít původ v různých částech těla“ (</a:t>
            </a:r>
            <a:r>
              <a:rPr lang="cs-CZ" dirty="0" err="1"/>
              <a:t>Ekman</a:t>
            </a:r>
            <a:r>
              <a:rPr lang="cs-CZ" dirty="0"/>
              <a:t>, 1957)</a:t>
            </a:r>
          </a:p>
          <a:p>
            <a:pPr marL="274320" indent="-274320">
              <a:defRPr/>
            </a:pPr>
            <a:r>
              <a:rPr lang="cs-CZ" dirty="0"/>
              <a:t>někdy bývají přiřazovány i </a:t>
            </a:r>
            <a:r>
              <a:rPr lang="cs-CZ" b="1" dirty="0"/>
              <a:t>artefakty</a:t>
            </a:r>
            <a:r>
              <a:rPr lang="cs-CZ" dirty="0"/>
              <a:t> </a:t>
            </a:r>
          </a:p>
          <a:p>
            <a:pPr marL="674370" lvl="1" indent="-274320">
              <a:defRPr/>
            </a:pPr>
            <a:r>
              <a:rPr lang="cs-CZ" dirty="0"/>
              <a:t>oděv, kosmetiku</a:t>
            </a:r>
          </a:p>
          <a:p>
            <a:pPr marL="274320" indent="-274320">
              <a:defRPr/>
            </a:pPr>
            <a:r>
              <a:rPr lang="cs-CZ" dirty="0"/>
              <a:t>významy jsou více </a:t>
            </a:r>
            <a:r>
              <a:rPr lang="cs-CZ" b="1" dirty="0"/>
              <a:t>abstraktní</a:t>
            </a:r>
            <a:r>
              <a:rPr lang="cs-CZ" dirty="0"/>
              <a:t> – nejčastěji výraz vlastního emočního stavu</a:t>
            </a:r>
          </a:p>
          <a:p>
            <a:pPr marL="674370" lvl="1" indent="-274320">
              <a:defRPr/>
            </a:pPr>
            <a:r>
              <a:rPr lang="cs-CZ" dirty="0"/>
              <a:t>vyjadřování emocí – samostatná kapitola – jejich učení, rozpoznávání, reakce</a:t>
            </a:r>
          </a:p>
          <a:p>
            <a:pPr marL="674370" lvl="1" indent="-274320">
              <a:defRPr/>
            </a:pPr>
            <a:r>
              <a:rPr lang="cs-CZ" b="1" dirty="0"/>
              <a:t>napodobování mimických výrazů </a:t>
            </a:r>
            <a:r>
              <a:rPr lang="cs-CZ" dirty="0"/>
              <a:t>pozorovaného člověka napomáhá empatickému vcítění</a:t>
            </a:r>
          </a:p>
          <a:p>
            <a:pPr marL="274320" indent="-274320">
              <a:defRPr/>
            </a:pPr>
            <a:r>
              <a:rPr lang="cs-CZ" b="1" dirty="0"/>
              <a:t>záměrnost a nezáměrnost </a:t>
            </a:r>
            <a:r>
              <a:rPr lang="cs-CZ" dirty="0"/>
              <a:t>není jasně odlišena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8948"/>
          </a:xfrm>
        </p:spPr>
        <p:txBody>
          <a:bodyPr>
            <a:normAutofit fontScale="90000"/>
          </a:bodyPr>
          <a:lstStyle/>
          <a:p>
            <a:r>
              <a:rPr lang="cs-CZ" dirty="0"/>
              <a:t>Interakce verbální a neverbální komunikace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3586"/>
            <a:ext cx="8229600" cy="5754414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zdůraznění</a:t>
            </a:r>
          </a:p>
          <a:p>
            <a:pPr lvl="1"/>
            <a:r>
              <a:rPr lang="cs-CZ" dirty="0"/>
              <a:t>modulace hlasu, zaměření pohledu, bouchnutí do stolu</a:t>
            </a:r>
          </a:p>
          <a:p>
            <a:r>
              <a:rPr lang="cs-CZ" dirty="0"/>
              <a:t>doplnění</a:t>
            </a:r>
          </a:p>
          <a:p>
            <a:pPr lvl="1"/>
            <a:r>
              <a:rPr lang="cs-CZ" dirty="0"/>
              <a:t>úsměv, zdvižení obočí</a:t>
            </a:r>
          </a:p>
          <a:p>
            <a:r>
              <a:rPr lang="cs-CZ" dirty="0"/>
              <a:t>popření</a:t>
            </a:r>
          </a:p>
          <a:p>
            <a:pPr lvl="1"/>
            <a:r>
              <a:rPr lang="cs-CZ" dirty="0"/>
              <a:t>pomrknutí, překřížené ruce</a:t>
            </a:r>
          </a:p>
          <a:p>
            <a:r>
              <a:rPr lang="cs-CZ" dirty="0"/>
              <a:t>kontrola</a:t>
            </a:r>
          </a:p>
          <a:p>
            <a:pPr lvl="1"/>
            <a:r>
              <a:rPr lang="cs-CZ" dirty="0"/>
              <a:t>přerušení, pobízení k pokračování</a:t>
            </a:r>
          </a:p>
          <a:p>
            <a:r>
              <a:rPr lang="cs-CZ" dirty="0"/>
              <a:t>zopakování</a:t>
            </a:r>
          </a:p>
          <a:p>
            <a:pPr lvl="1"/>
            <a:r>
              <a:rPr lang="cs-CZ" dirty="0"/>
              <a:t>tázavý pohled po otázce</a:t>
            </a:r>
          </a:p>
          <a:p>
            <a:pPr lvl="2"/>
            <a:r>
              <a:rPr lang="cs-CZ" dirty="0"/>
              <a:t>jak se liší od zdůraznění?</a:t>
            </a:r>
          </a:p>
          <a:p>
            <a:r>
              <a:rPr lang="cs-CZ" dirty="0"/>
              <a:t>náhrada</a:t>
            </a:r>
          </a:p>
          <a:p>
            <a:pPr lvl="1"/>
            <a:r>
              <a:rPr lang="cs-CZ" dirty="0"/>
              <a:t>pokývání hlavou</a:t>
            </a:r>
          </a:p>
          <a:p>
            <a:pPr lvl="2"/>
            <a:r>
              <a:rPr lang="cs-CZ" dirty="0"/>
              <a:t>jak se liší od zdůraznění / zopakování?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Elektronická komunikace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neverbální složka často komunikuje emoce</a:t>
            </a:r>
          </a:p>
          <a:p>
            <a:pPr lvl="1"/>
            <a:r>
              <a:rPr lang="cs-CZ" dirty="0"/>
              <a:t>skutečné nebo předstírané</a:t>
            </a:r>
          </a:p>
          <a:p>
            <a:r>
              <a:rPr lang="cs-CZ" dirty="0"/>
              <a:t>kdy je absence neverbální složky výhodou a kdy nevýhodou?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17686</TotalTime>
  <Words>734</Words>
  <Application>Microsoft Office PowerPoint</Application>
  <PresentationFormat>Předvádění na obrazovce (4:3)</PresentationFormat>
  <Paragraphs>173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ＭＳ Ｐゴシック</vt:lpstr>
      <vt:lpstr>Arial</vt:lpstr>
      <vt:lpstr>Calibri</vt:lpstr>
      <vt:lpstr>Motiv systému Office</vt:lpstr>
      <vt:lpstr>JJB269  Sociální kontext komunikace  Přednášející: Ing. Mgr. Marek Vranka </vt:lpstr>
      <vt:lpstr>Pravda nebo mýtus?</vt:lpstr>
      <vt:lpstr>Prezentace aplikace PowerPoint</vt:lpstr>
      <vt:lpstr>Mehrabianova rovnice</vt:lpstr>
      <vt:lpstr>Kritika</vt:lpstr>
      <vt:lpstr>Co ostatní mýty?</vt:lpstr>
      <vt:lpstr>Neverbální komunikace</vt:lpstr>
      <vt:lpstr>Interakce verbální a neverbální komunikace</vt:lpstr>
      <vt:lpstr>Elektronická komunikace</vt:lpstr>
      <vt:lpstr>ŘÍZENÍ KONVERZACE</vt:lpstr>
      <vt:lpstr>ŘÍZENÍ KONVERZACE</vt:lpstr>
      <vt:lpstr>Impression management</vt:lpstr>
      <vt:lpstr>Sebeprezentace a prezentace produktů</vt:lpstr>
      <vt:lpstr>Kanály neverbální komunikace</vt:lpstr>
      <vt:lpstr>Tělesné pohyby + vzhled</vt:lpstr>
      <vt:lpstr>Obličej</vt:lpstr>
      <vt:lpstr>Oční kontakt</vt:lpstr>
      <vt:lpstr>Prostor (proxemika)</vt:lpstr>
      <vt:lpstr>Artefakty</vt:lpstr>
      <vt:lpstr>Dotek (haptika)</vt:lpstr>
      <vt:lpstr>Paralingvistické projevy</vt:lpstr>
      <vt:lpstr>Ticho</vt:lpstr>
      <vt:lpstr>Vůně</vt:lpstr>
      <vt:lpstr>Interpretace neverbální komunikace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z neuroekonomie</dc:title>
  <dc:creator>Petr Houdek</dc:creator>
  <cp:lastModifiedBy>mV</cp:lastModifiedBy>
  <cp:revision>586</cp:revision>
  <dcterms:created xsi:type="dcterms:W3CDTF">2010-04-13T10:47:41Z</dcterms:created>
  <dcterms:modified xsi:type="dcterms:W3CDTF">2018-11-05T14:22:37Z</dcterms:modified>
</cp:coreProperties>
</file>