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5" r:id="rId7"/>
    <p:sldId id="261" r:id="rId8"/>
    <p:sldId id="260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80279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22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74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9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73020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242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41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9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26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843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073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0236EC2-B142-4B91-A42C-5F45C168B1A5}" type="datetimeFigureOut">
              <a:rPr lang="cs-CZ" smtClean="0"/>
              <a:t>28.04.2020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C6DF01B-E6E8-4DE5-AE82-5E9166CF8F6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49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E66CC9-0FF2-43BD-B329-934F05CED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64145"/>
            <a:ext cx="12192000" cy="2387600"/>
          </a:xfrm>
        </p:spPr>
        <p:txBody>
          <a:bodyPr/>
          <a:lstStyle/>
          <a:p>
            <a:r>
              <a:rPr lang="cs-CZ" sz="5400" b="1" dirty="0"/>
              <a:t>Obraz Neslyšícího</a:t>
            </a:r>
            <a:br>
              <a:rPr lang="cs-CZ" sz="5400" b="1" dirty="0"/>
            </a:br>
            <a:r>
              <a:rPr lang="cs-CZ" sz="5400" b="1" dirty="0"/>
              <a:t>v kinematografii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246D109-4B0B-4186-965C-13055C659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6076" y="3602038"/>
            <a:ext cx="8375515" cy="3255962"/>
          </a:xfrm>
        </p:spPr>
        <p:txBody>
          <a:bodyPr>
            <a:normAutofit/>
          </a:bodyPr>
          <a:lstStyle/>
          <a:p>
            <a:pPr algn="just"/>
            <a:r>
              <a:rPr lang="cs-CZ" sz="2000" dirty="0"/>
              <a:t>ŠVÁBOVÁ, Adéla. </a:t>
            </a:r>
            <a:r>
              <a:rPr lang="cs-CZ" sz="2000" i="1" dirty="0"/>
              <a:t>Obraz n/Neslyšícího v kinematografii</a:t>
            </a:r>
            <a:r>
              <a:rPr lang="cs-CZ" sz="2000" dirty="0"/>
              <a:t>. Praha, 2017. Bakalářská práce. Univerzita Karlova, Filozofická fakulta, Ústav jazyků a komunikace neslyšících. Vedoucí práce Zbořilová, Radka.</a:t>
            </a:r>
          </a:p>
          <a:p>
            <a:endParaRPr lang="cs-CZ" dirty="0"/>
          </a:p>
          <a:p>
            <a:r>
              <a:rPr lang="cs-CZ" sz="1800" i="1" dirty="0">
                <a:solidFill>
                  <a:schemeClr val="bg2">
                    <a:lumMod val="50000"/>
                  </a:schemeClr>
                </a:solidFill>
              </a:rPr>
              <a:t>Pavlína Syrůčková, Vojtěch Rout</a:t>
            </a:r>
            <a:br>
              <a:rPr lang="cs-CZ" sz="1800" i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1800" i="1" dirty="0">
                <a:solidFill>
                  <a:schemeClr val="bg2">
                    <a:lumMod val="50000"/>
                  </a:schemeClr>
                </a:solidFill>
              </a:rPr>
              <a:t>Odborný text, odborný styl 2020</a:t>
            </a:r>
          </a:p>
        </p:txBody>
      </p:sp>
    </p:spTree>
    <p:extLst>
      <p:ext uri="{BB962C8B-B14F-4D97-AF65-F5344CB8AC3E}">
        <p14:creationId xmlns:p14="http://schemas.microsoft.com/office/powerpoint/2010/main" val="159838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3D8B3F-FD64-4D11-984C-6490456A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Posudky a vlastní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3DCAD6-C1EE-4DAE-94D1-BB118819A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sz="2200" dirty="0"/>
              <a:t>Radka Zbořilová a Hana Prokšová</a:t>
            </a:r>
            <a:br>
              <a:rPr lang="cs-CZ" sz="2200" dirty="0"/>
            </a:br>
            <a:r>
              <a:rPr lang="cs-CZ" sz="2200" dirty="0"/>
              <a:t>+ zajímavé průkopnické téma na pomezí dvou disciplín</a:t>
            </a:r>
            <a:br>
              <a:rPr lang="cs-CZ" sz="2200" dirty="0"/>
            </a:br>
            <a:r>
              <a:rPr lang="cs-CZ" sz="2200" dirty="0"/>
              <a:t>+ zdařilá práce</a:t>
            </a:r>
            <a:br>
              <a:rPr lang="cs-CZ" sz="2200" dirty="0"/>
            </a:br>
            <a:r>
              <a:rPr lang="cs-CZ" sz="2200" dirty="0"/>
              <a:t>- zařazení některých pasáží, </a:t>
            </a:r>
            <a:br>
              <a:rPr lang="cs-CZ" sz="2200" dirty="0"/>
            </a:br>
            <a:r>
              <a:rPr lang="cs-CZ" sz="2200" dirty="0"/>
              <a:t>- nejasný systém v seznamu literatury</a:t>
            </a:r>
            <a:br>
              <a:rPr lang="cs-CZ" sz="2200" dirty="0"/>
            </a:br>
            <a:r>
              <a:rPr lang="cs-CZ" sz="2200" dirty="0"/>
              <a:t>- chyby ve větné interpunkci, </a:t>
            </a:r>
            <a:r>
              <a:rPr lang="cs-CZ" sz="2200" dirty="0" err="1"/>
              <a:t>morfosyntaktické</a:t>
            </a:r>
            <a:r>
              <a:rPr lang="cs-CZ" sz="2200" dirty="0"/>
              <a:t> zvláštnosti a chyby pravopisné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r>
              <a:rPr lang="cs-CZ" sz="2200" dirty="0"/>
              <a:t>Pavlína Syrůčková a Vojtěch Rout</a:t>
            </a:r>
          </a:p>
        </p:txBody>
      </p:sp>
      <p:pic>
        <p:nvPicPr>
          <p:cNvPr id="5" name="Grafický objekt 4" descr="Divadlo">
            <a:extLst>
              <a:ext uri="{FF2B5EF4-FFF2-40B4-BE49-F238E27FC236}">
                <a16:creationId xmlns:a16="http://schemas.microsoft.com/office/drawing/2014/main" id="{0704EEAB-3017-42A4-9EC7-C44359663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07685" y="1338364"/>
            <a:ext cx="1666672" cy="1666672"/>
          </a:xfrm>
          <a:prstGeom prst="rect">
            <a:avLst/>
          </a:prstGeom>
        </p:spPr>
      </p:pic>
      <p:pic>
        <p:nvPicPr>
          <p:cNvPr id="6" name="Grafický objekt 5" descr="Symbol zvednutého palce">
            <a:extLst>
              <a:ext uri="{FF2B5EF4-FFF2-40B4-BE49-F238E27FC236}">
                <a16:creationId xmlns:a16="http://schemas.microsoft.com/office/drawing/2014/main" id="{EC87FCB7-956B-4FEF-A12C-AA6F2CC5B2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8400" y="51567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41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C8A0BB-67F4-4669-A2D7-2D9A7DAEAC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Konec.</a:t>
            </a:r>
          </a:p>
        </p:txBody>
      </p:sp>
      <p:pic>
        <p:nvPicPr>
          <p:cNvPr id="5" name="Grafický objekt 4" descr="Bublina chatu">
            <a:extLst>
              <a:ext uri="{FF2B5EF4-FFF2-40B4-BE49-F238E27FC236}">
                <a16:creationId xmlns:a16="http://schemas.microsoft.com/office/drawing/2014/main" id="{682699F0-91F3-4398-A91A-02007F6F0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6084" y="705254"/>
            <a:ext cx="1577051" cy="1577051"/>
          </a:xfrm>
          <a:prstGeom prst="rect">
            <a:avLst/>
          </a:prstGeom>
        </p:spPr>
      </p:pic>
      <p:pic>
        <p:nvPicPr>
          <p:cNvPr id="7" name="Grafický objekt 6" descr="Otazník">
            <a:extLst>
              <a:ext uri="{FF2B5EF4-FFF2-40B4-BE49-F238E27FC236}">
                <a16:creationId xmlns:a16="http://schemas.microsoft.com/office/drawing/2014/main" id="{EBA593EE-B975-4003-A225-703598E1CC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77774" y="4643393"/>
            <a:ext cx="1178268" cy="1178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5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851798-ACCA-4388-910C-B4ACA1C44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/>
              <a:t>Obraz n/Neslyšícího v kinematografii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8AF29A-6420-48CF-94AF-F75FC494F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846" y="1780164"/>
            <a:ext cx="10515600" cy="4814590"/>
          </a:xfrm>
        </p:spPr>
        <p:txBody>
          <a:bodyPr>
            <a:normAutofit/>
          </a:bodyPr>
          <a:lstStyle/>
          <a:p>
            <a:r>
              <a:rPr lang="cs-CZ" sz="2200" dirty="0"/>
              <a:t>autor: Adéla Švábová</a:t>
            </a:r>
            <a:br>
              <a:rPr lang="cs-CZ" sz="2200" dirty="0"/>
            </a:br>
            <a:r>
              <a:rPr lang="cs-CZ" sz="2200" dirty="0"/>
              <a:t>vedoucí práce: Radka Zbořilová</a:t>
            </a:r>
            <a:br>
              <a:rPr lang="cs-CZ" sz="2200" dirty="0"/>
            </a:br>
            <a:r>
              <a:rPr lang="cs-CZ" sz="2200" dirty="0"/>
              <a:t>oponent práce: Hana Prokšová</a:t>
            </a:r>
            <a:br>
              <a:rPr lang="cs-CZ" sz="2200" dirty="0"/>
            </a:br>
            <a:r>
              <a:rPr lang="cs-CZ" sz="2200" dirty="0"/>
              <a:t>rok obhajoby: 2017</a:t>
            </a:r>
            <a:br>
              <a:rPr lang="cs-CZ" sz="2200" dirty="0"/>
            </a:br>
            <a:r>
              <a:rPr lang="cs-CZ" sz="2200" dirty="0"/>
              <a:t>počet stran: 98</a:t>
            </a:r>
            <a:br>
              <a:rPr lang="cs-CZ" sz="2200" dirty="0"/>
            </a:br>
            <a:r>
              <a:rPr lang="cs-CZ" sz="2200" dirty="0"/>
              <a:t>výsledek: velmi dobře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dirty="0"/>
              <a:t>první práce s podobným tématem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dirty="0"/>
              <a:t>cílem podat přehled zpracování tématu neslyšících a hluchoty v celovečerních filmech slyšících autorů</a:t>
            </a:r>
          </a:p>
        </p:txBody>
      </p:sp>
      <p:pic>
        <p:nvPicPr>
          <p:cNvPr id="9" name="Grafický objekt 8" descr="Klapka">
            <a:extLst>
              <a:ext uri="{FF2B5EF4-FFF2-40B4-BE49-F238E27FC236}">
                <a16:creationId xmlns:a16="http://schemas.microsoft.com/office/drawing/2014/main" id="{E2F2E6BB-F28F-40D7-B7DC-A367E193E8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5775" y="1917177"/>
            <a:ext cx="2547025" cy="254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53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159B63-C56D-4E4E-8B07-40A1346DC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6EF86FC-235F-459E-A9A1-9C9928E70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902" y="1194180"/>
            <a:ext cx="3523938" cy="5020353"/>
          </a:xfrm>
        </p:spPr>
        <p:txBody>
          <a:bodyPr>
            <a:normAutofit/>
          </a:bodyPr>
          <a:lstStyle/>
          <a:p>
            <a:r>
              <a:rPr lang="cs-CZ" dirty="0"/>
              <a:t>Úvod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DEF201-077E-444A-A3F0-66E142535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705628-3097-42C3-9545-FE5EEF68B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363" y="1193804"/>
            <a:ext cx="6114847" cy="5020353"/>
          </a:xfrm>
        </p:spPr>
        <p:txBody>
          <a:bodyPr>
            <a:normAutofit/>
          </a:bodyPr>
          <a:lstStyle/>
          <a:p>
            <a:r>
              <a:rPr lang="cs-CZ" sz="2200" dirty="0"/>
              <a:t>terminologie</a:t>
            </a:r>
          </a:p>
          <a:p>
            <a:r>
              <a:rPr lang="cs-CZ" sz="2200" dirty="0"/>
              <a:t>neslyšící v umění</a:t>
            </a:r>
          </a:p>
          <a:p>
            <a:endParaRPr lang="cs-CZ" sz="2200" dirty="0"/>
          </a:p>
          <a:p>
            <a:r>
              <a:rPr lang="cs-CZ" sz="2200" dirty="0"/>
              <a:t>počátky filmu</a:t>
            </a:r>
          </a:p>
          <a:p>
            <a:r>
              <a:rPr lang="cs-CZ" sz="2200" dirty="0"/>
              <a:t>éra němých filmů</a:t>
            </a:r>
          </a:p>
          <a:p>
            <a:r>
              <a:rPr lang="cs-CZ" sz="2200" dirty="0"/>
              <a:t>po nástupu zvuku</a:t>
            </a:r>
          </a:p>
          <a:p>
            <a:r>
              <a:rPr lang="cs-CZ" sz="2200" dirty="0"/>
              <a:t>filmové milníky z pohledu neslyšících</a:t>
            </a:r>
          </a:p>
          <a:p>
            <a:r>
              <a:rPr lang="cs-CZ" sz="2200" dirty="0"/>
              <a:t>neslyšící v československé kinematografii</a:t>
            </a:r>
          </a:p>
          <a:p>
            <a:endParaRPr lang="cs-CZ" sz="2200" dirty="0"/>
          </a:p>
          <a:p>
            <a:r>
              <a:rPr lang="cs-CZ" sz="2200" dirty="0"/>
              <a:t>média a jejich vliv</a:t>
            </a:r>
          </a:p>
        </p:txBody>
      </p:sp>
      <p:pic>
        <p:nvPicPr>
          <p:cNvPr id="5" name="Grafický objekt 4" descr="Videokamera">
            <a:extLst>
              <a:ext uri="{FF2B5EF4-FFF2-40B4-BE49-F238E27FC236}">
                <a16:creationId xmlns:a16="http://schemas.microsoft.com/office/drawing/2014/main" id="{00CC8E20-FBEE-4781-8303-F68265AF6A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209" y="702013"/>
            <a:ext cx="2726987" cy="272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336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3770D-C5BE-42F9-9277-8CBD3855D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Vlastní výzkum – 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8EE962-D348-4538-AE55-FCAC05AAA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886200"/>
          </a:xfrm>
        </p:spPr>
        <p:txBody>
          <a:bodyPr>
            <a:normAutofit lnSpcReduction="10000"/>
          </a:bodyPr>
          <a:lstStyle/>
          <a:p>
            <a:r>
              <a:rPr lang="cs-CZ" sz="2200" dirty="0"/>
              <a:t>cílem podat přehled zpracování tématu neslyšících a hluchoty v celovečerních filmech slyšících autorů, stereotypní zobrazování neslyšících</a:t>
            </a:r>
          </a:p>
          <a:p>
            <a:endParaRPr lang="cs-CZ" sz="2200" b="1" dirty="0"/>
          </a:p>
          <a:p>
            <a:r>
              <a:rPr lang="cs-CZ" sz="2200" b="1" dirty="0"/>
              <a:t>Otázky pro analýzu:</a:t>
            </a:r>
          </a:p>
          <a:p>
            <a:r>
              <a:rPr lang="cs-CZ" sz="2200" dirty="0"/>
              <a:t>1. Z jakého důvodu je ve filmu přítomna neslyšící postava?</a:t>
            </a:r>
            <a:br>
              <a:rPr lang="cs-CZ" sz="2200" dirty="0"/>
            </a:br>
            <a:r>
              <a:rPr lang="cs-CZ" sz="2200" dirty="0"/>
              <a:t>2. Odpovídá zobrazení tématu hluchoty realitě?</a:t>
            </a:r>
            <a:br>
              <a:rPr lang="cs-CZ" sz="2200" dirty="0"/>
            </a:br>
            <a:r>
              <a:rPr lang="cs-CZ" sz="2200" dirty="0"/>
              <a:t>3. Používá neslyšící hrdina znakový jazyk? Pokud ano, jedná se skutečně o některý z existujících znakových jazyků?</a:t>
            </a:r>
            <a:br>
              <a:rPr lang="cs-CZ" sz="2200" dirty="0"/>
            </a:br>
            <a:r>
              <a:rPr lang="cs-CZ" sz="2200" dirty="0"/>
              <a:t>4. Nese přítomnost tématu hluchoty negativní x pozitivní konotace?</a:t>
            </a:r>
            <a:br>
              <a:rPr lang="cs-CZ" sz="2200" dirty="0"/>
            </a:br>
            <a:r>
              <a:rPr lang="cs-CZ" sz="2200" dirty="0"/>
              <a:t>5. Nese handicap vyšší význam? (symbolika, metafora)</a:t>
            </a:r>
            <a:br>
              <a:rPr lang="cs-CZ" sz="2200" dirty="0"/>
            </a:br>
            <a:r>
              <a:rPr lang="cs-CZ" sz="2200" dirty="0"/>
              <a:t>6. Ztvárňuje (neslyšící) postavu neslyšící (ne)herec?</a:t>
            </a:r>
            <a:endParaRPr lang="cs-CZ" sz="2200" b="1" dirty="0"/>
          </a:p>
          <a:p>
            <a:endParaRPr lang="cs-CZ" sz="2200" dirty="0"/>
          </a:p>
        </p:txBody>
      </p:sp>
      <p:pic>
        <p:nvPicPr>
          <p:cNvPr id="7" name="Grafický objekt 6" descr="3D brýle">
            <a:extLst>
              <a:ext uri="{FF2B5EF4-FFF2-40B4-BE49-F238E27FC236}">
                <a16:creationId xmlns:a16="http://schemas.microsoft.com/office/drawing/2014/main" id="{2FDB28DD-115A-41FB-8199-448A4A294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5234" y="393970"/>
            <a:ext cx="1404026" cy="140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91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F3191-A170-47C6-8101-4C1A2217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Vlastní výzkum – 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E4AB33-E306-48CE-B392-879A72CB5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200" b="1" dirty="0"/>
          </a:p>
          <a:p>
            <a:r>
              <a:rPr lang="cs-CZ" sz="2200" b="1" dirty="0"/>
              <a:t>Analýza účelu, proč bylo téma hluchoty zařazeno do příběhu:</a:t>
            </a:r>
          </a:p>
          <a:p>
            <a:r>
              <a:rPr lang="cs-CZ" sz="2200" dirty="0"/>
              <a:t>1. hluchota jako rozdílová vlastnost</a:t>
            </a:r>
            <a:br>
              <a:rPr lang="cs-CZ" sz="2200" dirty="0"/>
            </a:br>
            <a:r>
              <a:rPr lang="cs-CZ" sz="2200" dirty="0"/>
              <a:t>2. hluchota jako zdroj komiky</a:t>
            </a:r>
            <a:br>
              <a:rPr lang="cs-CZ" sz="2200" dirty="0"/>
            </a:br>
            <a:r>
              <a:rPr lang="cs-CZ" sz="2200" dirty="0"/>
              <a:t>3. hluchota, která je „mimochodem“ součástí příběhu</a:t>
            </a:r>
            <a:br>
              <a:rPr lang="cs-CZ" sz="2200" dirty="0"/>
            </a:br>
            <a:r>
              <a:rPr lang="cs-CZ" sz="2200" dirty="0"/>
              <a:t>4. hluchota jako metonymie</a:t>
            </a:r>
            <a:br>
              <a:rPr lang="cs-CZ" sz="2200" dirty="0"/>
            </a:br>
            <a:r>
              <a:rPr lang="cs-CZ" sz="2200" dirty="0"/>
              <a:t>5. hluchota jako izolace</a:t>
            </a:r>
          </a:p>
        </p:txBody>
      </p:sp>
      <p:pic>
        <p:nvPicPr>
          <p:cNvPr id="5" name="Grafický objekt 4" descr="Režisérská židle">
            <a:extLst>
              <a:ext uri="{FF2B5EF4-FFF2-40B4-BE49-F238E27FC236}">
                <a16:creationId xmlns:a16="http://schemas.microsoft.com/office/drawing/2014/main" id="{7B28CA73-BC7C-47BF-99BF-9C9D658B2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4936" y="4495800"/>
            <a:ext cx="1498060" cy="149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44F165-A7E8-4B7A-8FB5-A5C954581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Vlastní výzkum – analyzované filmy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71BF44-2C55-418E-8D72-18E5765AD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err="1"/>
              <a:t>You’d</a:t>
            </a:r>
            <a:r>
              <a:rPr lang="cs-CZ" sz="2200" dirty="0"/>
              <a:t> be </a:t>
            </a:r>
            <a:r>
              <a:rPr lang="cs-CZ" sz="2200" dirty="0" err="1"/>
              <a:t>Surprised</a:t>
            </a:r>
            <a:r>
              <a:rPr lang="cs-CZ" sz="2200" dirty="0"/>
              <a:t> (1926)</a:t>
            </a:r>
          </a:p>
          <a:p>
            <a:r>
              <a:rPr lang="cs-CZ" sz="2200" dirty="0"/>
              <a:t>Los </a:t>
            </a:r>
            <a:r>
              <a:rPr lang="cs-CZ" sz="2200" dirty="0" err="1"/>
              <a:t>Amigos</a:t>
            </a:r>
            <a:r>
              <a:rPr lang="cs-CZ" sz="2200" dirty="0"/>
              <a:t> (1973)</a:t>
            </a:r>
          </a:p>
          <a:p>
            <a:r>
              <a:rPr lang="cs-CZ" sz="2200" dirty="0" err="1"/>
              <a:t>See</a:t>
            </a:r>
            <a:r>
              <a:rPr lang="cs-CZ" sz="2200" dirty="0"/>
              <a:t> No </a:t>
            </a:r>
            <a:r>
              <a:rPr lang="cs-CZ" sz="2200" dirty="0" err="1"/>
              <a:t>Evil</a:t>
            </a:r>
            <a:r>
              <a:rPr lang="cs-CZ" sz="2200" dirty="0"/>
              <a:t>, </a:t>
            </a:r>
            <a:r>
              <a:rPr lang="cs-CZ" sz="2200" dirty="0" err="1"/>
              <a:t>Hear</a:t>
            </a:r>
            <a:r>
              <a:rPr lang="cs-CZ" sz="2200" dirty="0"/>
              <a:t> No </a:t>
            </a:r>
            <a:r>
              <a:rPr lang="cs-CZ" sz="2200" dirty="0" err="1"/>
              <a:t>Evil</a:t>
            </a:r>
            <a:r>
              <a:rPr lang="cs-CZ" sz="2200" dirty="0"/>
              <a:t> (1989)</a:t>
            </a:r>
          </a:p>
          <a:p>
            <a:r>
              <a:rPr lang="cs-CZ" sz="2200" dirty="0" err="1"/>
              <a:t>Four</a:t>
            </a:r>
            <a:r>
              <a:rPr lang="cs-CZ" sz="2200" dirty="0"/>
              <a:t> </a:t>
            </a:r>
            <a:r>
              <a:rPr lang="cs-CZ" sz="2200" dirty="0" err="1"/>
              <a:t>Weddings</a:t>
            </a:r>
            <a:r>
              <a:rPr lang="cs-CZ" sz="2200" dirty="0"/>
              <a:t> and a </a:t>
            </a:r>
            <a:r>
              <a:rPr lang="cs-CZ" sz="2200" dirty="0" err="1"/>
              <a:t>Funeral</a:t>
            </a:r>
            <a:r>
              <a:rPr lang="cs-CZ" sz="2200" dirty="0"/>
              <a:t> (1994)</a:t>
            </a:r>
            <a:br>
              <a:rPr lang="cs-CZ" sz="2200" dirty="0"/>
            </a:br>
            <a:r>
              <a:rPr lang="cs-CZ" sz="2200" dirty="0"/>
              <a:t>Pupendo (2003)</a:t>
            </a:r>
          </a:p>
          <a:p>
            <a:r>
              <a:rPr lang="cs-CZ" sz="2200" dirty="0"/>
              <a:t>Babel (2006)</a:t>
            </a:r>
          </a:p>
          <a:p>
            <a:r>
              <a:rPr lang="cs-CZ" sz="2200" dirty="0" err="1"/>
              <a:t>Take</a:t>
            </a:r>
            <a:r>
              <a:rPr lang="cs-CZ" sz="2200" dirty="0"/>
              <a:t> </a:t>
            </a:r>
            <a:r>
              <a:rPr lang="cs-CZ" sz="2200" dirty="0" err="1"/>
              <a:t>Shelter</a:t>
            </a:r>
            <a:r>
              <a:rPr lang="cs-CZ" sz="2200" dirty="0"/>
              <a:t> (2011)</a:t>
            </a:r>
          </a:p>
          <a:p>
            <a:r>
              <a:rPr lang="cs-CZ" sz="2200" dirty="0" err="1"/>
              <a:t>Hush</a:t>
            </a:r>
            <a:r>
              <a:rPr lang="cs-CZ" sz="2200" dirty="0"/>
              <a:t> (2016)</a:t>
            </a:r>
          </a:p>
          <a:p>
            <a:endParaRPr lang="cs-CZ" dirty="0"/>
          </a:p>
        </p:txBody>
      </p:sp>
      <p:pic>
        <p:nvPicPr>
          <p:cNvPr id="11" name="Grafický objekt 10" descr="Drama">
            <a:extLst>
              <a:ext uri="{FF2B5EF4-FFF2-40B4-BE49-F238E27FC236}">
                <a16:creationId xmlns:a16="http://schemas.microsoft.com/office/drawing/2014/main" id="{9513366A-93E2-41C1-9A84-4A0BA709B9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6060" y="3033409"/>
            <a:ext cx="2110901" cy="2110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17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C159B63-C56D-4E4E-8B07-40A1346DC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531570-7271-4741-B7BB-55966FCC0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902" y="1194180"/>
            <a:ext cx="3523938" cy="5020353"/>
          </a:xfrm>
        </p:spPr>
        <p:txBody>
          <a:bodyPr>
            <a:normAutofit/>
          </a:bodyPr>
          <a:lstStyle/>
          <a:p>
            <a:r>
              <a:rPr lang="cs-CZ" dirty="0"/>
              <a:t>Vlastní výzkum – odpovědi na otázky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DEF201-077E-444A-A3F0-66E142535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D7B112-E4FD-4E43-B200-8D00BB2BE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6541" y="1194179"/>
            <a:ext cx="6114847" cy="5020353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200" dirty="0"/>
              <a:t>komediální prvek, hluchota metafora problematické komunikace</a:t>
            </a:r>
          </a:p>
          <a:p>
            <a:r>
              <a:rPr lang="cs-CZ" sz="2200" dirty="0"/>
              <a:t>ztvárnění spíše nerealistické, přiblížení realitě pouze v jenom filmu</a:t>
            </a:r>
          </a:p>
          <a:p>
            <a:r>
              <a:rPr lang="cs-CZ" sz="2200" dirty="0"/>
              <a:t>časté použití ZJ (žádný smyšlený ZJ, ale např. znakovaná čeština)</a:t>
            </a:r>
          </a:p>
          <a:p>
            <a:r>
              <a:rPr lang="cs-CZ" sz="2200" dirty="0"/>
              <a:t>většinou se tvůrci k hluchotě nevyjadřují, ve třech případech jsou pak negativní konotace</a:t>
            </a:r>
          </a:p>
          <a:p>
            <a:r>
              <a:rPr lang="cs-CZ" sz="2200" dirty="0"/>
              <a:t>hluchota nese vyšší význam: vyrovnaně ano i ne</a:t>
            </a:r>
          </a:p>
          <a:p>
            <a:r>
              <a:rPr lang="cs-CZ" sz="2200" dirty="0"/>
              <a:t>Slyšící/neslyšící herec: vyrovnané 50/50</a:t>
            </a:r>
          </a:p>
        </p:txBody>
      </p:sp>
      <p:pic>
        <p:nvPicPr>
          <p:cNvPr id="5" name="Grafický objekt 4" descr="Pražená kukuřice">
            <a:extLst>
              <a:ext uri="{FF2B5EF4-FFF2-40B4-BE49-F238E27FC236}">
                <a16:creationId xmlns:a16="http://schemas.microsoft.com/office/drawing/2014/main" id="{DDE9E72D-9F4B-4204-8998-5261A9033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45533" y="4548407"/>
            <a:ext cx="1413394" cy="141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019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D73EF0-C09E-4818-9536-92F61763A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Vlastní výzkum – další závěry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43335E-8578-46C9-B387-DD44F78B5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1719"/>
            <a:ext cx="9601200" cy="3886200"/>
          </a:xfrm>
        </p:spPr>
        <p:txBody>
          <a:bodyPr>
            <a:noAutofit/>
          </a:bodyPr>
          <a:lstStyle/>
          <a:p>
            <a:r>
              <a:rPr lang="cs-CZ" dirty="0"/>
              <a:t>postava perfektně odezírá</a:t>
            </a:r>
          </a:p>
          <a:p>
            <a:r>
              <a:rPr lang="cs-CZ" dirty="0"/>
              <a:t>slyšící postava má potřebu testovat, jestli neslyšící skutečně neslyší</a:t>
            </a:r>
          </a:p>
          <a:p>
            <a:r>
              <a:rPr lang="cs-CZ" dirty="0"/>
              <a:t>pokud někdo slyšící znakuje, vždy u toho zároveň mluví</a:t>
            </a:r>
          </a:p>
          <a:p>
            <a:r>
              <a:rPr lang="cs-CZ" dirty="0"/>
              <a:t>postava jako most mezi neslyšící postavou a zbytkem slyšících postav</a:t>
            </a:r>
          </a:p>
          <a:p>
            <a:r>
              <a:rPr lang="cs-CZ" dirty="0"/>
              <a:t>existence komunity neslyšících ignorována, neslyšící izolováni od slyšící většiny</a:t>
            </a:r>
          </a:p>
          <a:p>
            <a:r>
              <a:rPr lang="cs-CZ" dirty="0"/>
              <a:t>neslyšící postava nepřirozeně ignoruje okolní dění bez jakékoliv snahy zapojit se a porozumět</a:t>
            </a:r>
          </a:p>
          <a:p>
            <a:r>
              <a:rPr lang="cs-CZ" dirty="0"/>
              <a:t>situace, kdy dochází k tlumočení, které je nějakým způsobem zvláštní a „vtipné“</a:t>
            </a:r>
          </a:p>
          <a:p>
            <a:r>
              <a:rPr lang="cs-CZ" dirty="0"/>
              <a:t>perspektiva neslyšícího hrdiny, ve které je „vypnutý zvuk“, díky čemuž se má divák lépe vcítit do postavy</a:t>
            </a:r>
          </a:p>
        </p:txBody>
      </p:sp>
    </p:spTree>
    <p:extLst>
      <p:ext uri="{BB962C8B-B14F-4D97-AF65-F5344CB8AC3E}">
        <p14:creationId xmlns:p14="http://schemas.microsoft.com/office/powerpoint/2010/main" val="2394974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EAF791-42B5-4175-B09A-14CDBB32A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A370E3-C026-400F-A2D7-CC81BD155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81719"/>
            <a:ext cx="9601200" cy="3581400"/>
          </a:xfrm>
        </p:spPr>
        <p:txBody>
          <a:bodyPr>
            <a:normAutofit/>
          </a:bodyPr>
          <a:lstStyle/>
          <a:p>
            <a:r>
              <a:rPr lang="cs-CZ" sz="2200" dirty="0"/>
              <a:t>četné problémy, se kterými si tvůrci nedokázali poradit (některé problematické oblasti si pravděpodobně ani neuvědomují)</a:t>
            </a:r>
          </a:p>
          <a:p>
            <a:r>
              <a:rPr lang="cs-CZ" sz="2200" dirty="0"/>
              <a:t>tvůrci mají často potřebu zapojit do příběhu znakový jazyk, nedokážou ho ale zobrazit v jeho skutečné podobě, která se poté blíží např. pantomimě nebo se omezí pouze na prstovou abecedu</a:t>
            </a:r>
          </a:p>
          <a:p>
            <a:r>
              <a:rPr lang="cs-CZ" sz="2200" dirty="0"/>
              <a:t>někteří tvůrci provedli ve větší či menší míře výzkum, nicméně se nikdy nedokážou vyvarovat všem chybám</a:t>
            </a:r>
          </a:p>
          <a:p>
            <a:endParaRPr lang="cs-CZ" sz="2200" dirty="0"/>
          </a:p>
          <a:p>
            <a:r>
              <a:rPr lang="cs-CZ" sz="2200" dirty="0"/>
              <a:t>ucelený celkový záběr chybí</a:t>
            </a:r>
          </a:p>
        </p:txBody>
      </p:sp>
    </p:spTree>
    <p:extLst>
      <p:ext uri="{BB962C8B-B14F-4D97-AF65-F5344CB8AC3E}">
        <p14:creationId xmlns:p14="http://schemas.microsoft.com/office/powerpoint/2010/main" val="1550553421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636</Words>
  <Application>Microsoft Office PowerPoint</Application>
  <PresentationFormat>Širokoúhlá obrazovka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Franklin Gothic Book</vt:lpstr>
      <vt:lpstr>Oříznutí</vt:lpstr>
      <vt:lpstr>Obraz Neslyšícího v kinematografii</vt:lpstr>
      <vt:lpstr>Obraz n/Neslyšícího v kinematografii</vt:lpstr>
      <vt:lpstr>Úvod</vt:lpstr>
      <vt:lpstr>Vlastní výzkum – úvod</vt:lpstr>
      <vt:lpstr>Vlastní výzkum – úvod</vt:lpstr>
      <vt:lpstr>Vlastní výzkum – analyzované filmy</vt:lpstr>
      <vt:lpstr>Vlastní výzkum – odpovědi na otázky</vt:lpstr>
      <vt:lpstr>Vlastní výzkum – další závěry</vt:lpstr>
      <vt:lpstr>Závěr</vt:lpstr>
      <vt:lpstr>Posudky a vlastní hodnocení</vt:lpstr>
      <vt:lpstr>Konec.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Obraz Neslyšícího v kinematografii</dc:title>
  <dc:creator>Pavlína Syrůčková</dc:creator>
  <cp:lastModifiedBy>Lenovo Allinone</cp:lastModifiedBy>
  <cp:revision>2</cp:revision>
  <dcterms:created xsi:type="dcterms:W3CDTF">2020-04-27T07:50:17Z</dcterms:created>
  <dcterms:modified xsi:type="dcterms:W3CDTF">2020-04-28T13:09:55Z</dcterms:modified>
</cp:coreProperties>
</file>