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5" r:id="rId5"/>
    <p:sldId id="263" r:id="rId6"/>
    <p:sldId id="257" r:id="rId7"/>
    <p:sldId id="261" r:id="rId8"/>
    <p:sldId id="262" r:id="rId9"/>
    <p:sldId id="259" r:id="rId10"/>
    <p:sldId id="258" r:id="rId11"/>
    <p:sldId id="260" r:id="rId12"/>
    <p:sldId id="267" r:id="rId13"/>
    <p:sldId id="268" r:id="rId14"/>
    <p:sldId id="269" r:id="rId15"/>
    <p:sldId id="270" r:id="rId16"/>
    <p:sldId id="278" r:id="rId17"/>
    <p:sldId id="279" r:id="rId18"/>
    <p:sldId id="280" r:id="rId19"/>
    <p:sldId id="281" r:id="rId20"/>
    <p:sldId id="282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a Kolmanová" userId="86ab6b445aaa61d5" providerId="LiveId" clId="{C5D7C2FD-3832-4A45-BDB6-9F680AF351E2}"/>
    <pc:docChg chg="modSld">
      <pc:chgData name="Simona Kolmanová" userId="86ab6b445aaa61d5" providerId="LiveId" clId="{C5D7C2FD-3832-4A45-BDB6-9F680AF351E2}" dt="2026-01-07T18:17:18.139" v="0" actId="1076"/>
      <pc:docMkLst>
        <pc:docMk/>
      </pc:docMkLst>
      <pc:sldChg chg="modSp mod">
        <pc:chgData name="Simona Kolmanová" userId="86ab6b445aaa61d5" providerId="LiveId" clId="{C5D7C2FD-3832-4A45-BDB6-9F680AF351E2}" dt="2026-01-07T18:17:18.139" v="0" actId="1076"/>
        <pc:sldMkLst>
          <pc:docMk/>
          <pc:sldMk cId="4237307225" sldId="278"/>
        </pc:sldMkLst>
        <pc:spChg chg="mod">
          <ac:chgData name="Simona Kolmanová" userId="86ab6b445aaa61d5" providerId="LiveId" clId="{C5D7C2FD-3832-4A45-BDB6-9F680AF351E2}" dt="2026-01-07T18:17:18.139" v="0" actId="1076"/>
          <ac:spMkLst>
            <pc:docMk/>
            <pc:sldMk cId="4237307225" sldId="278"/>
            <ac:spMk id="3" creationId="{31E6A42C-F82B-42D6-A200-868DF61D400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F4F4A2-7D36-4523-8806-5F89E5F20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847F63-EAF4-474A-A5EF-D0919C5B5C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67FB8F-707D-44F5-A461-C7BF17CCF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DB95FB-6625-488B-A06A-EC2AD6DD5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A8E1D8-5169-470B-BBB2-621012E34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31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56686A-45C9-4BB3-9746-4DAA0822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71F0294-17EB-4CBB-9D17-1E48DDCC6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11EA5B-CD05-4086-A777-407920706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ED7CE3-6CFD-48DF-9342-6DD9F9468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36AF30-8DB2-4E76-A89D-3CC40108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47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DD201B-51A1-4C8D-A5B4-8FE9215C73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A265FCC-27A1-4CE3-86A1-0D0AEF9A8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1D2443-18EF-494E-9187-CD6D9024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87935B-9500-4032-AEC0-8E265C0D9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C355A7-E663-489C-A845-41893F48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55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5B6779-879D-4CD3-A1BA-BC355D1EB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4A569C-B8D1-4C49-86BB-D4EF75BFB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290C41-C9DA-47CB-B247-3F9B9825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820AEC-59E3-4301-AF39-2039C458E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23FCF5-751B-43EB-85C7-A99555EAA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7964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FF4734-A02E-4614-9FC5-39505AD9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13BB67-9F8E-4ADB-BBDA-B161E5777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3A5FC8-F52C-4E32-8553-D41515991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EF780E-6E22-473E-BE45-B84D2056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8C1755-AE49-4319-B2CB-EF8D7749A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25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726CC-7BEE-4DB8-A252-584F9A189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65129E-B532-4B1C-8FBB-F8F3CAC06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1951791-2F3D-4BAC-ADF7-0ABF83C1A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1D548B-7ABD-46B5-90D3-A32DE71E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FB7C72-FC4D-4431-AC26-D43A5AFE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233D2D-D15B-4252-A00E-E446AD2A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62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6E5932-D6C3-4009-8B1D-816FF3800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F2C6031-F3B9-425A-B072-C31036BF8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DFEC547-8D4C-4FD5-98C8-69E8BF960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281B380-72D3-48AA-A7E7-B04F5330BB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78D629D-E261-495E-9B6E-D63CEE017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A54962-4CA7-402E-AD3D-B361BF174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FF74A4-0F33-40A1-BA7D-1B0CE5ACE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CE6A48E-7464-44BF-9E0D-F99B78D7D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25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62E0B-51CA-405E-9D95-84544EDA1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E9CBC80-94A6-4713-A6B4-2073EF8CA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3F1C5AC-E82E-4EB6-ABF0-9E2ABEAE4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5D766BB-8570-4FBB-8472-5C12057CC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0263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2B7B3E-EAD6-4221-A1DD-F0C37F8CE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BB66AC5-7B29-4D4F-B9BE-9B9BE7DDD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32E84A-D029-4385-9A9D-BB63DB8B9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77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58829F-CA02-462A-B40A-A60E40CD4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169C0E-F9E0-4BD4-A065-805DC3302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EDCED56-B1F7-4DE6-970D-AE7544CBD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85EFF5-D85D-4087-A587-492ED401B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47AD036-3A8E-4DE3-899D-309A4FE96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A1D786-D89A-4F44-A4FC-25E492ED7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24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1D0CBC-EC36-4D56-8C64-A57225D8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B5D2F0C-31A5-402D-A7D7-7E8C0CC143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71D6ABC-CE9E-4795-BEC1-3092ABD63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2D97CEF-EEA2-48F5-A7C5-CA4BDFD8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334169-782B-4D09-A25F-2C92B5FF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FE7325-A5A2-4A65-9599-601D1B91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36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F75B317-34C3-4926-92B4-BA0B89B90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076A60A-6ED8-4099-BC6A-87F926188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F5A97C-1CA1-442C-836E-05D40E3E33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D4D5F-BC87-4F78-9EAA-D515022A9A55}" type="datetimeFigureOut">
              <a:rPr lang="cs-CZ" smtClean="0"/>
              <a:t>07.01.2026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19FC05-22AC-4629-8691-9C6B8046F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D77445-8A1A-493E-A024-DFD6475DA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156C-AE9F-4AD9-AFEA-950ED387E6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94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0f9mrBTJx2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u.wikipedia.org/wiki/G%C5%91zturbina" TargetMode="External"/><Relationship Id="rId3" Type="http://schemas.openxmlformats.org/officeDocument/2006/relationships/hyperlink" Target="https://hu.wikipedia.org/wiki/G%C5%91zg%C3%A9p" TargetMode="External"/><Relationship Id="rId7" Type="http://schemas.openxmlformats.org/officeDocument/2006/relationships/hyperlink" Target="https://hu.wikipedia.org/wiki/L%C3%B3" TargetMode="External"/><Relationship Id="rId2" Type="http://schemas.openxmlformats.org/officeDocument/2006/relationships/hyperlink" Target="https://hu.wikipedia.org/wiki/G%C5%91zkondenz%C3%A1to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V%C3%A1rbaz%C3%A1r" TargetMode="External"/><Relationship Id="rId5" Type="http://schemas.openxmlformats.org/officeDocument/2006/relationships/hyperlink" Target="https://hu.wikipedia.org/wiki/Duna" TargetMode="External"/><Relationship Id="rId10" Type="http://schemas.openxmlformats.org/officeDocument/2006/relationships/hyperlink" Target="https://hu.wikipedia.org/wiki/II._J%C3%B3zsef_magyar_kir%C3%A1ly" TargetMode="External"/><Relationship Id="rId4" Type="http://schemas.openxmlformats.org/officeDocument/2006/relationships/hyperlink" Target="https://hu.wikipedia.org/wiki/Buda_(t%C3%B6rt%C3%A9nelmi_telep%C3%BCl%C3%A9s)" TargetMode="External"/><Relationship Id="rId9" Type="http://schemas.openxmlformats.org/officeDocument/2006/relationships/hyperlink" Target="https://hu.wikipedia.org/wiki/178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DDDDB8-7E38-4A55-B83A-51E3316D26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Uhry a Sedmihradsko </a:t>
            </a:r>
            <a:br>
              <a:rPr lang="cs-CZ" dirty="0"/>
            </a:br>
            <a:r>
              <a:rPr lang="cs-CZ" dirty="0"/>
              <a:t>17. a 18. století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CF1517-7C6F-4EB5-BB93-02BBD158AF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4007511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5F84D8-85CF-4439-BFDC-A40DFDEB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György Bessenyei, 1772 </a:t>
            </a:r>
            <a:endParaRPr lang="cs-CZ" dirty="0"/>
          </a:p>
        </p:txBody>
      </p:sp>
      <p:pic>
        <p:nvPicPr>
          <p:cNvPr id="1026" name="Picture 2" descr="VÃ½sledek obrÃ¡zku pro gyÃ¶rgy bessenyei">
            <a:extLst>
              <a:ext uri="{FF2B5EF4-FFF2-40B4-BE49-F238E27FC236}">
                <a16:creationId xmlns:a16="http://schemas.microsoft.com/office/drawing/2014/main" id="{8C59D92E-CD29-412A-9E79-D8F46B68EC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192" y="2035334"/>
            <a:ext cx="24669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9290DF3-B94D-454E-B04C-DABECF86C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870" y="881062"/>
            <a:ext cx="29337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46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23580-78F5-42D0-B2D0-DC63052B1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hu-HU" dirty="0"/>
              <a:t>Faludi Ferenc, SJ (1704-1779)</a:t>
            </a:r>
            <a:endParaRPr lang="cs-CZ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20AB3A8-9F1F-4A20-96FA-13C371564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hu-HU" sz="1800" dirty="0" err="1"/>
              <a:t>Sonet</a:t>
            </a:r>
            <a:endParaRPr lang="hu-HU" sz="1800" dirty="0"/>
          </a:p>
          <a:p>
            <a:r>
              <a:rPr lang="hu-HU" sz="1800" dirty="0" err="1"/>
              <a:t>Italsk</a:t>
            </a:r>
            <a:r>
              <a:rPr lang="cs-CZ" sz="1800" dirty="0"/>
              <a:t>á poezie</a:t>
            </a:r>
          </a:p>
          <a:p>
            <a:r>
              <a:rPr lang="cs-CZ" sz="1800" dirty="0"/>
              <a:t>Lidovost</a:t>
            </a:r>
          </a:p>
          <a:p>
            <a:r>
              <a:rPr lang="cs-CZ" sz="1800" dirty="0"/>
              <a:t>Dvořan, francouzské inspirace</a:t>
            </a:r>
            <a:endParaRPr lang="en-US" sz="1800" dirty="0"/>
          </a:p>
        </p:txBody>
      </p:sp>
      <p:pic>
        <p:nvPicPr>
          <p:cNvPr id="7" name="Zástupný symbol pro obsah 3">
            <a:extLst>
              <a:ext uri="{FF2B5EF4-FFF2-40B4-BE49-F238E27FC236}">
                <a16:creationId xmlns:a16="http://schemas.microsoft.com/office/drawing/2014/main" id="{A942076F-C6C7-4B8D-84E5-7AF176671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" r="11106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2B5A8B6-C56E-4AB0-9F5F-84F145206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326" y="4260850"/>
            <a:ext cx="21336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17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E5DF95-B57D-44FA-99A7-041C3D55C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3600" dirty="0"/>
              <a:t>Fertőd – </a:t>
            </a:r>
            <a:r>
              <a:rPr lang="hu-HU" sz="3600" dirty="0" err="1"/>
              <a:t>zámek</a:t>
            </a:r>
            <a:r>
              <a:rPr lang="hu-HU" sz="3600" dirty="0"/>
              <a:t>, Esterházy, ma</a:t>
            </a:r>
            <a:r>
              <a:rPr lang="cs-CZ" sz="3600" dirty="0"/>
              <a:t>ď</a:t>
            </a:r>
            <a:r>
              <a:rPr lang="hu-HU" sz="3600" dirty="0"/>
              <a:t>. Versailles, Haydn, Opera, </a:t>
            </a:r>
            <a:r>
              <a:rPr lang="hu-HU" sz="3600" dirty="0" err="1"/>
              <a:t>divadlo</a:t>
            </a:r>
            <a:r>
              <a:rPr lang="hu-HU" sz="3600" dirty="0"/>
              <a:t>, </a:t>
            </a:r>
            <a:r>
              <a:rPr lang="hu-HU" sz="3600" dirty="0" err="1"/>
              <a:t>obrazárna</a:t>
            </a:r>
            <a:r>
              <a:rPr lang="hu-HU" sz="3600" dirty="0"/>
              <a:t> (</a:t>
            </a:r>
            <a:r>
              <a:rPr lang="hu-HU" sz="3600" dirty="0" err="1"/>
              <a:t>Rafaello</a:t>
            </a:r>
            <a:r>
              <a:rPr lang="hu-HU" sz="3600" dirty="0"/>
              <a:t> </a:t>
            </a:r>
            <a:r>
              <a:rPr lang="hu-HU" sz="3600" dirty="0" err="1"/>
              <a:t>Santi</a:t>
            </a:r>
            <a:r>
              <a:rPr lang="hu-HU" sz="3600" dirty="0"/>
              <a:t> – </a:t>
            </a:r>
            <a:r>
              <a:rPr lang="hu-HU" sz="3600" dirty="0" err="1"/>
              <a:t>Madona</a:t>
            </a:r>
            <a:r>
              <a:rPr lang="hu-HU" sz="3600" dirty="0"/>
              <a:t>)</a:t>
            </a:r>
            <a:br>
              <a:rPr lang="hu-HU" sz="3600" dirty="0"/>
            </a:br>
            <a:r>
              <a:rPr lang="hu-HU" sz="3600" dirty="0">
                <a:hlinkClick r:id="rId2"/>
              </a:rPr>
              <a:t>https://www.youtube.com/watch?v=0f9mrBTJx2s</a:t>
            </a:r>
            <a:r>
              <a:rPr lang="hu-HU" sz="3600" dirty="0"/>
              <a:t>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277C589-BFC5-40DC-B8B8-10234EB12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0080" y="1436588"/>
            <a:ext cx="8632848" cy="528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03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988A1F0-6D22-4CA0-90E1-D1B968172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04" r="274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2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804C4BF-8FBA-45F4-B4E4-B8EC66372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822" b="13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86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DC1AD58-F7AB-400B-A88E-79BAEABA4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774" b="22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38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D5ED8-CF07-443B-9ED4-D41231B82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</a:t>
            </a:r>
            <a:r>
              <a:rPr lang="hu-HU" dirty="0" err="1"/>
              <a:t>empelen</a:t>
            </a:r>
            <a:r>
              <a:rPr lang="hu-HU" dirty="0"/>
              <a:t> Farkas (1734-1804)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E6A42C-F82B-42D6-A200-868DF61D4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891" y="1666731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A beszélőgép - </a:t>
            </a:r>
            <a:r>
              <a:rPr lang="cs-CZ" dirty="0"/>
              <a:t>1791-ben </a:t>
            </a:r>
            <a:r>
              <a:rPr lang="cs-CZ" dirty="0" err="1"/>
              <a:t>jelentette</a:t>
            </a:r>
            <a:r>
              <a:rPr lang="cs-CZ" dirty="0"/>
              <a:t> </a:t>
            </a:r>
            <a:r>
              <a:rPr lang="cs-CZ" dirty="0" err="1"/>
              <a:t>meg</a:t>
            </a:r>
            <a:r>
              <a:rPr lang="cs-CZ" dirty="0"/>
              <a:t> a </a:t>
            </a:r>
            <a:r>
              <a:rPr lang="cs-CZ" dirty="0" err="1"/>
              <a:t>könyvét</a:t>
            </a:r>
            <a:r>
              <a:rPr lang="cs-CZ" dirty="0"/>
              <a:t> a </a:t>
            </a:r>
            <a:r>
              <a:rPr lang="cs-CZ" dirty="0" err="1"/>
              <a:t>találmányáról</a:t>
            </a:r>
            <a:r>
              <a:rPr lang="cs-CZ" dirty="0"/>
              <a:t>, amin </a:t>
            </a:r>
            <a:r>
              <a:rPr lang="cs-CZ" dirty="0" err="1"/>
              <a:t>egyébként</a:t>
            </a:r>
            <a:r>
              <a:rPr lang="cs-CZ" dirty="0"/>
              <a:t> 22 </a:t>
            </a:r>
            <a:r>
              <a:rPr lang="cs-CZ" dirty="0" err="1"/>
              <a:t>évig</a:t>
            </a:r>
            <a:r>
              <a:rPr lang="cs-CZ" dirty="0"/>
              <a:t> </a:t>
            </a:r>
            <a:r>
              <a:rPr lang="cs-CZ" dirty="0" err="1"/>
              <a:t>dolgozott</a:t>
            </a:r>
            <a:r>
              <a:rPr lang="cs-CZ" dirty="0"/>
              <a:t>.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első</a:t>
            </a:r>
            <a:r>
              <a:rPr lang="cs-CZ" dirty="0"/>
              <a:t> </a:t>
            </a:r>
            <a:r>
              <a:rPr lang="cs-CZ" dirty="0" err="1"/>
              <a:t>példány</a:t>
            </a:r>
            <a:r>
              <a:rPr lang="cs-CZ" dirty="0"/>
              <a:t>, </a:t>
            </a:r>
            <a:r>
              <a:rPr lang="cs-CZ" dirty="0" err="1"/>
              <a:t>ami</a:t>
            </a:r>
            <a:r>
              <a:rPr lang="cs-CZ" dirty="0"/>
              <a:t> </a:t>
            </a:r>
            <a:r>
              <a:rPr lang="cs-CZ" dirty="0" err="1"/>
              <a:t>négy</a:t>
            </a:r>
            <a:r>
              <a:rPr lang="cs-CZ" dirty="0"/>
              <a:t> </a:t>
            </a:r>
            <a:r>
              <a:rPr lang="cs-CZ" dirty="0" err="1"/>
              <a:t>magánhangzót</a:t>
            </a:r>
            <a:r>
              <a:rPr lang="cs-CZ" dirty="0"/>
              <a:t> </a:t>
            </a:r>
            <a:r>
              <a:rPr lang="cs-CZ" dirty="0" err="1"/>
              <a:t>és</a:t>
            </a:r>
            <a:r>
              <a:rPr lang="cs-CZ" dirty="0"/>
              <a:t> </a:t>
            </a:r>
            <a:r>
              <a:rPr lang="cs-CZ" dirty="0" err="1"/>
              <a:t>két</a:t>
            </a:r>
            <a:r>
              <a:rPr lang="cs-CZ" dirty="0"/>
              <a:t> </a:t>
            </a:r>
            <a:r>
              <a:rPr lang="cs-CZ" dirty="0" err="1"/>
              <a:t>mássalhangzót</a:t>
            </a:r>
            <a:r>
              <a:rPr lang="cs-CZ" dirty="0"/>
              <a:t> </a:t>
            </a:r>
            <a:r>
              <a:rPr lang="cs-CZ" dirty="0" err="1"/>
              <a:t>tudott</a:t>
            </a:r>
            <a:r>
              <a:rPr lang="cs-CZ" dirty="0"/>
              <a:t> "</a:t>
            </a:r>
            <a:r>
              <a:rPr lang="cs-CZ" dirty="0" err="1"/>
              <a:t>kimondani</a:t>
            </a:r>
            <a:r>
              <a:rPr lang="cs-CZ" dirty="0"/>
              <a:t>" 1773-ra </a:t>
            </a:r>
            <a:r>
              <a:rPr lang="cs-CZ" dirty="0" err="1"/>
              <a:t>készült</a:t>
            </a:r>
            <a:r>
              <a:rPr lang="cs-CZ" dirty="0"/>
              <a:t> el.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ötletet</a:t>
            </a:r>
            <a:r>
              <a:rPr lang="cs-CZ" dirty="0"/>
              <a:t> </a:t>
            </a:r>
            <a:r>
              <a:rPr lang="cs-CZ" dirty="0" err="1"/>
              <a:t>Kempelennek</a:t>
            </a:r>
            <a:r>
              <a:rPr lang="cs-CZ" dirty="0"/>
              <a:t> egy </a:t>
            </a:r>
            <a:r>
              <a:rPr lang="cs-CZ" dirty="0" err="1"/>
              <a:t>falusi</a:t>
            </a:r>
            <a:r>
              <a:rPr lang="cs-CZ" dirty="0"/>
              <a:t> </a:t>
            </a:r>
            <a:r>
              <a:rPr lang="cs-CZ" dirty="0" err="1"/>
              <a:t>dudás</a:t>
            </a:r>
            <a:r>
              <a:rPr lang="cs-CZ" dirty="0"/>
              <a:t> </a:t>
            </a:r>
            <a:r>
              <a:rPr lang="cs-CZ" dirty="0" err="1"/>
              <a:t>adta</a:t>
            </a:r>
            <a:r>
              <a:rPr lang="cs-CZ" dirty="0"/>
              <a:t>, </a:t>
            </a:r>
            <a:r>
              <a:rPr lang="cs-CZ" dirty="0" err="1"/>
              <a:t>aki</a:t>
            </a:r>
            <a:r>
              <a:rPr lang="cs-CZ" dirty="0"/>
              <a:t> a </a:t>
            </a:r>
            <a:r>
              <a:rPr lang="cs-CZ" dirty="0" err="1"/>
              <a:t>hangszeréből</a:t>
            </a:r>
            <a:r>
              <a:rPr lang="cs-CZ" dirty="0"/>
              <a:t> </a:t>
            </a:r>
            <a:r>
              <a:rPr lang="cs-CZ" dirty="0" err="1"/>
              <a:t>majdnem</a:t>
            </a:r>
            <a:r>
              <a:rPr lang="cs-CZ" dirty="0"/>
              <a:t> </a:t>
            </a:r>
            <a:r>
              <a:rPr lang="cs-CZ" dirty="0" err="1"/>
              <a:t>emberi</a:t>
            </a:r>
            <a:r>
              <a:rPr lang="cs-CZ" dirty="0"/>
              <a:t> </a:t>
            </a:r>
            <a:r>
              <a:rPr lang="cs-CZ" dirty="0" err="1"/>
              <a:t>hangokat</a:t>
            </a:r>
            <a:r>
              <a:rPr lang="cs-CZ" dirty="0"/>
              <a:t> </a:t>
            </a:r>
            <a:r>
              <a:rPr lang="cs-CZ" dirty="0" err="1"/>
              <a:t>tudott</a:t>
            </a:r>
            <a:r>
              <a:rPr lang="cs-CZ" dirty="0"/>
              <a:t> </a:t>
            </a:r>
            <a:r>
              <a:rPr lang="cs-CZ" dirty="0" err="1"/>
              <a:t>kicsalogtni</a:t>
            </a:r>
            <a:r>
              <a:rPr lang="cs-CZ" dirty="0"/>
              <a:t>. A </a:t>
            </a:r>
            <a:r>
              <a:rPr lang="cs-CZ" dirty="0" err="1"/>
              <a:t>gép</a:t>
            </a:r>
            <a:r>
              <a:rPr lang="cs-CZ" dirty="0"/>
              <a:t> </a:t>
            </a:r>
            <a:r>
              <a:rPr lang="cs-CZ" dirty="0" err="1"/>
              <a:t>megépítéséhez</a:t>
            </a:r>
            <a:r>
              <a:rPr lang="cs-CZ" dirty="0"/>
              <a:t> egy </a:t>
            </a:r>
            <a:r>
              <a:rPr lang="cs-CZ" dirty="0" err="1"/>
              <a:t>pozsonyi</a:t>
            </a:r>
            <a:r>
              <a:rPr lang="cs-CZ" dirty="0"/>
              <a:t> </a:t>
            </a:r>
            <a:r>
              <a:rPr lang="cs-CZ" dirty="0" err="1"/>
              <a:t>mestertől</a:t>
            </a:r>
            <a:r>
              <a:rPr lang="cs-CZ" dirty="0"/>
              <a:t> </a:t>
            </a:r>
            <a:r>
              <a:rPr lang="cs-CZ" dirty="0" err="1"/>
              <a:t>fújtatós</a:t>
            </a:r>
            <a:r>
              <a:rPr lang="cs-CZ" dirty="0"/>
              <a:t> </a:t>
            </a:r>
            <a:r>
              <a:rPr lang="cs-CZ" dirty="0" err="1"/>
              <a:t>orgonát</a:t>
            </a:r>
            <a:r>
              <a:rPr lang="cs-CZ" dirty="0"/>
              <a:t> </a:t>
            </a:r>
            <a:r>
              <a:rPr lang="cs-CZ" dirty="0" err="1"/>
              <a:t>vásárolt</a:t>
            </a:r>
            <a:r>
              <a:rPr lang="cs-CZ" dirty="0"/>
              <a:t>, </a:t>
            </a:r>
            <a:r>
              <a:rPr lang="cs-CZ" dirty="0" err="1"/>
              <a:t>amiben</a:t>
            </a:r>
            <a:r>
              <a:rPr lang="cs-CZ" dirty="0"/>
              <a:t> </a:t>
            </a:r>
            <a:r>
              <a:rPr lang="cs-CZ" dirty="0" err="1"/>
              <a:t>sípok</a:t>
            </a:r>
            <a:r>
              <a:rPr lang="cs-CZ" dirty="0"/>
              <a:t> </a:t>
            </a:r>
            <a:r>
              <a:rPr lang="cs-CZ" dirty="0" err="1"/>
              <a:t>voltak</a:t>
            </a:r>
            <a:r>
              <a:rPr lang="cs-CZ" dirty="0"/>
              <a:t> </a:t>
            </a:r>
            <a:r>
              <a:rPr lang="cs-CZ" dirty="0" err="1"/>
              <a:t>és</a:t>
            </a:r>
            <a:r>
              <a:rPr lang="cs-CZ" dirty="0"/>
              <a:t> egy </a:t>
            </a:r>
            <a:r>
              <a:rPr lang="cs-CZ" dirty="0" err="1"/>
              <a:t>billentyûzet</a:t>
            </a:r>
            <a:r>
              <a:rPr lang="cs-CZ" dirty="0"/>
              <a:t>, </a:t>
            </a:r>
            <a:r>
              <a:rPr lang="cs-CZ" dirty="0" err="1"/>
              <a:t>amivel</a:t>
            </a:r>
            <a:r>
              <a:rPr lang="cs-CZ" dirty="0"/>
              <a:t>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egyes</a:t>
            </a:r>
            <a:r>
              <a:rPr lang="cs-CZ" dirty="0"/>
              <a:t> </a:t>
            </a:r>
            <a:r>
              <a:rPr lang="cs-CZ" dirty="0" err="1"/>
              <a:t>hangokat</a:t>
            </a:r>
            <a:r>
              <a:rPr lang="cs-CZ" dirty="0"/>
              <a:t> </a:t>
            </a:r>
            <a:r>
              <a:rPr lang="cs-CZ" dirty="0" err="1"/>
              <a:t>megszólaltatták</a:t>
            </a:r>
            <a:r>
              <a:rPr lang="cs-CZ" dirty="0"/>
              <a:t>. A </a:t>
            </a:r>
            <a:r>
              <a:rPr lang="cs-CZ" dirty="0" err="1"/>
              <a:t>tüdőt</a:t>
            </a:r>
            <a:r>
              <a:rPr lang="cs-CZ" dirty="0"/>
              <a:t> a </a:t>
            </a:r>
            <a:r>
              <a:rPr lang="cs-CZ" dirty="0" err="1"/>
              <a:t>fújtató</a:t>
            </a:r>
            <a:r>
              <a:rPr lang="cs-CZ" dirty="0"/>
              <a:t> </a:t>
            </a:r>
            <a:r>
              <a:rPr lang="cs-CZ" dirty="0" err="1"/>
              <a:t>helyettesítette</a:t>
            </a:r>
            <a:r>
              <a:rPr lang="cs-CZ" dirty="0"/>
              <a:t>, a </a:t>
            </a:r>
            <a:r>
              <a:rPr lang="cs-CZ" dirty="0" err="1"/>
              <a:t>sípok</a:t>
            </a:r>
            <a:r>
              <a:rPr lang="cs-CZ" dirty="0"/>
              <a:t> </a:t>
            </a:r>
            <a:r>
              <a:rPr lang="cs-CZ" dirty="0" err="1"/>
              <a:t>helyére</a:t>
            </a:r>
            <a:r>
              <a:rPr lang="cs-CZ" dirty="0"/>
              <a:t> </a:t>
            </a:r>
            <a:r>
              <a:rPr lang="cs-CZ" dirty="0" err="1"/>
              <a:t>Kempelen</a:t>
            </a:r>
            <a:r>
              <a:rPr lang="cs-CZ" dirty="0"/>
              <a:t> - </a:t>
            </a:r>
            <a:r>
              <a:rPr lang="cs-CZ" dirty="0" err="1"/>
              <a:t>ahhoz</a:t>
            </a:r>
            <a:r>
              <a:rPr lang="cs-CZ" dirty="0"/>
              <a:t> </a:t>
            </a:r>
            <a:r>
              <a:rPr lang="cs-CZ" dirty="0" err="1"/>
              <a:t>nagyon</a:t>
            </a:r>
            <a:r>
              <a:rPr lang="cs-CZ" dirty="0"/>
              <a:t> </a:t>
            </a:r>
            <a:r>
              <a:rPr lang="cs-CZ" dirty="0" err="1"/>
              <a:t>hasonló</a:t>
            </a:r>
            <a:r>
              <a:rPr lang="cs-CZ" dirty="0"/>
              <a:t> - </a:t>
            </a:r>
            <a:r>
              <a:rPr lang="cs-CZ" dirty="0" err="1"/>
              <a:t>mesterséges</a:t>
            </a:r>
            <a:r>
              <a:rPr lang="cs-CZ" dirty="0"/>
              <a:t> </a:t>
            </a:r>
            <a:r>
              <a:rPr lang="cs-CZ" dirty="0" err="1"/>
              <a:t>hangrést</a:t>
            </a:r>
            <a:r>
              <a:rPr lang="cs-CZ" dirty="0"/>
              <a:t> </a:t>
            </a:r>
            <a:r>
              <a:rPr lang="cs-CZ" dirty="0" err="1"/>
              <a:t>és</a:t>
            </a:r>
            <a:r>
              <a:rPr lang="cs-CZ" dirty="0"/>
              <a:t> </a:t>
            </a:r>
            <a:r>
              <a:rPr lang="cs-CZ" dirty="0" err="1"/>
              <a:t>szájüreget</a:t>
            </a:r>
            <a:r>
              <a:rPr lang="cs-CZ" dirty="0"/>
              <a:t> </a:t>
            </a:r>
            <a:r>
              <a:rPr lang="cs-CZ" dirty="0" err="1"/>
              <a:t>tett</a:t>
            </a:r>
            <a:r>
              <a:rPr lang="cs-CZ" dirty="0"/>
              <a:t>. A </a:t>
            </a:r>
            <a:r>
              <a:rPr lang="cs-CZ" dirty="0" err="1"/>
              <a:t>gépnek</a:t>
            </a:r>
            <a:r>
              <a:rPr lang="cs-CZ" dirty="0"/>
              <a:t> a </a:t>
            </a:r>
            <a:r>
              <a:rPr lang="cs-CZ" dirty="0" err="1"/>
              <a:t>tökéletesített</a:t>
            </a:r>
            <a:r>
              <a:rPr lang="cs-CZ" dirty="0"/>
              <a:t> </a:t>
            </a:r>
            <a:r>
              <a:rPr lang="cs-CZ" dirty="0" err="1"/>
              <a:t>változatát</a:t>
            </a:r>
            <a:r>
              <a:rPr lang="cs-CZ" dirty="0"/>
              <a:t> </a:t>
            </a:r>
            <a:r>
              <a:rPr lang="cs-CZ" dirty="0" err="1"/>
              <a:t>Kempelen</a:t>
            </a:r>
            <a:r>
              <a:rPr lang="cs-CZ" dirty="0"/>
              <a:t> 1781-ben </a:t>
            </a:r>
            <a:r>
              <a:rPr lang="cs-CZ" dirty="0" err="1"/>
              <a:t>fejezte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. </a:t>
            </a:r>
            <a:r>
              <a:rPr lang="cs-CZ" dirty="0" err="1"/>
              <a:t>Ebert</a:t>
            </a:r>
            <a:r>
              <a:rPr lang="cs-CZ" dirty="0"/>
              <a:t> </a:t>
            </a:r>
            <a:r>
              <a:rPr lang="cs-CZ" dirty="0" err="1"/>
              <a:t>leírja</a:t>
            </a:r>
            <a:r>
              <a:rPr lang="cs-CZ" dirty="0"/>
              <a:t> a </a:t>
            </a:r>
            <a:r>
              <a:rPr lang="cs-CZ" dirty="0" err="1"/>
              <a:t>gép</a:t>
            </a:r>
            <a:r>
              <a:rPr lang="cs-CZ" dirty="0"/>
              <a:t> </a:t>
            </a:r>
            <a:r>
              <a:rPr lang="cs-CZ" dirty="0" err="1"/>
              <a:t>egyik</a:t>
            </a:r>
            <a:r>
              <a:rPr lang="cs-CZ" dirty="0"/>
              <a:t> </a:t>
            </a:r>
            <a:r>
              <a:rPr lang="cs-CZ" dirty="0" err="1"/>
              <a:t>bemutatóját</a:t>
            </a:r>
            <a:r>
              <a:rPr lang="cs-CZ" dirty="0"/>
              <a:t>, </a:t>
            </a:r>
            <a:r>
              <a:rPr lang="cs-CZ" dirty="0" err="1"/>
              <a:t>amelyen</a:t>
            </a:r>
            <a:r>
              <a:rPr lang="cs-CZ" dirty="0"/>
              <a:t> a </a:t>
            </a:r>
            <a:r>
              <a:rPr lang="cs-CZ" dirty="0" err="1"/>
              <a:t>szerkezet</a:t>
            </a:r>
            <a:r>
              <a:rPr lang="cs-CZ" dirty="0"/>
              <a:t> a </a:t>
            </a:r>
            <a:r>
              <a:rPr lang="cs-CZ" dirty="0" err="1"/>
              <a:t>következõ</a:t>
            </a:r>
            <a:r>
              <a:rPr lang="cs-CZ" dirty="0"/>
              <a:t> </a:t>
            </a:r>
            <a:r>
              <a:rPr lang="cs-CZ" dirty="0" err="1"/>
              <a:t>szavakat</a:t>
            </a:r>
            <a:r>
              <a:rPr lang="cs-CZ" dirty="0"/>
              <a:t> </a:t>
            </a:r>
            <a:r>
              <a:rPr lang="cs-CZ" dirty="0" err="1"/>
              <a:t>mondja</a:t>
            </a:r>
            <a:r>
              <a:rPr lang="cs-CZ" dirty="0"/>
              <a:t> </a:t>
            </a:r>
            <a:r>
              <a:rPr lang="cs-CZ" dirty="0" err="1"/>
              <a:t>ki</a:t>
            </a:r>
            <a:r>
              <a:rPr lang="cs-CZ" dirty="0"/>
              <a:t>: mama, </a:t>
            </a:r>
            <a:r>
              <a:rPr lang="cs-CZ" dirty="0" err="1"/>
              <a:t>papa</a:t>
            </a:r>
            <a:r>
              <a:rPr lang="cs-CZ" dirty="0"/>
              <a:t>, Marian, a </a:t>
            </a:r>
            <a:r>
              <a:rPr lang="cs-CZ" dirty="0" err="1"/>
              <a:t>hét</a:t>
            </a:r>
            <a:r>
              <a:rPr lang="cs-CZ" dirty="0"/>
              <a:t> </a:t>
            </a:r>
            <a:r>
              <a:rPr lang="cs-CZ" dirty="0" err="1"/>
              <a:t>napjait</a:t>
            </a:r>
            <a:r>
              <a:rPr lang="cs-CZ" dirty="0"/>
              <a:t> </a:t>
            </a:r>
            <a:r>
              <a:rPr lang="cs-CZ" dirty="0" err="1"/>
              <a:t>franciául</a:t>
            </a:r>
            <a:r>
              <a:rPr lang="cs-CZ" dirty="0"/>
              <a:t>, </a:t>
            </a:r>
            <a:r>
              <a:rPr lang="cs-CZ" dirty="0" err="1"/>
              <a:t>és</a:t>
            </a:r>
            <a:r>
              <a:rPr lang="cs-CZ" dirty="0"/>
              <a:t> </a:t>
            </a:r>
            <a:r>
              <a:rPr lang="cs-CZ" dirty="0" err="1"/>
              <a:t>három</a:t>
            </a:r>
            <a:r>
              <a:rPr lang="cs-CZ" dirty="0"/>
              <a:t>, </a:t>
            </a:r>
            <a:r>
              <a:rPr lang="cs-CZ" dirty="0" err="1"/>
              <a:t>jól</a:t>
            </a:r>
            <a:r>
              <a:rPr lang="cs-CZ" dirty="0"/>
              <a:t> </a:t>
            </a:r>
            <a:r>
              <a:rPr lang="cs-CZ" dirty="0" err="1"/>
              <a:t>érthető</a:t>
            </a:r>
            <a:r>
              <a:rPr lang="cs-CZ" dirty="0"/>
              <a:t> </a:t>
            </a:r>
            <a:r>
              <a:rPr lang="cs-CZ" dirty="0" err="1"/>
              <a:t>mondatot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. </a:t>
            </a:r>
            <a:r>
              <a:rPr lang="cs-CZ" dirty="0" err="1"/>
              <a:t>Kettõt</a:t>
            </a:r>
            <a:r>
              <a:rPr lang="cs-CZ" dirty="0"/>
              <a:t> </a:t>
            </a:r>
            <a:r>
              <a:rPr lang="cs-CZ" dirty="0" err="1"/>
              <a:t>franciául</a:t>
            </a:r>
            <a:r>
              <a:rPr lang="cs-CZ" dirty="0"/>
              <a:t>: "</a:t>
            </a:r>
            <a:r>
              <a:rPr lang="cs-CZ" dirty="0" err="1"/>
              <a:t>Venez</a:t>
            </a:r>
            <a:r>
              <a:rPr lang="cs-CZ" dirty="0"/>
              <a:t>, Madame, </a:t>
            </a:r>
            <a:r>
              <a:rPr lang="cs-CZ" dirty="0" err="1"/>
              <a:t>avec</a:t>
            </a:r>
            <a:r>
              <a:rPr lang="cs-CZ" dirty="0"/>
              <a:t> moi á Paris!" (</a:t>
            </a:r>
            <a:r>
              <a:rPr lang="cs-CZ" dirty="0" err="1"/>
              <a:t>Jöjjön</a:t>
            </a:r>
            <a:r>
              <a:rPr lang="cs-CZ" dirty="0"/>
              <a:t> velem </a:t>
            </a:r>
            <a:r>
              <a:rPr lang="cs-CZ" dirty="0" err="1"/>
              <a:t>asszonyom</a:t>
            </a:r>
            <a:r>
              <a:rPr lang="cs-CZ" dirty="0"/>
              <a:t> </a:t>
            </a:r>
            <a:r>
              <a:rPr lang="cs-CZ" dirty="0" err="1"/>
              <a:t>Párizsba</a:t>
            </a:r>
            <a:r>
              <a:rPr lang="cs-CZ" dirty="0"/>
              <a:t>), </a:t>
            </a:r>
            <a:r>
              <a:rPr lang="cs-CZ" dirty="0" err="1"/>
              <a:t>illetve</a:t>
            </a:r>
            <a:r>
              <a:rPr lang="cs-CZ" dirty="0"/>
              <a:t> "</a:t>
            </a:r>
            <a:r>
              <a:rPr lang="cs-CZ" dirty="0" err="1"/>
              <a:t>Ah</a:t>
            </a:r>
            <a:r>
              <a:rPr lang="cs-CZ" dirty="0"/>
              <a:t>, </a:t>
            </a:r>
            <a:r>
              <a:rPr lang="cs-CZ" dirty="0" err="1"/>
              <a:t>maman</a:t>
            </a:r>
            <a:r>
              <a:rPr lang="cs-CZ" dirty="0"/>
              <a:t>, </a:t>
            </a:r>
            <a:r>
              <a:rPr lang="cs-CZ" dirty="0" err="1"/>
              <a:t>chere</a:t>
            </a:r>
            <a:r>
              <a:rPr lang="cs-CZ" dirty="0"/>
              <a:t> </a:t>
            </a:r>
            <a:r>
              <a:rPr lang="cs-CZ" dirty="0" err="1"/>
              <a:t>maman</a:t>
            </a:r>
            <a:r>
              <a:rPr lang="cs-CZ" dirty="0"/>
              <a:t>, on </a:t>
            </a:r>
            <a:r>
              <a:rPr lang="cs-CZ" dirty="0" err="1"/>
              <a:t>m'a</a:t>
            </a:r>
            <a:r>
              <a:rPr lang="cs-CZ" dirty="0"/>
              <a:t> fait </a:t>
            </a:r>
            <a:r>
              <a:rPr lang="cs-CZ" dirty="0" err="1"/>
              <a:t>mal</a:t>
            </a:r>
            <a:r>
              <a:rPr lang="cs-CZ" dirty="0"/>
              <a:t>" (Mama, </a:t>
            </a:r>
            <a:r>
              <a:rPr lang="cs-CZ" dirty="0" err="1"/>
              <a:t>kedves</a:t>
            </a:r>
            <a:r>
              <a:rPr lang="cs-CZ" dirty="0"/>
              <a:t> mamám, </a:t>
            </a:r>
            <a:r>
              <a:rPr lang="cs-CZ" dirty="0" err="1"/>
              <a:t>valami</a:t>
            </a:r>
            <a:r>
              <a:rPr lang="cs-CZ" dirty="0"/>
              <a:t> </a:t>
            </a:r>
            <a:r>
              <a:rPr lang="cs-CZ" dirty="0" err="1"/>
              <a:t>fáj</a:t>
            </a:r>
            <a:r>
              <a:rPr lang="cs-CZ" dirty="0"/>
              <a:t>). A </a:t>
            </a:r>
            <a:r>
              <a:rPr lang="cs-CZ" dirty="0" err="1"/>
              <a:t>harmadik</a:t>
            </a:r>
            <a:r>
              <a:rPr lang="cs-CZ" dirty="0"/>
              <a:t> </a:t>
            </a:r>
            <a:r>
              <a:rPr lang="cs-CZ" dirty="0" err="1"/>
              <a:t>kifejezés</a:t>
            </a:r>
            <a:r>
              <a:rPr lang="cs-CZ" dirty="0"/>
              <a:t> </a:t>
            </a:r>
            <a:r>
              <a:rPr lang="cs-CZ" dirty="0" err="1"/>
              <a:t>latinul</a:t>
            </a:r>
            <a:r>
              <a:rPr lang="cs-CZ" dirty="0"/>
              <a:t> </a:t>
            </a:r>
            <a:r>
              <a:rPr lang="cs-CZ" dirty="0" err="1"/>
              <a:t>mondta</a:t>
            </a:r>
            <a:r>
              <a:rPr lang="cs-CZ" dirty="0"/>
              <a:t>: </a:t>
            </a:r>
            <a:r>
              <a:rPr lang="cs-CZ" dirty="0" err="1"/>
              <a:t>Josephus</a:t>
            </a:r>
            <a:r>
              <a:rPr lang="cs-CZ" dirty="0"/>
              <a:t> </a:t>
            </a:r>
            <a:r>
              <a:rPr lang="cs-CZ" dirty="0" err="1"/>
              <a:t>Secundus</a:t>
            </a:r>
            <a:r>
              <a:rPr lang="cs-CZ" dirty="0"/>
              <a:t> </a:t>
            </a:r>
            <a:r>
              <a:rPr lang="cs-CZ" dirty="0" err="1"/>
              <a:t>Romanorum</a:t>
            </a:r>
            <a:r>
              <a:rPr lang="cs-CZ" dirty="0"/>
              <a:t> </a:t>
            </a:r>
            <a:r>
              <a:rPr lang="cs-CZ" dirty="0" err="1"/>
              <a:t>Imperator</a:t>
            </a:r>
            <a:r>
              <a:rPr lang="cs-CZ" dirty="0"/>
              <a:t>" (II. </a:t>
            </a:r>
            <a:r>
              <a:rPr lang="cs-CZ" dirty="0" err="1"/>
              <a:t>József</a:t>
            </a:r>
            <a:r>
              <a:rPr lang="cs-CZ" dirty="0"/>
              <a:t> </a:t>
            </a:r>
            <a:r>
              <a:rPr lang="cs-CZ" dirty="0" err="1"/>
              <a:t>római</a:t>
            </a:r>
            <a:r>
              <a:rPr lang="cs-CZ" dirty="0"/>
              <a:t> </a:t>
            </a:r>
            <a:r>
              <a:rPr lang="cs-CZ" dirty="0" err="1"/>
              <a:t>császár</a:t>
            </a:r>
            <a:r>
              <a:rPr lang="cs-CZ" dirty="0"/>
              <a:t>).</a:t>
            </a:r>
          </a:p>
          <a:p>
            <a:r>
              <a:rPr lang="cs-CZ" dirty="0" err="1"/>
              <a:t>Kempelennek</a:t>
            </a:r>
            <a:r>
              <a:rPr lang="cs-CZ" dirty="0"/>
              <a:t> sok </a:t>
            </a:r>
            <a:r>
              <a:rPr lang="cs-CZ" dirty="0" err="1"/>
              <a:t>keserûséget</a:t>
            </a:r>
            <a:r>
              <a:rPr lang="cs-CZ" dirty="0"/>
              <a:t> </a:t>
            </a:r>
            <a:r>
              <a:rPr lang="cs-CZ" dirty="0" err="1"/>
              <a:t>okozott</a:t>
            </a:r>
            <a:r>
              <a:rPr lang="cs-CZ" dirty="0"/>
              <a:t>, </a:t>
            </a:r>
            <a:r>
              <a:rPr lang="cs-CZ" dirty="0" err="1"/>
              <a:t>hogy</a:t>
            </a:r>
            <a:r>
              <a:rPr lang="cs-CZ" dirty="0"/>
              <a:t>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emberek</a:t>
            </a:r>
            <a:r>
              <a:rPr lang="cs-CZ" dirty="0"/>
              <a:t> </a:t>
            </a:r>
            <a:r>
              <a:rPr lang="cs-CZ" dirty="0" err="1"/>
              <a:t>nem</a:t>
            </a:r>
            <a:r>
              <a:rPr lang="cs-CZ" dirty="0"/>
              <a:t> </a:t>
            </a:r>
            <a:r>
              <a:rPr lang="cs-CZ" dirty="0" err="1"/>
              <a:t>hitték</a:t>
            </a:r>
            <a:r>
              <a:rPr lang="cs-CZ" dirty="0"/>
              <a:t> el, a </a:t>
            </a:r>
            <a:r>
              <a:rPr lang="cs-CZ" dirty="0" err="1"/>
              <a:t>gép</a:t>
            </a:r>
            <a:r>
              <a:rPr lang="cs-CZ" dirty="0"/>
              <a:t> </a:t>
            </a:r>
            <a:r>
              <a:rPr lang="cs-CZ" dirty="0" err="1"/>
              <a:t>valóban</a:t>
            </a:r>
            <a:r>
              <a:rPr lang="cs-CZ" dirty="0"/>
              <a:t> </a:t>
            </a:r>
            <a:r>
              <a:rPr lang="cs-CZ" dirty="0" err="1"/>
              <a:t>beszél</a:t>
            </a:r>
            <a:r>
              <a:rPr lang="cs-CZ" dirty="0"/>
              <a:t>, </a:t>
            </a:r>
            <a:r>
              <a:rPr lang="cs-CZ" dirty="0" err="1"/>
              <a:t>arra</a:t>
            </a:r>
            <a:r>
              <a:rPr lang="cs-CZ" dirty="0"/>
              <a:t> </a:t>
            </a:r>
            <a:r>
              <a:rPr lang="cs-CZ" dirty="0" err="1"/>
              <a:t>gyanakodtak</a:t>
            </a:r>
            <a:r>
              <a:rPr lang="cs-CZ" dirty="0"/>
              <a:t>, </a:t>
            </a:r>
            <a:r>
              <a:rPr lang="cs-CZ" dirty="0" err="1"/>
              <a:t>hogy</a:t>
            </a:r>
            <a:r>
              <a:rPr lang="cs-CZ" dirty="0"/>
              <a:t> Õ </a:t>
            </a:r>
            <a:r>
              <a:rPr lang="cs-CZ" dirty="0" err="1"/>
              <a:t>maga</a:t>
            </a:r>
            <a:r>
              <a:rPr lang="cs-CZ" dirty="0"/>
              <a:t> </a:t>
            </a:r>
            <a:r>
              <a:rPr lang="cs-CZ" dirty="0" err="1"/>
              <a:t>hasbeszélő</a:t>
            </a:r>
            <a:r>
              <a:rPr lang="cs-CZ" dirty="0"/>
              <a:t>. Mai </a:t>
            </a:r>
            <a:r>
              <a:rPr lang="cs-CZ" dirty="0" err="1"/>
              <a:t>felfogásunk</a:t>
            </a:r>
            <a:r>
              <a:rPr lang="cs-CZ" dirty="0"/>
              <a:t> </a:t>
            </a:r>
            <a:r>
              <a:rPr lang="cs-CZ" dirty="0" err="1"/>
              <a:t>szerint</a:t>
            </a:r>
            <a:r>
              <a:rPr lang="cs-CZ" dirty="0"/>
              <a:t> </a:t>
            </a:r>
            <a:r>
              <a:rPr lang="cs-CZ" dirty="0" err="1"/>
              <a:t>Kempelen</a:t>
            </a:r>
            <a:r>
              <a:rPr lang="cs-CZ" dirty="0"/>
              <a:t> </a:t>
            </a:r>
            <a:r>
              <a:rPr lang="cs-CZ" dirty="0" err="1"/>
              <a:t>beszélőgépe</a:t>
            </a:r>
            <a:r>
              <a:rPr lang="cs-CZ" dirty="0"/>
              <a:t> volt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elsõ</a:t>
            </a:r>
            <a:r>
              <a:rPr lang="cs-CZ" dirty="0"/>
              <a:t> </a:t>
            </a:r>
            <a:r>
              <a:rPr lang="cs-CZ" dirty="0" err="1"/>
              <a:t>olyan</a:t>
            </a:r>
            <a:r>
              <a:rPr lang="cs-CZ" dirty="0"/>
              <a:t> </a:t>
            </a:r>
            <a:r>
              <a:rPr lang="cs-CZ" dirty="0" err="1"/>
              <a:t>informatikai</a:t>
            </a:r>
            <a:r>
              <a:rPr lang="cs-CZ" dirty="0"/>
              <a:t> </a:t>
            </a:r>
            <a:r>
              <a:rPr lang="cs-CZ" dirty="0" err="1"/>
              <a:t>gép</a:t>
            </a:r>
            <a:r>
              <a:rPr lang="cs-CZ" dirty="0"/>
              <a:t>, </a:t>
            </a:r>
            <a:r>
              <a:rPr lang="cs-CZ" dirty="0" err="1"/>
              <a:t>aminek</a:t>
            </a:r>
            <a:r>
              <a:rPr lang="cs-CZ" dirty="0"/>
              <a:t> a </a:t>
            </a:r>
            <a:r>
              <a:rPr lang="cs-CZ" dirty="0" err="1"/>
              <a:t>célja</a:t>
            </a:r>
            <a:r>
              <a:rPr lang="cs-CZ" dirty="0"/>
              <a:t>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ember-gép</a:t>
            </a:r>
            <a:r>
              <a:rPr lang="cs-CZ" dirty="0"/>
              <a:t> </a:t>
            </a:r>
            <a:r>
              <a:rPr lang="cs-CZ" dirty="0" err="1"/>
              <a:t>kapcsolatnak</a:t>
            </a:r>
            <a:r>
              <a:rPr lang="cs-CZ" dirty="0"/>
              <a:t> </a:t>
            </a:r>
            <a:r>
              <a:rPr lang="cs-CZ" dirty="0" err="1"/>
              <a:t>új</a:t>
            </a:r>
            <a:r>
              <a:rPr lang="cs-CZ" dirty="0"/>
              <a:t> </a:t>
            </a:r>
            <a:r>
              <a:rPr lang="cs-CZ" dirty="0" err="1"/>
              <a:t>alapokra</a:t>
            </a:r>
            <a:r>
              <a:rPr lang="cs-CZ" dirty="0"/>
              <a:t> </a:t>
            </a:r>
            <a:r>
              <a:rPr lang="cs-CZ" dirty="0" err="1"/>
              <a:t>helyezése</a:t>
            </a:r>
            <a:r>
              <a:rPr lang="cs-CZ" dirty="0"/>
              <a:t> volt. A </a:t>
            </a:r>
            <a:r>
              <a:rPr lang="cs-CZ" dirty="0" err="1"/>
              <a:t>gépet</a:t>
            </a:r>
            <a:r>
              <a:rPr lang="cs-CZ" dirty="0"/>
              <a:t> </a:t>
            </a:r>
            <a:r>
              <a:rPr lang="cs-CZ" dirty="0" err="1"/>
              <a:t>sokan</a:t>
            </a:r>
            <a:r>
              <a:rPr lang="cs-CZ" dirty="0"/>
              <a:t> </a:t>
            </a:r>
            <a:r>
              <a:rPr lang="cs-CZ" dirty="0" err="1"/>
              <a:t>másolták</a:t>
            </a:r>
            <a:r>
              <a:rPr lang="cs-CZ" dirty="0"/>
              <a:t>, </a:t>
            </a:r>
            <a:r>
              <a:rPr lang="cs-CZ" dirty="0" err="1"/>
              <a:t>mint</a:t>
            </a:r>
            <a:r>
              <a:rPr lang="cs-CZ" dirty="0"/>
              <a:t> Ch. </a:t>
            </a:r>
            <a:r>
              <a:rPr lang="cs-CZ" dirty="0" err="1"/>
              <a:t>Wheatsone</a:t>
            </a:r>
            <a:r>
              <a:rPr lang="cs-CZ" dirty="0"/>
              <a:t> </a:t>
            </a:r>
            <a:r>
              <a:rPr lang="cs-CZ" dirty="0" err="1"/>
              <a:t>angol</a:t>
            </a:r>
            <a:r>
              <a:rPr lang="cs-CZ" dirty="0"/>
              <a:t>, </a:t>
            </a:r>
            <a:r>
              <a:rPr lang="cs-CZ" dirty="0" err="1"/>
              <a:t>Posch</a:t>
            </a:r>
            <a:r>
              <a:rPr lang="cs-CZ" dirty="0"/>
              <a:t> </a:t>
            </a:r>
            <a:r>
              <a:rPr lang="cs-CZ" dirty="0" err="1"/>
              <a:t>német</a:t>
            </a:r>
            <a:r>
              <a:rPr lang="cs-CZ" dirty="0"/>
              <a:t> </a:t>
            </a:r>
            <a:r>
              <a:rPr lang="cs-CZ" dirty="0" err="1"/>
              <a:t>és</a:t>
            </a:r>
            <a:r>
              <a:rPr lang="cs-CZ" dirty="0"/>
              <a:t> J. </a:t>
            </a:r>
            <a:r>
              <a:rPr lang="cs-CZ" dirty="0" err="1"/>
              <a:t>Faber</a:t>
            </a:r>
            <a:r>
              <a:rPr lang="cs-CZ" dirty="0"/>
              <a:t> </a:t>
            </a:r>
            <a:r>
              <a:rPr lang="cs-CZ" dirty="0" err="1"/>
              <a:t>osztrák</a:t>
            </a:r>
            <a:r>
              <a:rPr lang="cs-CZ" dirty="0"/>
              <a:t> </a:t>
            </a:r>
            <a:r>
              <a:rPr lang="cs-CZ" dirty="0" err="1"/>
              <a:t>matematikus</a:t>
            </a:r>
            <a:r>
              <a:rPr lang="cs-CZ" dirty="0"/>
              <a:t>.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utóbbi</a:t>
            </a:r>
            <a:r>
              <a:rPr lang="cs-CZ" dirty="0"/>
              <a:t> 1862-ben </a:t>
            </a:r>
            <a:r>
              <a:rPr lang="cs-CZ" dirty="0" err="1"/>
              <a:t>elhozta</a:t>
            </a:r>
            <a:r>
              <a:rPr lang="cs-CZ" dirty="0"/>
              <a:t> a </a:t>
            </a:r>
            <a:r>
              <a:rPr lang="cs-CZ" dirty="0" err="1"/>
              <a:t>gépet</a:t>
            </a:r>
            <a:r>
              <a:rPr lang="cs-CZ" dirty="0"/>
              <a:t> </a:t>
            </a:r>
            <a:r>
              <a:rPr lang="cs-CZ" dirty="0" err="1"/>
              <a:t>Budára</a:t>
            </a:r>
            <a:r>
              <a:rPr lang="cs-CZ" dirty="0"/>
              <a:t>, </a:t>
            </a:r>
            <a:r>
              <a:rPr lang="cs-CZ" dirty="0" err="1"/>
              <a:t>ahol</a:t>
            </a:r>
            <a:r>
              <a:rPr lang="cs-CZ" dirty="0"/>
              <a:t> a </a:t>
            </a:r>
            <a:r>
              <a:rPr lang="cs-CZ" dirty="0" err="1"/>
              <a:t>Természettudományi</a:t>
            </a:r>
            <a:r>
              <a:rPr lang="cs-CZ" dirty="0"/>
              <a:t> </a:t>
            </a:r>
            <a:r>
              <a:rPr lang="cs-CZ" dirty="0" err="1"/>
              <a:t>Társulatban</a:t>
            </a:r>
            <a:r>
              <a:rPr lang="cs-CZ" dirty="0"/>
              <a:t> </a:t>
            </a:r>
            <a:r>
              <a:rPr lang="cs-CZ" dirty="0" err="1"/>
              <a:t>mutatta</a:t>
            </a:r>
            <a:r>
              <a:rPr lang="cs-CZ" dirty="0"/>
              <a:t> </a:t>
            </a:r>
            <a:r>
              <a:rPr lang="cs-CZ" dirty="0" err="1"/>
              <a:t>meg</a:t>
            </a:r>
            <a:r>
              <a:rPr lang="cs-CZ" dirty="0"/>
              <a:t>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érdeklődőknek</a:t>
            </a:r>
            <a:r>
              <a:rPr lang="cs-CZ" dirty="0"/>
              <a:t>. J.S. </a:t>
            </a:r>
            <a:r>
              <a:rPr lang="cs-CZ" dirty="0" err="1"/>
              <a:t>Lienard</a:t>
            </a:r>
            <a:r>
              <a:rPr lang="cs-CZ" dirty="0"/>
              <a:t> francia </a:t>
            </a:r>
            <a:r>
              <a:rPr lang="cs-CZ" dirty="0" err="1"/>
              <a:t>akusztikus</a:t>
            </a:r>
            <a:r>
              <a:rPr lang="cs-CZ" dirty="0"/>
              <a:t> </a:t>
            </a:r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általa</a:t>
            </a:r>
            <a:r>
              <a:rPr lang="cs-CZ" dirty="0"/>
              <a:t> </a:t>
            </a:r>
            <a:r>
              <a:rPr lang="cs-CZ" dirty="0" err="1"/>
              <a:t>készített</a:t>
            </a:r>
            <a:r>
              <a:rPr lang="cs-CZ" dirty="0"/>
              <a:t> </a:t>
            </a:r>
            <a:r>
              <a:rPr lang="cs-CZ" dirty="0" err="1"/>
              <a:t>Kempelen</a:t>
            </a:r>
            <a:r>
              <a:rPr lang="cs-CZ" dirty="0"/>
              <a:t> </a:t>
            </a:r>
            <a:r>
              <a:rPr lang="cs-CZ" dirty="0" err="1"/>
              <a:t>beszélõgép</a:t>
            </a:r>
            <a:r>
              <a:rPr lang="cs-CZ" dirty="0"/>
              <a:t> </a:t>
            </a:r>
            <a:r>
              <a:rPr lang="cs-CZ" dirty="0" err="1"/>
              <a:t>másolatot</a:t>
            </a:r>
            <a:r>
              <a:rPr lang="cs-CZ" dirty="0"/>
              <a:t> 1967-ben </a:t>
            </a:r>
            <a:r>
              <a:rPr lang="cs-CZ" dirty="0" err="1"/>
              <a:t>Budapesten</a:t>
            </a:r>
            <a:r>
              <a:rPr lang="cs-CZ" dirty="0"/>
              <a:t> </a:t>
            </a:r>
            <a:r>
              <a:rPr lang="cs-CZ" dirty="0" err="1"/>
              <a:t>ugyancsak</a:t>
            </a:r>
            <a:r>
              <a:rPr lang="cs-CZ" dirty="0"/>
              <a:t> </a:t>
            </a:r>
            <a:r>
              <a:rPr lang="cs-CZ" dirty="0" err="1"/>
              <a:t>bemutatta</a:t>
            </a:r>
            <a:r>
              <a:rPr lang="cs-CZ" dirty="0"/>
              <a:t>.</a:t>
            </a:r>
          </a:p>
          <a:p>
            <a:r>
              <a:rPr lang="cs-CZ" dirty="0" err="1"/>
              <a:t>Az</a:t>
            </a:r>
            <a:r>
              <a:rPr lang="cs-CZ" dirty="0"/>
              <a:t> </a:t>
            </a:r>
            <a:r>
              <a:rPr lang="cs-CZ" dirty="0" err="1"/>
              <a:t>egyetlen</a:t>
            </a:r>
            <a:r>
              <a:rPr lang="cs-CZ" dirty="0"/>
              <a:t> </a:t>
            </a:r>
            <a:r>
              <a:rPr lang="cs-CZ" dirty="0" err="1"/>
              <a:t>megmaradt</a:t>
            </a:r>
            <a:r>
              <a:rPr lang="cs-CZ" dirty="0"/>
              <a:t> </a:t>
            </a:r>
            <a:r>
              <a:rPr lang="cs-CZ" dirty="0" err="1"/>
              <a:t>példány</a:t>
            </a:r>
            <a:r>
              <a:rPr lang="cs-CZ" dirty="0"/>
              <a:t> </a:t>
            </a:r>
            <a:r>
              <a:rPr lang="cs-CZ" dirty="0" err="1"/>
              <a:t>ma</a:t>
            </a:r>
            <a:r>
              <a:rPr lang="cs-CZ" dirty="0"/>
              <a:t> a </a:t>
            </a:r>
            <a:r>
              <a:rPr lang="cs-CZ" dirty="0" err="1"/>
              <a:t>müncheni</a:t>
            </a:r>
            <a:r>
              <a:rPr lang="cs-CZ" dirty="0"/>
              <a:t> </a:t>
            </a:r>
            <a:r>
              <a:rPr lang="cs-CZ" dirty="0" err="1"/>
              <a:t>Deutsches</a:t>
            </a:r>
            <a:r>
              <a:rPr lang="cs-CZ" dirty="0"/>
              <a:t> </a:t>
            </a:r>
            <a:r>
              <a:rPr lang="cs-CZ" dirty="0" err="1"/>
              <a:t>Museumban</a:t>
            </a:r>
            <a:r>
              <a:rPr lang="cs-CZ" dirty="0"/>
              <a:t> van.</a:t>
            </a:r>
          </a:p>
        </p:txBody>
      </p:sp>
    </p:spTree>
    <p:extLst>
      <p:ext uri="{BB962C8B-B14F-4D97-AF65-F5344CB8AC3E}">
        <p14:creationId xmlns:p14="http://schemas.microsoft.com/office/powerpoint/2010/main" val="4237307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98E9B6-0132-411F-8724-5634CA2AC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14FFEA5-D821-460A-A00D-470E062B3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9680" y="292806"/>
            <a:ext cx="8646160" cy="661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44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FDCCB-CA4D-4881-BC87-A7917207D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7FA4BAE0-E602-45B4-914A-2F243A025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9920" y="283855"/>
            <a:ext cx="7317389" cy="648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12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EE646F-ADFF-46A0-BFD5-11B58CD2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sakkozó török</a:t>
            </a:r>
            <a:br>
              <a:rPr lang="hu-HU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D539B0-D248-4321-824F-68C24D5DE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7C44E6F-D0AC-4A05-8916-F85D7B612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556434"/>
            <a:ext cx="5810250" cy="61268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11DD438-F8DB-4ED6-AAE8-A50A85B89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4" y="2032000"/>
            <a:ext cx="6321069" cy="414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9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9DF4EF-746A-4394-A913-7220E8A20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cs-CZ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1239718-3A69-4CF3-88AE-31E097AC0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6409282"/>
              </p:ext>
            </p:extLst>
          </p:nvPr>
        </p:nvGraphicFramePr>
        <p:xfrm>
          <a:off x="838200" y="1884368"/>
          <a:ext cx="10515602" cy="4233855"/>
        </p:xfrm>
        <a:graphic>
          <a:graphicData uri="http://schemas.openxmlformats.org/drawingml/2006/table">
            <a:tbl>
              <a:tblPr/>
              <a:tblGrid>
                <a:gridCol w="2464269">
                  <a:extLst>
                    <a:ext uri="{9D8B030D-6E8A-4147-A177-3AD203B41FA5}">
                      <a16:colId xmlns:a16="http://schemas.microsoft.com/office/drawing/2014/main" val="3188069550"/>
                    </a:ext>
                  </a:extLst>
                </a:gridCol>
                <a:gridCol w="4954287">
                  <a:extLst>
                    <a:ext uri="{9D8B030D-6E8A-4147-A177-3AD203B41FA5}">
                      <a16:colId xmlns:a16="http://schemas.microsoft.com/office/drawing/2014/main" val="3138535011"/>
                    </a:ext>
                  </a:extLst>
                </a:gridCol>
                <a:gridCol w="3097046">
                  <a:extLst>
                    <a:ext uri="{9D8B030D-6E8A-4147-A177-3AD203B41FA5}">
                      <a16:colId xmlns:a16="http://schemas.microsoft.com/office/drawing/2014/main" val="3059136021"/>
                    </a:ext>
                  </a:extLst>
                </a:gridCol>
              </a:tblGrid>
              <a:tr h="875698">
                <a:tc gridSpan="3"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2300" b="1" i="0" u="none" strike="noStrike">
                          <a:effectLst/>
                          <a:latin typeface="Verdana" panose="020B0604030504040204" pitchFamily="34" charset="0"/>
                        </a:rPr>
                        <a:t>Magyarország népsűrűsége a 16. század elejétől a II. József-féle 1787. évi népszámlálásig</a:t>
                      </a:r>
                      <a:endParaRPr lang="hu-HU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8337" marR="118337" marT="59169" marB="591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763862"/>
                  </a:ext>
                </a:extLst>
              </a:tr>
              <a:tr h="1549564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Magyarország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népessége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 (</a:t>
                      </a: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Horvátországgal,Erdéllyel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és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 a </a:t>
                      </a: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Katonai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 </a:t>
                      </a: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Határőrvidékkel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cs-CZ" sz="2300" b="1" i="0" u="none" strike="noStrike" dirty="0" err="1">
                          <a:effectLst/>
                          <a:latin typeface="Verdana" panose="020B0604030504040204" pitchFamily="34" charset="0"/>
                        </a:rPr>
                        <a:t>együtt</a:t>
                      </a:r>
                      <a:r>
                        <a:rPr lang="cs-CZ" sz="2300" b="1" i="0" u="none" strike="noStrike" dirty="0">
                          <a:effectLst/>
                          <a:latin typeface="Verdana" panose="020B0604030504040204" pitchFamily="34" charset="0"/>
                        </a:rPr>
                        <a:t>)</a:t>
                      </a:r>
                      <a:endParaRPr lang="cs-CZ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1" i="0" u="none" strike="noStrike">
                          <a:effectLst/>
                          <a:latin typeface="Verdana" panose="020B0604030504040204" pitchFamily="34" charset="0"/>
                        </a:rPr>
                        <a:t>A magyar lakosság száma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070605"/>
                  </a:ext>
                </a:extLst>
              </a:tr>
              <a:tr h="484527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1" i="0" u="none" strike="noStrike">
                          <a:effectLst/>
                          <a:latin typeface="Verdana" panose="020B0604030504040204" pitchFamily="34" charset="0"/>
                        </a:rPr>
                        <a:t>15. sz. vége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>
                          <a:effectLst/>
                          <a:latin typeface="Verdana" panose="020B0604030504040204" pitchFamily="34" charset="0"/>
                        </a:rPr>
                        <a:t>4-4.5 millió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>
                          <a:effectLst/>
                          <a:latin typeface="Verdana" panose="020B0604030504040204" pitchFamily="34" charset="0"/>
                        </a:rPr>
                        <a:t>3 millió 200.000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769965"/>
                  </a:ext>
                </a:extLst>
              </a:tr>
              <a:tr h="839539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1" i="0" u="none" strike="noStrike">
                          <a:effectLst/>
                          <a:latin typeface="Verdana" panose="020B0604030504040204" pitchFamily="34" charset="0"/>
                        </a:rPr>
                        <a:t>17-18. sz. fordulója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>
                          <a:effectLst/>
                          <a:latin typeface="Verdana" panose="020B0604030504040204" pitchFamily="34" charset="0"/>
                        </a:rPr>
                        <a:t>3-3.5 millió*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>
                          <a:effectLst/>
                          <a:latin typeface="Verdana" panose="020B0604030504040204" pitchFamily="34" charset="0"/>
                        </a:rPr>
                        <a:t>1 millió 750.000**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72674"/>
                  </a:ext>
                </a:extLst>
              </a:tr>
              <a:tr h="484527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1" i="0" u="none" strike="noStrike">
                          <a:effectLst/>
                          <a:latin typeface="Verdana" panose="020B0604030504040204" pitchFamily="34" charset="0"/>
                        </a:rPr>
                        <a:t>1787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>
                          <a:effectLst/>
                          <a:latin typeface="Verdana" panose="020B0604030504040204" pitchFamily="34" charset="0"/>
                        </a:rPr>
                        <a:t>8 millió***</a:t>
                      </a:r>
                      <a:endParaRPr lang="cs-CZ" sz="2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 dirty="0">
                          <a:effectLst/>
                          <a:latin typeface="Verdana" panose="020B0604030504040204" pitchFamily="34" charset="0"/>
                        </a:rPr>
                        <a:t>3 </a:t>
                      </a:r>
                      <a:r>
                        <a:rPr lang="cs-CZ" sz="2300" b="0" i="0" u="none" strike="noStrike" dirty="0" err="1">
                          <a:effectLst/>
                          <a:latin typeface="Verdana" panose="020B0604030504040204" pitchFamily="34" charset="0"/>
                        </a:rPr>
                        <a:t>millió</a:t>
                      </a:r>
                      <a:r>
                        <a:rPr lang="cs-CZ" sz="2300" b="0" i="0" u="none" strike="noStrike" dirty="0">
                          <a:effectLst/>
                          <a:latin typeface="Verdana" panose="020B0604030504040204" pitchFamily="34" charset="0"/>
                        </a:rPr>
                        <a:t> 122.000</a:t>
                      </a:r>
                      <a:endParaRPr lang="cs-CZ" sz="2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089" marR="41089" marT="41089" marB="4108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867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072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544368-A6E6-468E-ABFF-2C056EC2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DC6758-3582-42D9-8D08-AF856DEFD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Újabb</a:t>
            </a:r>
            <a:r>
              <a:rPr lang="cs-CZ" dirty="0"/>
              <a:t> </a:t>
            </a:r>
            <a:r>
              <a:rPr lang="cs-CZ" dirty="0" err="1"/>
              <a:t>találmánya</a:t>
            </a:r>
            <a:r>
              <a:rPr lang="cs-CZ" dirty="0"/>
              <a:t> volt a </a:t>
            </a:r>
            <a:r>
              <a:rPr lang="cs-CZ" dirty="0" err="1">
                <a:hlinkClick r:id="rId2" tooltip="Gőzkondenzátor"/>
              </a:rPr>
              <a:t>gőzkondenzátorral</a:t>
            </a:r>
            <a:r>
              <a:rPr lang="cs-CZ" dirty="0"/>
              <a:t> </a:t>
            </a:r>
            <a:r>
              <a:rPr lang="cs-CZ" dirty="0" err="1"/>
              <a:t>tervezett</a:t>
            </a:r>
            <a:r>
              <a:rPr lang="cs-CZ" dirty="0"/>
              <a:t> </a:t>
            </a:r>
            <a:r>
              <a:rPr lang="cs-CZ" dirty="0" err="1">
                <a:hlinkClick r:id="rId3" tooltip="Gőzgép"/>
              </a:rPr>
              <a:t>gőzgép</a:t>
            </a:r>
            <a:r>
              <a:rPr lang="cs-CZ" dirty="0"/>
              <a:t>, </a:t>
            </a:r>
            <a:r>
              <a:rPr lang="cs-CZ" dirty="0" err="1"/>
              <a:t>amelyet</a:t>
            </a:r>
            <a:r>
              <a:rPr lang="cs-CZ" dirty="0"/>
              <a:t> a </a:t>
            </a:r>
            <a:r>
              <a:rPr lang="cs-CZ" dirty="0" err="1"/>
              <a:t>bécsi</a:t>
            </a:r>
            <a:r>
              <a:rPr lang="cs-CZ" dirty="0"/>
              <a:t> </a:t>
            </a:r>
            <a:r>
              <a:rPr lang="cs-CZ" dirty="0" err="1"/>
              <a:t>Stubentornál</a:t>
            </a:r>
            <a:r>
              <a:rPr lang="cs-CZ" dirty="0"/>
              <a:t> </a:t>
            </a:r>
            <a:r>
              <a:rPr lang="cs-CZ" dirty="0" err="1"/>
              <a:t>állítottak</a:t>
            </a:r>
            <a:r>
              <a:rPr lang="cs-CZ" dirty="0"/>
              <a:t> </a:t>
            </a:r>
            <a:r>
              <a:rPr lang="cs-CZ" dirty="0" err="1"/>
              <a:t>fel</a:t>
            </a:r>
            <a:r>
              <a:rPr lang="cs-CZ" dirty="0"/>
              <a:t>. </a:t>
            </a:r>
            <a:r>
              <a:rPr lang="cs-CZ" dirty="0" err="1">
                <a:hlinkClick r:id="rId4" tooltip="Buda (történelmi település)"/>
              </a:rPr>
              <a:t>Buda</a:t>
            </a:r>
            <a:r>
              <a:rPr lang="cs-CZ" dirty="0" err="1"/>
              <a:t>vízellátásának</a:t>
            </a:r>
            <a:r>
              <a:rPr lang="cs-CZ" dirty="0"/>
              <a:t> </a:t>
            </a:r>
            <a:r>
              <a:rPr lang="cs-CZ" dirty="0" err="1"/>
              <a:t>javítására</a:t>
            </a:r>
            <a:r>
              <a:rPr lang="cs-CZ" dirty="0"/>
              <a:t> </a:t>
            </a:r>
            <a:r>
              <a:rPr lang="cs-CZ" dirty="0" err="1"/>
              <a:t>vízemelőt</a:t>
            </a:r>
            <a:r>
              <a:rPr lang="cs-CZ" dirty="0"/>
              <a:t> </a:t>
            </a:r>
            <a:r>
              <a:rPr lang="cs-CZ" dirty="0" err="1"/>
              <a:t>tervezett</a:t>
            </a:r>
            <a:r>
              <a:rPr lang="cs-CZ" dirty="0"/>
              <a:t> </a:t>
            </a:r>
            <a:r>
              <a:rPr lang="cs-CZ" dirty="0" err="1"/>
              <a:t>két</a:t>
            </a:r>
            <a:r>
              <a:rPr lang="cs-CZ" dirty="0"/>
              <a:t> </a:t>
            </a:r>
            <a:r>
              <a:rPr lang="cs-CZ" dirty="0" err="1"/>
              <a:t>szivattyúval</a:t>
            </a:r>
            <a:r>
              <a:rPr lang="cs-CZ" dirty="0"/>
              <a:t>. A </a:t>
            </a:r>
            <a:r>
              <a:rPr lang="cs-CZ" dirty="0">
                <a:hlinkClick r:id="rId5" tooltip="Duna"/>
              </a:rPr>
              <a:t>Duna</a:t>
            </a:r>
            <a:r>
              <a:rPr lang="cs-CZ" dirty="0"/>
              <a:t> </a:t>
            </a:r>
            <a:r>
              <a:rPr lang="cs-CZ" dirty="0" err="1"/>
              <a:t>partján</a:t>
            </a:r>
            <a:r>
              <a:rPr lang="cs-CZ" dirty="0"/>
              <a:t> </a:t>
            </a:r>
            <a:r>
              <a:rPr lang="cs-CZ" dirty="0" err="1"/>
              <a:t>fúrt</a:t>
            </a:r>
            <a:r>
              <a:rPr lang="cs-CZ" dirty="0"/>
              <a:t> </a:t>
            </a:r>
            <a:r>
              <a:rPr lang="cs-CZ" dirty="0" err="1"/>
              <a:t>kutakból</a:t>
            </a:r>
            <a:r>
              <a:rPr lang="cs-CZ" dirty="0"/>
              <a:t> a </a:t>
            </a:r>
            <a:r>
              <a:rPr lang="cs-CZ" dirty="0" err="1"/>
              <a:t>mai</a:t>
            </a:r>
            <a:r>
              <a:rPr lang="cs-CZ" dirty="0"/>
              <a:t> </a:t>
            </a:r>
            <a:r>
              <a:rPr lang="cs-CZ" dirty="0" err="1">
                <a:hlinkClick r:id="rId6" tooltip="Várbazár"/>
              </a:rPr>
              <a:t>Várbazár</a:t>
            </a:r>
            <a:r>
              <a:rPr lang="cs-CZ" dirty="0"/>
              <a:t> </a:t>
            </a:r>
            <a:r>
              <a:rPr lang="cs-CZ" dirty="0" err="1"/>
              <a:t>helyén</a:t>
            </a:r>
            <a:r>
              <a:rPr lang="cs-CZ" dirty="0"/>
              <a:t> </a:t>
            </a:r>
            <a:r>
              <a:rPr lang="cs-CZ" dirty="0" err="1"/>
              <a:t>felállított</a:t>
            </a:r>
            <a:r>
              <a:rPr lang="cs-CZ" dirty="0"/>
              <a:t> </a:t>
            </a:r>
            <a:r>
              <a:rPr lang="cs-CZ" dirty="0" err="1">
                <a:hlinkClick r:id="rId7" tooltip="Ló"/>
              </a:rPr>
              <a:t>lóhajtásos</a:t>
            </a:r>
            <a:r>
              <a:rPr lang="cs-CZ" dirty="0"/>
              <a:t> </a:t>
            </a:r>
            <a:r>
              <a:rPr lang="cs-CZ" dirty="0" err="1"/>
              <a:t>szivattyúk</a:t>
            </a:r>
            <a:r>
              <a:rPr lang="cs-CZ" dirty="0"/>
              <a:t> </a:t>
            </a:r>
            <a:r>
              <a:rPr lang="cs-CZ" dirty="0" err="1"/>
              <a:t>húzták</a:t>
            </a:r>
            <a:r>
              <a:rPr lang="cs-CZ" dirty="0"/>
              <a:t> </a:t>
            </a:r>
            <a:r>
              <a:rPr lang="cs-CZ" dirty="0" err="1"/>
              <a:t>fel</a:t>
            </a:r>
            <a:r>
              <a:rPr lang="cs-CZ" dirty="0"/>
              <a:t> a </a:t>
            </a:r>
            <a:r>
              <a:rPr lang="cs-CZ" dirty="0" err="1"/>
              <a:t>vizet</a:t>
            </a:r>
            <a:r>
              <a:rPr lang="cs-CZ" dirty="0"/>
              <a:t>. </a:t>
            </a:r>
            <a:r>
              <a:rPr lang="cs-CZ" dirty="0" err="1"/>
              <a:t>Kempelen</a:t>
            </a:r>
            <a:r>
              <a:rPr lang="cs-CZ" dirty="0"/>
              <a:t> </a:t>
            </a:r>
            <a:r>
              <a:rPr lang="cs-CZ" dirty="0" err="1"/>
              <a:t>megszerkesztette</a:t>
            </a:r>
            <a:r>
              <a:rPr lang="cs-CZ" dirty="0"/>
              <a:t> a </a:t>
            </a:r>
            <a:r>
              <a:rPr lang="cs-CZ" dirty="0" err="1">
                <a:hlinkClick r:id="rId8" tooltip="Gőzturbina"/>
              </a:rPr>
              <a:t>gőzturbina</a:t>
            </a:r>
            <a:r>
              <a:rPr lang="cs-CZ" dirty="0"/>
              <a:t> </a:t>
            </a:r>
            <a:r>
              <a:rPr lang="cs-CZ" dirty="0" err="1"/>
              <a:t>ősét</a:t>
            </a:r>
            <a:r>
              <a:rPr lang="cs-CZ" dirty="0"/>
              <a:t> </a:t>
            </a:r>
            <a:r>
              <a:rPr lang="cs-CZ" dirty="0" err="1"/>
              <a:t>és</a:t>
            </a:r>
            <a:r>
              <a:rPr lang="cs-CZ" dirty="0"/>
              <a:t> </a:t>
            </a:r>
            <a:r>
              <a:rPr lang="cs-CZ" dirty="0">
                <a:hlinkClick r:id="rId9" tooltip="1788"/>
              </a:rPr>
              <a:t>1788</a:t>
            </a:r>
            <a:r>
              <a:rPr lang="cs-CZ" dirty="0"/>
              <a:t>-ban </a:t>
            </a:r>
            <a:r>
              <a:rPr lang="cs-CZ" dirty="0" err="1"/>
              <a:t>benyújtotta</a:t>
            </a:r>
            <a:r>
              <a:rPr lang="cs-CZ" dirty="0"/>
              <a:t> </a:t>
            </a:r>
            <a:r>
              <a:rPr lang="cs-CZ" dirty="0" err="1"/>
              <a:t>találmányát</a:t>
            </a:r>
            <a:r>
              <a:rPr lang="cs-CZ" dirty="0"/>
              <a:t> </a:t>
            </a:r>
            <a:r>
              <a:rPr lang="cs-CZ" dirty="0">
                <a:hlinkClick r:id="rId10" tooltip="II. József magyar király"/>
              </a:rPr>
              <a:t>II. </a:t>
            </a:r>
            <a:r>
              <a:rPr lang="cs-CZ" dirty="0" err="1">
                <a:hlinkClick r:id="rId10" tooltip="II. József magyar király"/>
              </a:rPr>
              <a:t>József</a:t>
            </a:r>
            <a:r>
              <a:rPr lang="cs-CZ" dirty="0"/>
              <a:t> </a:t>
            </a:r>
            <a:r>
              <a:rPr lang="cs-CZ" dirty="0" err="1"/>
              <a:t>császárhoz</a:t>
            </a:r>
            <a:r>
              <a:rPr lang="cs-CZ" dirty="0"/>
              <a:t>.</a:t>
            </a:r>
          </a:p>
          <a:p>
            <a:r>
              <a:rPr lang="cs-CZ" dirty="0" err="1"/>
              <a:t>nyomtatógépet</a:t>
            </a:r>
            <a:r>
              <a:rPr lang="cs-CZ" dirty="0"/>
              <a:t> a </a:t>
            </a:r>
            <a:r>
              <a:rPr lang="cs-CZ" dirty="0" err="1"/>
              <a:t>vakok</a:t>
            </a:r>
            <a:r>
              <a:rPr lang="cs-CZ" dirty="0"/>
              <a:t> </a:t>
            </a:r>
            <a:r>
              <a:rPr lang="cs-CZ" dirty="0" err="1"/>
              <a:t>oktatásához</a:t>
            </a:r>
            <a:r>
              <a:rPr lang="cs-CZ" dirty="0"/>
              <a:t> </a:t>
            </a:r>
            <a:r>
              <a:rPr lang="cs-CZ" dirty="0" err="1"/>
              <a:t>és</a:t>
            </a:r>
            <a:r>
              <a:rPr lang="cs-CZ" dirty="0"/>
              <a:t> </a:t>
            </a:r>
            <a:r>
              <a:rPr lang="cs-CZ" dirty="0" err="1"/>
              <a:t>gőzgépet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készített</a:t>
            </a:r>
            <a:r>
              <a:rPr lang="cs-CZ" dirty="0"/>
              <a:t>. </a:t>
            </a:r>
          </a:p>
          <a:p>
            <a:r>
              <a:rPr lang="cs-CZ" dirty="0"/>
              <a:t>Í</a:t>
            </a:r>
            <a:r>
              <a:rPr lang="hu-HU" dirty="0" err="1"/>
              <a:t>rógép</a:t>
            </a:r>
            <a:r>
              <a:rPr lang="hu-HU" dirty="0"/>
              <a:t> a vakok számára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60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4AF19554-2877-4AC5-A981-8D3A4F176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VÃ½sledek obrÃ¡zku pro kÃ¡rpÃ¡t medence nÃ©pessÃ©ge 17. szÃ¡zadban">
            <a:extLst>
              <a:ext uri="{FF2B5EF4-FFF2-40B4-BE49-F238E27FC236}">
                <a16:creationId xmlns:a16="http://schemas.microsoft.com/office/drawing/2014/main" id="{727EAC40-65C9-40C5-8787-74B255EC9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463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ADB49D0-1B55-4E42-955B-41711D249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741" b="1547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3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2A3A4-8CD5-4A21-A46C-D7030799E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MagyarorszÃ¡g nÃ©pei a 18. szÃ¡zadban ">
            <a:extLst>
              <a:ext uri="{FF2B5EF4-FFF2-40B4-BE49-F238E27FC236}">
                <a16:creationId xmlns:a16="http://schemas.microsoft.com/office/drawing/2014/main" id="{B1829FE4-C650-49EB-827C-1A1BD43B27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24" y="538480"/>
            <a:ext cx="9059395" cy="61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29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825F6B-2127-493E-8822-1B43D1FD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Maďarští husaři – garda Marie Terezie, 1760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F7B3BB-3733-45A3-B92D-4F12E0456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György Bessenyei </a:t>
            </a:r>
          </a:p>
          <a:p>
            <a:r>
              <a:rPr lang="hu-HU" dirty="0"/>
              <a:t>(1746-1811)</a:t>
            </a:r>
          </a:p>
          <a:p>
            <a:endParaRPr lang="cs-CZ" dirty="0"/>
          </a:p>
        </p:txBody>
      </p:sp>
      <p:pic>
        <p:nvPicPr>
          <p:cNvPr id="4" name="Obrázek 3" descr="https://encrypted-tbn2.gstatic.com/images?q=tbn:ANd9GcTOCFGHQAgN5B5e0CPNoELif97CrLy3LcjrQig79HHYlf0MvKyp9g">
            <a:extLst>
              <a:ext uri="{FF2B5EF4-FFF2-40B4-BE49-F238E27FC236}">
                <a16:creationId xmlns:a16="http://schemas.microsoft.com/office/drawing/2014/main" id="{F2BC3C00-E546-485B-A886-613DDB01FF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934" y="2220594"/>
            <a:ext cx="3986848" cy="334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A86176C-6AB2-4EB5-A1EA-B18F90759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5734" y="1363167"/>
            <a:ext cx="2913018" cy="361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73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17DE996-130D-4103-AFC4-6890A29D2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342" b="15658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6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D8D93-DEF3-4C17-87E9-D7F0CED95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46C37E7-8AED-459D-9F32-9D19CEF2B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1814" y="1027905"/>
            <a:ext cx="3801986" cy="582744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D4F89F9-5EE9-4438-AF6D-5D7711157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414" y="152400"/>
            <a:ext cx="4216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2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5DD0A88-2AB6-4DBD-8534-F84B81451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852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538</Words>
  <Application>Microsoft Office PowerPoint</Application>
  <PresentationFormat>Širokoúhlá obrazovka</PresentationFormat>
  <Paragraphs>33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Motiv Office</vt:lpstr>
      <vt:lpstr>Uhry a Sedmihradsko  17. a 18. století</vt:lpstr>
      <vt:lpstr>Prezentace aplikace PowerPoint</vt:lpstr>
      <vt:lpstr>Prezentace aplikace PowerPoint</vt:lpstr>
      <vt:lpstr>Prezentace aplikace PowerPoint</vt:lpstr>
      <vt:lpstr>Prezentace aplikace PowerPoint</vt:lpstr>
      <vt:lpstr>Maďarští husaři – garda Marie Terezie, 1760 </vt:lpstr>
      <vt:lpstr>Prezentace aplikace PowerPoint</vt:lpstr>
      <vt:lpstr>Prezentace aplikace PowerPoint</vt:lpstr>
      <vt:lpstr>Prezentace aplikace PowerPoint</vt:lpstr>
      <vt:lpstr>György Bessenyei, 1772 </vt:lpstr>
      <vt:lpstr>Faludi Ferenc, SJ (1704-1779)</vt:lpstr>
      <vt:lpstr>Fertőd – zámek, Esterházy, maď. Versailles, Haydn, Opera, divadlo, obrazárna (Rafaello Santi – Madona) https://www.youtube.com/watch?v=0f9mrBTJx2s  </vt:lpstr>
      <vt:lpstr>Prezentace aplikace PowerPoint</vt:lpstr>
      <vt:lpstr>Prezentace aplikace PowerPoint</vt:lpstr>
      <vt:lpstr>Prezentace aplikace PowerPoint</vt:lpstr>
      <vt:lpstr>Kempelen Farkas (1734-1804)</vt:lpstr>
      <vt:lpstr>Prezentace aplikace PowerPoint</vt:lpstr>
      <vt:lpstr>Prezentace aplikace PowerPoint</vt:lpstr>
      <vt:lpstr>A sakkozó török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Uhry a Sedmihradsko  17. a 18. století</dc:title>
  <dc:creator>Simona Kolmanová</dc:creator>
  <cp:lastModifiedBy>Simona Kolmanová</cp:lastModifiedBy>
  <cp:revision>5</cp:revision>
  <dcterms:created xsi:type="dcterms:W3CDTF">2018-12-10T21:24:39Z</dcterms:created>
  <dcterms:modified xsi:type="dcterms:W3CDTF">2026-01-07T18:17:28Z</dcterms:modified>
</cp:coreProperties>
</file>