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4" r:id="rId3"/>
    <p:sldId id="259" r:id="rId4"/>
    <p:sldId id="262" r:id="rId5"/>
    <p:sldId id="265" r:id="rId6"/>
    <p:sldId id="263"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28"/>
  </p:normalViewPr>
  <p:slideViewPr>
    <p:cSldViewPr snapToGrid="0" snapToObjects="1">
      <p:cViewPr varScale="1">
        <p:scale>
          <a:sx n="110" d="100"/>
          <a:sy n="110" d="100"/>
        </p:scale>
        <p:origin x="5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50056B-0209-2045-A03A-81D551CC620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28479AD4-135B-DC48-8433-89574DA792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393DAFF-9451-1846-982D-CB822B37CA40}"/>
              </a:ext>
            </a:extLst>
          </p:cNvPr>
          <p:cNvSpPr>
            <a:spLocks noGrp="1"/>
          </p:cNvSpPr>
          <p:nvPr>
            <p:ph type="dt" sz="half" idx="10"/>
          </p:nvPr>
        </p:nvSpPr>
        <p:spPr/>
        <p:txBody>
          <a:bodyPr/>
          <a:lstStyle/>
          <a:p>
            <a:fld id="{C5725774-5214-154A-9761-FA9F55E86C84}" type="datetimeFigureOut">
              <a:rPr lang="cs-CZ" smtClean="0"/>
              <a:t>21.02.2021</a:t>
            </a:fld>
            <a:endParaRPr lang="cs-CZ"/>
          </a:p>
        </p:txBody>
      </p:sp>
      <p:sp>
        <p:nvSpPr>
          <p:cNvPr id="5" name="Zástupný symbol pro zápatí 4">
            <a:extLst>
              <a:ext uri="{FF2B5EF4-FFF2-40B4-BE49-F238E27FC236}">
                <a16:creationId xmlns:a16="http://schemas.microsoft.com/office/drawing/2014/main" id="{10BC5E5C-4491-FA4B-93DC-77D20E9A924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CA9B047-3BD5-AE42-83AF-B5F3B6C52860}"/>
              </a:ext>
            </a:extLst>
          </p:cNvPr>
          <p:cNvSpPr>
            <a:spLocks noGrp="1"/>
          </p:cNvSpPr>
          <p:nvPr>
            <p:ph type="sldNum" sz="quarter" idx="12"/>
          </p:nvPr>
        </p:nvSpPr>
        <p:spPr/>
        <p:txBody>
          <a:bodyPr/>
          <a:lstStyle/>
          <a:p>
            <a:fld id="{9B7F1DB5-04F0-6F4E-BAC7-CC38352C3076}" type="slidenum">
              <a:rPr lang="cs-CZ" smtClean="0"/>
              <a:t>‹#›</a:t>
            </a:fld>
            <a:endParaRPr lang="cs-CZ"/>
          </a:p>
        </p:txBody>
      </p:sp>
    </p:spTree>
    <p:extLst>
      <p:ext uri="{BB962C8B-B14F-4D97-AF65-F5344CB8AC3E}">
        <p14:creationId xmlns:p14="http://schemas.microsoft.com/office/powerpoint/2010/main" val="3552929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F49236-F25A-434B-9B7A-D14BF35D581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FDC76AB-1C57-5945-A478-6C1C2FD79CF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0A27A95-1612-544D-B0D1-5583D94704F8}"/>
              </a:ext>
            </a:extLst>
          </p:cNvPr>
          <p:cNvSpPr>
            <a:spLocks noGrp="1"/>
          </p:cNvSpPr>
          <p:nvPr>
            <p:ph type="dt" sz="half" idx="10"/>
          </p:nvPr>
        </p:nvSpPr>
        <p:spPr/>
        <p:txBody>
          <a:bodyPr/>
          <a:lstStyle/>
          <a:p>
            <a:fld id="{C5725774-5214-154A-9761-FA9F55E86C84}" type="datetimeFigureOut">
              <a:rPr lang="cs-CZ" smtClean="0"/>
              <a:t>21.02.2021</a:t>
            </a:fld>
            <a:endParaRPr lang="cs-CZ"/>
          </a:p>
        </p:txBody>
      </p:sp>
      <p:sp>
        <p:nvSpPr>
          <p:cNvPr id="5" name="Zástupný symbol pro zápatí 4">
            <a:extLst>
              <a:ext uri="{FF2B5EF4-FFF2-40B4-BE49-F238E27FC236}">
                <a16:creationId xmlns:a16="http://schemas.microsoft.com/office/drawing/2014/main" id="{8F761F0C-0BDC-8949-AA20-E4E00328B2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391094-FF51-434D-A191-FF609ADEC695}"/>
              </a:ext>
            </a:extLst>
          </p:cNvPr>
          <p:cNvSpPr>
            <a:spLocks noGrp="1"/>
          </p:cNvSpPr>
          <p:nvPr>
            <p:ph type="sldNum" sz="quarter" idx="12"/>
          </p:nvPr>
        </p:nvSpPr>
        <p:spPr/>
        <p:txBody>
          <a:bodyPr/>
          <a:lstStyle/>
          <a:p>
            <a:fld id="{9B7F1DB5-04F0-6F4E-BAC7-CC38352C3076}" type="slidenum">
              <a:rPr lang="cs-CZ" smtClean="0"/>
              <a:t>‹#›</a:t>
            </a:fld>
            <a:endParaRPr lang="cs-CZ"/>
          </a:p>
        </p:txBody>
      </p:sp>
    </p:spTree>
    <p:extLst>
      <p:ext uri="{BB962C8B-B14F-4D97-AF65-F5344CB8AC3E}">
        <p14:creationId xmlns:p14="http://schemas.microsoft.com/office/powerpoint/2010/main" val="2033734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D411B7C-958F-7E43-B08F-F9E3917E5CE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86D52C4-8776-BE41-B4A1-378615BBAE4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642653F-0594-DC4C-821B-8B03753A5F02}"/>
              </a:ext>
            </a:extLst>
          </p:cNvPr>
          <p:cNvSpPr>
            <a:spLocks noGrp="1"/>
          </p:cNvSpPr>
          <p:nvPr>
            <p:ph type="dt" sz="half" idx="10"/>
          </p:nvPr>
        </p:nvSpPr>
        <p:spPr/>
        <p:txBody>
          <a:bodyPr/>
          <a:lstStyle/>
          <a:p>
            <a:fld id="{C5725774-5214-154A-9761-FA9F55E86C84}" type="datetimeFigureOut">
              <a:rPr lang="cs-CZ" smtClean="0"/>
              <a:t>21.02.2021</a:t>
            </a:fld>
            <a:endParaRPr lang="cs-CZ"/>
          </a:p>
        </p:txBody>
      </p:sp>
      <p:sp>
        <p:nvSpPr>
          <p:cNvPr id="5" name="Zástupný symbol pro zápatí 4">
            <a:extLst>
              <a:ext uri="{FF2B5EF4-FFF2-40B4-BE49-F238E27FC236}">
                <a16:creationId xmlns:a16="http://schemas.microsoft.com/office/drawing/2014/main" id="{A195ECBF-B826-B746-BBF2-47FE9BE5E6D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BE94C84-E79D-DF47-B618-810E4B62A47C}"/>
              </a:ext>
            </a:extLst>
          </p:cNvPr>
          <p:cNvSpPr>
            <a:spLocks noGrp="1"/>
          </p:cNvSpPr>
          <p:nvPr>
            <p:ph type="sldNum" sz="quarter" idx="12"/>
          </p:nvPr>
        </p:nvSpPr>
        <p:spPr/>
        <p:txBody>
          <a:bodyPr/>
          <a:lstStyle/>
          <a:p>
            <a:fld id="{9B7F1DB5-04F0-6F4E-BAC7-CC38352C3076}" type="slidenum">
              <a:rPr lang="cs-CZ" smtClean="0"/>
              <a:t>‹#›</a:t>
            </a:fld>
            <a:endParaRPr lang="cs-CZ"/>
          </a:p>
        </p:txBody>
      </p:sp>
    </p:spTree>
    <p:extLst>
      <p:ext uri="{BB962C8B-B14F-4D97-AF65-F5344CB8AC3E}">
        <p14:creationId xmlns:p14="http://schemas.microsoft.com/office/powerpoint/2010/main" val="1974758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1B4BE3-F06C-6049-8EC1-5833530C598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1CD0783-976D-2F4A-B574-A67320A4C81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41839A4-FD64-BA4A-8CFF-57216B4F6346}"/>
              </a:ext>
            </a:extLst>
          </p:cNvPr>
          <p:cNvSpPr>
            <a:spLocks noGrp="1"/>
          </p:cNvSpPr>
          <p:nvPr>
            <p:ph type="dt" sz="half" idx="10"/>
          </p:nvPr>
        </p:nvSpPr>
        <p:spPr/>
        <p:txBody>
          <a:bodyPr/>
          <a:lstStyle/>
          <a:p>
            <a:fld id="{C5725774-5214-154A-9761-FA9F55E86C84}" type="datetimeFigureOut">
              <a:rPr lang="cs-CZ" smtClean="0"/>
              <a:t>21.02.2021</a:t>
            </a:fld>
            <a:endParaRPr lang="cs-CZ"/>
          </a:p>
        </p:txBody>
      </p:sp>
      <p:sp>
        <p:nvSpPr>
          <p:cNvPr id="5" name="Zástupný symbol pro zápatí 4">
            <a:extLst>
              <a:ext uri="{FF2B5EF4-FFF2-40B4-BE49-F238E27FC236}">
                <a16:creationId xmlns:a16="http://schemas.microsoft.com/office/drawing/2014/main" id="{5DEA2BE1-3729-1E46-BA3E-CC0A2AA4631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47236E0-B970-B84B-B49F-CE10041068D2}"/>
              </a:ext>
            </a:extLst>
          </p:cNvPr>
          <p:cNvSpPr>
            <a:spLocks noGrp="1"/>
          </p:cNvSpPr>
          <p:nvPr>
            <p:ph type="sldNum" sz="quarter" idx="12"/>
          </p:nvPr>
        </p:nvSpPr>
        <p:spPr/>
        <p:txBody>
          <a:bodyPr/>
          <a:lstStyle/>
          <a:p>
            <a:fld id="{9B7F1DB5-04F0-6F4E-BAC7-CC38352C3076}" type="slidenum">
              <a:rPr lang="cs-CZ" smtClean="0"/>
              <a:t>‹#›</a:t>
            </a:fld>
            <a:endParaRPr lang="cs-CZ"/>
          </a:p>
        </p:txBody>
      </p:sp>
    </p:spTree>
    <p:extLst>
      <p:ext uri="{BB962C8B-B14F-4D97-AF65-F5344CB8AC3E}">
        <p14:creationId xmlns:p14="http://schemas.microsoft.com/office/powerpoint/2010/main" val="4002937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6289FF-22FF-7C4B-8E60-F3561066A10B}"/>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A7EBC826-94AD-C547-B9CA-B07FAF27E8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533F33E-C44A-EA4C-8509-436309F581E5}"/>
              </a:ext>
            </a:extLst>
          </p:cNvPr>
          <p:cNvSpPr>
            <a:spLocks noGrp="1"/>
          </p:cNvSpPr>
          <p:nvPr>
            <p:ph type="dt" sz="half" idx="10"/>
          </p:nvPr>
        </p:nvSpPr>
        <p:spPr/>
        <p:txBody>
          <a:bodyPr/>
          <a:lstStyle/>
          <a:p>
            <a:fld id="{C5725774-5214-154A-9761-FA9F55E86C84}" type="datetimeFigureOut">
              <a:rPr lang="cs-CZ" smtClean="0"/>
              <a:t>21.02.2021</a:t>
            </a:fld>
            <a:endParaRPr lang="cs-CZ"/>
          </a:p>
        </p:txBody>
      </p:sp>
      <p:sp>
        <p:nvSpPr>
          <p:cNvPr id="5" name="Zástupný symbol pro zápatí 4">
            <a:extLst>
              <a:ext uri="{FF2B5EF4-FFF2-40B4-BE49-F238E27FC236}">
                <a16:creationId xmlns:a16="http://schemas.microsoft.com/office/drawing/2014/main" id="{445ABEA8-2CAD-FE47-9588-88B2B21B952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FA8C0F4-9832-4B45-872B-64EB23353D55}"/>
              </a:ext>
            </a:extLst>
          </p:cNvPr>
          <p:cNvSpPr>
            <a:spLocks noGrp="1"/>
          </p:cNvSpPr>
          <p:nvPr>
            <p:ph type="sldNum" sz="quarter" idx="12"/>
          </p:nvPr>
        </p:nvSpPr>
        <p:spPr/>
        <p:txBody>
          <a:bodyPr/>
          <a:lstStyle/>
          <a:p>
            <a:fld id="{9B7F1DB5-04F0-6F4E-BAC7-CC38352C3076}" type="slidenum">
              <a:rPr lang="cs-CZ" smtClean="0"/>
              <a:t>‹#›</a:t>
            </a:fld>
            <a:endParaRPr lang="cs-CZ"/>
          </a:p>
        </p:txBody>
      </p:sp>
    </p:spTree>
    <p:extLst>
      <p:ext uri="{BB962C8B-B14F-4D97-AF65-F5344CB8AC3E}">
        <p14:creationId xmlns:p14="http://schemas.microsoft.com/office/powerpoint/2010/main" val="861519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809289-8AFE-2742-8E46-98AC1DDDE58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E8A5F31-2948-1A48-BC68-46A7BB47419E}"/>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849ECA8-9698-4042-A18B-FC73B57C0A35}"/>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31BA3F5-96EE-D548-A5E9-DEBB17684DAD}"/>
              </a:ext>
            </a:extLst>
          </p:cNvPr>
          <p:cNvSpPr>
            <a:spLocks noGrp="1"/>
          </p:cNvSpPr>
          <p:nvPr>
            <p:ph type="dt" sz="half" idx="10"/>
          </p:nvPr>
        </p:nvSpPr>
        <p:spPr/>
        <p:txBody>
          <a:bodyPr/>
          <a:lstStyle/>
          <a:p>
            <a:fld id="{C5725774-5214-154A-9761-FA9F55E86C84}" type="datetimeFigureOut">
              <a:rPr lang="cs-CZ" smtClean="0"/>
              <a:t>21.02.2021</a:t>
            </a:fld>
            <a:endParaRPr lang="cs-CZ"/>
          </a:p>
        </p:txBody>
      </p:sp>
      <p:sp>
        <p:nvSpPr>
          <p:cNvPr id="6" name="Zástupný symbol pro zápatí 5">
            <a:extLst>
              <a:ext uri="{FF2B5EF4-FFF2-40B4-BE49-F238E27FC236}">
                <a16:creationId xmlns:a16="http://schemas.microsoft.com/office/drawing/2014/main" id="{DED4DB86-B36D-B741-9D3D-E80B1F0EA19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F2CF7F9-79DD-C247-8138-1C579570D6A8}"/>
              </a:ext>
            </a:extLst>
          </p:cNvPr>
          <p:cNvSpPr>
            <a:spLocks noGrp="1"/>
          </p:cNvSpPr>
          <p:nvPr>
            <p:ph type="sldNum" sz="quarter" idx="12"/>
          </p:nvPr>
        </p:nvSpPr>
        <p:spPr/>
        <p:txBody>
          <a:bodyPr/>
          <a:lstStyle/>
          <a:p>
            <a:fld id="{9B7F1DB5-04F0-6F4E-BAC7-CC38352C3076}" type="slidenum">
              <a:rPr lang="cs-CZ" smtClean="0"/>
              <a:t>‹#›</a:t>
            </a:fld>
            <a:endParaRPr lang="cs-CZ"/>
          </a:p>
        </p:txBody>
      </p:sp>
    </p:spTree>
    <p:extLst>
      <p:ext uri="{BB962C8B-B14F-4D97-AF65-F5344CB8AC3E}">
        <p14:creationId xmlns:p14="http://schemas.microsoft.com/office/powerpoint/2010/main" val="126368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F92C60-CA86-344E-BB4D-35739C221191}"/>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1B8B0CF-AFF0-634E-964A-B4AD13DD28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8F6F6724-67AA-B640-A46C-FE126D5AD47F}"/>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E3B3576-7659-4D4E-AAA6-508D2BA338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DEB34056-CA6F-F64C-A25C-F2C3E0E60D0F}"/>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0759279-C689-1245-A12D-2AC16E433686}"/>
              </a:ext>
            </a:extLst>
          </p:cNvPr>
          <p:cNvSpPr>
            <a:spLocks noGrp="1"/>
          </p:cNvSpPr>
          <p:nvPr>
            <p:ph type="dt" sz="half" idx="10"/>
          </p:nvPr>
        </p:nvSpPr>
        <p:spPr/>
        <p:txBody>
          <a:bodyPr/>
          <a:lstStyle/>
          <a:p>
            <a:fld id="{C5725774-5214-154A-9761-FA9F55E86C84}" type="datetimeFigureOut">
              <a:rPr lang="cs-CZ" smtClean="0"/>
              <a:t>21.02.2021</a:t>
            </a:fld>
            <a:endParaRPr lang="cs-CZ"/>
          </a:p>
        </p:txBody>
      </p:sp>
      <p:sp>
        <p:nvSpPr>
          <p:cNvPr id="8" name="Zástupný symbol pro zápatí 7">
            <a:extLst>
              <a:ext uri="{FF2B5EF4-FFF2-40B4-BE49-F238E27FC236}">
                <a16:creationId xmlns:a16="http://schemas.microsoft.com/office/drawing/2014/main" id="{99AC9B9C-E88F-224E-922F-D15348C426BE}"/>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05014E7-8673-754D-974D-414EF475AAAE}"/>
              </a:ext>
            </a:extLst>
          </p:cNvPr>
          <p:cNvSpPr>
            <a:spLocks noGrp="1"/>
          </p:cNvSpPr>
          <p:nvPr>
            <p:ph type="sldNum" sz="quarter" idx="12"/>
          </p:nvPr>
        </p:nvSpPr>
        <p:spPr/>
        <p:txBody>
          <a:bodyPr/>
          <a:lstStyle/>
          <a:p>
            <a:fld id="{9B7F1DB5-04F0-6F4E-BAC7-CC38352C3076}" type="slidenum">
              <a:rPr lang="cs-CZ" smtClean="0"/>
              <a:t>‹#›</a:t>
            </a:fld>
            <a:endParaRPr lang="cs-CZ"/>
          </a:p>
        </p:txBody>
      </p:sp>
    </p:spTree>
    <p:extLst>
      <p:ext uri="{BB962C8B-B14F-4D97-AF65-F5344CB8AC3E}">
        <p14:creationId xmlns:p14="http://schemas.microsoft.com/office/powerpoint/2010/main" val="2589460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7BCF24-9DED-B046-BB74-8AE7936B272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8F47420-5F7B-AF4B-854D-EF9958FC6C3D}"/>
              </a:ext>
            </a:extLst>
          </p:cNvPr>
          <p:cNvSpPr>
            <a:spLocks noGrp="1"/>
          </p:cNvSpPr>
          <p:nvPr>
            <p:ph type="dt" sz="half" idx="10"/>
          </p:nvPr>
        </p:nvSpPr>
        <p:spPr/>
        <p:txBody>
          <a:bodyPr/>
          <a:lstStyle/>
          <a:p>
            <a:fld id="{C5725774-5214-154A-9761-FA9F55E86C84}" type="datetimeFigureOut">
              <a:rPr lang="cs-CZ" smtClean="0"/>
              <a:t>21.02.2021</a:t>
            </a:fld>
            <a:endParaRPr lang="cs-CZ"/>
          </a:p>
        </p:txBody>
      </p:sp>
      <p:sp>
        <p:nvSpPr>
          <p:cNvPr id="4" name="Zástupný symbol pro zápatí 3">
            <a:extLst>
              <a:ext uri="{FF2B5EF4-FFF2-40B4-BE49-F238E27FC236}">
                <a16:creationId xmlns:a16="http://schemas.microsoft.com/office/drawing/2014/main" id="{9F04B43C-10D7-724D-B01E-C9067AE1EA8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E55D764-E8ED-284F-BE24-7228C5D84B2B}"/>
              </a:ext>
            </a:extLst>
          </p:cNvPr>
          <p:cNvSpPr>
            <a:spLocks noGrp="1"/>
          </p:cNvSpPr>
          <p:nvPr>
            <p:ph type="sldNum" sz="quarter" idx="12"/>
          </p:nvPr>
        </p:nvSpPr>
        <p:spPr/>
        <p:txBody>
          <a:bodyPr/>
          <a:lstStyle/>
          <a:p>
            <a:fld id="{9B7F1DB5-04F0-6F4E-BAC7-CC38352C3076}" type="slidenum">
              <a:rPr lang="cs-CZ" smtClean="0"/>
              <a:t>‹#›</a:t>
            </a:fld>
            <a:endParaRPr lang="cs-CZ"/>
          </a:p>
        </p:txBody>
      </p:sp>
    </p:spTree>
    <p:extLst>
      <p:ext uri="{BB962C8B-B14F-4D97-AF65-F5344CB8AC3E}">
        <p14:creationId xmlns:p14="http://schemas.microsoft.com/office/powerpoint/2010/main" val="31248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71D2283-0CCC-194E-85E8-69CFB9C12109}"/>
              </a:ext>
            </a:extLst>
          </p:cNvPr>
          <p:cNvSpPr>
            <a:spLocks noGrp="1"/>
          </p:cNvSpPr>
          <p:nvPr>
            <p:ph type="dt" sz="half" idx="10"/>
          </p:nvPr>
        </p:nvSpPr>
        <p:spPr/>
        <p:txBody>
          <a:bodyPr/>
          <a:lstStyle/>
          <a:p>
            <a:fld id="{C5725774-5214-154A-9761-FA9F55E86C84}" type="datetimeFigureOut">
              <a:rPr lang="cs-CZ" smtClean="0"/>
              <a:t>21.02.2021</a:t>
            </a:fld>
            <a:endParaRPr lang="cs-CZ"/>
          </a:p>
        </p:txBody>
      </p:sp>
      <p:sp>
        <p:nvSpPr>
          <p:cNvPr id="3" name="Zástupný symbol pro zápatí 2">
            <a:extLst>
              <a:ext uri="{FF2B5EF4-FFF2-40B4-BE49-F238E27FC236}">
                <a16:creationId xmlns:a16="http://schemas.microsoft.com/office/drawing/2014/main" id="{594B80E4-14B6-9842-B60D-EC2249BE0FC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7930A7B-A51B-E04E-BCEB-B7F1A6E1FF42}"/>
              </a:ext>
            </a:extLst>
          </p:cNvPr>
          <p:cNvSpPr>
            <a:spLocks noGrp="1"/>
          </p:cNvSpPr>
          <p:nvPr>
            <p:ph type="sldNum" sz="quarter" idx="12"/>
          </p:nvPr>
        </p:nvSpPr>
        <p:spPr/>
        <p:txBody>
          <a:bodyPr/>
          <a:lstStyle/>
          <a:p>
            <a:fld id="{9B7F1DB5-04F0-6F4E-BAC7-CC38352C3076}" type="slidenum">
              <a:rPr lang="cs-CZ" smtClean="0"/>
              <a:t>‹#›</a:t>
            </a:fld>
            <a:endParaRPr lang="cs-CZ"/>
          </a:p>
        </p:txBody>
      </p:sp>
    </p:spTree>
    <p:extLst>
      <p:ext uri="{BB962C8B-B14F-4D97-AF65-F5344CB8AC3E}">
        <p14:creationId xmlns:p14="http://schemas.microsoft.com/office/powerpoint/2010/main" val="162461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1D219F-9109-A643-B0AB-6C9BA8E24B2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EC91D3EF-392D-0C42-9E38-A3D6E2FC2A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C855BBC-6F39-D942-9229-C43F1F6D26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17F2EFF-FC81-894E-9D66-366A295F0BBE}"/>
              </a:ext>
            </a:extLst>
          </p:cNvPr>
          <p:cNvSpPr>
            <a:spLocks noGrp="1"/>
          </p:cNvSpPr>
          <p:nvPr>
            <p:ph type="dt" sz="half" idx="10"/>
          </p:nvPr>
        </p:nvSpPr>
        <p:spPr/>
        <p:txBody>
          <a:bodyPr/>
          <a:lstStyle/>
          <a:p>
            <a:fld id="{C5725774-5214-154A-9761-FA9F55E86C84}" type="datetimeFigureOut">
              <a:rPr lang="cs-CZ" smtClean="0"/>
              <a:t>21.02.2021</a:t>
            </a:fld>
            <a:endParaRPr lang="cs-CZ"/>
          </a:p>
        </p:txBody>
      </p:sp>
      <p:sp>
        <p:nvSpPr>
          <p:cNvPr id="6" name="Zástupný symbol pro zápatí 5">
            <a:extLst>
              <a:ext uri="{FF2B5EF4-FFF2-40B4-BE49-F238E27FC236}">
                <a16:creationId xmlns:a16="http://schemas.microsoft.com/office/drawing/2014/main" id="{3DDBFD96-01B6-E242-A0AE-223DBF9A1FF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CB99555-64D3-EF47-993D-522E0E64410C}"/>
              </a:ext>
            </a:extLst>
          </p:cNvPr>
          <p:cNvSpPr>
            <a:spLocks noGrp="1"/>
          </p:cNvSpPr>
          <p:nvPr>
            <p:ph type="sldNum" sz="quarter" idx="12"/>
          </p:nvPr>
        </p:nvSpPr>
        <p:spPr/>
        <p:txBody>
          <a:bodyPr/>
          <a:lstStyle/>
          <a:p>
            <a:fld id="{9B7F1DB5-04F0-6F4E-BAC7-CC38352C3076}" type="slidenum">
              <a:rPr lang="cs-CZ" smtClean="0"/>
              <a:t>‹#›</a:t>
            </a:fld>
            <a:endParaRPr lang="cs-CZ"/>
          </a:p>
        </p:txBody>
      </p:sp>
    </p:spTree>
    <p:extLst>
      <p:ext uri="{BB962C8B-B14F-4D97-AF65-F5344CB8AC3E}">
        <p14:creationId xmlns:p14="http://schemas.microsoft.com/office/powerpoint/2010/main" val="1515925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78CD1A-7C4C-9643-B84A-F60569132ED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95750936-7926-B64B-8C66-1737402A7F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95CFDA45-B14C-8B4F-92F5-D61AD341A1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1683CD8-1272-C744-9BCB-BD7F82C7AD94}"/>
              </a:ext>
            </a:extLst>
          </p:cNvPr>
          <p:cNvSpPr>
            <a:spLocks noGrp="1"/>
          </p:cNvSpPr>
          <p:nvPr>
            <p:ph type="dt" sz="half" idx="10"/>
          </p:nvPr>
        </p:nvSpPr>
        <p:spPr/>
        <p:txBody>
          <a:bodyPr/>
          <a:lstStyle/>
          <a:p>
            <a:fld id="{C5725774-5214-154A-9761-FA9F55E86C84}" type="datetimeFigureOut">
              <a:rPr lang="cs-CZ" smtClean="0"/>
              <a:t>21.02.2021</a:t>
            </a:fld>
            <a:endParaRPr lang="cs-CZ"/>
          </a:p>
        </p:txBody>
      </p:sp>
      <p:sp>
        <p:nvSpPr>
          <p:cNvPr id="6" name="Zástupný symbol pro zápatí 5">
            <a:extLst>
              <a:ext uri="{FF2B5EF4-FFF2-40B4-BE49-F238E27FC236}">
                <a16:creationId xmlns:a16="http://schemas.microsoft.com/office/drawing/2014/main" id="{4E720309-F259-0648-9140-AFE50C03E4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B54BC87-8CEC-A744-962E-C310EFF6E303}"/>
              </a:ext>
            </a:extLst>
          </p:cNvPr>
          <p:cNvSpPr>
            <a:spLocks noGrp="1"/>
          </p:cNvSpPr>
          <p:nvPr>
            <p:ph type="sldNum" sz="quarter" idx="12"/>
          </p:nvPr>
        </p:nvSpPr>
        <p:spPr/>
        <p:txBody>
          <a:bodyPr/>
          <a:lstStyle/>
          <a:p>
            <a:fld id="{9B7F1DB5-04F0-6F4E-BAC7-CC38352C3076}" type="slidenum">
              <a:rPr lang="cs-CZ" smtClean="0"/>
              <a:t>‹#›</a:t>
            </a:fld>
            <a:endParaRPr lang="cs-CZ"/>
          </a:p>
        </p:txBody>
      </p:sp>
    </p:spTree>
    <p:extLst>
      <p:ext uri="{BB962C8B-B14F-4D97-AF65-F5344CB8AC3E}">
        <p14:creationId xmlns:p14="http://schemas.microsoft.com/office/powerpoint/2010/main" val="2752233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0BB5ACB-C362-AF44-A699-0F8B31E8C1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40F08C97-8634-5C42-B2F0-8553CD369D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B5E70D3-4BA7-DE43-8C15-CFED689164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725774-5214-154A-9761-FA9F55E86C84}" type="datetimeFigureOut">
              <a:rPr lang="cs-CZ" smtClean="0"/>
              <a:t>21.02.2021</a:t>
            </a:fld>
            <a:endParaRPr lang="cs-CZ"/>
          </a:p>
        </p:txBody>
      </p:sp>
      <p:sp>
        <p:nvSpPr>
          <p:cNvPr id="5" name="Zástupný symbol pro zápatí 4">
            <a:extLst>
              <a:ext uri="{FF2B5EF4-FFF2-40B4-BE49-F238E27FC236}">
                <a16:creationId xmlns:a16="http://schemas.microsoft.com/office/drawing/2014/main" id="{CD81221A-EAE7-194F-8375-0AAC84077C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920197E-C93A-524B-9326-3466E18576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7F1DB5-04F0-6F4E-BAC7-CC38352C3076}" type="slidenum">
              <a:rPr lang="cs-CZ" smtClean="0"/>
              <a:t>‹#›</a:t>
            </a:fld>
            <a:endParaRPr lang="cs-CZ"/>
          </a:p>
        </p:txBody>
      </p:sp>
    </p:spTree>
    <p:extLst>
      <p:ext uri="{BB962C8B-B14F-4D97-AF65-F5344CB8AC3E}">
        <p14:creationId xmlns:p14="http://schemas.microsoft.com/office/powerpoint/2010/main" val="2937397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464614" y="1783959"/>
            <a:ext cx="4087306" cy="2889114"/>
          </a:xfrm>
        </p:spPr>
        <p:txBody>
          <a:bodyPr anchor="b">
            <a:normAutofit/>
          </a:bodyPr>
          <a:lstStyle/>
          <a:p>
            <a:pPr algn="l"/>
            <a:r>
              <a:rPr lang="en-US" sz="5400"/>
              <a:t>Future Media Experiences</a:t>
            </a:r>
          </a:p>
        </p:txBody>
      </p:sp>
      <p:sp>
        <p:nvSpPr>
          <p:cNvPr id="3" name="Subtitle 2"/>
          <p:cNvSpPr>
            <a:spLocks noGrp="1"/>
          </p:cNvSpPr>
          <p:nvPr>
            <p:ph type="subTitle" idx="1"/>
          </p:nvPr>
        </p:nvSpPr>
        <p:spPr>
          <a:xfrm>
            <a:off x="7464612" y="4750893"/>
            <a:ext cx="4087305" cy="1147863"/>
          </a:xfrm>
        </p:spPr>
        <p:txBody>
          <a:bodyPr anchor="t">
            <a:normAutofit/>
          </a:bodyPr>
          <a:lstStyle/>
          <a:p>
            <a:pPr algn="l"/>
            <a:r>
              <a:rPr lang="en-US" sz="2000"/>
              <a:t>Monday 11.00 – 12.20</a:t>
            </a:r>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Camera lens">
            <a:extLst>
              <a:ext uri="{FF2B5EF4-FFF2-40B4-BE49-F238E27FC236}">
                <a16:creationId xmlns:a16="http://schemas.microsoft.com/office/drawing/2014/main" id="{B3F48588-2192-4080-B55D-A1067CD8E150}"/>
              </a:ext>
            </a:extLst>
          </p:cNvPr>
          <p:cNvPicPr>
            <a:picLocks noChangeAspect="1"/>
          </p:cNvPicPr>
          <p:nvPr/>
        </p:nvPicPr>
        <p:blipFill rotWithShape="1">
          <a:blip r:embed="rId2"/>
          <a:srcRect l="3239" r="28350"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289083726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9CB0874-88B8-43D3-B0B6-C32F790F7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4BFD067A-52BE-40EE-B7CA-391830B9A2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2561771"/>
            <a:chOff x="0" y="0"/>
            <a:chExt cx="12192000" cy="2561771"/>
          </a:xfrm>
        </p:grpSpPr>
        <p:sp>
          <p:nvSpPr>
            <p:cNvPr id="14" name="Freeform: Shape 13">
              <a:extLst>
                <a:ext uri="{FF2B5EF4-FFF2-40B4-BE49-F238E27FC236}">
                  <a16:creationId xmlns:a16="http://schemas.microsoft.com/office/drawing/2014/main" id="{1CDA7855-806B-4A02-9C19-24872E4D8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3AFE70DE-5BEC-4E54-98D2-48C13E149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Title 1"/>
          <p:cNvSpPr>
            <a:spLocks noGrp="1"/>
          </p:cNvSpPr>
          <p:nvPr>
            <p:ph type="ctrTitle"/>
          </p:nvPr>
        </p:nvSpPr>
        <p:spPr>
          <a:xfrm>
            <a:off x="1712915" y="1040400"/>
            <a:ext cx="7866060" cy="707886"/>
          </a:xfrm>
        </p:spPr>
        <p:txBody>
          <a:bodyPr vert="horz" lIns="91440" tIns="45720" rIns="91440" bIns="45720" rtlCol="0" anchor="b">
            <a:normAutofit/>
          </a:bodyPr>
          <a:lstStyle/>
          <a:p>
            <a:pPr algn="l"/>
            <a:r>
              <a:rPr lang="en-US" sz="4000" kern="1200" dirty="0">
                <a:solidFill>
                  <a:schemeClr val="bg1"/>
                </a:solidFill>
                <a:latin typeface="+mj-lt"/>
                <a:ea typeface="+mj-ea"/>
                <a:cs typeface="+mj-cs"/>
              </a:rPr>
              <a:t>Future Media Experiences</a:t>
            </a:r>
          </a:p>
        </p:txBody>
      </p:sp>
      <p:grpSp>
        <p:nvGrpSpPr>
          <p:cNvPr id="17" name="Group 16">
            <a:extLst>
              <a:ext uri="{FF2B5EF4-FFF2-40B4-BE49-F238E27FC236}">
                <a16:creationId xmlns:a16="http://schemas.microsoft.com/office/drawing/2014/main" id="{C15B8CC4-8CCE-428F-AE7E-28D178984C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0" y="2027156"/>
            <a:ext cx="12192000" cy="757168"/>
            <a:chOff x="0" y="2959818"/>
            <a:chExt cx="12192000" cy="757168"/>
          </a:xfrm>
        </p:grpSpPr>
        <p:sp>
          <p:nvSpPr>
            <p:cNvPr id="18" name="Freeform: Shape 17">
              <a:extLst>
                <a:ext uri="{FF2B5EF4-FFF2-40B4-BE49-F238E27FC236}">
                  <a16:creationId xmlns:a16="http://schemas.microsoft.com/office/drawing/2014/main" id="{A6359FA2-E374-4073-8269-E10D2AE74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9A1F0E66-9B5E-4980-8AEC-B4D144B48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 name="TextBox 5"/>
          <p:cNvSpPr txBox="1"/>
          <p:nvPr/>
        </p:nvSpPr>
        <p:spPr>
          <a:xfrm>
            <a:off x="1712914" y="3346491"/>
            <a:ext cx="7866061" cy="2937969"/>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400" dirty="0" err="1">
                <a:solidFill>
                  <a:schemeClr val="bg1">
                    <a:alpha val="80000"/>
                  </a:schemeClr>
                </a:solidFill>
              </a:rPr>
              <a:t>jana.rosenfeldova@fsv.cuni.cz</a:t>
            </a:r>
            <a:br>
              <a:rPr lang="en-US" sz="2400" dirty="0">
                <a:solidFill>
                  <a:schemeClr val="bg1">
                    <a:alpha val="80000"/>
                  </a:schemeClr>
                </a:solidFill>
              </a:rPr>
            </a:br>
            <a:endParaRPr lang="en-US" sz="2400" dirty="0">
              <a:solidFill>
                <a:schemeClr val="bg1">
                  <a:alpha val="80000"/>
                </a:schemeClr>
              </a:solidFill>
            </a:endParaRPr>
          </a:p>
          <a:p>
            <a:pPr indent="-228600">
              <a:lnSpc>
                <a:spcPct val="90000"/>
              </a:lnSpc>
              <a:spcAft>
                <a:spcPts val="600"/>
              </a:spcAft>
              <a:buFont typeface="Arial" panose="020B0604020202020204" pitchFamily="34" charset="0"/>
              <a:buChar char="•"/>
            </a:pPr>
            <a:r>
              <a:rPr lang="en-US" sz="2400" dirty="0">
                <a:solidFill>
                  <a:schemeClr val="bg1">
                    <a:alpha val="80000"/>
                  </a:schemeClr>
                </a:solidFill>
              </a:rPr>
              <a:t>Thursday 10 – 12</a:t>
            </a:r>
            <a:br>
              <a:rPr lang="en-US" sz="2400" dirty="0">
                <a:solidFill>
                  <a:schemeClr val="bg1">
                    <a:alpha val="80000"/>
                  </a:schemeClr>
                </a:solidFill>
              </a:rPr>
            </a:br>
            <a:endParaRPr lang="en-US" sz="2400" dirty="0">
              <a:solidFill>
                <a:schemeClr val="bg1">
                  <a:alpha val="80000"/>
                </a:schemeClr>
              </a:solidFill>
            </a:endParaRPr>
          </a:p>
          <a:p>
            <a:pPr indent="-228600">
              <a:lnSpc>
                <a:spcPct val="90000"/>
              </a:lnSpc>
              <a:spcAft>
                <a:spcPts val="600"/>
              </a:spcAft>
              <a:buFont typeface="Arial" panose="020B0604020202020204" pitchFamily="34" charset="0"/>
              <a:buChar char="•"/>
            </a:pPr>
            <a:r>
              <a:rPr lang="en-US" sz="2400" dirty="0">
                <a:solidFill>
                  <a:schemeClr val="bg1">
                    <a:alpha val="80000"/>
                  </a:schemeClr>
                </a:solidFill>
              </a:rPr>
              <a:t>Moodle: Future Media Experiences</a:t>
            </a:r>
          </a:p>
          <a:p>
            <a:pPr indent="-228600">
              <a:lnSpc>
                <a:spcPct val="90000"/>
              </a:lnSpc>
              <a:spcAft>
                <a:spcPts val="600"/>
              </a:spcAft>
              <a:buFont typeface="Arial" panose="020B0604020202020204" pitchFamily="34" charset="0"/>
              <a:buChar char="•"/>
            </a:pPr>
            <a:endParaRPr lang="en-US" sz="2400" dirty="0">
              <a:solidFill>
                <a:schemeClr val="bg1">
                  <a:alpha val="80000"/>
                </a:schemeClr>
              </a:solidFill>
            </a:endParaRPr>
          </a:p>
          <a:p>
            <a:pPr indent="-228600">
              <a:lnSpc>
                <a:spcPct val="90000"/>
              </a:lnSpc>
              <a:spcAft>
                <a:spcPts val="600"/>
              </a:spcAft>
              <a:buFont typeface="Arial" panose="020B0604020202020204" pitchFamily="34" charset="0"/>
              <a:buChar char="•"/>
            </a:pPr>
            <a:endParaRPr lang="en-US" sz="2400" dirty="0">
              <a:solidFill>
                <a:schemeClr val="bg1">
                  <a:alpha val="80000"/>
                </a:schemeClr>
              </a:solidFill>
            </a:endParaRPr>
          </a:p>
          <a:p>
            <a:pPr indent="-228600">
              <a:lnSpc>
                <a:spcPct val="90000"/>
              </a:lnSpc>
              <a:spcAft>
                <a:spcPts val="600"/>
              </a:spcAft>
              <a:buFont typeface="Arial" panose="020B0604020202020204" pitchFamily="34" charset="0"/>
              <a:buChar char="•"/>
            </a:pPr>
            <a:endParaRPr lang="en-US" sz="2400" dirty="0">
              <a:solidFill>
                <a:schemeClr val="bg1">
                  <a:alpha val="80000"/>
                </a:schemeClr>
              </a:solidFill>
            </a:endParaRPr>
          </a:p>
        </p:txBody>
      </p:sp>
    </p:spTree>
    <p:extLst>
      <p:ext uri="{BB962C8B-B14F-4D97-AF65-F5344CB8AC3E}">
        <p14:creationId xmlns:p14="http://schemas.microsoft.com/office/powerpoint/2010/main" val="737092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A9CB0874-88B8-43D3-B0B6-C32F790F7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4BFD067A-52BE-40EE-B7CA-391830B9A2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2561771"/>
            <a:chOff x="0" y="0"/>
            <a:chExt cx="12192000" cy="2561771"/>
          </a:xfrm>
        </p:grpSpPr>
        <p:sp>
          <p:nvSpPr>
            <p:cNvPr id="38" name="Freeform: Shape 37">
              <a:extLst>
                <a:ext uri="{FF2B5EF4-FFF2-40B4-BE49-F238E27FC236}">
                  <a16:creationId xmlns:a16="http://schemas.microsoft.com/office/drawing/2014/main" id="{1CDA7855-806B-4A02-9C19-24872E4D8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id="{3AFE70DE-5BEC-4E54-98D2-48C13E149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0" name="Title 1">
            <a:extLst>
              <a:ext uri="{FF2B5EF4-FFF2-40B4-BE49-F238E27FC236}">
                <a16:creationId xmlns:a16="http://schemas.microsoft.com/office/drawing/2014/main" id="{C9CBF1D5-B62F-E24C-B7E4-FF79641CF42B}"/>
              </a:ext>
            </a:extLst>
          </p:cNvPr>
          <p:cNvSpPr>
            <a:spLocks noGrp="1"/>
          </p:cNvSpPr>
          <p:nvPr>
            <p:ph type="ctrTitle"/>
          </p:nvPr>
        </p:nvSpPr>
        <p:spPr>
          <a:xfrm>
            <a:off x="1712915" y="1040400"/>
            <a:ext cx="7866060" cy="707886"/>
          </a:xfrm>
        </p:spPr>
        <p:txBody>
          <a:bodyPr vert="horz" lIns="91440" tIns="45720" rIns="91440" bIns="45720" rtlCol="0" anchor="b">
            <a:normAutofit/>
          </a:bodyPr>
          <a:lstStyle/>
          <a:p>
            <a:pPr algn="l"/>
            <a:r>
              <a:rPr lang="en-US" sz="4000" kern="1200" dirty="0">
                <a:solidFill>
                  <a:schemeClr val="bg1"/>
                </a:solidFill>
                <a:latin typeface="+mj-lt"/>
                <a:ea typeface="+mj-ea"/>
                <a:cs typeface="+mj-cs"/>
              </a:rPr>
              <a:t>Future Media Experiences</a:t>
            </a:r>
          </a:p>
        </p:txBody>
      </p:sp>
      <p:grpSp>
        <p:nvGrpSpPr>
          <p:cNvPr id="41" name="Group 40">
            <a:extLst>
              <a:ext uri="{FF2B5EF4-FFF2-40B4-BE49-F238E27FC236}">
                <a16:creationId xmlns:a16="http://schemas.microsoft.com/office/drawing/2014/main" id="{C15B8CC4-8CCE-428F-AE7E-28D178984C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0" y="2027156"/>
            <a:ext cx="12192000" cy="757168"/>
            <a:chOff x="0" y="2959818"/>
            <a:chExt cx="12192000" cy="757168"/>
          </a:xfrm>
        </p:grpSpPr>
        <p:sp>
          <p:nvSpPr>
            <p:cNvPr id="42" name="Freeform: Shape 41">
              <a:extLst>
                <a:ext uri="{FF2B5EF4-FFF2-40B4-BE49-F238E27FC236}">
                  <a16:creationId xmlns:a16="http://schemas.microsoft.com/office/drawing/2014/main" id="{A6359FA2-E374-4073-8269-E10D2AE74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id="{9A1F0E66-9B5E-4980-8AEC-B4D144B48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 name="TextBox 5"/>
          <p:cNvSpPr txBox="1"/>
          <p:nvPr/>
        </p:nvSpPr>
        <p:spPr>
          <a:xfrm>
            <a:off x="885371" y="3070719"/>
            <a:ext cx="10711543" cy="2937969"/>
          </a:xfrm>
          <a:prstGeom prst="rect">
            <a:avLst/>
          </a:prstGeom>
        </p:spPr>
        <p:txBody>
          <a:bodyPr vert="horz" lIns="91440" tIns="45720" rIns="91440" bIns="45720" rtlCol="0">
            <a:normAutofit fontScale="85000" lnSpcReduction="20000"/>
          </a:bodyPr>
          <a:lstStyle/>
          <a:p>
            <a:pPr>
              <a:lnSpc>
                <a:spcPct val="90000"/>
              </a:lnSpc>
              <a:spcAft>
                <a:spcPts val="600"/>
              </a:spcAft>
            </a:pPr>
            <a:r>
              <a:rPr lang="en-US" sz="2200" dirty="0">
                <a:solidFill>
                  <a:schemeClr val="bg1">
                    <a:alpha val="80000"/>
                  </a:schemeClr>
                </a:solidFill>
              </a:rPr>
              <a:t>UNIT Evaluation</a:t>
            </a:r>
          </a:p>
          <a:p>
            <a:pPr indent="-228600">
              <a:lnSpc>
                <a:spcPct val="90000"/>
              </a:lnSpc>
              <a:spcAft>
                <a:spcPts val="600"/>
              </a:spcAft>
              <a:buFont typeface="Arial" panose="020B0604020202020204" pitchFamily="34" charset="0"/>
              <a:buChar char="•"/>
            </a:pPr>
            <a:endParaRPr lang="en-US" sz="2200" dirty="0">
              <a:solidFill>
                <a:schemeClr val="bg1">
                  <a:alpha val="80000"/>
                </a:schemeClr>
              </a:solidFill>
            </a:endParaRPr>
          </a:p>
          <a:p>
            <a:pPr>
              <a:lnSpc>
                <a:spcPct val="90000"/>
              </a:lnSpc>
              <a:spcAft>
                <a:spcPts val="600"/>
              </a:spcAft>
            </a:pPr>
            <a:r>
              <a:rPr lang="en-US" sz="2200" dirty="0">
                <a:solidFill>
                  <a:schemeClr val="bg1">
                    <a:alpha val="80000"/>
                  </a:schemeClr>
                </a:solidFill>
              </a:rPr>
              <a:t>The project-based evaluation through which you will demonstrate creative, critical and reflective thinking that is informed by a small-scale empirical research, academic literature as well as the latest media innovations. You will either develop an audio or audiovisual presentation of your innovative problem-solving idea.</a:t>
            </a:r>
          </a:p>
          <a:p>
            <a:pPr>
              <a:lnSpc>
                <a:spcPct val="90000"/>
              </a:lnSpc>
              <a:spcAft>
                <a:spcPts val="600"/>
              </a:spcAft>
            </a:pPr>
            <a:endParaRPr lang="en-US" sz="2200" dirty="0">
              <a:solidFill>
                <a:schemeClr val="bg1">
                  <a:alpha val="80000"/>
                </a:schemeClr>
              </a:solidFill>
            </a:endParaRPr>
          </a:p>
          <a:p>
            <a:pPr>
              <a:lnSpc>
                <a:spcPct val="90000"/>
              </a:lnSpc>
              <a:spcAft>
                <a:spcPts val="600"/>
              </a:spcAft>
            </a:pPr>
            <a:r>
              <a:rPr lang="en-US" sz="2400" dirty="0">
                <a:solidFill>
                  <a:schemeClr val="bg1">
                    <a:alpha val="80000"/>
                  </a:schemeClr>
                </a:solidFill>
              </a:rPr>
              <a:t>Task: You will conduct a limited empirical research, brief literature review and industry research with an aim to IMPROVE someone’s EXPERIENCE or to SOLVE someone’s PROBLEM through an innovative use of emerging media and communication technologies, whilst also suggesting how your solution could progress in the future based on forthcoming technological innovations</a:t>
            </a:r>
          </a:p>
          <a:p>
            <a:pPr>
              <a:lnSpc>
                <a:spcPct val="90000"/>
              </a:lnSpc>
              <a:spcAft>
                <a:spcPts val="600"/>
              </a:spcAft>
            </a:pPr>
            <a:endParaRPr lang="en-US" sz="2200" dirty="0">
              <a:solidFill>
                <a:schemeClr val="bg1">
                  <a:alpha val="80000"/>
                </a:schemeClr>
              </a:solidFill>
            </a:endParaRPr>
          </a:p>
          <a:p>
            <a:pPr indent="-228600">
              <a:lnSpc>
                <a:spcPct val="90000"/>
              </a:lnSpc>
              <a:spcAft>
                <a:spcPts val="600"/>
              </a:spcAft>
              <a:buFont typeface="Arial" panose="020B0604020202020204" pitchFamily="34" charset="0"/>
              <a:buChar char="•"/>
            </a:pPr>
            <a:endParaRPr lang="en-US" sz="2200" dirty="0">
              <a:solidFill>
                <a:schemeClr val="bg1">
                  <a:alpha val="80000"/>
                </a:schemeClr>
              </a:solidFill>
            </a:endParaRPr>
          </a:p>
        </p:txBody>
      </p:sp>
    </p:spTree>
    <p:extLst>
      <p:ext uri="{BB962C8B-B14F-4D97-AF65-F5344CB8AC3E}">
        <p14:creationId xmlns:p14="http://schemas.microsoft.com/office/powerpoint/2010/main" val="2381156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9CB0874-88B8-43D3-B0B6-C32F790F7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4BFD067A-52BE-40EE-B7CA-391830B9A2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2561771"/>
            <a:chOff x="0" y="0"/>
            <a:chExt cx="12192000" cy="2561771"/>
          </a:xfrm>
        </p:grpSpPr>
        <p:sp>
          <p:nvSpPr>
            <p:cNvPr id="14" name="Freeform: Shape 13">
              <a:extLst>
                <a:ext uri="{FF2B5EF4-FFF2-40B4-BE49-F238E27FC236}">
                  <a16:creationId xmlns:a16="http://schemas.microsoft.com/office/drawing/2014/main" id="{1CDA7855-806B-4A02-9C19-24872E4D8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3AFE70DE-5BEC-4E54-98D2-48C13E149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Title 1"/>
          <p:cNvSpPr>
            <a:spLocks noGrp="1"/>
          </p:cNvSpPr>
          <p:nvPr>
            <p:ph type="ctrTitle"/>
          </p:nvPr>
        </p:nvSpPr>
        <p:spPr>
          <a:xfrm>
            <a:off x="1712915" y="1040400"/>
            <a:ext cx="7866060" cy="707886"/>
          </a:xfrm>
        </p:spPr>
        <p:txBody>
          <a:bodyPr vert="horz" lIns="91440" tIns="45720" rIns="91440" bIns="45720" rtlCol="0" anchor="b">
            <a:normAutofit/>
          </a:bodyPr>
          <a:lstStyle/>
          <a:p>
            <a:pPr algn="l"/>
            <a:r>
              <a:rPr lang="en-US" sz="4000" kern="1200">
                <a:solidFill>
                  <a:schemeClr val="bg1"/>
                </a:solidFill>
                <a:latin typeface="+mj-lt"/>
                <a:ea typeface="+mj-ea"/>
                <a:cs typeface="+mj-cs"/>
              </a:rPr>
              <a:t>Future Media Experiences</a:t>
            </a:r>
          </a:p>
        </p:txBody>
      </p:sp>
      <p:grpSp>
        <p:nvGrpSpPr>
          <p:cNvPr id="17" name="Group 16">
            <a:extLst>
              <a:ext uri="{FF2B5EF4-FFF2-40B4-BE49-F238E27FC236}">
                <a16:creationId xmlns:a16="http://schemas.microsoft.com/office/drawing/2014/main" id="{C15B8CC4-8CCE-428F-AE7E-28D178984C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0" y="2027156"/>
            <a:ext cx="12192000" cy="757168"/>
            <a:chOff x="0" y="2959818"/>
            <a:chExt cx="12192000" cy="757168"/>
          </a:xfrm>
        </p:grpSpPr>
        <p:sp>
          <p:nvSpPr>
            <p:cNvPr id="18" name="Freeform: Shape 17">
              <a:extLst>
                <a:ext uri="{FF2B5EF4-FFF2-40B4-BE49-F238E27FC236}">
                  <a16:creationId xmlns:a16="http://schemas.microsoft.com/office/drawing/2014/main" id="{A6359FA2-E374-4073-8269-E10D2AE74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9A1F0E66-9B5E-4980-8AEC-B4D144B48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 name="TextBox 5"/>
          <p:cNvSpPr txBox="1"/>
          <p:nvPr/>
        </p:nvSpPr>
        <p:spPr>
          <a:xfrm>
            <a:off x="1712914" y="3070719"/>
            <a:ext cx="7866061" cy="2937969"/>
          </a:xfrm>
          <a:prstGeom prst="rect">
            <a:avLst/>
          </a:prstGeom>
        </p:spPr>
        <p:txBody>
          <a:bodyPr vert="horz" lIns="91440" tIns="45720" rIns="91440" bIns="45720" rtlCol="0">
            <a:normAutofit/>
          </a:bodyPr>
          <a:lstStyle/>
          <a:p>
            <a:pPr>
              <a:lnSpc>
                <a:spcPct val="90000"/>
              </a:lnSpc>
              <a:spcAft>
                <a:spcPts val="600"/>
              </a:spcAft>
            </a:pPr>
            <a:r>
              <a:rPr lang="en-US" sz="2400" dirty="0">
                <a:solidFill>
                  <a:schemeClr val="bg1">
                    <a:alpha val="80000"/>
                  </a:schemeClr>
                </a:solidFill>
              </a:rPr>
              <a:t>UNIT Evaluation</a:t>
            </a:r>
          </a:p>
          <a:p>
            <a:pPr indent="-228600">
              <a:lnSpc>
                <a:spcPct val="90000"/>
              </a:lnSpc>
              <a:spcAft>
                <a:spcPts val="600"/>
              </a:spcAft>
              <a:buFont typeface="Arial" panose="020B0604020202020204" pitchFamily="34" charset="0"/>
              <a:buChar char="•"/>
            </a:pPr>
            <a:endParaRPr lang="en-US" sz="2400" dirty="0">
              <a:solidFill>
                <a:schemeClr val="bg1">
                  <a:alpha val="80000"/>
                </a:schemeClr>
              </a:solidFill>
            </a:endParaRPr>
          </a:p>
          <a:p>
            <a:pPr>
              <a:lnSpc>
                <a:spcPct val="90000"/>
              </a:lnSpc>
              <a:spcAft>
                <a:spcPts val="600"/>
              </a:spcAft>
            </a:pPr>
            <a:endParaRPr lang="en-US" sz="2400" dirty="0">
              <a:solidFill>
                <a:schemeClr val="bg1">
                  <a:alpha val="80000"/>
                </a:schemeClr>
              </a:solidFill>
            </a:endParaRPr>
          </a:p>
          <a:p>
            <a:pPr>
              <a:lnSpc>
                <a:spcPct val="90000"/>
              </a:lnSpc>
              <a:spcAft>
                <a:spcPts val="600"/>
              </a:spcAft>
            </a:pPr>
            <a:r>
              <a:rPr lang="en-US" sz="2400" dirty="0">
                <a:solidFill>
                  <a:schemeClr val="bg1">
                    <a:alpha val="80000"/>
                  </a:schemeClr>
                </a:solidFill>
              </a:rPr>
              <a:t>INDIVIDUAL WORK: Share online (</a:t>
            </a:r>
            <a:r>
              <a:rPr lang="en-US" sz="2400" dirty="0" err="1">
                <a:solidFill>
                  <a:schemeClr val="bg1">
                    <a:alpha val="80000"/>
                  </a:schemeClr>
                </a:solidFill>
              </a:rPr>
              <a:t>moodle</a:t>
            </a:r>
            <a:r>
              <a:rPr lang="en-US" sz="2400" dirty="0">
                <a:solidFill>
                  <a:schemeClr val="bg1">
                    <a:alpha val="80000"/>
                  </a:schemeClr>
                </a:solidFill>
              </a:rPr>
              <a:t>) and introduce in class an emerging communication technology</a:t>
            </a:r>
          </a:p>
          <a:p>
            <a:pPr indent="-228600">
              <a:lnSpc>
                <a:spcPct val="90000"/>
              </a:lnSpc>
              <a:spcAft>
                <a:spcPts val="600"/>
              </a:spcAft>
              <a:buFont typeface="Arial" panose="020B0604020202020204" pitchFamily="34" charset="0"/>
              <a:buChar char="•"/>
            </a:pPr>
            <a:endParaRPr lang="en-US" sz="2400" dirty="0">
              <a:solidFill>
                <a:schemeClr val="bg1">
                  <a:alpha val="80000"/>
                </a:schemeClr>
              </a:solidFill>
            </a:endParaRPr>
          </a:p>
          <a:p>
            <a:pPr indent="-228600">
              <a:lnSpc>
                <a:spcPct val="90000"/>
              </a:lnSpc>
              <a:spcAft>
                <a:spcPts val="600"/>
              </a:spcAft>
              <a:buFont typeface="Arial" panose="020B0604020202020204" pitchFamily="34" charset="0"/>
              <a:buChar char="•"/>
            </a:pPr>
            <a:endParaRPr lang="en-US" sz="2400" dirty="0">
              <a:solidFill>
                <a:schemeClr val="bg1">
                  <a:alpha val="80000"/>
                </a:schemeClr>
              </a:solidFill>
            </a:endParaRPr>
          </a:p>
        </p:txBody>
      </p:sp>
    </p:spTree>
    <p:extLst>
      <p:ext uri="{BB962C8B-B14F-4D97-AF65-F5344CB8AC3E}">
        <p14:creationId xmlns:p14="http://schemas.microsoft.com/office/powerpoint/2010/main" val="1995606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9CB0874-88B8-43D3-B0B6-C32F790F7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4BFD067A-52BE-40EE-B7CA-391830B9A2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2561771"/>
            <a:chOff x="0" y="0"/>
            <a:chExt cx="12192000" cy="2561771"/>
          </a:xfrm>
        </p:grpSpPr>
        <p:sp>
          <p:nvSpPr>
            <p:cNvPr id="14" name="Freeform: Shape 13">
              <a:extLst>
                <a:ext uri="{FF2B5EF4-FFF2-40B4-BE49-F238E27FC236}">
                  <a16:creationId xmlns:a16="http://schemas.microsoft.com/office/drawing/2014/main" id="{1CDA7855-806B-4A02-9C19-24872E4D8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3AFE70DE-5BEC-4E54-98D2-48C13E149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Title 1"/>
          <p:cNvSpPr>
            <a:spLocks noGrp="1"/>
          </p:cNvSpPr>
          <p:nvPr>
            <p:ph type="ctrTitle"/>
          </p:nvPr>
        </p:nvSpPr>
        <p:spPr>
          <a:xfrm>
            <a:off x="1712915" y="1040400"/>
            <a:ext cx="7866060" cy="707886"/>
          </a:xfrm>
        </p:spPr>
        <p:txBody>
          <a:bodyPr vert="horz" lIns="91440" tIns="45720" rIns="91440" bIns="45720" rtlCol="0" anchor="b">
            <a:normAutofit/>
          </a:bodyPr>
          <a:lstStyle/>
          <a:p>
            <a:pPr algn="l"/>
            <a:r>
              <a:rPr lang="en-US" sz="4000" kern="1200">
                <a:solidFill>
                  <a:schemeClr val="bg1"/>
                </a:solidFill>
                <a:latin typeface="+mj-lt"/>
                <a:ea typeface="+mj-ea"/>
                <a:cs typeface="+mj-cs"/>
              </a:rPr>
              <a:t>Future Media Experiences</a:t>
            </a:r>
          </a:p>
        </p:txBody>
      </p:sp>
      <p:grpSp>
        <p:nvGrpSpPr>
          <p:cNvPr id="17" name="Group 16">
            <a:extLst>
              <a:ext uri="{FF2B5EF4-FFF2-40B4-BE49-F238E27FC236}">
                <a16:creationId xmlns:a16="http://schemas.microsoft.com/office/drawing/2014/main" id="{C15B8CC4-8CCE-428F-AE7E-28D178984C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0" y="2027156"/>
            <a:ext cx="12192000" cy="757168"/>
            <a:chOff x="0" y="2959818"/>
            <a:chExt cx="12192000" cy="757168"/>
          </a:xfrm>
        </p:grpSpPr>
        <p:sp>
          <p:nvSpPr>
            <p:cNvPr id="18" name="Freeform: Shape 17">
              <a:extLst>
                <a:ext uri="{FF2B5EF4-FFF2-40B4-BE49-F238E27FC236}">
                  <a16:creationId xmlns:a16="http://schemas.microsoft.com/office/drawing/2014/main" id="{A6359FA2-E374-4073-8269-E10D2AE74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9A1F0E66-9B5E-4980-8AEC-B4D144B48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 name="TextBox 5"/>
          <p:cNvSpPr txBox="1"/>
          <p:nvPr/>
        </p:nvSpPr>
        <p:spPr>
          <a:xfrm>
            <a:off x="1712914" y="3070719"/>
            <a:ext cx="7866061" cy="2937969"/>
          </a:xfrm>
          <a:prstGeom prst="rect">
            <a:avLst/>
          </a:prstGeom>
        </p:spPr>
        <p:txBody>
          <a:bodyPr vert="horz" lIns="91440" tIns="45720" rIns="91440" bIns="45720" rtlCol="0">
            <a:normAutofit/>
          </a:bodyPr>
          <a:lstStyle/>
          <a:p>
            <a:pPr>
              <a:lnSpc>
                <a:spcPct val="90000"/>
              </a:lnSpc>
              <a:spcAft>
                <a:spcPts val="600"/>
              </a:spcAft>
            </a:pPr>
            <a:r>
              <a:rPr lang="en-US" sz="2400" dirty="0">
                <a:solidFill>
                  <a:schemeClr val="bg1">
                    <a:alpha val="80000"/>
                  </a:schemeClr>
                </a:solidFill>
              </a:rPr>
              <a:t>UNIT Evaluation</a:t>
            </a:r>
          </a:p>
          <a:p>
            <a:pPr indent="-228600">
              <a:lnSpc>
                <a:spcPct val="90000"/>
              </a:lnSpc>
              <a:spcAft>
                <a:spcPts val="600"/>
              </a:spcAft>
              <a:buFont typeface="Arial" panose="020B0604020202020204" pitchFamily="34" charset="0"/>
              <a:buChar char="•"/>
            </a:pPr>
            <a:endParaRPr lang="en-US" sz="2400" dirty="0">
              <a:solidFill>
                <a:schemeClr val="bg1">
                  <a:alpha val="80000"/>
                </a:schemeClr>
              </a:solidFill>
            </a:endParaRPr>
          </a:p>
          <a:p>
            <a:pPr indent="-228600">
              <a:lnSpc>
                <a:spcPct val="90000"/>
              </a:lnSpc>
              <a:spcAft>
                <a:spcPts val="600"/>
              </a:spcAft>
              <a:buFont typeface="Arial" panose="020B0604020202020204" pitchFamily="34" charset="0"/>
              <a:buChar char="•"/>
            </a:pPr>
            <a:endParaRPr lang="en-US" sz="2400" dirty="0">
              <a:solidFill>
                <a:schemeClr val="bg1">
                  <a:alpha val="80000"/>
                </a:schemeClr>
              </a:solidFill>
            </a:endParaRPr>
          </a:p>
          <a:p>
            <a:pPr>
              <a:lnSpc>
                <a:spcPct val="90000"/>
              </a:lnSpc>
              <a:spcAft>
                <a:spcPts val="600"/>
              </a:spcAft>
            </a:pPr>
            <a:r>
              <a:rPr lang="en-US" sz="2400" dirty="0">
                <a:solidFill>
                  <a:schemeClr val="bg1">
                    <a:alpha val="80000"/>
                  </a:schemeClr>
                </a:solidFill>
              </a:rPr>
              <a:t>Active participation, team and class discussions, feedbacks</a:t>
            </a:r>
          </a:p>
          <a:p>
            <a:pPr indent="-228600">
              <a:lnSpc>
                <a:spcPct val="90000"/>
              </a:lnSpc>
              <a:spcAft>
                <a:spcPts val="600"/>
              </a:spcAft>
              <a:buFont typeface="Arial" panose="020B0604020202020204" pitchFamily="34" charset="0"/>
              <a:buChar char="•"/>
            </a:pPr>
            <a:endParaRPr lang="en-US" sz="2400" dirty="0">
              <a:solidFill>
                <a:schemeClr val="bg1">
                  <a:alpha val="80000"/>
                </a:schemeClr>
              </a:solidFill>
            </a:endParaRPr>
          </a:p>
          <a:p>
            <a:pPr indent="-228600">
              <a:lnSpc>
                <a:spcPct val="90000"/>
              </a:lnSpc>
              <a:spcAft>
                <a:spcPts val="600"/>
              </a:spcAft>
              <a:buFont typeface="Arial" panose="020B0604020202020204" pitchFamily="34" charset="0"/>
              <a:buChar char="•"/>
            </a:pPr>
            <a:endParaRPr lang="en-US" sz="2400" dirty="0">
              <a:solidFill>
                <a:schemeClr val="bg1">
                  <a:alpha val="80000"/>
                </a:schemeClr>
              </a:solidFill>
            </a:endParaRPr>
          </a:p>
        </p:txBody>
      </p:sp>
    </p:spTree>
    <p:extLst>
      <p:ext uri="{BB962C8B-B14F-4D97-AF65-F5344CB8AC3E}">
        <p14:creationId xmlns:p14="http://schemas.microsoft.com/office/powerpoint/2010/main" val="3602325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1"/>
          <p:cNvSpPr>
            <a:spLocks noGrp="1"/>
          </p:cNvSpPr>
          <p:nvPr>
            <p:ph type="ctrTitle"/>
          </p:nvPr>
        </p:nvSpPr>
        <p:spPr>
          <a:xfrm>
            <a:off x="833002" y="365125"/>
            <a:ext cx="10520702" cy="1325563"/>
          </a:xfrm>
        </p:spPr>
        <p:txBody>
          <a:bodyPr vert="horz" lIns="91440" tIns="45720" rIns="91440" bIns="45720" rtlCol="0" anchor="ctr">
            <a:normAutofit/>
          </a:bodyPr>
          <a:lstStyle/>
          <a:p>
            <a:pPr algn="l"/>
            <a:r>
              <a:rPr lang="en-US" sz="4400" kern="1200">
                <a:solidFill>
                  <a:srgbClr val="FFFFFF"/>
                </a:solidFill>
                <a:latin typeface="+mj-lt"/>
                <a:ea typeface="+mj-ea"/>
                <a:cs typeface="+mj-cs"/>
              </a:rPr>
              <a:t>Future Media Experiences</a:t>
            </a:r>
          </a:p>
        </p:txBody>
      </p:sp>
      <p:sp>
        <p:nvSpPr>
          <p:cNvPr id="2" name="Rectangle 1"/>
          <p:cNvSpPr/>
          <p:nvPr/>
        </p:nvSpPr>
        <p:spPr>
          <a:xfrm>
            <a:off x="838201" y="2022601"/>
            <a:ext cx="10515598" cy="4154361"/>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1400" dirty="0">
                <a:solidFill>
                  <a:srgbClr val="FFFFFF"/>
                </a:solidFill>
              </a:rPr>
              <a:t>15.2.  	1st session - Introduction to the unit, requirements</a:t>
            </a:r>
          </a:p>
          <a:p>
            <a:pPr indent="-228600">
              <a:lnSpc>
                <a:spcPct val="90000"/>
              </a:lnSpc>
              <a:spcAft>
                <a:spcPts val="600"/>
              </a:spcAft>
              <a:buFont typeface="Arial" panose="020B0604020202020204" pitchFamily="34" charset="0"/>
              <a:buChar char="•"/>
            </a:pPr>
            <a:r>
              <a:rPr lang="en-US" sz="1400" dirty="0">
                <a:solidFill>
                  <a:srgbClr val="FFFFFF"/>
                </a:solidFill>
              </a:rPr>
              <a:t>22.2.  	Student presentations</a:t>
            </a:r>
          </a:p>
          <a:p>
            <a:pPr indent="-228600">
              <a:lnSpc>
                <a:spcPct val="90000"/>
              </a:lnSpc>
              <a:spcAft>
                <a:spcPts val="600"/>
              </a:spcAft>
              <a:buFont typeface="Arial" panose="020B0604020202020204" pitchFamily="34" charset="0"/>
              <a:buChar char="•"/>
            </a:pPr>
            <a:r>
              <a:rPr lang="en-US" sz="1400" dirty="0">
                <a:solidFill>
                  <a:srgbClr val="FFFFFF"/>
                </a:solidFill>
              </a:rPr>
              <a:t>1.3.  	Student presentations</a:t>
            </a:r>
          </a:p>
          <a:p>
            <a:pPr indent="-228600">
              <a:lnSpc>
                <a:spcPct val="90000"/>
              </a:lnSpc>
              <a:spcAft>
                <a:spcPts val="600"/>
              </a:spcAft>
              <a:buFont typeface="Arial" panose="020B0604020202020204" pitchFamily="34" charset="0"/>
              <a:buChar char="•"/>
            </a:pPr>
            <a:r>
              <a:rPr lang="en-US" sz="1400" dirty="0">
                <a:solidFill>
                  <a:srgbClr val="FFFF00"/>
                </a:solidFill>
              </a:rPr>
              <a:t>8.3.  	Teamwork on the proposals (no session)</a:t>
            </a:r>
          </a:p>
          <a:p>
            <a:pPr indent="-228600">
              <a:lnSpc>
                <a:spcPct val="90000"/>
              </a:lnSpc>
              <a:spcAft>
                <a:spcPts val="600"/>
              </a:spcAft>
              <a:buFont typeface="Arial" panose="020B0604020202020204" pitchFamily="34" charset="0"/>
              <a:buChar char="•"/>
            </a:pPr>
            <a:r>
              <a:rPr lang="en-US" sz="1400" dirty="0">
                <a:solidFill>
                  <a:srgbClr val="FF0000"/>
                </a:solidFill>
              </a:rPr>
              <a:t>12.3.	Proposal deadline (till 8pm)</a:t>
            </a:r>
          </a:p>
          <a:p>
            <a:pPr indent="-228600">
              <a:lnSpc>
                <a:spcPct val="90000"/>
              </a:lnSpc>
              <a:spcAft>
                <a:spcPts val="600"/>
              </a:spcAft>
              <a:buFont typeface="Arial" panose="020B0604020202020204" pitchFamily="34" charset="0"/>
              <a:buChar char="•"/>
            </a:pPr>
            <a:r>
              <a:rPr lang="en-US" sz="1400" dirty="0">
                <a:solidFill>
                  <a:srgbClr val="FFFFFF"/>
                </a:solidFill>
              </a:rPr>
              <a:t>15.3.  	Feedbacks (teams)</a:t>
            </a:r>
          </a:p>
          <a:p>
            <a:pPr indent="-228600">
              <a:lnSpc>
                <a:spcPct val="90000"/>
              </a:lnSpc>
              <a:spcAft>
                <a:spcPts val="600"/>
              </a:spcAft>
              <a:buFont typeface="Arial" panose="020B0604020202020204" pitchFamily="34" charset="0"/>
              <a:buChar char="•"/>
            </a:pPr>
            <a:r>
              <a:rPr lang="en-US" sz="1400" dirty="0">
                <a:solidFill>
                  <a:srgbClr val="FFFFFF"/>
                </a:solidFill>
              </a:rPr>
              <a:t>22.3.  	Literature Review</a:t>
            </a:r>
          </a:p>
          <a:p>
            <a:pPr indent="-228600">
              <a:lnSpc>
                <a:spcPct val="90000"/>
              </a:lnSpc>
              <a:spcAft>
                <a:spcPts val="600"/>
              </a:spcAft>
              <a:buFont typeface="Arial" panose="020B0604020202020204" pitchFamily="34" charset="0"/>
              <a:buChar char="•"/>
            </a:pPr>
            <a:r>
              <a:rPr lang="en-US" sz="1400" dirty="0">
                <a:solidFill>
                  <a:srgbClr val="FFFFFF"/>
                </a:solidFill>
              </a:rPr>
              <a:t>29.3.  	Research</a:t>
            </a:r>
          </a:p>
          <a:p>
            <a:pPr indent="-228600">
              <a:lnSpc>
                <a:spcPct val="90000"/>
              </a:lnSpc>
              <a:spcAft>
                <a:spcPts val="600"/>
              </a:spcAft>
              <a:buFont typeface="Arial" panose="020B0604020202020204" pitchFamily="34" charset="0"/>
              <a:buChar char="•"/>
            </a:pPr>
            <a:r>
              <a:rPr lang="en-US" sz="1400" dirty="0">
                <a:solidFill>
                  <a:srgbClr val="FFFFFF"/>
                </a:solidFill>
              </a:rPr>
              <a:t>5.4.    	EASTER HOLIDAYS</a:t>
            </a:r>
          </a:p>
          <a:p>
            <a:pPr indent="-228600">
              <a:lnSpc>
                <a:spcPct val="90000"/>
              </a:lnSpc>
              <a:spcAft>
                <a:spcPts val="600"/>
              </a:spcAft>
              <a:buFont typeface="Arial" panose="020B0604020202020204" pitchFamily="34" charset="0"/>
              <a:buChar char="•"/>
            </a:pPr>
            <a:r>
              <a:rPr lang="en-US" sz="1400" dirty="0">
                <a:solidFill>
                  <a:srgbClr val="FF0000"/>
                </a:solidFill>
              </a:rPr>
              <a:t>9.4.	Insights and proposed solutions deadline (till 8pm)</a:t>
            </a:r>
          </a:p>
          <a:p>
            <a:pPr indent="-228600">
              <a:lnSpc>
                <a:spcPct val="90000"/>
              </a:lnSpc>
              <a:spcAft>
                <a:spcPts val="600"/>
              </a:spcAft>
              <a:buFont typeface="Arial" panose="020B0604020202020204" pitchFamily="34" charset="0"/>
              <a:buChar char="•"/>
            </a:pPr>
            <a:r>
              <a:rPr lang="en-US" sz="1400" dirty="0">
                <a:solidFill>
                  <a:srgbClr val="FFFFFF"/>
                </a:solidFill>
              </a:rPr>
              <a:t>12.4.  	Feedbacks (teams)</a:t>
            </a:r>
          </a:p>
          <a:p>
            <a:pPr indent="-228600">
              <a:lnSpc>
                <a:spcPct val="90000"/>
              </a:lnSpc>
              <a:spcAft>
                <a:spcPts val="600"/>
              </a:spcAft>
              <a:buFont typeface="Arial" panose="020B0604020202020204" pitchFamily="34" charset="0"/>
              <a:buChar char="•"/>
            </a:pPr>
            <a:r>
              <a:rPr lang="en-US" sz="1400" dirty="0">
                <a:solidFill>
                  <a:srgbClr val="FFFFFF"/>
                </a:solidFill>
              </a:rPr>
              <a:t>19.4.  	Creating artefact </a:t>
            </a:r>
          </a:p>
          <a:p>
            <a:pPr indent="-228600">
              <a:lnSpc>
                <a:spcPct val="90000"/>
              </a:lnSpc>
              <a:spcAft>
                <a:spcPts val="600"/>
              </a:spcAft>
              <a:buFont typeface="Arial" panose="020B0604020202020204" pitchFamily="34" charset="0"/>
              <a:buChar char="•"/>
            </a:pPr>
            <a:r>
              <a:rPr lang="en-US" sz="1400" dirty="0">
                <a:solidFill>
                  <a:srgbClr val="FFFFFF"/>
                </a:solidFill>
              </a:rPr>
              <a:t>26.4.	Creating artefact </a:t>
            </a:r>
          </a:p>
          <a:p>
            <a:pPr indent="-228600">
              <a:lnSpc>
                <a:spcPct val="90000"/>
              </a:lnSpc>
              <a:spcAft>
                <a:spcPts val="600"/>
              </a:spcAft>
              <a:buFont typeface="Arial" panose="020B0604020202020204" pitchFamily="34" charset="0"/>
              <a:buChar char="•"/>
            </a:pPr>
            <a:r>
              <a:rPr lang="en-US" sz="1400" dirty="0">
                <a:solidFill>
                  <a:srgbClr val="FFFF00"/>
                </a:solidFill>
              </a:rPr>
              <a:t>3.5.  	Draft submission till 8pm (no session)</a:t>
            </a:r>
          </a:p>
          <a:p>
            <a:pPr indent="-228600">
              <a:lnSpc>
                <a:spcPct val="90000"/>
              </a:lnSpc>
              <a:spcAft>
                <a:spcPts val="600"/>
              </a:spcAft>
              <a:buFont typeface="Arial" panose="020B0604020202020204" pitchFamily="34" charset="0"/>
              <a:buChar char="•"/>
            </a:pPr>
            <a:r>
              <a:rPr lang="en-US" sz="1400" dirty="0">
                <a:solidFill>
                  <a:srgbClr val="FFFFFF"/>
                </a:solidFill>
              </a:rPr>
              <a:t>10.5.    	Exhibition - Final submission</a:t>
            </a:r>
          </a:p>
        </p:txBody>
      </p:sp>
    </p:spTree>
    <p:extLst>
      <p:ext uri="{BB962C8B-B14F-4D97-AF65-F5344CB8AC3E}">
        <p14:creationId xmlns:p14="http://schemas.microsoft.com/office/powerpoint/2010/main" val="213528864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TotalTime>
  <Words>286</Words>
  <Application>Microsoft Macintosh PowerPoint</Application>
  <PresentationFormat>Širokoúhlá obrazovka</PresentationFormat>
  <Paragraphs>39</Paragraphs>
  <Slides>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Calibri</vt:lpstr>
      <vt:lpstr>Calibri Light</vt:lpstr>
      <vt:lpstr>Motiv Office</vt:lpstr>
      <vt:lpstr>Future Media Experiences</vt:lpstr>
      <vt:lpstr>Future Media Experiences</vt:lpstr>
      <vt:lpstr>Future Media Experiences</vt:lpstr>
      <vt:lpstr>Future Media Experiences</vt:lpstr>
      <vt:lpstr>Future Media Experiences</vt:lpstr>
      <vt:lpstr>Future Media Experiences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Media Experiences</dc:title>
  <dc:creator>Jana Rosenfeldová</dc:creator>
  <cp:lastModifiedBy>Jana Rosenfeldová</cp:lastModifiedBy>
  <cp:revision>11</cp:revision>
  <dcterms:created xsi:type="dcterms:W3CDTF">2021-02-14T11:14:56Z</dcterms:created>
  <dcterms:modified xsi:type="dcterms:W3CDTF">2021-02-21T19:54:50Z</dcterms:modified>
</cp:coreProperties>
</file>