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0" r:id="rId3"/>
    <p:sldId id="258" r:id="rId4"/>
    <p:sldId id="259" r:id="rId5"/>
    <p:sldId id="261" r:id="rId6"/>
    <p:sldId id="263" r:id="rId7"/>
    <p:sldId id="262" r:id="rId8"/>
    <p:sldId id="264" r:id="rId9"/>
    <p:sldId id="265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3CC354-7ECE-E906-EBDF-7A94EEF345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44712E8-5398-048C-6718-81179F608C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FE54A4F-407A-DCFC-279A-C88B37690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C07AD-06A8-4E73-8A30-64F42FE7A11F}" type="datetimeFigureOut">
              <a:rPr lang="cs-CZ" smtClean="0"/>
              <a:t>13.11.2023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BA607A6-DD18-39E2-00B5-94FC3BDC7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8D98EA1-E23C-3D86-5126-DC581F30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36DE-3D66-4DAD-A01E-3C79E64C88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7538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2D64F0-796E-AFEC-6CAC-ABBDBDA6F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99DEEA5-06D0-5ACC-D141-1CA515192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AAE53DB-0082-4B3F-FF78-5C3E13EAA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C07AD-06A8-4E73-8A30-64F42FE7A11F}" type="datetimeFigureOut">
              <a:rPr lang="cs-CZ" smtClean="0"/>
              <a:t>13.11.2023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96BB9D1-A94C-20B2-E2DA-A410054E5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468CD6A-C2AD-1683-001C-6494FB446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36DE-3D66-4DAD-A01E-3C79E64C88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0266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DC6ECB3-8042-092F-EA71-4D869BBE18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8F5E765-50E5-3698-156B-D5176B4E3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2A892CF-82A4-2356-B0EE-B2A1C2999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C07AD-06A8-4E73-8A30-64F42FE7A11F}" type="datetimeFigureOut">
              <a:rPr lang="cs-CZ" smtClean="0"/>
              <a:t>13.11.2023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AD4AFA5-8EFF-DD9C-A9A7-3696EF051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5BFB77F-930D-9396-CE27-29801F785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36DE-3D66-4DAD-A01E-3C79E64C88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723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4688B8-7C41-F11F-E046-93C29D8D0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0CA0B6-E880-A670-8191-6F244CC34B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ACAB8C7-0FF6-46D8-70AF-277A4A9A5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C07AD-06A8-4E73-8A30-64F42FE7A11F}" type="datetimeFigureOut">
              <a:rPr lang="cs-CZ" smtClean="0"/>
              <a:t>13.11.2023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3C3AFD3-010A-1DF4-0277-3A84A83C2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8D6EBD6-9573-47FB-827B-236E89447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36DE-3D66-4DAD-A01E-3C79E64C88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1378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643AF5-DDF0-7014-E5F1-86F8E537E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46190DC-AF4C-8236-E3E3-3CA249E844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50FC26-3770-6228-4E34-CD0479E21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C07AD-06A8-4E73-8A30-64F42FE7A11F}" type="datetimeFigureOut">
              <a:rPr lang="cs-CZ" smtClean="0"/>
              <a:t>13.11.2023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31BE2DD-BBA9-A87F-78C5-4DA57A7DD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8BF860B-4195-F92E-1F06-FEA46D87F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36DE-3D66-4DAD-A01E-3C79E64C88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1736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318CD5-DC2F-C9E0-2320-39163C708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25F1CB-6285-D99A-3DE3-8C810264C0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82A19C3-0194-A747-78AD-C9563CD14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CAAED06-A831-43D5-612B-C1E497152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C07AD-06A8-4E73-8A30-64F42FE7A11F}" type="datetimeFigureOut">
              <a:rPr lang="cs-CZ" smtClean="0"/>
              <a:t>13.11.2023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8E90946-F333-BAC8-BD04-EDB154472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A6E4A03-0755-41E8-CC54-C4BEA3BEB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36DE-3D66-4DAD-A01E-3C79E64C88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3655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06E231-9E9A-4249-CA2F-AF793C9F2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9443FFD-9EF5-8951-5596-34D31E2D2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D878E6D-D476-F506-EF50-F27B6F9A6B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7B73D42-59B8-77A1-9989-CD3D0347BA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60B73C0-1A8A-A550-83FD-91DF074D5F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13A90E1-4BFD-AE8C-8D68-EACB545EE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C07AD-06A8-4E73-8A30-64F42FE7A11F}" type="datetimeFigureOut">
              <a:rPr lang="cs-CZ" smtClean="0"/>
              <a:t>13.11.2023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1E9C367-2D28-DB1C-7F36-FFDEF9116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8247F34-3DF0-6585-19F1-0FD8F81EC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36DE-3D66-4DAD-A01E-3C79E64C88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5944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20CA58-D32D-5FAC-6B81-AD20CAAFE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504DEBA-2E7C-A95D-08FC-69DB9D3FC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C07AD-06A8-4E73-8A30-64F42FE7A11F}" type="datetimeFigureOut">
              <a:rPr lang="cs-CZ" smtClean="0"/>
              <a:t>13.11.2023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C42DE4B-8757-4CAC-04EC-13A528303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A57FADC-B947-50EF-151F-17A18E280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36DE-3D66-4DAD-A01E-3C79E64C88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0542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B5CED8E-854E-4A4F-CBC8-591E23A88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C07AD-06A8-4E73-8A30-64F42FE7A11F}" type="datetimeFigureOut">
              <a:rPr lang="cs-CZ" smtClean="0"/>
              <a:t>13.11.2023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56DF198-C739-B2E4-F399-7654A150C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FD72D6E-DD8F-B7F6-0CB6-C627E6577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36DE-3D66-4DAD-A01E-3C79E64C88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8447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F18E72-B4F9-500A-D7E2-3C112A784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98259A-FB22-6401-E127-F84B0D4B7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ADD0FCC-E530-9FF5-5C26-6F0E2CA6F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A61AEDA-B5D4-BF32-7BBE-843377F9D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C07AD-06A8-4E73-8A30-64F42FE7A11F}" type="datetimeFigureOut">
              <a:rPr lang="cs-CZ" smtClean="0"/>
              <a:t>13.11.2023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AC9D5F5-C641-AF28-189D-30116A49E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CB446F5-95E2-3F39-C2D2-DDC2D07CB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36DE-3D66-4DAD-A01E-3C79E64C88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8236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EA6901-F9D2-B0E7-D3B7-A3F696D11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D0C6645-6242-EADB-892F-2547E5E445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CB8BFA4-2BDA-7026-7C7C-70B479F69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1983133-81B6-85B4-D400-16D8148F8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C07AD-06A8-4E73-8A30-64F42FE7A11F}" type="datetimeFigureOut">
              <a:rPr lang="cs-CZ" smtClean="0"/>
              <a:t>13.11.2023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F064F58-EF45-C363-15A0-9BA24877E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AD53075-18B4-C833-5695-70B570E2B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36DE-3D66-4DAD-A01E-3C79E64C88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969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E71C8C5-A34C-F049-49E6-B79A0D399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7C5BBBA-30F1-3D5D-3913-55FF7D24F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C9A2C88-74B7-E5A7-40D1-C92BE77F18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C07AD-06A8-4E73-8A30-64F42FE7A11F}" type="datetimeFigureOut">
              <a:rPr lang="cs-CZ" smtClean="0"/>
              <a:t>13.11.2023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A07723F-22ED-CF9B-437D-19ADD823FE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B1A452F-88C0-C4F2-2AB7-7F9ACDEA67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736DE-3D66-4DAD-A01E-3C79E64C88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7440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aré kufry k dekoraci | Stará Stodola">
            <a:extLst>
              <a:ext uri="{FF2B5EF4-FFF2-40B4-BE49-F238E27FC236}">
                <a16:creationId xmlns:a16="http://schemas.microsoft.com/office/drawing/2014/main" id="{E93F7682-5885-95BA-9EE0-728A837FC8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3" b="17074"/>
          <a:stretch/>
        </p:blipFill>
        <p:spPr bwMode="auto">
          <a:xfrm>
            <a:off x="0" y="-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BBE4ED1-D7C1-9CED-9B35-60E88FE87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0910" y="2118598"/>
            <a:ext cx="10170160" cy="2620800"/>
          </a:xfrm>
        </p:spPr>
        <p:txBody>
          <a:bodyPr>
            <a:normAutofit/>
          </a:bodyPr>
          <a:lstStyle/>
          <a:p>
            <a:r>
              <a:rPr lang="cs-CZ" dirty="0"/>
              <a:t>Narativní analýza obrazu italské imigrace v argentinském dramatu ve 20. století</a:t>
            </a:r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E58F186-95ED-6276-71F5-614592A735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0" y="6103620"/>
            <a:ext cx="9144000" cy="502919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Bc. Anna Michnová</a:t>
            </a:r>
          </a:p>
        </p:txBody>
      </p:sp>
    </p:spTree>
    <p:extLst>
      <p:ext uri="{BB962C8B-B14F-4D97-AF65-F5344CB8AC3E}">
        <p14:creationId xmlns:p14="http://schemas.microsoft.com/office/powerpoint/2010/main" val="38658333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264E4F-DB4D-BD04-D586-EE871C64B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8" y="461991"/>
            <a:ext cx="5211301" cy="668309"/>
          </a:xfrm>
        </p:spPr>
        <p:txBody>
          <a:bodyPr anchor="b">
            <a:normAutofit/>
          </a:bodyPr>
          <a:lstStyle/>
          <a:p>
            <a:r>
              <a:rPr lang="cs-CZ" sz="3600" b="1" u="sng" dirty="0"/>
              <a:t>Velká vlna imigrace z Evropy</a:t>
            </a:r>
          </a:p>
        </p:txBody>
      </p:sp>
      <p:pic>
        <p:nvPicPr>
          <p:cNvPr id="1028" name="Picture 4" descr="El conventillo en el tango">
            <a:extLst>
              <a:ext uri="{FF2B5EF4-FFF2-40B4-BE49-F238E27FC236}">
                <a16:creationId xmlns:a16="http://schemas.microsoft.com/office/drawing/2014/main" id="{C7052FBB-107A-3BE7-7553-8F7F573BDE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7" r="-2" b="-2"/>
          <a:stretch/>
        </p:blipFill>
        <p:spPr bwMode="auto">
          <a:xfrm>
            <a:off x="20" y="-18829"/>
            <a:ext cx="5433960" cy="345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onventillo antiguo en Buenos Aires. | Buenos aires arquitectura, Buenos  aires, Fotos antiguas">
            <a:extLst>
              <a:ext uri="{FF2B5EF4-FFF2-40B4-BE49-F238E27FC236}">
                <a16:creationId xmlns:a16="http://schemas.microsoft.com/office/drawing/2014/main" id="{005615B6-255D-F8E0-C63E-037367368E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" r="1" b="17062"/>
          <a:stretch/>
        </p:blipFill>
        <p:spPr bwMode="auto">
          <a:xfrm>
            <a:off x="20" y="3421856"/>
            <a:ext cx="5433962" cy="344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923615DC-F5A3-677C-DB79-DA387F11F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034" name="Rectangle 1033">
              <a:extLst>
                <a:ext uri="{FF2B5EF4-FFF2-40B4-BE49-F238E27FC236}">
                  <a16:creationId xmlns:a16="http://schemas.microsoft.com/office/drawing/2014/main" id="{BCB2E658-9767-8805-2BCB-63F4F3AECE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5" name="Rectangle 1034">
              <a:extLst>
                <a:ext uri="{FF2B5EF4-FFF2-40B4-BE49-F238E27FC236}">
                  <a16:creationId xmlns:a16="http://schemas.microsoft.com/office/drawing/2014/main" id="{BEA709A9-EE8C-7D2E-43D2-E8A342BA0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27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2B971F-82B6-70FB-E332-EB101873E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1409700"/>
            <a:ext cx="5211301" cy="5118100"/>
          </a:xfrm>
        </p:spPr>
        <p:txBody>
          <a:bodyPr anchor="t">
            <a:normAutofit lnSpcReduction="10000"/>
          </a:bodyPr>
          <a:lstStyle/>
          <a:p>
            <a:r>
              <a:rPr lang="cs-CZ" dirty="0"/>
              <a:t>1880-1920 -&gt; cca 2.000.000 Italů (1mil 1900-1914)</a:t>
            </a:r>
          </a:p>
          <a:p>
            <a:r>
              <a:rPr lang="cs-CZ" dirty="0"/>
              <a:t>Cca 40% imigrantů jsou Italové (15% </a:t>
            </a:r>
            <a:r>
              <a:rPr lang="cs-CZ" dirty="0" err="1"/>
              <a:t>Šp</a:t>
            </a:r>
            <a:r>
              <a:rPr lang="cs-CZ" dirty="0"/>
              <a:t>, 15% Fr …)</a:t>
            </a:r>
          </a:p>
          <a:p>
            <a:endParaRPr lang="cs-CZ" dirty="0"/>
          </a:p>
          <a:p>
            <a:r>
              <a:rPr lang="cs-CZ" dirty="0" err="1"/>
              <a:t>Conventillos</a:t>
            </a:r>
            <a:endParaRPr lang="cs-CZ" dirty="0"/>
          </a:p>
          <a:p>
            <a:endParaRPr lang="cs-CZ" dirty="0"/>
          </a:p>
          <a:p>
            <a:r>
              <a:rPr lang="cs-CZ" dirty="0"/>
              <a:t>Urbanizace =&gt; městské frašky</a:t>
            </a:r>
          </a:p>
          <a:p>
            <a:r>
              <a:rPr lang="cs-CZ" dirty="0"/>
              <a:t>Divadlo se profesionalizuje</a:t>
            </a:r>
          </a:p>
          <a:p>
            <a:r>
              <a:rPr lang="cs-CZ" dirty="0"/>
              <a:t>Realismus</a:t>
            </a:r>
          </a:p>
          <a:p>
            <a:r>
              <a:rPr lang="cs-CZ" dirty="0"/>
              <a:t>Film/fotografie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629408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legantes sillas de terciopelo en el teatro">
            <a:extLst>
              <a:ext uri="{FF2B5EF4-FFF2-40B4-BE49-F238E27FC236}">
                <a16:creationId xmlns:a16="http://schemas.microsoft.com/office/drawing/2014/main" id="{41F76657-6AE2-8858-54B7-EEC23CD3D2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50000"/>
          </a:blip>
          <a:srcRect t="4777" b="10953"/>
          <a:stretch/>
        </p:blipFill>
        <p:spPr>
          <a:xfrm>
            <a:off x="20" y="10"/>
            <a:ext cx="12191980" cy="685661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CA2C170-48A8-8034-3898-4256AB674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Argentinské drama</a:t>
            </a:r>
          </a:p>
        </p:txBody>
      </p:sp>
    </p:spTree>
    <p:extLst>
      <p:ext uri="{BB962C8B-B14F-4D97-AF65-F5344CB8AC3E}">
        <p14:creationId xmlns:p14="http://schemas.microsoft.com/office/powerpoint/2010/main" val="16591208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6BF3B7-270F-8BF2-BCDA-82D5FF804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/>
              <a:t>Juan </a:t>
            </a:r>
            <a:r>
              <a:rPr lang="cs-CZ" b="1" u="sng" dirty="0" err="1"/>
              <a:t>Moreira</a:t>
            </a:r>
            <a:endParaRPr lang="cs-CZ" b="1" u="sng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A80D24-F073-4736-0F3F-2E79DB939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Eduardo </a:t>
            </a:r>
            <a:r>
              <a:rPr lang="cs-CZ" dirty="0" err="1"/>
              <a:t>Gutiérrez</a:t>
            </a:r>
            <a:endParaRPr lang="cs-CZ" dirty="0"/>
          </a:p>
          <a:p>
            <a:r>
              <a:rPr lang="cs-CZ" dirty="0"/>
              <a:t>Juan </a:t>
            </a:r>
            <a:r>
              <a:rPr lang="cs-CZ" dirty="0" err="1"/>
              <a:t>Moreira</a:t>
            </a:r>
            <a:r>
              <a:rPr lang="cs-CZ" dirty="0"/>
              <a:t> a téma „</a:t>
            </a:r>
            <a:r>
              <a:rPr lang="cs-CZ" dirty="0" err="1"/>
              <a:t>gauchos</a:t>
            </a:r>
            <a:r>
              <a:rPr lang="cs-CZ" dirty="0"/>
              <a:t>“</a:t>
            </a:r>
          </a:p>
          <a:p>
            <a:r>
              <a:rPr lang="cs-CZ" dirty="0"/>
              <a:t>Obnovení národního </a:t>
            </a:r>
            <a:r>
              <a:rPr lang="cs-CZ" dirty="0" err="1"/>
              <a:t>rioplatského</a:t>
            </a:r>
            <a:r>
              <a:rPr lang="cs-CZ" dirty="0"/>
              <a:t> divadla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Postava </a:t>
            </a:r>
            <a:r>
              <a:rPr lang="cs-CZ" dirty="0" err="1"/>
              <a:t>Sardetti</a:t>
            </a:r>
            <a:r>
              <a:rPr lang="cs-CZ" dirty="0"/>
              <a:t> = Ital</a:t>
            </a:r>
          </a:p>
          <a:p>
            <a:r>
              <a:rPr lang="cs-CZ" dirty="0"/>
              <a:t>Rodina </a:t>
            </a:r>
            <a:r>
              <a:rPr lang="cs-CZ" dirty="0" err="1"/>
              <a:t>Podestá</a:t>
            </a:r>
            <a:r>
              <a:rPr lang="cs-CZ" dirty="0"/>
              <a:t> = Italové</a:t>
            </a:r>
          </a:p>
        </p:txBody>
      </p:sp>
      <p:pic>
        <p:nvPicPr>
          <p:cNvPr id="4" name="Obrázek 3" descr="Obsah obrázku text, exteriér, zeď, země&#10;&#10;Popis byl vytvořen automaticky">
            <a:extLst>
              <a:ext uri="{FF2B5EF4-FFF2-40B4-BE49-F238E27FC236}">
                <a16:creationId xmlns:a16="http://schemas.microsoft.com/office/drawing/2014/main" id="{8DF3EDFC-B441-E9C7-19B5-83E5D61D4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6959" y="2242095"/>
            <a:ext cx="2939441" cy="427555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6B4767D-E4FF-7729-A177-4D74831B2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459" y="3670516"/>
            <a:ext cx="3844700" cy="28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64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0">
            <a:extLst>
              <a:ext uri="{FF2B5EF4-FFF2-40B4-BE49-F238E27FC236}">
                <a16:creationId xmlns:a16="http://schemas.microsoft.com/office/drawing/2014/main" id="{ADC09A0A-5EF7-45F4-B8EE-54903540B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C0888BE-589C-5C7D-FC04-F4E2BA7C9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3140" y="262551"/>
            <a:ext cx="6017562" cy="1544062"/>
          </a:xfrm>
        </p:spPr>
        <p:txBody>
          <a:bodyPr>
            <a:normAutofit/>
          </a:bodyPr>
          <a:lstStyle/>
          <a:p>
            <a:r>
              <a:rPr lang="cs-CZ" sz="4000" b="1" u="sng" dirty="0"/>
              <a:t>Život v </a:t>
            </a:r>
            <a:r>
              <a:rPr lang="cs-CZ" sz="4000" b="1" u="sng" dirty="0" err="1"/>
              <a:t>conventillos</a:t>
            </a:r>
            <a:endParaRPr lang="cs-CZ" sz="4000" b="1" u="sng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B87D0AA-0CF6-B592-2620-50D3105EC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809" y="3824234"/>
            <a:ext cx="3961652" cy="252555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F94F5B8-C0C5-3F26-5E50-DB057DC1F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929" y="3823304"/>
            <a:ext cx="3609262" cy="2526483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DE4AEB-F15B-8129-7969-74FC1F359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3140" y="1722733"/>
            <a:ext cx="4349160" cy="1706267"/>
          </a:xfrm>
        </p:spPr>
        <p:txBody>
          <a:bodyPr>
            <a:normAutofit/>
          </a:bodyPr>
          <a:lstStyle/>
          <a:p>
            <a:r>
              <a:rPr lang="cs-CZ" sz="2000" dirty="0"/>
              <a:t>1920 „Tu cuna </a:t>
            </a:r>
            <a:r>
              <a:rPr lang="cs-CZ" sz="2000" dirty="0" err="1"/>
              <a:t>fue</a:t>
            </a:r>
            <a:r>
              <a:rPr lang="cs-CZ" sz="2000" dirty="0"/>
              <a:t> </a:t>
            </a:r>
            <a:r>
              <a:rPr lang="cs-CZ" sz="2000" dirty="0" err="1"/>
              <a:t>un</a:t>
            </a:r>
            <a:r>
              <a:rPr lang="cs-CZ" sz="2000" dirty="0"/>
              <a:t> </a:t>
            </a:r>
            <a:r>
              <a:rPr lang="cs-CZ" sz="2000" dirty="0" err="1"/>
              <a:t>conventillo</a:t>
            </a:r>
            <a:r>
              <a:rPr lang="cs-CZ" sz="2000" dirty="0"/>
              <a:t>“ (Tvou kolébkou bylo </a:t>
            </a:r>
            <a:r>
              <a:rPr lang="cs-CZ" sz="2000" dirty="0" err="1"/>
              <a:t>conventillo</a:t>
            </a:r>
            <a:r>
              <a:rPr lang="cs-CZ" sz="2000" dirty="0"/>
              <a:t>)</a:t>
            </a:r>
          </a:p>
          <a:p>
            <a:r>
              <a:rPr lang="cs-CZ" sz="2000" dirty="0"/>
              <a:t>1923 „Matteo“</a:t>
            </a:r>
          </a:p>
          <a:p>
            <a:r>
              <a:rPr lang="cs-CZ" sz="2000" dirty="0"/>
              <a:t>1929 „</a:t>
            </a:r>
            <a:r>
              <a:rPr lang="cs-CZ" sz="2000" dirty="0" err="1"/>
              <a:t>Conventillo</a:t>
            </a:r>
            <a:r>
              <a:rPr lang="cs-CZ" sz="2000" dirty="0"/>
              <a:t> de la Paloma“</a:t>
            </a:r>
          </a:p>
          <a:p>
            <a:endParaRPr lang="cs-CZ" sz="20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1934BEE-5EC5-E3F6-6D42-412140E0A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689" y="3209733"/>
            <a:ext cx="2675653" cy="314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6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ormule matematiche complesse su una lavagna">
            <a:extLst>
              <a:ext uri="{FF2B5EF4-FFF2-40B4-BE49-F238E27FC236}">
                <a16:creationId xmlns:a16="http://schemas.microsoft.com/office/drawing/2014/main" id="{9911303F-F9C0-B4C1-E5CC-E53B3002B3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1611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5" name="Rectangle 19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0AE79AF-33BC-CD26-2BE9-F91306D51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309" y="1973731"/>
            <a:ext cx="4023360" cy="291053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cs-CZ" sz="4800" dirty="0">
                <a:solidFill>
                  <a:schemeClr val="bg1"/>
                </a:solidFill>
              </a:rPr>
              <a:t>M</a:t>
            </a:r>
            <a:r>
              <a:rPr lang="en-US" sz="4800" dirty="0" err="1">
                <a:solidFill>
                  <a:schemeClr val="bg1"/>
                </a:solidFill>
              </a:rPr>
              <a:t>etodologie</a:t>
            </a:r>
            <a:br>
              <a:rPr lang="cs-CZ" sz="4800" dirty="0">
                <a:solidFill>
                  <a:schemeClr val="bg1"/>
                </a:solidFill>
              </a:rPr>
            </a:br>
            <a:br>
              <a:rPr lang="cs-CZ" sz="4800" dirty="0">
                <a:solidFill>
                  <a:schemeClr val="bg1"/>
                </a:solidFill>
              </a:rPr>
            </a:br>
            <a:br>
              <a:rPr lang="cs-CZ" sz="4800" dirty="0">
                <a:solidFill>
                  <a:schemeClr val="bg1"/>
                </a:solidFill>
              </a:rPr>
            </a:br>
            <a:r>
              <a:rPr lang="cs-CZ" sz="4800" dirty="0">
                <a:solidFill>
                  <a:schemeClr val="bg1"/>
                </a:solidFill>
              </a:rPr>
              <a:t>Narativní analýza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581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Otazník na zeleném pastelovém pozadí">
            <a:extLst>
              <a:ext uri="{FF2B5EF4-FFF2-40B4-BE49-F238E27FC236}">
                <a16:creationId xmlns:a16="http://schemas.microsoft.com/office/drawing/2014/main" id="{BAE27F97-3000-5557-AEBA-D42744A87F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0"/>
          <a:stretch/>
        </p:blipFill>
        <p:spPr>
          <a:xfrm>
            <a:off x="3523488" y="-16764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CA08C4F-A2AC-F86C-CFEE-A3B0F72B5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0" y="771988"/>
            <a:ext cx="5618020" cy="8757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Výzkumn</a:t>
            </a:r>
            <a:r>
              <a:rPr lang="cs-CZ" sz="4800" dirty="0">
                <a:solidFill>
                  <a:schemeClr val="bg1"/>
                </a:solidFill>
              </a:rPr>
              <a:t>é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otázk</a:t>
            </a:r>
            <a:r>
              <a:rPr lang="cs-CZ" sz="4800" dirty="0">
                <a:solidFill>
                  <a:schemeClr val="bg1"/>
                </a:solidFill>
              </a:rPr>
              <a:t>y: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7947E11-0CE9-E534-F899-12941ABA5DD5}"/>
              </a:ext>
            </a:extLst>
          </p:cNvPr>
          <p:cNvSpPr txBox="1"/>
          <p:nvPr/>
        </p:nvSpPr>
        <p:spPr>
          <a:xfrm>
            <a:off x="477980" y="2126210"/>
            <a:ext cx="6519095" cy="319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?     Jaké narativy se objevují v argentinském dramatu, které zobrazuje život a socio-ekonomickou situaci italských imigrantů ve 20. letech 20. století?</a:t>
            </a:r>
          </a:p>
          <a:p>
            <a:endParaRPr lang="cs-CZ" sz="2000" dirty="0">
              <a:solidFill>
                <a:schemeClr val="bg1"/>
              </a:solidFill>
            </a:endParaRPr>
          </a:p>
          <a:p>
            <a:r>
              <a:rPr lang="cs-CZ" sz="2000" dirty="0">
                <a:solidFill>
                  <a:schemeClr val="bg1"/>
                </a:solidFill>
              </a:rPr>
              <a:t>?     Proč autoři divadelních her používají tyto narativy?</a:t>
            </a:r>
          </a:p>
          <a:p>
            <a:endParaRPr lang="cs-CZ" sz="2000" dirty="0">
              <a:solidFill>
                <a:schemeClr val="bg1"/>
              </a:solidFill>
            </a:endParaRPr>
          </a:p>
          <a:p>
            <a:r>
              <a:rPr lang="cs-CZ" sz="2000" dirty="0">
                <a:solidFill>
                  <a:schemeClr val="bg1"/>
                </a:solidFill>
              </a:rPr>
              <a:t>?     Kdo byli autoři divadelních her a pro jaké publikum psali?</a:t>
            </a:r>
          </a:p>
          <a:p>
            <a:endParaRPr lang="cs-CZ" sz="2000" dirty="0">
              <a:solidFill>
                <a:schemeClr val="bg1"/>
              </a:solidFill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solidFill>
                  <a:schemeClr val="bg1"/>
                </a:solidFill>
              </a:rPr>
              <a:t>?     Jak jsou zobrazovány postavy italského původu v divadelních hrách?</a:t>
            </a:r>
          </a:p>
        </p:txBody>
      </p:sp>
    </p:spTree>
    <p:extLst>
      <p:ext uri="{BB962C8B-B14F-4D97-AF65-F5344CB8AC3E}">
        <p14:creationId xmlns:p14="http://schemas.microsoft.com/office/powerpoint/2010/main" val="1073735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E0A5C5C-2A95-428E-9F6A-0D29EBD57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395" y="1040837"/>
            <a:ext cx="4754948" cy="4754948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056F38F-7C4E-461D-8709-7D0024AE1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411" y="1029607"/>
            <a:ext cx="4754948" cy="4754948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7278469-3C3C-49CE-AEEE-E176A4900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60" y="934855"/>
            <a:ext cx="4754948" cy="4754948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0CC788E-4831-C1F3-EE23-D0D5A7BA9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368" y="1877492"/>
            <a:ext cx="4030132" cy="3215373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Osnova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3DC754C-7E09-422D-A8BB-AF632E90D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20" name="Graphic 212">
            <a:extLst>
              <a:ext uri="{FF2B5EF4-FFF2-40B4-BE49-F238E27FC236}">
                <a16:creationId xmlns:a16="http://schemas.microsoft.com/office/drawing/2014/main" id="{4C6598AB-1C17-4D54-951C-A082D94AC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2" name="Graphic 212">
            <a:extLst>
              <a:ext uri="{FF2B5EF4-FFF2-40B4-BE49-F238E27FC236}">
                <a16:creationId xmlns:a16="http://schemas.microsoft.com/office/drawing/2014/main" id="{C83B66D7-137D-4AC1-B172-53D60F08B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6B92503-6984-4D15-8B98-8718709B7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8DDF938-524E-4C18-A47D-C00627832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5BB7AD-7F38-EE79-BEC0-8798589F3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316" y="248847"/>
            <a:ext cx="6334684" cy="660915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1. Úvod</a:t>
            </a: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2. Italská imigrace do Argentiny</a:t>
            </a: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3. Arg. drama</a:t>
            </a:r>
          </a:p>
          <a:p>
            <a:pPr marL="457200" lvl="1" indent="0">
              <a:buNone/>
            </a:pPr>
            <a:r>
              <a:rPr lang="cs-CZ" dirty="0">
                <a:solidFill>
                  <a:schemeClr val="bg1"/>
                </a:solidFill>
              </a:rPr>
              <a:t>a.	Počátky původního argentinského divadla – Juan </a:t>
            </a:r>
            <a:r>
              <a:rPr lang="cs-CZ" dirty="0" err="1">
                <a:solidFill>
                  <a:schemeClr val="bg1"/>
                </a:solidFill>
              </a:rPr>
              <a:t>Moreira</a:t>
            </a:r>
            <a:r>
              <a:rPr lang="cs-CZ" dirty="0">
                <a:solidFill>
                  <a:schemeClr val="bg1"/>
                </a:solidFill>
              </a:rPr>
              <a:t> </a:t>
            </a:r>
          </a:p>
          <a:p>
            <a:pPr marL="457200" lvl="1" indent="0">
              <a:buNone/>
            </a:pPr>
            <a:r>
              <a:rPr lang="cs-CZ" dirty="0">
                <a:solidFill>
                  <a:schemeClr val="bg1"/>
                </a:solidFill>
              </a:rPr>
              <a:t>b.	Bratři </a:t>
            </a:r>
            <a:r>
              <a:rPr lang="cs-CZ" dirty="0" err="1">
                <a:solidFill>
                  <a:schemeClr val="bg1"/>
                </a:solidFill>
              </a:rPr>
              <a:t>Podestá</a:t>
            </a:r>
            <a:endParaRPr lang="cs-CZ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cs-CZ" dirty="0">
                <a:solidFill>
                  <a:schemeClr val="bg1"/>
                </a:solidFill>
              </a:rPr>
              <a:t>c.	HRY, SE KTERÝMI BUDU PRACOVAT</a:t>
            </a: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4. Pojmy</a:t>
            </a:r>
          </a:p>
          <a:p>
            <a:pPr marL="457200" lvl="1" indent="0">
              <a:buNone/>
            </a:pPr>
            <a:r>
              <a:rPr lang="cs-CZ" dirty="0">
                <a:solidFill>
                  <a:schemeClr val="bg1"/>
                </a:solidFill>
              </a:rPr>
              <a:t>a.	</a:t>
            </a:r>
            <a:r>
              <a:rPr lang="cs-CZ" dirty="0" err="1">
                <a:solidFill>
                  <a:schemeClr val="bg1"/>
                </a:solidFill>
              </a:rPr>
              <a:t>Conventillos</a:t>
            </a:r>
            <a:endParaRPr lang="cs-CZ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cs-CZ" dirty="0">
                <a:solidFill>
                  <a:schemeClr val="bg1"/>
                </a:solidFill>
              </a:rPr>
              <a:t>b.	imigrace</a:t>
            </a:r>
          </a:p>
          <a:p>
            <a:pPr marL="457200" lvl="1" indent="0">
              <a:buNone/>
            </a:pPr>
            <a:r>
              <a:rPr lang="cs-CZ" dirty="0">
                <a:solidFill>
                  <a:schemeClr val="bg1"/>
                </a:solidFill>
              </a:rPr>
              <a:t>c.	sociální vyloučení atd…</a:t>
            </a: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5. Obraz italských imigrantů v divadelních hrách</a:t>
            </a:r>
          </a:p>
          <a:p>
            <a:pPr marL="457200" lvl="1" indent="0">
              <a:buNone/>
            </a:pPr>
            <a:r>
              <a:rPr lang="cs-CZ" dirty="0">
                <a:solidFill>
                  <a:schemeClr val="bg1"/>
                </a:solidFill>
              </a:rPr>
              <a:t>a.	narativ soc. vyloučení</a:t>
            </a:r>
          </a:p>
          <a:p>
            <a:pPr marL="457200" lvl="1" indent="0">
              <a:buNone/>
            </a:pPr>
            <a:r>
              <a:rPr lang="cs-CZ" dirty="0">
                <a:solidFill>
                  <a:schemeClr val="bg1"/>
                </a:solidFill>
              </a:rPr>
              <a:t>b.	narativ zesměšnění atd…</a:t>
            </a: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6. Závěr</a:t>
            </a: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7. Zdroje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  <p:grpSp>
        <p:nvGrpSpPr>
          <p:cNvPr id="28" name="Graphic 185">
            <a:extLst>
              <a:ext uri="{FF2B5EF4-FFF2-40B4-BE49-F238E27FC236}">
                <a16:creationId xmlns:a16="http://schemas.microsoft.com/office/drawing/2014/main" id="{3773FAF5-C452-4455-9411-D6AF5EBD4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12239" y="61394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CA0D96-F63C-4F7B-BE16-0F3FE76D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4F83A81-0546-400A-918A-90C9C48B8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741F692-A5B6-4215-86D9-B1FD4FF2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C0876CB-9C60-4580-8FED-CD64EC76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879B3B7-48DB-4D3A-BB33-02766EAD3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30919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ooks stacked on a wooden table">
            <a:extLst>
              <a:ext uri="{FF2B5EF4-FFF2-40B4-BE49-F238E27FC236}">
                <a16:creationId xmlns:a16="http://schemas.microsoft.com/office/drawing/2014/main" id="{2442E87B-312F-434E-45E2-AA6E439D95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370"/>
          <a:stretch/>
        </p:blipFill>
        <p:spPr>
          <a:xfrm>
            <a:off x="20" y="-7619"/>
            <a:ext cx="12191979" cy="68873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392" y="0"/>
            <a:ext cx="7397030" cy="6879744"/>
          </a:xfrm>
          <a:prstGeom prst="rect">
            <a:avLst/>
          </a:prstGeom>
          <a:gradFill flip="none" rotWithShape="1">
            <a:gsLst>
              <a:gs pos="9000">
                <a:srgbClr val="000000">
                  <a:alpha val="65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BD36AA0-2AA8-A27A-D4FA-756CEBD26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9400"/>
            <a:ext cx="6769099" cy="648970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sz="3600" b="1" u="sng" dirty="0">
                <a:solidFill>
                  <a:srgbClr val="FFFFFF"/>
                </a:solidFill>
              </a:rPr>
              <a:t>Zdroje</a:t>
            </a:r>
            <a:r>
              <a:rPr lang="cs-CZ" sz="3600" b="1" dirty="0">
                <a:solidFill>
                  <a:srgbClr val="FFFFFF"/>
                </a:solidFill>
              </a:rPr>
              <a:t>:</a:t>
            </a:r>
            <a:br>
              <a:rPr lang="cs-CZ" sz="1600" b="1" dirty="0">
                <a:solidFill>
                  <a:srgbClr val="FFFFFF"/>
                </a:solidFill>
              </a:rPr>
            </a:br>
            <a:br>
              <a:rPr lang="cs-CZ" sz="1600" b="1" dirty="0">
                <a:solidFill>
                  <a:srgbClr val="FFFFFF"/>
                </a:solidFill>
              </a:rPr>
            </a:br>
            <a:r>
              <a:rPr lang="es-ES" sz="1600" b="1" dirty="0">
                <a:solidFill>
                  <a:srgbClr val="FFFFFF"/>
                </a:solidFill>
              </a:rPr>
              <a:t>https://inet.cultura.gob.ar = INSTITUTO NACIONAL DE ESTUDIOS DE TEATRO</a:t>
            </a:r>
            <a:br>
              <a:rPr lang="es-ES" sz="1600" b="1" dirty="0">
                <a:solidFill>
                  <a:srgbClr val="FFFFFF"/>
                </a:solidFill>
              </a:rPr>
            </a:br>
            <a:r>
              <a:rPr lang="cs-CZ" sz="1600" b="1" dirty="0">
                <a:solidFill>
                  <a:srgbClr val="FFFFFF"/>
                </a:solidFill>
              </a:rPr>
              <a:t>BAILY, Samuel L. </a:t>
            </a:r>
            <a:r>
              <a:rPr lang="cs-CZ" sz="1600" b="1" dirty="0" err="1">
                <a:solidFill>
                  <a:srgbClr val="FFFFFF"/>
                </a:solidFill>
              </a:rPr>
              <a:t>The</a:t>
            </a:r>
            <a:r>
              <a:rPr lang="cs-CZ" sz="1600" b="1" dirty="0">
                <a:solidFill>
                  <a:srgbClr val="FFFFFF"/>
                </a:solidFill>
              </a:rPr>
              <a:t> </a:t>
            </a:r>
            <a:r>
              <a:rPr lang="cs-CZ" sz="1600" b="1" dirty="0" err="1">
                <a:solidFill>
                  <a:srgbClr val="FFFFFF"/>
                </a:solidFill>
              </a:rPr>
              <a:t>Adjustment</a:t>
            </a:r>
            <a:r>
              <a:rPr lang="cs-CZ" sz="1600" b="1" dirty="0">
                <a:solidFill>
                  <a:srgbClr val="FFFFFF"/>
                </a:solidFill>
              </a:rPr>
              <a:t> </a:t>
            </a:r>
            <a:r>
              <a:rPr lang="cs-CZ" sz="1600" b="1" dirty="0" err="1">
                <a:solidFill>
                  <a:srgbClr val="FFFFFF"/>
                </a:solidFill>
              </a:rPr>
              <a:t>of</a:t>
            </a:r>
            <a:r>
              <a:rPr lang="cs-CZ" sz="1600" b="1" dirty="0">
                <a:solidFill>
                  <a:srgbClr val="FFFFFF"/>
                </a:solidFill>
              </a:rPr>
              <a:t> </a:t>
            </a:r>
            <a:r>
              <a:rPr lang="cs-CZ" sz="1600" b="1" dirty="0" err="1">
                <a:solidFill>
                  <a:srgbClr val="FFFFFF"/>
                </a:solidFill>
              </a:rPr>
              <a:t>Italian</a:t>
            </a:r>
            <a:r>
              <a:rPr lang="cs-CZ" sz="1600" b="1" dirty="0">
                <a:solidFill>
                  <a:srgbClr val="FFFFFF"/>
                </a:solidFill>
              </a:rPr>
              <a:t> </a:t>
            </a:r>
            <a:r>
              <a:rPr lang="cs-CZ" sz="1600" b="1" dirty="0" err="1">
                <a:solidFill>
                  <a:srgbClr val="FFFFFF"/>
                </a:solidFill>
              </a:rPr>
              <a:t>Immigrants</a:t>
            </a:r>
            <a:r>
              <a:rPr lang="cs-CZ" sz="1600" b="1" dirty="0">
                <a:solidFill>
                  <a:srgbClr val="FFFFFF"/>
                </a:solidFill>
              </a:rPr>
              <a:t> in Buenos Aires and New York, 1870-1914. </a:t>
            </a:r>
            <a:r>
              <a:rPr lang="cs-CZ" sz="1600" b="1" i="1" dirty="0" err="1">
                <a:solidFill>
                  <a:srgbClr val="FFFFFF"/>
                </a:solidFill>
              </a:rPr>
              <a:t>The</a:t>
            </a:r>
            <a:r>
              <a:rPr lang="cs-CZ" sz="1600" b="1" i="1" dirty="0">
                <a:solidFill>
                  <a:srgbClr val="FFFFFF"/>
                </a:solidFill>
              </a:rPr>
              <a:t> </a:t>
            </a:r>
            <a:r>
              <a:rPr lang="cs-CZ" sz="1600" b="1" i="1" dirty="0" err="1">
                <a:solidFill>
                  <a:srgbClr val="FFFFFF"/>
                </a:solidFill>
              </a:rPr>
              <a:t>American</a:t>
            </a:r>
            <a:r>
              <a:rPr lang="cs-CZ" sz="1600" b="1" i="1" dirty="0">
                <a:solidFill>
                  <a:srgbClr val="FFFFFF"/>
                </a:solidFill>
              </a:rPr>
              <a:t> </a:t>
            </a:r>
            <a:r>
              <a:rPr lang="cs-CZ" sz="1600" b="1" i="1" dirty="0" err="1">
                <a:solidFill>
                  <a:srgbClr val="FFFFFF"/>
                </a:solidFill>
              </a:rPr>
              <a:t>Historical</a:t>
            </a:r>
            <a:r>
              <a:rPr lang="cs-CZ" sz="1600" b="1" i="1" dirty="0">
                <a:solidFill>
                  <a:srgbClr val="FFFFFF"/>
                </a:solidFill>
              </a:rPr>
              <a:t> </a:t>
            </a:r>
            <a:r>
              <a:rPr lang="cs-CZ" sz="1600" b="1" i="1" dirty="0" err="1">
                <a:solidFill>
                  <a:srgbClr val="FFFFFF"/>
                </a:solidFill>
              </a:rPr>
              <a:t>Review</a:t>
            </a:r>
            <a:r>
              <a:rPr lang="cs-CZ" sz="1600" b="1" dirty="0">
                <a:solidFill>
                  <a:srgbClr val="FFFFFF"/>
                </a:solidFill>
              </a:rPr>
              <a:t>, </a:t>
            </a:r>
            <a:r>
              <a:rPr lang="cs-CZ" sz="1600" b="1" dirty="0" err="1">
                <a:solidFill>
                  <a:srgbClr val="FFFFFF"/>
                </a:solidFill>
              </a:rPr>
              <a:t>Apr</a:t>
            </a:r>
            <a:r>
              <a:rPr lang="cs-CZ" sz="1600" b="1" dirty="0">
                <a:solidFill>
                  <a:srgbClr val="FFFFFF"/>
                </a:solidFill>
              </a:rPr>
              <a:t>., 1983, Vol. 88, No. 2, pp. 281- 305 </a:t>
            </a:r>
            <a:br>
              <a:rPr lang="cs-CZ" sz="1600" b="1" dirty="0">
                <a:solidFill>
                  <a:srgbClr val="FFFFFF"/>
                </a:solidFill>
              </a:rPr>
            </a:br>
            <a:r>
              <a:rPr lang="es-ES" sz="1600" b="1" dirty="0">
                <a:solidFill>
                  <a:srgbClr val="FFFFFF"/>
                </a:solidFill>
              </a:rPr>
              <a:t>CIANCIO, Gerardo. Circo y teatro: el espectáculo y el público en el Río de la Plata entre 1880 y 1930. </a:t>
            </a:r>
            <a:r>
              <a:rPr lang="es-ES" sz="1600" b="1" i="1" dirty="0" err="1">
                <a:solidFill>
                  <a:srgbClr val="FFFFFF"/>
                </a:solidFill>
              </a:rPr>
              <a:t>Insomnia</a:t>
            </a:r>
            <a:r>
              <a:rPr lang="es-ES" sz="1600" b="1" dirty="0">
                <a:solidFill>
                  <a:srgbClr val="FFFFFF"/>
                </a:solidFill>
              </a:rPr>
              <a:t>, </a:t>
            </a:r>
            <a:r>
              <a:rPr lang="es-ES" sz="1600" b="1" dirty="0" err="1">
                <a:solidFill>
                  <a:srgbClr val="FFFFFF"/>
                </a:solidFill>
              </a:rPr>
              <a:t>Nº</a:t>
            </a:r>
            <a:r>
              <a:rPr lang="es-ES" sz="1600" b="1" dirty="0">
                <a:solidFill>
                  <a:srgbClr val="FFFFFF"/>
                </a:solidFill>
              </a:rPr>
              <a:t> 21.</a:t>
            </a:r>
            <a:br>
              <a:rPr lang="es-ES" sz="1600" b="1" dirty="0">
                <a:solidFill>
                  <a:srgbClr val="FFFFFF"/>
                </a:solidFill>
              </a:rPr>
            </a:br>
            <a:r>
              <a:rPr lang="es-ES" sz="1600" b="1" dirty="0">
                <a:solidFill>
                  <a:srgbClr val="FFFFFF"/>
                </a:solidFill>
              </a:rPr>
              <a:t>CHALUPA, </a:t>
            </a:r>
            <a:r>
              <a:rPr lang="es-ES" sz="1600" b="1" dirty="0" err="1">
                <a:solidFill>
                  <a:srgbClr val="FFFFFF"/>
                </a:solidFill>
              </a:rPr>
              <a:t>Jiří</a:t>
            </a:r>
            <a:r>
              <a:rPr lang="es-ES" sz="1600" b="1" dirty="0">
                <a:solidFill>
                  <a:srgbClr val="FFFFFF"/>
                </a:solidFill>
              </a:rPr>
              <a:t>. </a:t>
            </a:r>
            <a:r>
              <a:rPr lang="es-ES" sz="1600" b="1" i="1" dirty="0" err="1">
                <a:solidFill>
                  <a:srgbClr val="FFFFFF"/>
                </a:solidFill>
              </a:rPr>
              <a:t>Dějiny</a:t>
            </a:r>
            <a:r>
              <a:rPr lang="es-ES" sz="1600" b="1" i="1" dirty="0">
                <a:solidFill>
                  <a:srgbClr val="FFFFFF"/>
                </a:solidFill>
              </a:rPr>
              <a:t> </a:t>
            </a:r>
            <a:r>
              <a:rPr lang="es-ES" sz="1600" b="1" i="1" dirty="0" err="1">
                <a:solidFill>
                  <a:srgbClr val="FFFFFF"/>
                </a:solidFill>
              </a:rPr>
              <a:t>Argentiny</a:t>
            </a:r>
            <a:r>
              <a:rPr lang="es-ES" sz="1600" b="1" i="1" dirty="0">
                <a:solidFill>
                  <a:srgbClr val="FFFFFF"/>
                </a:solidFill>
              </a:rPr>
              <a:t>, Uruguaye a Chile</a:t>
            </a:r>
            <a:r>
              <a:rPr lang="es-ES" sz="1600" b="1" dirty="0">
                <a:solidFill>
                  <a:srgbClr val="FFFFFF"/>
                </a:solidFill>
              </a:rPr>
              <a:t>. </a:t>
            </a:r>
            <a:r>
              <a:rPr lang="es-ES" sz="1600" b="1" dirty="0" err="1">
                <a:solidFill>
                  <a:srgbClr val="FFFFFF"/>
                </a:solidFill>
              </a:rPr>
              <a:t>Praha</a:t>
            </a:r>
            <a:r>
              <a:rPr lang="es-ES" sz="1600" b="1" dirty="0">
                <a:solidFill>
                  <a:srgbClr val="FFFFFF"/>
                </a:solidFill>
              </a:rPr>
              <a:t>: </a:t>
            </a:r>
            <a:r>
              <a:rPr lang="es-ES" sz="1600" b="1" dirty="0" err="1">
                <a:solidFill>
                  <a:srgbClr val="FFFFFF"/>
                </a:solidFill>
              </a:rPr>
              <a:t>Nakladatelství</a:t>
            </a:r>
            <a:r>
              <a:rPr lang="es-ES" sz="1600" b="1" dirty="0">
                <a:solidFill>
                  <a:srgbClr val="FFFFFF"/>
                </a:solidFill>
              </a:rPr>
              <a:t> </a:t>
            </a:r>
            <a:r>
              <a:rPr lang="es-ES" sz="1600" b="1" dirty="0" err="1">
                <a:solidFill>
                  <a:srgbClr val="FFFFFF"/>
                </a:solidFill>
              </a:rPr>
              <a:t>Lidové</a:t>
            </a:r>
            <a:r>
              <a:rPr lang="es-ES" sz="1600" b="1" dirty="0">
                <a:solidFill>
                  <a:srgbClr val="FFFFFF"/>
                </a:solidFill>
              </a:rPr>
              <a:t> </a:t>
            </a:r>
            <a:r>
              <a:rPr lang="es-ES" sz="1600" b="1" dirty="0" err="1">
                <a:solidFill>
                  <a:srgbClr val="FFFFFF"/>
                </a:solidFill>
              </a:rPr>
              <a:t>noviny</a:t>
            </a:r>
            <a:r>
              <a:rPr lang="es-ES" sz="1600" b="1" dirty="0">
                <a:solidFill>
                  <a:srgbClr val="FFFFFF"/>
                </a:solidFill>
              </a:rPr>
              <a:t>, </a:t>
            </a:r>
            <a:r>
              <a:rPr lang="es-ES" sz="1600" b="1" dirty="0" err="1">
                <a:solidFill>
                  <a:srgbClr val="FFFFFF"/>
                </a:solidFill>
              </a:rPr>
              <a:t>s.r.o</a:t>
            </a:r>
            <a:r>
              <a:rPr lang="es-ES" sz="1600" b="1" dirty="0">
                <a:solidFill>
                  <a:srgbClr val="FFFFFF"/>
                </a:solidFill>
              </a:rPr>
              <a:t>, 2012.</a:t>
            </a:r>
            <a:br>
              <a:rPr lang="cs-CZ" sz="1600" b="1" dirty="0">
                <a:solidFill>
                  <a:srgbClr val="FFFFFF"/>
                </a:solidFill>
              </a:rPr>
            </a:br>
            <a:r>
              <a:rPr lang="es-ES" sz="1600" b="1" dirty="0">
                <a:solidFill>
                  <a:srgbClr val="FFFFFF"/>
                </a:solidFill>
              </a:rPr>
              <a:t>CHAVES, Camila</a:t>
            </a:r>
            <a:r>
              <a:rPr lang="es-ES" sz="1600" b="1" i="1" dirty="0">
                <a:solidFill>
                  <a:srgbClr val="FFFFFF"/>
                </a:solidFill>
              </a:rPr>
              <a:t>. Inmigración italiana en Argentina (1880-1930</a:t>
            </a:r>
            <a:r>
              <a:rPr lang="es-ES" sz="1600" b="1" dirty="0">
                <a:solidFill>
                  <a:srgbClr val="FFFFFF"/>
                </a:solidFill>
              </a:rPr>
              <a:t>). Universidad de Barcelona, 2020</a:t>
            </a:r>
            <a:br>
              <a:rPr lang="es-ES" sz="1600" b="1" dirty="0">
                <a:solidFill>
                  <a:srgbClr val="FFFFFF"/>
                </a:solidFill>
              </a:rPr>
            </a:br>
            <a:r>
              <a:rPr lang="cs-CZ" sz="1600" b="1" dirty="0">
                <a:solidFill>
                  <a:srgbClr val="FFFFFF"/>
                </a:solidFill>
              </a:rPr>
              <a:t>DISCÉPOLO, Armando. </a:t>
            </a:r>
            <a:r>
              <a:rPr lang="cs-CZ" sz="1600" b="1" i="1" dirty="0">
                <a:solidFill>
                  <a:srgbClr val="FFFFFF"/>
                </a:solidFill>
              </a:rPr>
              <a:t>Mateo</a:t>
            </a:r>
            <a:r>
              <a:rPr lang="cs-CZ" sz="1600" b="1" dirty="0">
                <a:solidFill>
                  <a:srgbClr val="FFFFFF"/>
                </a:solidFill>
              </a:rPr>
              <a:t>. [online] Zdroj: https://ecea.edu.ar/recursos/libros/Mateo-de-Armando-Discepolo.pdf </a:t>
            </a:r>
            <a:br>
              <a:rPr lang="cs-CZ" sz="1600" b="1" dirty="0">
                <a:solidFill>
                  <a:srgbClr val="FFFFFF"/>
                </a:solidFill>
              </a:rPr>
            </a:br>
            <a:r>
              <a:rPr lang="es-ES" sz="1600" b="1" dirty="0">
                <a:solidFill>
                  <a:srgbClr val="FFFFFF"/>
                </a:solidFill>
              </a:rPr>
              <a:t>HWANGPO, M. Cecilia. Los inmigrantes: El Otro en el teatro argentino de principios del siglo XX. </a:t>
            </a:r>
            <a:r>
              <a:rPr lang="es-ES" sz="1600" b="1" i="1" dirty="0">
                <a:solidFill>
                  <a:srgbClr val="FFFFFF"/>
                </a:solidFill>
              </a:rPr>
              <a:t>Revista de Crítica Literaria Latinoamericana</a:t>
            </a:r>
            <a:r>
              <a:rPr lang="es-ES" sz="1600" b="1" dirty="0">
                <a:solidFill>
                  <a:srgbClr val="FFFFFF"/>
                </a:solidFill>
              </a:rPr>
              <a:t>, año 29, No. 57 (2003), pp. 17-29</a:t>
            </a:r>
            <a:br>
              <a:rPr lang="es-ES" sz="1600" b="1" dirty="0">
                <a:solidFill>
                  <a:srgbClr val="FFFFFF"/>
                </a:solidFill>
              </a:rPr>
            </a:br>
            <a:r>
              <a:rPr lang="es-ES" sz="1600" b="1" dirty="0">
                <a:solidFill>
                  <a:srgbClr val="FFFFFF"/>
                </a:solidFill>
              </a:rPr>
              <a:t>SCHÁVELZON, Daniel, etc. </a:t>
            </a:r>
            <a:r>
              <a:rPr lang="es-ES" sz="1600" b="1" i="1" dirty="0">
                <a:solidFill>
                  <a:srgbClr val="FFFFFF"/>
                </a:solidFill>
              </a:rPr>
              <a:t>Los conventillos de Buenos Aires: La Casa Mínima un estudio arqueológico.</a:t>
            </a:r>
            <a:r>
              <a:rPr lang="es-ES" sz="1600" b="1" dirty="0">
                <a:solidFill>
                  <a:srgbClr val="FFFFFF"/>
                </a:solidFill>
              </a:rPr>
              <a:t> Buenos Aires: Ediciones Turísticas, 2005.</a:t>
            </a:r>
            <a:br>
              <a:rPr lang="cs-CZ" sz="1600" b="1" dirty="0">
                <a:solidFill>
                  <a:srgbClr val="FFFFFF"/>
                </a:solidFill>
              </a:rPr>
            </a:br>
            <a:r>
              <a:rPr lang="cs-CZ" sz="1600" b="1" dirty="0">
                <a:solidFill>
                  <a:srgbClr val="FFFFFF"/>
                </a:solidFill>
              </a:rPr>
              <a:t>SANHUEZA, María Teresa. </a:t>
            </a:r>
            <a:r>
              <a:rPr lang="cs-CZ" sz="1600" b="1" dirty="0" err="1">
                <a:solidFill>
                  <a:srgbClr val="FFFFFF"/>
                </a:solidFill>
              </a:rPr>
              <a:t>Italian</a:t>
            </a:r>
            <a:r>
              <a:rPr lang="cs-CZ" sz="1600" b="1" dirty="0">
                <a:solidFill>
                  <a:srgbClr val="FFFFFF"/>
                </a:solidFill>
              </a:rPr>
              <a:t> </a:t>
            </a:r>
            <a:r>
              <a:rPr lang="cs-CZ" sz="1600" b="1" dirty="0" err="1">
                <a:solidFill>
                  <a:srgbClr val="FFFFFF"/>
                </a:solidFill>
              </a:rPr>
              <a:t>Immigrants</a:t>
            </a:r>
            <a:r>
              <a:rPr lang="cs-CZ" sz="1600" b="1" dirty="0">
                <a:solidFill>
                  <a:srgbClr val="FFFFFF"/>
                </a:solidFill>
              </a:rPr>
              <a:t> in Argentina: </a:t>
            </a:r>
            <a:r>
              <a:rPr lang="cs-CZ" sz="1600" b="1" dirty="0" err="1">
                <a:solidFill>
                  <a:srgbClr val="FFFFFF"/>
                </a:solidFill>
              </a:rPr>
              <a:t>Some</a:t>
            </a:r>
            <a:r>
              <a:rPr lang="cs-CZ" sz="1600" b="1" dirty="0">
                <a:solidFill>
                  <a:srgbClr val="FFFFFF"/>
                </a:solidFill>
              </a:rPr>
              <a:t> </a:t>
            </a:r>
            <a:r>
              <a:rPr lang="cs-CZ" sz="1600" b="1" dirty="0" err="1">
                <a:solidFill>
                  <a:srgbClr val="FFFFFF"/>
                </a:solidFill>
              </a:rPr>
              <a:t>Representations</a:t>
            </a:r>
            <a:r>
              <a:rPr lang="cs-CZ" sz="1600" b="1" dirty="0">
                <a:solidFill>
                  <a:srgbClr val="FFFFFF"/>
                </a:solidFill>
              </a:rPr>
              <a:t> on </a:t>
            </a:r>
            <a:r>
              <a:rPr lang="cs-CZ" sz="1600" b="1" dirty="0" err="1">
                <a:solidFill>
                  <a:srgbClr val="FFFFFF"/>
                </a:solidFill>
              </a:rPr>
              <a:t>Stage</a:t>
            </a:r>
            <a:r>
              <a:rPr lang="cs-CZ" sz="1600" b="1" dirty="0">
                <a:solidFill>
                  <a:srgbClr val="FFFFFF"/>
                </a:solidFill>
              </a:rPr>
              <a:t>. </a:t>
            </a:r>
            <a:r>
              <a:rPr lang="cs-CZ" sz="1600" b="1" i="1" dirty="0" err="1">
                <a:solidFill>
                  <a:srgbClr val="FFFFFF"/>
                </a:solidFill>
              </a:rPr>
              <a:t>Italian</a:t>
            </a:r>
            <a:r>
              <a:rPr lang="cs-CZ" sz="1600" b="1" i="1" dirty="0">
                <a:solidFill>
                  <a:srgbClr val="FFFFFF"/>
                </a:solidFill>
              </a:rPr>
              <a:t> </a:t>
            </a:r>
            <a:r>
              <a:rPr lang="cs-CZ" sz="1600" b="1" i="1" dirty="0" err="1">
                <a:solidFill>
                  <a:srgbClr val="FFFFFF"/>
                </a:solidFill>
              </a:rPr>
              <a:t>Americana</a:t>
            </a:r>
            <a:r>
              <a:rPr lang="cs-CZ" sz="1600" b="1" dirty="0">
                <a:solidFill>
                  <a:srgbClr val="FFFFFF"/>
                </a:solidFill>
              </a:rPr>
              <a:t>, Winter 2003, Vol. 21, No. 1, pp. 5-21 </a:t>
            </a:r>
            <a:br>
              <a:rPr lang="cs-CZ" sz="1600" b="1" dirty="0">
                <a:solidFill>
                  <a:srgbClr val="FFFFFF"/>
                </a:solidFill>
              </a:rPr>
            </a:br>
            <a:r>
              <a:rPr lang="cs-CZ" sz="1600" b="1" dirty="0">
                <a:solidFill>
                  <a:srgbClr val="FFFFFF"/>
                </a:solidFill>
              </a:rPr>
              <a:t>VACAREZZA, Alberto.</a:t>
            </a:r>
            <a:r>
              <a:rPr lang="cs-CZ" sz="1600" b="1" i="1" dirty="0">
                <a:solidFill>
                  <a:srgbClr val="FFFFFF"/>
                </a:solidFill>
              </a:rPr>
              <a:t> El </a:t>
            </a:r>
            <a:r>
              <a:rPr lang="cs-CZ" sz="1600" b="1" i="1" dirty="0" err="1">
                <a:solidFill>
                  <a:srgbClr val="FFFFFF"/>
                </a:solidFill>
              </a:rPr>
              <a:t>conventillo</a:t>
            </a:r>
            <a:r>
              <a:rPr lang="cs-CZ" sz="1600" b="1" i="1" dirty="0">
                <a:solidFill>
                  <a:srgbClr val="FFFFFF"/>
                </a:solidFill>
              </a:rPr>
              <a:t> de la Paloma</a:t>
            </a:r>
            <a:r>
              <a:rPr lang="cs-CZ" sz="1600" b="1" dirty="0">
                <a:solidFill>
                  <a:srgbClr val="FFFFFF"/>
                </a:solidFill>
              </a:rPr>
              <a:t>. [online] Zdroj: https://literaturaargentinaii.files.wordpress.com/2012/10/vacarezza-alberto-el-conventillo-de-la-paloma.pdf </a:t>
            </a:r>
            <a:br>
              <a:rPr lang="cs-CZ" sz="1600" b="1" dirty="0">
                <a:solidFill>
                  <a:srgbClr val="FFFFFF"/>
                </a:solidFill>
              </a:rPr>
            </a:br>
            <a:r>
              <a:rPr lang="cs-CZ" sz="1600" b="1" dirty="0">
                <a:solidFill>
                  <a:srgbClr val="FFFFFF"/>
                </a:solidFill>
              </a:rPr>
              <a:t>VACAREZZA, Alberto. </a:t>
            </a:r>
            <a:r>
              <a:rPr lang="cs-CZ" sz="1600" b="1" i="1" dirty="0">
                <a:solidFill>
                  <a:srgbClr val="FFFFFF"/>
                </a:solidFill>
              </a:rPr>
              <a:t>Tu cuna </a:t>
            </a:r>
            <a:r>
              <a:rPr lang="cs-CZ" sz="1600" b="1" i="1" dirty="0" err="1">
                <a:solidFill>
                  <a:srgbClr val="FFFFFF"/>
                </a:solidFill>
              </a:rPr>
              <a:t>fue</a:t>
            </a:r>
            <a:r>
              <a:rPr lang="cs-CZ" sz="1600" b="1" i="1" dirty="0">
                <a:solidFill>
                  <a:srgbClr val="FFFFFF"/>
                </a:solidFill>
              </a:rPr>
              <a:t> </a:t>
            </a:r>
            <a:r>
              <a:rPr lang="cs-CZ" sz="1600" b="1" i="1" dirty="0" err="1">
                <a:solidFill>
                  <a:srgbClr val="FFFFFF"/>
                </a:solidFill>
              </a:rPr>
              <a:t>un</a:t>
            </a:r>
            <a:r>
              <a:rPr lang="cs-CZ" sz="1600" b="1" i="1" dirty="0">
                <a:solidFill>
                  <a:srgbClr val="FFFFFF"/>
                </a:solidFill>
              </a:rPr>
              <a:t> </a:t>
            </a:r>
            <a:r>
              <a:rPr lang="cs-CZ" sz="1600" b="1" i="1" dirty="0" err="1">
                <a:solidFill>
                  <a:srgbClr val="FFFFFF"/>
                </a:solidFill>
              </a:rPr>
              <a:t>conventillo</a:t>
            </a:r>
            <a:r>
              <a:rPr lang="cs-CZ" sz="1600" b="1" dirty="0">
                <a:solidFill>
                  <a:srgbClr val="FFFFFF"/>
                </a:solidFill>
              </a:rPr>
              <a:t>. [online] Zdroj: https://irgmtics.files.wordpress.com/2014/06/tu_cuna_fue_un_conventillo.pdf</a:t>
            </a:r>
            <a:br>
              <a:rPr lang="cs-CZ" sz="1600" b="1" dirty="0">
                <a:solidFill>
                  <a:srgbClr val="FFFFFF"/>
                </a:solidFill>
              </a:rPr>
            </a:br>
            <a:br>
              <a:rPr lang="cs-CZ" sz="1600" dirty="0">
                <a:solidFill>
                  <a:srgbClr val="FFFFFF"/>
                </a:solidFill>
              </a:rPr>
            </a:br>
            <a:endParaRPr lang="en-US" sz="1600" dirty="0">
              <a:solidFill>
                <a:srgbClr val="FFFFFF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AB702C-9893-C42C-D0C4-EE625AAD0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192B833-3CEB-7C3D-9CB1-ED7075067B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F182B4F-B2AC-7C92-B0AF-8EFFB6A07A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6537961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</TotalTime>
  <Words>598</Words>
  <Application>Microsoft Office PowerPoint</Application>
  <PresentationFormat>Širokoúhlá obrazovka</PresentationFormat>
  <Paragraphs>50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Motiv Office</vt:lpstr>
      <vt:lpstr>Narativní analýza obrazu italské imigrace v argentinském dramatu ve 20. století</vt:lpstr>
      <vt:lpstr>Velká vlna imigrace z Evropy</vt:lpstr>
      <vt:lpstr>Argentinské drama</vt:lpstr>
      <vt:lpstr>Juan Moreira</vt:lpstr>
      <vt:lpstr>Život v conventillos</vt:lpstr>
      <vt:lpstr>Metodologie   Narativní analýza</vt:lpstr>
      <vt:lpstr>Výzkumné otázky:</vt:lpstr>
      <vt:lpstr>Osnova</vt:lpstr>
      <vt:lpstr>Zdroje:  https://inet.cultura.gob.ar = INSTITUTO NACIONAL DE ESTUDIOS DE TEATRO BAILY, Samuel L. The Adjustment of Italian Immigrants in Buenos Aires and New York, 1870-1914. The American Historical Review, Apr., 1983, Vol. 88, No. 2, pp. 281- 305  CIANCIO, Gerardo. Circo y teatro: el espectáculo y el público en el Río de la Plata entre 1880 y 1930. Insomnia, Nº 21. CHALUPA, Jiří. Dějiny Argentiny, Uruguaye a Chile. Praha: Nakladatelství Lidové noviny, s.r.o, 2012. CHAVES, Camila. Inmigración italiana en Argentina (1880-1930). Universidad de Barcelona, 2020 DISCÉPOLO, Armando. Mateo. [online] Zdroj: https://ecea.edu.ar/recursos/libros/Mateo-de-Armando-Discepolo.pdf  HWANGPO, M. Cecilia. Los inmigrantes: El Otro en el teatro argentino de principios del siglo XX. Revista de Crítica Literaria Latinoamericana, año 29, No. 57 (2003), pp. 17-29 SCHÁVELZON, Daniel, etc. Los conventillos de Buenos Aires: La Casa Mínima un estudio arqueológico. Buenos Aires: Ediciones Turísticas, 2005. SANHUEZA, María Teresa. Italian Immigrants in Argentina: Some Representations on Stage. Italian Americana, Winter 2003, Vol. 21, No. 1, pp. 5-21  VACAREZZA, Alberto. El conventillo de la Paloma. [online] Zdroj: https://literaturaargentinaii.files.wordpress.com/2012/10/vacarezza-alberto-el-conventillo-de-la-paloma.pdf  VACAREZZA, Alberto. Tu cuna fue un conventillo. [online] Zdroj: https://irgmtics.files.wordpress.com/2014/06/tu_cuna_fue_un_conventillo.pdf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Narativní analýza obrazu italské imigrace v argentinském dramatu ve 20. století</dc:title>
  <dc:creator>Anna Michnová</dc:creator>
  <cp:lastModifiedBy>Anna Michnová</cp:lastModifiedBy>
  <cp:revision>3</cp:revision>
  <dcterms:created xsi:type="dcterms:W3CDTF">2023-11-12T21:07:54Z</dcterms:created>
  <dcterms:modified xsi:type="dcterms:W3CDTF">2023-11-13T22:39:30Z</dcterms:modified>
</cp:coreProperties>
</file>