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3"/>
  </p:notesMasterIdLst>
  <p:sldIdLst>
    <p:sldId id="256" r:id="rId2"/>
    <p:sldId id="259" r:id="rId3"/>
    <p:sldId id="261" r:id="rId4"/>
    <p:sldId id="2194" r:id="rId5"/>
    <p:sldId id="2185" r:id="rId6"/>
    <p:sldId id="2187" r:id="rId7"/>
    <p:sldId id="2190" r:id="rId8"/>
    <p:sldId id="2195" r:id="rId9"/>
    <p:sldId id="315" r:id="rId10"/>
    <p:sldId id="2200" r:id="rId11"/>
    <p:sldId id="2196" r:id="rId12"/>
    <p:sldId id="2213" r:id="rId13"/>
    <p:sldId id="2197" r:id="rId14"/>
    <p:sldId id="2202" r:id="rId15"/>
    <p:sldId id="2210" r:id="rId16"/>
    <p:sldId id="404" r:id="rId17"/>
    <p:sldId id="365" r:id="rId18"/>
    <p:sldId id="368" r:id="rId19"/>
    <p:sldId id="369" r:id="rId20"/>
    <p:sldId id="370" r:id="rId21"/>
    <p:sldId id="371" r:id="rId22"/>
    <p:sldId id="372" r:id="rId23"/>
    <p:sldId id="414" r:id="rId24"/>
    <p:sldId id="415" r:id="rId25"/>
    <p:sldId id="2214" r:id="rId26"/>
    <p:sldId id="2215" r:id="rId27"/>
    <p:sldId id="2203" r:id="rId28"/>
    <p:sldId id="783" r:id="rId29"/>
    <p:sldId id="784" r:id="rId30"/>
    <p:sldId id="429" r:id="rId31"/>
    <p:sldId id="999" r:id="rId32"/>
    <p:sldId id="491" r:id="rId33"/>
    <p:sldId id="500" r:id="rId34"/>
    <p:sldId id="2206" r:id="rId35"/>
    <p:sldId id="2207" r:id="rId36"/>
    <p:sldId id="2211" r:id="rId37"/>
    <p:sldId id="2205" r:id="rId38"/>
    <p:sldId id="549" r:id="rId39"/>
    <p:sldId id="550" r:id="rId40"/>
    <p:sldId id="551" r:id="rId41"/>
    <p:sldId id="552" r:id="rId42"/>
    <p:sldId id="2212" r:id="rId43"/>
    <p:sldId id="2208" r:id="rId44"/>
    <p:sldId id="606" r:id="rId45"/>
    <p:sldId id="2209" r:id="rId46"/>
    <p:sldId id="2191" r:id="rId47"/>
    <p:sldId id="2216" r:id="rId48"/>
    <p:sldId id="488" r:id="rId49"/>
    <p:sldId id="2193" r:id="rId50"/>
    <p:sldId id="497" r:id="rId51"/>
    <p:sldId id="498" r:id="rId52"/>
    <p:sldId id="2217" r:id="rId53"/>
    <p:sldId id="267" r:id="rId54"/>
    <p:sldId id="2218" r:id="rId55"/>
    <p:sldId id="490" r:id="rId56"/>
    <p:sldId id="2219" r:id="rId57"/>
    <p:sldId id="472" r:id="rId58"/>
    <p:sldId id="475" r:id="rId59"/>
    <p:sldId id="476" r:id="rId60"/>
    <p:sldId id="2199" r:id="rId61"/>
    <p:sldId id="998" r:id="rId62"/>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Bez stylu, bez mřížky">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111" d="100"/>
          <a:sy n="111" d="100"/>
        </p:scale>
        <p:origin x="456" y="10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notesMaster" Target="notesMasters/notesMaster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FC7AF6CF-A6DE-4B6A-8B1D-DC517A5CF791}"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cs-CZ"/>
        </a:p>
      </dgm:t>
    </dgm:pt>
    <dgm:pt modelId="{86686EA8-FF80-4F0B-9F4D-4AD553A45665}">
      <dgm:prSet phldrT="[Text]"/>
      <dgm:spPr/>
      <dgm:t>
        <a:bodyPr/>
        <a:lstStyle/>
        <a:p>
          <a:r>
            <a:rPr lang="en-GB" dirty="0"/>
            <a:t>Paradigm shifts 1: The Environment, The People we Serve, The Way of Management</a:t>
          </a:r>
          <a:endParaRPr lang="cs-CZ" dirty="0"/>
        </a:p>
      </dgm:t>
    </dgm:pt>
    <dgm:pt modelId="{9AB0D8BB-BC96-4E25-8F9E-C27B2998DA4C}" type="parTrans" cxnId="{170CA2F8-D9D8-4122-AA5F-DA23B5AFB482}">
      <dgm:prSet/>
      <dgm:spPr/>
      <dgm:t>
        <a:bodyPr/>
        <a:lstStyle/>
        <a:p>
          <a:endParaRPr lang="cs-CZ"/>
        </a:p>
      </dgm:t>
    </dgm:pt>
    <dgm:pt modelId="{B4CA6249-658D-47B8-B077-4A0B07DDBA46}" type="sibTrans" cxnId="{170CA2F8-D9D8-4122-AA5F-DA23B5AFB482}">
      <dgm:prSet/>
      <dgm:spPr/>
      <dgm:t>
        <a:bodyPr/>
        <a:lstStyle/>
        <a:p>
          <a:endParaRPr lang="cs-CZ"/>
        </a:p>
      </dgm:t>
    </dgm:pt>
    <dgm:pt modelId="{D57C2746-D4BF-42DF-BBEB-3EF0E2DFBD32}">
      <dgm:prSet phldrT="[Text]"/>
      <dgm:spPr>
        <a:solidFill>
          <a:schemeClr val="accent2">
            <a:lumMod val="75000"/>
          </a:schemeClr>
        </a:solidFill>
      </dgm:spPr>
      <dgm:t>
        <a:bodyPr/>
        <a:lstStyle/>
        <a:p>
          <a:r>
            <a:rPr lang="en-GB" dirty="0"/>
            <a:t>Paradigm shifts 2: The Nature of Public Organisations, Motivation of Staff, Accountability</a:t>
          </a:r>
          <a:endParaRPr lang="cs-CZ" dirty="0"/>
        </a:p>
      </dgm:t>
    </dgm:pt>
    <dgm:pt modelId="{D9C06995-EE02-4C77-BD6C-4A505EE76B7C}" type="parTrans" cxnId="{AE943E2F-683D-49E8-AAB2-B29F53FC22EB}">
      <dgm:prSet/>
      <dgm:spPr/>
      <dgm:t>
        <a:bodyPr/>
        <a:lstStyle/>
        <a:p>
          <a:endParaRPr lang="cs-CZ"/>
        </a:p>
      </dgm:t>
    </dgm:pt>
    <dgm:pt modelId="{D1CD80AA-DFF8-4D12-B3F6-71F1388588B3}" type="sibTrans" cxnId="{AE943E2F-683D-49E8-AAB2-B29F53FC22EB}">
      <dgm:prSet/>
      <dgm:spPr/>
      <dgm:t>
        <a:bodyPr/>
        <a:lstStyle/>
        <a:p>
          <a:endParaRPr lang="cs-CZ"/>
        </a:p>
      </dgm:t>
    </dgm:pt>
    <dgm:pt modelId="{D034E831-0FA8-4C79-97F9-4B7EB0BCA2B3}">
      <dgm:prSet phldrT="[Text]"/>
      <dgm:spPr>
        <a:solidFill>
          <a:schemeClr val="accent5">
            <a:lumMod val="50000"/>
          </a:schemeClr>
        </a:solidFill>
      </dgm:spPr>
      <dgm:t>
        <a:bodyPr/>
        <a:lstStyle/>
        <a:p>
          <a:r>
            <a:rPr lang="en-GB" dirty="0"/>
            <a:t>Human Learning Systems</a:t>
          </a:r>
          <a:r>
            <a:rPr lang="cs-CZ" dirty="0"/>
            <a:t> 1</a:t>
          </a:r>
          <a:r>
            <a:rPr lang="en-GB" dirty="0"/>
            <a:t>: Introduction and Human element</a:t>
          </a:r>
          <a:endParaRPr lang="cs-CZ" dirty="0"/>
        </a:p>
      </dgm:t>
    </dgm:pt>
    <dgm:pt modelId="{C3C52624-D761-42C4-A47A-72AEA6F0B4F5}" type="parTrans" cxnId="{BF3BBB14-A6F9-43FB-BCED-DB73A9595589}">
      <dgm:prSet/>
      <dgm:spPr/>
      <dgm:t>
        <a:bodyPr/>
        <a:lstStyle/>
        <a:p>
          <a:endParaRPr lang="cs-CZ"/>
        </a:p>
      </dgm:t>
    </dgm:pt>
    <dgm:pt modelId="{CC55EEB8-3FD6-42E2-99D0-6E139204FBA3}" type="sibTrans" cxnId="{BF3BBB14-A6F9-43FB-BCED-DB73A9595589}">
      <dgm:prSet/>
      <dgm:spPr/>
      <dgm:t>
        <a:bodyPr/>
        <a:lstStyle/>
        <a:p>
          <a:endParaRPr lang="cs-CZ"/>
        </a:p>
      </dgm:t>
    </dgm:pt>
    <dgm:pt modelId="{ED588DDD-BFD3-4EF0-B733-2809F38CA301}">
      <dgm:prSet phldrT="[Text]"/>
      <dgm:spPr>
        <a:solidFill>
          <a:schemeClr val="accent5">
            <a:lumMod val="75000"/>
          </a:schemeClr>
        </a:solidFill>
      </dgm:spPr>
      <dgm:t>
        <a:bodyPr/>
        <a:lstStyle/>
        <a:p>
          <a:r>
            <a:rPr lang="en-GB" dirty="0"/>
            <a:t>Human Learning Systems</a:t>
          </a:r>
          <a:r>
            <a:rPr lang="cs-CZ" dirty="0"/>
            <a:t> 2</a:t>
          </a:r>
          <a:r>
            <a:rPr lang="en-GB" dirty="0"/>
            <a:t>: Learning element</a:t>
          </a:r>
          <a:endParaRPr lang="cs-CZ" dirty="0"/>
        </a:p>
      </dgm:t>
    </dgm:pt>
    <dgm:pt modelId="{70A98ABF-4583-484B-A14B-8DB5BA60CC84}" type="parTrans" cxnId="{7245A84C-A8AB-4978-A314-9B3179AB4409}">
      <dgm:prSet/>
      <dgm:spPr/>
      <dgm:t>
        <a:bodyPr/>
        <a:lstStyle/>
        <a:p>
          <a:endParaRPr lang="cs-CZ"/>
        </a:p>
      </dgm:t>
    </dgm:pt>
    <dgm:pt modelId="{DCA37B11-01B4-4E3D-A653-DF50DEC54A60}" type="sibTrans" cxnId="{7245A84C-A8AB-4978-A314-9B3179AB4409}">
      <dgm:prSet/>
      <dgm:spPr/>
      <dgm:t>
        <a:bodyPr/>
        <a:lstStyle/>
        <a:p>
          <a:endParaRPr lang="cs-CZ"/>
        </a:p>
      </dgm:t>
    </dgm:pt>
    <dgm:pt modelId="{8C95CFA7-EF77-4416-8847-B1937AA122B3}">
      <dgm:prSet phldrT="[Text]"/>
      <dgm:spPr>
        <a:solidFill>
          <a:schemeClr val="accent5">
            <a:lumMod val="60000"/>
            <a:lumOff val="40000"/>
          </a:schemeClr>
        </a:solidFill>
      </dgm:spPr>
      <dgm:t>
        <a:bodyPr/>
        <a:lstStyle/>
        <a:p>
          <a:r>
            <a:rPr lang="en-GB" dirty="0"/>
            <a:t>Human Learning Systems</a:t>
          </a:r>
          <a:r>
            <a:rPr lang="cs-CZ" dirty="0"/>
            <a:t> 3</a:t>
          </a:r>
          <a:r>
            <a:rPr lang="en-GB" dirty="0"/>
            <a:t>: Systems element</a:t>
          </a:r>
          <a:endParaRPr lang="cs-CZ" dirty="0"/>
        </a:p>
      </dgm:t>
    </dgm:pt>
    <dgm:pt modelId="{A527E14C-B16D-41BA-8B53-373AA135DF1E}" type="parTrans" cxnId="{5359D42A-5D1C-4D61-AE2C-08DA26A56873}">
      <dgm:prSet/>
      <dgm:spPr/>
      <dgm:t>
        <a:bodyPr/>
        <a:lstStyle/>
        <a:p>
          <a:endParaRPr lang="cs-CZ"/>
        </a:p>
      </dgm:t>
    </dgm:pt>
    <dgm:pt modelId="{40FD5CAA-D5F3-4E9D-B08D-9AEEB502AB28}" type="sibTrans" cxnId="{5359D42A-5D1C-4D61-AE2C-08DA26A56873}">
      <dgm:prSet/>
      <dgm:spPr/>
      <dgm:t>
        <a:bodyPr/>
        <a:lstStyle/>
        <a:p>
          <a:endParaRPr lang="cs-CZ"/>
        </a:p>
      </dgm:t>
    </dgm:pt>
    <dgm:pt modelId="{609062AE-4387-4DB3-BD80-FD4BAEA4C888}">
      <dgm:prSet phldrT="[Text]"/>
      <dgm:spPr>
        <a:solidFill>
          <a:schemeClr val="accent6">
            <a:lumMod val="75000"/>
          </a:schemeClr>
        </a:solidFill>
      </dgm:spPr>
      <dgm:t>
        <a:bodyPr/>
        <a:lstStyle/>
        <a:p>
          <a:r>
            <a:rPr lang="en-GB"/>
            <a:t>New Synthesis, Metagovernance and conclusions </a:t>
          </a:r>
          <a:endParaRPr lang="cs-CZ" dirty="0"/>
        </a:p>
      </dgm:t>
    </dgm:pt>
    <dgm:pt modelId="{B81EC996-4FDB-41D5-AA95-9FFF3274C357}" type="parTrans" cxnId="{D5072A50-2774-4AD4-AA13-6928CFAA061B}">
      <dgm:prSet/>
      <dgm:spPr/>
      <dgm:t>
        <a:bodyPr/>
        <a:lstStyle/>
        <a:p>
          <a:endParaRPr lang="cs-CZ"/>
        </a:p>
      </dgm:t>
    </dgm:pt>
    <dgm:pt modelId="{1A5860F9-42BB-4678-AF6A-EDAB9C52A6F3}" type="sibTrans" cxnId="{D5072A50-2774-4AD4-AA13-6928CFAA061B}">
      <dgm:prSet/>
      <dgm:spPr/>
      <dgm:t>
        <a:bodyPr/>
        <a:lstStyle/>
        <a:p>
          <a:endParaRPr lang="cs-CZ"/>
        </a:p>
      </dgm:t>
    </dgm:pt>
    <dgm:pt modelId="{0EE7DF35-4772-4767-8949-06C36B506AD4}" type="pres">
      <dgm:prSet presAssocID="{FC7AF6CF-A6DE-4B6A-8B1D-DC517A5CF791}" presName="diagram" presStyleCnt="0">
        <dgm:presLayoutVars>
          <dgm:dir/>
          <dgm:resizeHandles val="exact"/>
        </dgm:presLayoutVars>
      </dgm:prSet>
      <dgm:spPr/>
    </dgm:pt>
    <dgm:pt modelId="{91A93E93-E5DE-48E1-AD68-9C174AF2A360}" type="pres">
      <dgm:prSet presAssocID="{86686EA8-FF80-4F0B-9F4D-4AD553A45665}" presName="node" presStyleLbl="node1" presStyleIdx="0" presStyleCnt="6">
        <dgm:presLayoutVars>
          <dgm:bulletEnabled val="1"/>
        </dgm:presLayoutVars>
      </dgm:prSet>
      <dgm:spPr/>
    </dgm:pt>
    <dgm:pt modelId="{8C6746A3-48B5-4D76-A37F-C7A5B96F6DE1}" type="pres">
      <dgm:prSet presAssocID="{B4CA6249-658D-47B8-B077-4A0B07DDBA46}" presName="sibTrans" presStyleCnt="0"/>
      <dgm:spPr/>
    </dgm:pt>
    <dgm:pt modelId="{E13AF3FF-D436-403F-88A4-8EFD26B2D96C}" type="pres">
      <dgm:prSet presAssocID="{D57C2746-D4BF-42DF-BBEB-3EF0E2DFBD32}" presName="node" presStyleLbl="node1" presStyleIdx="1" presStyleCnt="6">
        <dgm:presLayoutVars>
          <dgm:bulletEnabled val="1"/>
        </dgm:presLayoutVars>
      </dgm:prSet>
      <dgm:spPr/>
    </dgm:pt>
    <dgm:pt modelId="{0FFD1061-7540-4351-B949-75E9B43E89E8}" type="pres">
      <dgm:prSet presAssocID="{D1CD80AA-DFF8-4D12-B3F6-71F1388588B3}" presName="sibTrans" presStyleCnt="0"/>
      <dgm:spPr/>
    </dgm:pt>
    <dgm:pt modelId="{CA230537-D046-4B55-9D8C-A528233D0F89}" type="pres">
      <dgm:prSet presAssocID="{D034E831-0FA8-4C79-97F9-4B7EB0BCA2B3}" presName="node" presStyleLbl="node1" presStyleIdx="2" presStyleCnt="6">
        <dgm:presLayoutVars>
          <dgm:bulletEnabled val="1"/>
        </dgm:presLayoutVars>
      </dgm:prSet>
      <dgm:spPr/>
    </dgm:pt>
    <dgm:pt modelId="{A07DB43D-228D-443A-A3FE-5AD78EF0EE70}" type="pres">
      <dgm:prSet presAssocID="{CC55EEB8-3FD6-42E2-99D0-6E139204FBA3}" presName="sibTrans" presStyleCnt="0"/>
      <dgm:spPr/>
    </dgm:pt>
    <dgm:pt modelId="{A56CD2FC-DF6E-485B-801B-D67B63F399B2}" type="pres">
      <dgm:prSet presAssocID="{ED588DDD-BFD3-4EF0-B733-2809F38CA301}" presName="node" presStyleLbl="node1" presStyleIdx="3" presStyleCnt="6">
        <dgm:presLayoutVars>
          <dgm:bulletEnabled val="1"/>
        </dgm:presLayoutVars>
      </dgm:prSet>
      <dgm:spPr/>
    </dgm:pt>
    <dgm:pt modelId="{2D32D869-3D82-4A89-9816-2B4579B51928}" type="pres">
      <dgm:prSet presAssocID="{DCA37B11-01B4-4E3D-A653-DF50DEC54A60}" presName="sibTrans" presStyleCnt="0"/>
      <dgm:spPr/>
    </dgm:pt>
    <dgm:pt modelId="{25AA4D10-BDEF-4F93-B2D1-F5C8C237BD3B}" type="pres">
      <dgm:prSet presAssocID="{8C95CFA7-EF77-4416-8847-B1937AA122B3}" presName="node" presStyleLbl="node1" presStyleIdx="4" presStyleCnt="6">
        <dgm:presLayoutVars>
          <dgm:bulletEnabled val="1"/>
        </dgm:presLayoutVars>
      </dgm:prSet>
      <dgm:spPr/>
    </dgm:pt>
    <dgm:pt modelId="{7FA6C95F-D0E9-4710-A635-744B786808A3}" type="pres">
      <dgm:prSet presAssocID="{40FD5CAA-D5F3-4E9D-B08D-9AEEB502AB28}" presName="sibTrans" presStyleCnt="0"/>
      <dgm:spPr/>
    </dgm:pt>
    <dgm:pt modelId="{9869AEB3-5A87-4C8B-B824-B60597F6B80B}" type="pres">
      <dgm:prSet presAssocID="{609062AE-4387-4DB3-BD80-FD4BAEA4C888}" presName="node" presStyleLbl="node1" presStyleIdx="5" presStyleCnt="6">
        <dgm:presLayoutVars>
          <dgm:bulletEnabled val="1"/>
        </dgm:presLayoutVars>
      </dgm:prSet>
      <dgm:spPr/>
    </dgm:pt>
  </dgm:ptLst>
  <dgm:cxnLst>
    <dgm:cxn modelId="{D3F31706-2621-429B-8C7A-03651052CB76}" type="presOf" srcId="{86686EA8-FF80-4F0B-9F4D-4AD553A45665}" destId="{91A93E93-E5DE-48E1-AD68-9C174AF2A360}" srcOrd="0" destOrd="0" presId="urn:microsoft.com/office/officeart/2005/8/layout/default"/>
    <dgm:cxn modelId="{BF3BBB14-A6F9-43FB-BCED-DB73A9595589}" srcId="{FC7AF6CF-A6DE-4B6A-8B1D-DC517A5CF791}" destId="{D034E831-0FA8-4C79-97F9-4B7EB0BCA2B3}" srcOrd="2" destOrd="0" parTransId="{C3C52624-D761-42C4-A47A-72AEA6F0B4F5}" sibTransId="{CC55EEB8-3FD6-42E2-99D0-6E139204FBA3}"/>
    <dgm:cxn modelId="{5359D42A-5D1C-4D61-AE2C-08DA26A56873}" srcId="{FC7AF6CF-A6DE-4B6A-8B1D-DC517A5CF791}" destId="{8C95CFA7-EF77-4416-8847-B1937AA122B3}" srcOrd="4" destOrd="0" parTransId="{A527E14C-B16D-41BA-8B53-373AA135DF1E}" sibTransId="{40FD5CAA-D5F3-4E9D-B08D-9AEEB502AB28}"/>
    <dgm:cxn modelId="{B396012F-22FB-4CE3-B64F-ECFFE5263AA4}" type="presOf" srcId="{FC7AF6CF-A6DE-4B6A-8B1D-DC517A5CF791}" destId="{0EE7DF35-4772-4767-8949-06C36B506AD4}" srcOrd="0" destOrd="0" presId="urn:microsoft.com/office/officeart/2005/8/layout/default"/>
    <dgm:cxn modelId="{AE943E2F-683D-49E8-AAB2-B29F53FC22EB}" srcId="{FC7AF6CF-A6DE-4B6A-8B1D-DC517A5CF791}" destId="{D57C2746-D4BF-42DF-BBEB-3EF0E2DFBD32}" srcOrd="1" destOrd="0" parTransId="{D9C06995-EE02-4C77-BD6C-4A505EE76B7C}" sibTransId="{D1CD80AA-DFF8-4D12-B3F6-71F1388588B3}"/>
    <dgm:cxn modelId="{68281D5B-B6D8-4025-B61D-68D4C63378FB}" type="presOf" srcId="{D57C2746-D4BF-42DF-BBEB-3EF0E2DFBD32}" destId="{E13AF3FF-D436-403F-88A4-8EFD26B2D96C}" srcOrd="0" destOrd="0" presId="urn:microsoft.com/office/officeart/2005/8/layout/default"/>
    <dgm:cxn modelId="{56FD815D-6EE0-44BA-89EA-0C02D0DBBC3F}" type="presOf" srcId="{609062AE-4387-4DB3-BD80-FD4BAEA4C888}" destId="{9869AEB3-5A87-4C8B-B824-B60597F6B80B}" srcOrd="0" destOrd="0" presId="urn:microsoft.com/office/officeart/2005/8/layout/default"/>
    <dgm:cxn modelId="{7245A84C-A8AB-4978-A314-9B3179AB4409}" srcId="{FC7AF6CF-A6DE-4B6A-8B1D-DC517A5CF791}" destId="{ED588DDD-BFD3-4EF0-B733-2809F38CA301}" srcOrd="3" destOrd="0" parTransId="{70A98ABF-4583-484B-A14B-8DB5BA60CC84}" sibTransId="{DCA37B11-01B4-4E3D-A653-DF50DEC54A60}"/>
    <dgm:cxn modelId="{46A1394E-DA00-47BC-9957-BBE47E5CA5A5}" type="presOf" srcId="{ED588DDD-BFD3-4EF0-B733-2809F38CA301}" destId="{A56CD2FC-DF6E-485B-801B-D67B63F399B2}" srcOrd="0" destOrd="0" presId="urn:microsoft.com/office/officeart/2005/8/layout/default"/>
    <dgm:cxn modelId="{D5072A50-2774-4AD4-AA13-6928CFAA061B}" srcId="{FC7AF6CF-A6DE-4B6A-8B1D-DC517A5CF791}" destId="{609062AE-4387-4DB3-BD80-FD4BAEA4C888}" srcOrd="5" destOrd="0" parTransId="{B81EC996-4FDB-41D5-AA95-9FFF3274C357}" sibTransId="{1A5860F9-42BB-4678-AF6A-EDAB9C52A6F3}"/>
    <dgm:cxn modelId="{01E37272-9CC0-49B2-ABA3-A622C09A7F5C}" type="presOf" srcId="{D034E831-0FA8-4C79-97F9-4B7EB0BCA2B3}" destId="{CA230537-D046-4B55-9D8C-A528233D0F89}" srcOrd="0" destOrd="0" presId="urn:microsoft.com/office/officeart/2005/8/layout/default"/>
    <dgm:cxn modelId="{B181FA7D-FD06-407C-B861-CBDE8BF1153A}" type="presOf" srcId="{8C95CFA7-EF77-4416-8847-B1937AA122B3}" destId="{25AA4D10-BDEF-4F93-B2D1-F5C8C237BD3B}" srcOrd="0" destOrd="0" presId="urn:microsoft.com/office/officeart/2005/8/layout/default"/>
    <dgm:cxn modelId="{170CA2F8-D9D8-4122-AA5F-DA23B5AFB482}" srcId="{FC7AF6CF-A6DE-4B6A-8B1D-DC517A5CF791}" destId="{86686EA8-FF80-4F0B-9F4D-4AD553A45665}" srcOrd="0" destOrd="0" parTransId="{9AB0D8BB-BC96-4E25-8F9E-C27B2998DA4C}" sibTransId="{B4CA6249-658D-47B8-B077-4A0B07DDBA46}"/>
    <dgm:cxn modelId="{0650ED30-4ADB-4CB0-8335-24D4AB407CFF}" type="presParOf" srcId="{0EE7DF35-4772-4767-8949-06C36B506AD4}" destId="{91A93E93-E5DE-48E1-AD68-9C174AF2A360}" srcOrd="0" destOrd="0" presId="urn:microsoft.com/office/officeart/2005/8/layout/default"/>
    <dgm:cxn modelId="{4163071F-C27D-4DC2-AB98-8B5F4165F117}" type="presParOf" srcId="{0EE7DF35-4772-4767-8949-06C36B506AD4}" destId="{8C6746A3-48B5-4D76-A37F-C7A5B96F6DE1}" srcOrd="1" destOrd="0" presId="urn:microsoft.com/office/officeart/2005/8/layout/default"/>
    <dgm:cxn modelId="{6949A6AE-802D-46B1-980B-142424C7EB3A}" type="presParOf" srcId="{0EE7DF35-4772-4767-8949-06C36B506AD4}" destId="{E13AF3FF-D436-403F-88A4-8EFD26B2D96C}" srcOrd="2" destOrd="0" presId="urn:microsoft.com/office/officeart/2005/8/layout/default"/>
    <dgm:cxn modelId="{D74D801A-5991-4AB5-A5AA-2E27101CC5CC}" type="presParOf" srcId="{0EE7DF35-4772-4767-8949-06C36B506AD4}" destId="{0FFD1061-7540-4351-B949-75E9B43E89E8}" srcOrd="3" destOrd="0" presId="urn:microsoft.com/office/officeart/2005/8/layout/default"/>
    <dgm:cxn modelId="{4BDFA760-0C06-4915-AFC6-3B65C97CA5CF}" type="presParOf" srcId="{0EE7DF35-4772-4767-8949-06C36B506AD4}" destId="{CA230537-D046-4B55-9D8C-A528233D0F89}" srcOrd="4" destOrd="0" presId="urn:microsoft.com/office/officeart/2005/8/layout/default"/>
    <dgm:cxn modelId="{B53FABA5-078D-4B05-B757-060CED1BB714}" type="presParOf" srcId="{0EE7DF35-4772-4767-8949-06C36B506AD4}" destId="{A07DB43D-228D-443A-A3FE-5AD78EF0EE70}" srcOrd="5" destOrd="0" presId="urn:microsoft.com/office/officeart/2005/8/layout/default"/>
    <dgm:cxn modelId="{4AA948E9-DA0D-434C-A4A0-13A1D8D6F000}" type="presParOf" srcId="{0EE7DF35-4772-4767-8949-06C36B506AD4}" destId="{A56CD2FC-DF6E-485B-801B-D67B63F399B2}" srcOrd="6" destOrd="0" presId="urn:microsoft.com/office/officeart/2005/8/layout/default"/>
    <dgm:cxn modelId="{DF259F81-04B7-4E90-B41B-2228C2221EF0}" type="presParOf" srcId="{0EE7DF35-4772-4767-8949-06C36B506AD4}" destId="{2D32D869-3D82-4A89-9816-2B4579B51928}" srcOrd="7" destOrd="0" presId="urn:microsoft.com/office/officeart/2005/8/layout/default"/>
    <dgm:cxn modelId="{39D52F75-49FB-439F-853F-42EEE77B0849}" type="presParOf" srcId="{0EE7DF35-4772-4767-8949-06C36B506AD4}" destId="{25AA4D10-BDEF-4F93-B2D1-F5C8C237BD3B}" srcOrd="8" destOrd="0" presId="urn:microsoft.com/office/officeart/2005/8/layout/default"/>
    <dgm:cxn modelId="{E4921BF3-2944-4E18-A1E7-E647B325CAC5}" type="presParOf" srcId="{0EE7DF35-4772-4767-8949-06C36B506AD4}" destId="{7FA6C95F-D0E9-4710-A635-744B786808A3}" srcOrd="9" destOrd="0" presId="urn:microsoft.com/office/officeart/2005/8/layout/default"/>
    <dgm:cxn modelId="{F201351F-11F4-460C-96EB-F3903E3EED38}" type="presParOf" srcId="{0EE7DF35-4772-4767-8949-06C36B506AD4}" destId="{9869AEB3-5A87-4C8B-B824-B60597F6B80B}" srcOrd="10"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1A93E93-E5DE-48E1-AD68-9C174AF2A360}">
      <dsp:nvSpPr>
        <dsp:cNvPr id="0" name=""/>
        <dsp:cNvSpPr/>
      </dsp:nvSpPr>
      <dsp:spPr>
        <a:xfrm>
          <a:off x="360858" y="1337"/>
          <a:ext cx="2420842" cy="1452505"/>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1: The Environment, The People we Serve, The Way of Management</a:t>
          </a:r>
          <a:endParaRPr lang="cs-CZ" sz="1800" kern="1200" dirty="0"/>
        </a:p>
      </dsp:txBody>
      <dsp:txXfrm>
        <a:off x="360858" y="1337"/>
        <a:ext cx="2420842" cy="1452505"/>
      </dsp:txXfrm>
    </dsp:sp>
    <dsp:sp modelId="{E13AF3FF-D436-403F-88A4-8EFD26B2D96C}">
      <dsp:nvSpPr>
        <dsp:cNvPr id="0" name=""/>
        <dsp:cNvSpPr/>
      </dsp:nvSpPr>
      <dsp:spPr>
        <a:xfrm>
          <a:off x="3023785" y="1337"/>
          <a:ext cx="2420842" cy="1452505"/>
        </a:xfrm>
        <a:prstGeom prst="rect">
          <a:avLst/>
        </a:prstGeom>
        <a:solidFill>
          <a:schemeClr val="accent2">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Paradigm shifts 2: The Nature of Public Organisations, Motivation of Staff, Accountability</a:t>
          </a:r>
          <a:endParaRPr lang="cs-CZ" sz="1800" kern="1200" dirty="0"/>
        </a:p>
      </dsp:txBody>
      <dsp:txXfrm>
        <a:off x="3023785" y="1337"/>
        <a:ext cx="2420842" cy="1452505"/>
      </dsp:txXfrm>
    </dsp:sp>
    <dsp:sp modelId="{CA230537-D046-4B55-9D8C-A528233D0F89}">
      <dsp:nvSpPr>
        <dsp:cNvPr id="0" name=""/>
        <dsp:cNvSpPr/>
      </dsp:nvSpPr>
      <dsp:spPr>
        <a:xfrm>
          <a:off x="360858" y="1695927"/>
          <a:ext cx="2420842" cy="1452505"/>
        </a:xfrm>
        <a:prstGeom prst="rect">
          <a:avLst/>
        </a:prstGeom>
        <a:solidFill>
          <a:schemeClr val="accent5">
            <a:lumMod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1</a:t>
          </a:r>
          <a:r>
            <a:rPr lang="en-GB" sz="1800" kern="1200" dirty="0"/>
            <a:t>: Introduction and Human element</a:t>
          </a:r>
          <a:endParaRPr lang="cs-CZ" sz="1800" kern="1200" dirty="0"/>
        </a:p>
      </dsp:txBody>
      <dsp:txXfrm>
        <a:off x="360858" y="1695927"/>
        <a:ext cx="2420842" cy="1452505"/>
      </dsp:txXfrm>
    </dsp:sp>
    <dsp:sp modelId="{A56CD2FC-DF6E-485B-801B-D67B63F399B2}">
      <dsp:nvSpPr>
        <dsp:cNvPr id="0" name=""/>
        <dsp:cNvSpPr/>
      </dsp:nvSpPr>
      <dsp:spPr>
        <a:xfrm>
          <a:off x="3023785" y="1695927"/>
          <a:ext cx="2420842" cy="1452505"/>
        </a:xfrm>
        <a:prstGeom prst="rect">
          <a:avLst/>
        </a:prstGeom>
        <a:solidFill>
          <a:schemeClr val="accent5">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2</a:t>
          </a:r>
          <a:r>
            <a:rPr lang="en-GB" sz="1800" kern="1200" dirty="0"/>
            <a:t>: Learning element</a:t>
          </a:r>
          <a:endParaRPr lang="cs-CZ" sz="1800" kern="1200" dirty="0"/>
        </a:p>
      </dsp:txBody>
      <dsp:txXfrm>
        <a:off x="3023785" y="1695927"/>
        <a:ext cx="2420842" cy="1452505"/>
      </dsp:txXfrm>
    </dsp:sp>
    <dsp:sp modelId="{25AA4D10-BDEF-4F93-B2D1-F5C8C237BD3B}">
      <dsp:nvSpPr>
        <dsp:cNvPr id="0" name=""/>
        <dsp:cNvSpPr/>
      </dsp:nvSpPr>
      <dsp:spPr>
        <a:xfrm>
          <a:off x="360858" y="3390517"/>
          <a:ext cx="2420842" cy="1452505"/>
        </a:xfrm>
        <a:prstGeom prst="rect">
          <a:avLst/>
        </a:prstGeom>
        <a:solidFill>
          <a:schemeClr val="accent5">
            <a:lumMod val="60000"/>
            <a:lumOff val="4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dirty="0"/>
            <a:t>Human Learning Systems</a:t>
          </a:r>
          <a:r>
            <a:rPr lang="cs-CZ" sz="1800" kern="1200" dirty="0"/>
            <a:t> 3</a:t>
          </a:r>
          <a:r>
            <a:rPr lang="en-GB" sz="1800" kern="1200" dirty="0"/>
            <a:t>: Systems element</a:t>
          </a:r>
          <a:endParaRPr lang="cs-CZ" sz="1800" kern="1200" dirty="0"/>
        </a:p>
      </dsp:txBody>
      <dsp:txXfrm>
        <a:off x="360858" y="3390517"/>
        <a:ext cx="2420842" cy="1452505"/>
      </dsp:txXfrm>
    </dsp:sp>
    <dsp:sp modelId="{9869AEB3-5A87-4C8B-B824-B60597F6B80B}">
      <dsp:nvSpPr>
        <dsp:cNvPr id="0" name=""/>
        <dsp:cNvSpPr/>
      </dsp:nvSpPr>
      <dsp:spPr>
        <a:xfrm>
          <a:off x="3023785" y="3390517"/>
          <a:ext cx="2420842" cy="1452505"/>
        </a:xfrm>
        <a:prstGeom prst="rect">
          <a:avLst/>
        </a:prstGeom>
        <a:solidFill>
          <a:schemeClr val="accent6">
            <a:lumMod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GB" sz="1800" kern="1200"/>
            <a:t>New Synthesis, Metagovernance and conclusions </a:t>
          </a:r>
          <a:endParaRPr lang="cs-CZ" sz="1800" kern="1200" dirty="0"/>
        </a:p>
      </dsp:txBody>
      <dsp:txXfrm>
        <a:off x="3023785" y="3390517"/>
        <a:ext cx="2420842" cy="145250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0CA4CBA-70B6-4C37-ABB1-702BE15E5B50}" type="datetimeFigureOut">
              <a:rPr lang="cs-CZ" smtClean="0"/>
              <a:t>19.10.2022</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87D56AF-7AE1-4194-8E54-660B083519AF}" type="slidenum">
              <a:rPr lang="cs-CZ" smtClean="0"/>
              <a:t>‹#›</a:t>
            </a:fld>
            <a:endParaRPr lang="cs-CZ"/>
          </a:p>
        </p:txBody>
      </p:sp>
    </p:spTree>
    <p:extLst>
      <p:ext uri="{BB962C8B-B14F-4D97-AF65-F5344CB8AC3E}">
        <p14:creationId xmlns:p14="http://schemas.microsoft.com/office/powerpoint/2010/main" val="410597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1ECDD9A4-A671-4A9B-9DA1-4541F73639A9}" type="slidenum">
              <a:rPr lang="nl-BE" smtClean="0"/>
              <a:t>11</a:t>
            </a:fld>
            <a:endParaRPr lang="nl-BE"/>
          </a:p>
        </p:txBody>
      </p:sp>
    </p:spTree>
    <p:extLst>
      <p:ext uri="{BB962C8B-B14F-4D97-AF65-F5344CB8AC3E}">
        <p14:creationId xmlns:p14="http://schemas.microsoft.com/office/powerpoint/2010/main" val="3137444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58</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59</a:t>
            </a:fld>
            <a:endParaRPr lang="nl-NL"/>
          </a:p>
        </p:txBody>
      </p:sp>
    </p:spTree>
    <p:extLst>
      <p:ext uri="{BB962C8B-B14F-4D97-AF65-F5344CB8AC3E}">
        <p14:creationId xmlns:p14="http://schemas.microsoft.com/office/powerpoint/2010/main" val="394224825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1ECDD9A4-A671-4A9B-9DA1-4541F73639A9}" type="slidenum">
              <a:rPr lang="nl-BE" smtClean="0"/>
              <a:t>12</a:t>
            </a:fld>
            <a:endParaRPr lang="nl-BE"/>
          </a:p>
        </p:txBody>
      </p:sp>
    </p:spTree>
    <p:extLst>
      <p:ext uri="{BB962C8B-B14F-4D97-AF65-F5344CB8AC3E}">
        <p14:creationId xmlns:p14="http://schemas.microsoft.com/office/powerpoint/2010/main" val="39729098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1ECDD9A4-A671-4A9B-9DA1-4541F73639A9}" type="slidenum">
              <a:rPr lang="nl-BE" smtClean="0"/>
              <a:t>13</a:t>
            </a:fld>
            <a:endParaRPr lang="nl-BE"/>
          </a:p>
        </p:txBody>
      </p:sp>
    </p:spTree>
    <p:extLst>
      <p:ext uri="{BB962C8B-B14F-4D97-AF65-F5344CB8AC3E}">
        <p14:creationId xmlns:p14="http://schemas.microsoft.com/office/powerpoint/2010/main" val="251073672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GB" dirty="0"/>
          </a:p>
        </p:txBody>
      </p:sp>
      <p:sp>
        <p:nvSpPr>
          <p:cNvPr id="4" name="Zástupný symbol pro číslo snímku 3"/>
          <p:cNvSpPr>
            <a:spLocks noGrp="1"/>
          </p:cNvSpPr>
          <p:nvPr>
            <p:ph type="sldNum" sz="quarter" idx="5"/>
          </p:nvPr>
        </p:nvSpPr>
        <p:spPr/>
        <p:txBody>
          <a:bodyPr/>
          <a:lstStyle/>
          <a:p>
            <a:fld id="{1ECDD9A4-A671-4A9B-9DA1-4541F73639A9}" type="slidenum">
              <a:rPr lang="nl-BE" smtClean="0"/>
              <a:t>14</a:t>
            </a:fld>
            <a:endParaRPr lang="nl-BE"/>
          </a:p>
        </p:txBody>
      </p:sp>
    </p:spTree>
    <p:extLst>
      <p:ext uri="{BB962C8B-B14F-4D97-AF65-F5344CB8AC3E}">
        <p14:creationId xmlns:p14="http://schemas.microsoft.com/office/powerpoint/2010/main" val="1142733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a:extLst>
              <a:ext uri="{FF2B5EF4-FFF2-40B4-BE49-F238E27FC236}">
                <a16:creationId xmlns:a16="http://schemas.microsoft.com/office/drawing/2014/main" id="{60BD182F-3A69-4EC5-97C1-1D14A8050DAA}"/>
              </a:ext>
            </a:extLst>
          </p:cNvPr>
          <p:cNvSpPr>
            <a:spLocks noGrp="1" noRot="1" noChangeAspect="1" noTextEdit="1"/>
          </p:cNvSpPr>
          <p:nvPr>
            <p:ph type="sldImg"/>
          </p:nvPr>
        </p:nvSpPr>
        <p:spPr>
          <a:ln/>
        </p:spPr>
      </p:sp>
      <p:sp>
        <p:nvSpPr>
          <p:cNvPr id="74755" name="Notes Placeholder 2">
            <a:extLst>
              <a:ext uri="{FF2B5EF4-FFF2-40B4-BE49-F238E27FC236}">
                <a16:creationId xmlns:a16="http://schemas.microsoft.com/office/drawing/2014/main" id="{1253FB88-5A92-4C34-ADA0-5D2F9B6F5E4C}"/>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cs-CZ">
                <a:latin typeface="Arial" panose="020B0604020202020204" pitchFamily="34" charset="0"/>
                <a:ea typeface="ＭＳ Ｐゴシック" panose="020B0600070205080204" pitchFamily="34" charset="-128"/>
              </a:rPr>
              <a:t>Grabber</a:t>
            </a:r>
          </a:p>
          <a:p>
            <a:r>
              <a:rPr lang="en-US" altLang="cs-CZ">
                <a:latin typeface="Arial" panose="020B0604020202020204" pitchFamily="34" charset="0"/>
                <a:ea typeface="ＭＳ Ｐゴシック" panose="020B0600070205080204" pitchFamily="34" charset="-128"/>
              </a:rPr>
              <a:t>It</a:t>
            </a:r>
            <a:r>
              <a:rPr lang="en-US" altLang="en-US">
                <a:latin typeface="Arial" panose="020B0604020202020204" pitchFamily="34" charset="0"/>
                <a:ea typeface="ＭＳ Ｐゴシック" panose="020B0600070205080204" pitchFamily="34" charset="-128"/>
              </a:rPr>
              <a:t>’</a:t>
            </a:r>
            <a:r>
              <a:rPr lang="en-US" altLang="cs-CZ">
                <a:latin typeface="Arial" panose="020B0604020202020204" pitchFamily="34" charset="0"/>
                <a:ea typeface="ＭＳ Ｐゴシック" panose="020B0600070205080204" pitchFamily="34" charset="-128"/>
              </a:rPr>
              <a:t>s a thinking thing!</a:t>
            </a:r>
          </a:p>
          <a:p>
            <a:r>
              <a:rPr lang="en-US" altLang="cs-CZ" b="1">
                <a:solidFill>
                  <a:srgbClr val="FF0000"/>
                </a:solidFill>
                <a:latin typeface="Arial" panose="020B0604020202020204" pitchFamily="34" charset="0"/>
                <a:ea typeface="ＭＳ Ｐゴシック" panose="020B0600070205080204" pitchFamily="34" charset="-128"/>
              </a:rPr>
              <a:t>Counter-Intuitive Ideas Introduced</a:t>
            </a:r>
          </a:p>
          <a:p>
            <a:r>
              <a:rPr lang="en-US" altLang="cs-CZ">
                <a:latin typeface="Arial" panose="020B0604020202020204" pitchFamily="34" charset="0"/>
                <a:ea typeface="ＭＳ Ｐゴシック" panose="020B0600070205080204" pitchFamily="34" charset="-128"/>
              </a:rPr>
              <a:t>Thinking Governs Performance</a:t>
            </a:r>
          </a:p>
          <a:p>
            <a:r>
              <a:rPr lang="en-US" altLang="cs-CZ">
                <a:latin typeface="Arial" panose="020B0604020202020204" pitchFamily="34" charset="0"/>
                <a:ea typeface="ＭＳ Ｐゴシック" panose="020B0600070205080204" pitchFamily="34" charset="-128"/>
              </a:rPr>
              <a:t>Workshop agenda</a:t>
            </a:r>
          </a:p>
          <a:p>
            <a:endParaRPr lang="en-US" altLang="cs-CZ">
              <a:latin typeface="Arial" panose="020B0604020202020204" pitchFamily="34" charset="0"/>
              <a:ea typeface="ＭＳ Ｐゴシック" panose="020B0600070205080204" pitchFamily="34" charset="-128"/>
            </a:endParaRPr>
          </a:p>
        </p:txBody>
      </p:sp>
      <p:sp>
        <p:nvSpPr>
          <p:cNvPr id="74756" name="Slide Number Placeholder 3">
            <a:extLst>
              <a:ext uri="{FF2B5EF4-FFF2-40B4-BE49-F238E27FC236}">
                <a16:creationId xmlns:a16="http://schemas.microsoft.com/office/drawing/2014/main" id="{B5ACAE2F-9664-480C-A84D-EF63A265BE7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F586B068-DB46-4644-AB47-7608DC93274A}" type="slidenum">
              <a:rPr lang="en-US" altLang="cs-CZ"/>
              <a:pPr eaLnBrk="1" hangingPunct="1"/>
              <a:t>28</a:t>
            </a:fld>
            <a:endParaRPr lang="en-US" altLang="cs-CZ"/>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Slide Image Placeholder 1">
            <a:extLst>
              <a:ext uri="{FF2B5EF4-FFF2-40B4-BE49-F238E27FC236}">
                <a16:creationId xmlns:a16="http://schemas.microsoft.com/office/drawing/2014/main" id="{6448E9B4-DC30-4151-843C-5C7BDFE773A8}"/>
              </a:ext>
            </a:extLst>
          </p:cNvPr>
          <p:cNvSpPr>
            <a:spLocks noGrp="1" noRot="1" noChangeAspect="1" noTextEdit="1"/>
          </p:cNvSpPr>
          <p:nvPr>
            <p:ph type="sldImg"/>
          </p:nvPr>
        </p:nvSpPr>
        <p:spPr>
          <a:ln/>
        </p:spPr>
      </p:sp>
      <p:sp>
        <p:nvSpPr>
          <p:cNvPr id="75779" name="Notes Placeholder 2">
            <a:extLst>
              <a:ext uri="{FF2B5EF4-FFF2-40B4-BE49-F238E27FC236}">
                <a16:creationId xmlns:a16="http://schemas.microsoft.com/office/drawing/2014/main" id="{AC623817-D6F7-460E-B2D0-CA7300D60483}"/>
              </a:ext>
            </a:extLst>
          </p:cNvPr>
          <p:cNvSpPr>
            <a:spLocks noGrp="1"/>
          </p:cNvSpPr>
          <p:nvPr>
            <p:ph type="body" idx="1"/>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marL="0" lvl="1"/>
            <a:r>
              <a:rPr lang="en-US" altLang="cs-CZ">
                <a:latin typeface="Arial" panose="020B0604020202020204" pitchFamily="34" charset="0"/>
                <a:ea typeface="ＭＳ Ｐゴシック" panose="020B0600070205080204" pitchFamily="34" charset="-128"/>
              </a:rPr>
              <a:t>Grabber</a:t>
            </a:r>
          </a:p>
          <a:p>
            <a:r>
              <a:rPr lang="en-US" altLang="cs-CZ">
                <a:latin typeface="Arial" panose="020B0604020202020204" pitchFamily="34" charset="0"/>
                <a:ea typeface="ＭＳ Ｐゴシック" panose="020B0600070205080204" pitchFamily="34" charset="-128"/>
              </a:rPr>
              <a:t>It</a:t>
            </a:r>
            <a:r>
              <a:rPr lang="en-US" altLang="en-US">
                <a:latin typeface="Arial" panose="020B0604020202020204" pitchFamily="34" charset="0"/>
                <a:ea typeface="ＭＳ Ｐゴシック" panose="020B0600070205080204" pitchFamily="34" charset="-128"/>
              </a:rPr>
              <a:t>’</a:t>
            </a:r>
            <a:r>
              <a:rPr lang="en-US" altLang="cs-CZ">
                <a:latin typeface="Arial" panose="020B0604020202020204" pitchFamily="34" charset="0"/>
                <a:ea typeface="ＭＳ Ｐゴシック" panose="020B0600070205080204" pitchFamily="34" charset="-128"/>
              </a:rPr>
              <a:t>s a thinking thing!</a:t>
            </a:r>
          </a:p>
          <a:p>
            <a:r>
              <a:rPr lang="en-US" altLang="cs-CZ" b="1">
                <a:solidFill>
                  <a:srgbClr val="FF0000"/>
                </a:solidFill>
                <a:latin typeface="Arial" panose="020B0604020202020204" pitchFamily="34" charset="0"/>
                <a:ea typeface="ＭＳ Ｐゴシック" panose="020B0600070205080204" pitchFamily="34" charset="-128"/>
              </a:rPr>
              <a:t>Counter-Intuitive Ideas Introduced</a:t>
            </a:r>
          </a:p>
          <a:p>
            <a:r>
              <a:rPr lang="en-US" altLang="cs-CZ">
                <a:latin typeface="Arial" panose="020B0604020202020204" pitchFamily="34" charset="0"/>
                <a:ea typeface="ＭＳ Ｐゴシック" panose="020B0600070205080204" pitchFamily="34" charset="-128"/>
              </a:rPr>
              <a:t>Thinking Governs Performance</a:t>
            </a:r>
          </a:p>
          <a:p>
            <a:r>
              <a:rPr lang="en-US" altLang="cs-CZ">
                <a:latin typeface="Arial" panose="020B0604020202020204" pitchFamily="34" charset="0"/>
                <a:ea typeface="ＭＳ Ｐゴシック" panose="020B0600070205080204" pitchFamily="34" charset="-128"/>
              </a:rPr>
              <a:t>Workshop agenda</a:t>
            </a:r>
          </a:p>
          <a:p>
            <a:endParaRPr lang="en-US" altLang="cs-CZ">
              <a:latin typeface="Arial" panose="020B0604020202020204" pitchFamily="34" charset="0"/>
              <a:ea typeface="ＭＳ Ｐゴシック" panose="020B0600070205080204" pitchFamily="34" charset="-128"/>
            </a:endParaRPr>
          </a:p>
        </p:txBody>
      </p:sp>
      <p:sp>
        <p:nvSpPr>
          <p:cNvPr id="75780" name="Slide Number Placeholder 3">
            <a:extLst>
              <a:ext uri="{FF2B5EF4-FFF2-40B4-BE49-F238E27FC236}">
                <a16:creationId xmlns:a16="http://schemas.microsoft.com/office/drawing/2014/main" id="{8692EED4-8398-41B8-A373-9FB2353C23A8}"/>
              </a:ext>
            </a:extLst>
          </p:cNvPr>
          <p:cNvSpPr>
            <a:spLocks noGrp="1"/>
          </p:cNvSpPr>
          <p:nvPr>
            <p:ph type="sldNum" sz="quarter" idx="5"/>
          </p:nvPr>
        </p:nvSpPr>
        <p:spPr>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ea typeface="ＭＳ Ｐゴシック" panose="020B0600070205080204" pitchFamily="34" charset="-128"/>
              </a:defRPr>
            </a:lvl1pPr>
            <a:lvl2pPr marL="742950" indent="-285750" eaLnBrk="0" hangingPunct="0">
              <a:defRPr>
                <a:solidFill>
                  <a:schemeClr val="tx1"/>
                </a:solidFill>
                <a:latin typeface="Arial" panose="020B0604020202020204" pitchFamily="34" charset="0"/>
                <a:ea typeface="ＭＳ Ｐゴシック" panose="020B0600070205080204" pitchFamily="34" charset="-128"/>
              </a:defRPr>
            </a:lvl2pPr>
            <a:lvl3pPr marL="1143000" indent="-228600" eaLnBrk="0" hangingPunct="0">
              <a:defRPr>
                <a:solidFill>
                  <a:schemeClr val="tx1"/>
                </a:solidFill>
                <a:latin typeface="Arial" panose="020B0604020202020204" pitchFamily="34" charset="0"/>
                <a:ea typeface="ＭＳ Ｐゴシック" panose="020B0600070205080204" pitchFamily="34" charset="-128"/>
              </a:defRPr>
            </a:lvl3pPr>
            <a:lvl4pPr marL="1600200" indent="-228600" eaLnBrk="0" hangingPunct="0">
              <a:defRPr>
                <a:solidFill>
                  <a:schemeClr val="tx1"/>
                </a:solidFill>
                <a:latin typeface="Arial" panose="020B0604020202020204" pitchFamily="34" charset="0"/>
                <a:ea typeface="ＭＳ Ｐゴシック" panose="020B0600070205080204" pitchFamily="34" charset="-128"/>
              </a:defRPr>
            </a:lvl4pPr>
            <a:lvl5pPr marL="2057400" indent="-228600" eaLnBrk="0" hangingPunct="0">
              <a:defRPr>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a:solidFill>
                  <a:schemeClr val="tx1"/>
                </a:solidFill>
                <a:latin typeface="Arial" panose="020B0604020202020204" pitchFamily="34" charset="0"/>
                <a:ea typeface="ＭＳ Ｐゴシック" panose="020B0600070205080204" pitchFamily="34" charset="-128"/>
              </a:defRPr>
            </a:lvl9pPr>
          </a:lstStyle>
          <a:p>
            <a:pPr eaLnBrk="1" hangingPunct="1"/>
            <a:fld id="{51C0942C-3418-4E47-B35A-250FA11A6AD0}" type="slidenum">
              <a:rPr lang="en-US" altLang="cs-CZ"/>
              <a:pPr eaLnBrk="1" hangingPunct="1"/>
              <a:t>29</a:t>
            </a:fld>
            <a:endParaRPr lang="en-US" altLang="cs-CZ"/>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Close</a:t>
            </a:r>
            <a:r>
              <a:rPr lang="cs-CZ" dirty="0"/>
              <a:t> </a:t>
            </a:r>
            <a:r>
              <a:rPr lang="cs-CZ" dirty="0" err="1"/>
              <a:t>your</a:t>
            </a:r>
            <a:r>
              <a:rPr lang="cs-CZ" dirty="0"/>
              <a:t> </a:t>
            </a:r>
            <a:r>
              <a:rPr lang="cs-CZ" dirty="0" err="1"/>
              <a:t>eyes</a:t>
            </a:r>
            <a:r>
              <a:rPr lang="cs-CZ" dirty="0"/>
              <a:t> </a:t>
            </a:r>
            <a:r>
              <a:rPr lang="cs-CZ" dirty="0" err="1"/>
              <a:t>and</a:t>
            </a:r>
            <a:r>
              <a:rPr lang="cs-CZ" dirty="0"/>
              <a:t> </a:t>
            </a:r>
            <a:r>
              <a:rPr lang="cs-CZ" dirty="0" err="1"/>
              <a:t>think</a:t>
            </a:r>
            <a:r>
              <a:rPr lang="cs-CZ" dirty="0"/>
              <a:t> </a:t>
            </a:r>
            <a:r>
              <a:rPr lang="cs-CZ" dirty="0" err="1"/>
              <a:t>about</a:t>
            </a:r>
            <a:r>
              <a:rPr lang="cs-CZ" baseline="0" dirty="0"/>
              <a:t> </a:t>
            </a:r>
            <a:r>
              <a:rPr lang="cs-CZ" baseline="0" dirty="0" err="1"/>
              <a:t>the</a:t>
            </a:r>
            <a:r>
              <a:rPr lang="cs-CZ" baseline="0" dirty="0"/>
              <a:t> </a:t>
            </a:r>
            <a:r>
              <a:rPr lang="cs-CZ" baseline="0" dirty="0" err="1"/>
              <a:t>event</a:t>
            </a:r>
            <a:r>
              <a:rPr lang="cs-CZ" baseline="0" dirty="0"/>
              <a:t> (1 min)</a:t>
            </a:r>
          </a:p>
          <a:p>
            <a:r>
              <a:rPr lang="cs-CZ" baseline="0" dirty="0" err="1"/>
              <a:t>Share</a:t>
            </a:r>
            <a:r>
              <a:rPr lang="cs-CZ" baseline="0" dirty="0"/>
              <a:t> in </a:t>
            </a:r>
            <a:r>
              <a:rPr lang="cs-CZ" baseline="0" dirty="0" err="1"/>
              <a:t>the</a:t>
            </a:r>
            <a:r>
              <a:rPr lang="cs-CZ" baseline="0" dirty="0"/>
              <a:t> </a:t>
            </a:r>
            <a:r>
              <a:rPr lang="cs-CZ" baseline="0" dirty="0" err="1"/>
              <a:t>groups</a:t>
            </a:r>
            <a:r>
              <a:rPr lang="cs-CZ" baseline="0" dirty="0"/>
              <a:t> </a:t>
            </a:r>
            <a:r>
              <a:rPr lang="cs-CZ" baseline="0" dirty="0" err="1"/>
              <a:t>the</a:t>
            </a:r>
            <a:r>
              <a:rPr lang="cs-CZ" baseline="0" dirty="0"/>
              <a:t> </a:t>
            </a:r>
            <a:r>
              <a:rPr lang="cs-CZ" baseline="0" dirty="0" err="1"/>
              <a:t>cases</a:t>
            </a:r>
            <a:r>
              <a:rPr lang="cs-CZ" baseline="0" dirty="0"/>
              <a:t> </a:t>
            </a:r>
            <a:r>
              <a:rPr lang="cs-CZ" baseline="0" dirty="0" err="1"/>
              <a:t>of</a:t>
            </a:r>
            <a:r>
              <a:rPr lang="cs-CZ" baseline="0" dirty="0"/>
              <a:t> </a:t>
            </a:r>
            <a:r>
              <a:rPr lang="cs-CZ" baseline="0" dirty="0" err="1"/>
              <a:t>your</a:t>
            </a:r>
            <a:r>
              <a:rPr lang="cs-CZ" baseline="0" dirty="0"/>
              <a:t> </a:t>
            </a:r>
            <a:r>
              <a:rPr lang="cs-CZ" baseline="0" dirty="0" err="1"/>
              <a:t>flow</a:t>
            </a:r>
            <a:r>
              <a:rPr lang="cs-CZ" baseline="0" dirty="0"/>
              <a:t> (5-9 min)</a:t>
            </a:r>
          </a:p>
          <a:p>
            <a:r>
              <a:rPr lang="cs-CZ" baseline="0" dirty="0" err="1"/>
              <a:t>Try</a:t>
            </a:r>
            <a:r>
              <a:rPr lang="cs-CZ" baseline="0" dirty="0"/>
              <a:t> to </a:t>
            </a:r>
            <a:r>
              <a:rPr lang="cs-CZ" baseline="0" dirty="0" err="1"/>
              <a:t>find</a:t>
            </a:r>
            <a:r>
              <a:rPr lang="cs-CZ" baseline="0" dirty="0"/>
              <a:t> </a:t>
            </a:r>
            <a:r>
              <a:rPr lang="cs-CZ" baseline="0" dirty="0" err="1"/>
              <a:t>some</a:t>
            </a:r>
            <a:r>
              <a:rPr lang="cs-CZ" baseline="0" dirty="0"/>
              <a:t> </a:t>
            </a:r>
            <a:r>
              <a:rPr lang="cs-CZ" baseline="0" dirty="0" err="1"/>
              <a:t>commonalities</a:t>
            </a:r>
            <a:r>
              <a:rPr lang="cs-CZ" baseline="0" dirty="0"/>
              <a:t> (10 min)</a:t>
            </a:r>
          </a:p>
          <a:p>
            <a:r>
              <a:rPr lang="cs-CZ" baseline="0" dirty="0" err="1"/>
              <a:t>Sharing</a:t>
            </a:r>
            <a:r>
              <a:rPr lang="cs-CZ" baseline="0" dirty="0"/>
              <a:t> </a:t>
            </a:r>
            <a:r>
              <a:rPr lang="cs-CZ" baseline="0" dirty="0" err="1"/>
              <a:t>with</a:t>
            </a:r>
            <a:r>
              <a:rPr lang="cs-CZ" baseline="0" dirty="0"/>
              <a:t> </a:t>
            </a:r>
            <a:r>
              <a:rPr lang="cs-CZ" baseline="0" dirty="0" err="1"/>
              <a:t>other</a:t>
            </a:r>
            <a:r>
              <a:rPr lang="cs-CZ" baseline="0" dirty="0"/>
              <a:t> </a:t>
            </a:r>
            <a:r>
              <a:rPr lang="cs-CZ" baseline="0" dirty="0" err="1"/>
              <a:t>groups</a:t>
            </a:r>
            <a:r>
              <a:rPr lang="cs-CZ" baseline="0" dirty="0"/>
              <a:t> (10 min)</a:t>
            </a:r>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40</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normAutofit/>
          </a:bodyPr>
          <a:lstStyle/>
          <a:p>
            <a:r>
              <a:rPr lang="cs-CZ" dirty="0" err="1"/>
              <a:t>Close</a:t>
            </a:r>
            <a:r>
              <a:rPr lang="cs-CZ" dirty="0"/>
              <a:t> </a:t>
            </a:r>
            <a:r>
              <a:rPr lang="cs-CZ" dirty="0" err="1"/>
              <a:t>your</a:t>
            </a:r>
            <a:r>
              <a:rPr lang="cs-CZ" dirty="0"/>
              <a:t> </a:t>
            </a:r>
            <a:r>
              <a:rPr lang="cs-CZ" dirty="0" err="1"/>
              <a:t>eyes</a:t>
            </a:r>
            <a:r>
              <a:rPr lang="cs-CZ" dirty="0"/>
              <a:t> </a:t>
            </a:r>
            <a:r>
              <a:rPr lang="cs-CZ" dirty="0" err="1"/>
              <a:t>and</a:t>
            </a:r>
            <a:r>
              <a:rPr lang="cs-CZ" dirty="0"/>
              <a:t> </a:t>
            </a:r>
            <a:r>
              <a:rPr lang="cs-CZ" dirty="0" err="1"/>
              <a:t>think</a:t>
            </a:r>
            <a:r>
              <a:rPr lang="cs-CZ" dirty="0"/>
              <a:t> </a:t>
            </a:r>
            <a:r>
              <a:rPr lang="cs-CZ" dirty="0" err="1"/>
              <a:t>about</a:t>
            </a:r>
            <a:r>
              <a:rPr lang="cs-CZ" baseline="0" dirty="0"/>
              <a:t> </a:t>
            </a:r>
            <a:r>
              <a:rPr lang="cs-CZ" baseline="0" dirty="0" err="1"/>
              <a:t>the</a:t>
            </a:r>
            <a:r>
              <a:rPr lang="cs-CZ" baseline="0" dirty="0"/>
              <a:t> </a:t>
            </a:r>
            <a:r>
              <a:rPr lang="cs-CZ" baseline="0" dirty="0" err="1"/>
              <a:t>event</a:t>
            </a:r>
            <a:r>
              <a:rPr lang="cs-CZ" baseline="0" dirty="0"/>
              <a:t> (1 min)</a:t>
            </a:r>
          </a:p>
          <a:p>
            <a:r>
              <a:rPr lang="cs-CZ" baseline="0" dirty="0" err="1"/>
              <a:t>Share</a:t>
            </a:r>
            <a:r>
              <a:rPr lang="cs-CZ" baseline="0" dirty="0"/>
              <a:t> in </a:t>
            </a:r>
            <a:r>
              <a:rPr lang="cs-CZ" baseline="0" dirty="0" err="1"/>
              <a:t>the</a:t>
            </a:r>
            <a:r>
              <a:rPr lang="cs-CZ" baseline="0" dirty="0"/>
              <a:t> </a:t>
            </a:r>
            <a:r>
              <a:rPr lang="cs-CZ" baseline="0" dirty="0" err="1"/>
              <a:t>groups</a:t>
            </a:r>
            <a:r>
              <a:rPr lang="cs-CZ" baseline="0" dirty="0"/>
              <a:t> </a:t>
            </a:r>
            <a:r>
              <a:rPr lang="cs-CZ" baseline="0" dirty="0" err="1"/>
              <a:t>the</a:t>
            </a:r>
            <a:r>
              <a:rPr lang="cs-CZ" baseline="0" dirty="0"/>
              <a:t> </a:t>
            </a:r>
            <a:r>
              <a:rPr lang="cs-CZ" baseline="0" dirty="0" err="1"/>
              <a:t>cases</a:t>
            </a:r>
            <a:r>
              <a:rPr lang="cs-CZ" baseline="0" dirty="0"/>
              <a:t> </a:t>
            </a:r>
            <a:r>
              <a:rPr lang="cs-CZ" baseline="0" dirty="0" err="1"/>
              <a:t>of</a:t>
            </a:r>
            <a:r>
              <a:rPr lang="cs-CZ" baseline="0" dirty="0"/>
              <a:t> </a:t>
            </a:r>
            <a:r>
              <a:rPr lang="cs-CZ" baseline="0" dirty="0" err="1"/>
              <a:t>your</a:t>
            </a:r>
            <a:r>
              <a:rPr lang="cs-CZ" baseline="0" dirty="0"/>
              <a:t> </a:t>
            </a:r>
            <a:r>
              <a:rPr lang="cs-CZ" baseline="0" dirty="0" err="1"/>
              <a:t>flow</a:t>
            </a:r>
            <a:r>
              <a:rPr lang="cs-CZ" baseline="0" dirty="0"/>
              <a:t> (5-9 min)</a:t>
            </a:r>
          </a:p>
          <a:p>
            <a:r>
              <a:rPr lang="cs-CZ" baseline="0" dirty="0" err="1"/>
              <a:t>Try</a:t>
            </a:r>
            <a:r>
              <a:rPr lang="cs-CZ" baseline="0" dirty="0"/>
              <a:t> to </a:t>
            </a:r>
            <a:r>
              <a:rPr lang="cs-CZ" baseline="0" dirty="0" err="1"/>
              <a:t>find</a:t>
            </a:r>
            <a:r>
              <a:rPr lang="cs-CZ" baseline="0" dirty="0"/>
              <a:t> </a:t>
            </a:r>
            <a:r>
              <a:rPr lang="cs-CZ" baseline="0" dirty="0" err="1"/>
              <a:t>some</a:t>
            </a:r>
            <a:r>
              <a:rPr lang="cs-CZ" baseline="0" dirty="0"/>
              <a:t> </a:t>
            </a:r>
            <a:r>
              <a:rPr lang="cs-CZ" baseline="0" dirty="0" err="1"/>
              <a:t>commonalities</a:t>
            </a:r>
            <a:r>
              <a:rPr lang="cs-CZ" baseline="0" dirty="0"/>
              <a:t> (10 min)</a:t>
            </a:r>
          </a:p>
          <a:p>
            <a:r>
              <a:rPr lang="cs-CZ" baseline="0" dirty="0" err="1"/>
              <a:t>Sharing</a:t>
            </a:r>
            <a:r>
              <a:rPr lang="cs-CZ" baseline="0" dirty="0"/>
              <a:t> </a:t>
            </a:r>
            <a:r>
              <a:rPr lang="cs-CZ" baseline="0" dirty="0" err="1"/>
              <a:t>with</a:t>
            </a:r>
            <a:r>
              <a:rPr lang="cs-CZ" baseline="0" dirty="0"/>
              <a:t> </a:t>
            </a:r>
            <a:r>
              <a:rPr lang="cs-CZ" baseline="0" dirty="0" err="1"/>
              <a:t>other</a:t>
            </a:r>
            <a:r>
              <a:rPr lang="cs-CZ" baseline="0" dirty="0"/>
              <a:t> </a:t>
            </a:r>
            <a:r>
              <a:rPr lang="cs-CZ" baseline="0" dirty="0" err="1"/>
              <a:t>groups</a:t>
            </a:r>
            <a:r>
              <a:rPr lang="cs-CZ" baseline="0" dirty="0"/>
              <a:t> (10 min)</a:t>
            </a:r>
            <a:endParaRPr lang="en-GB" dirty="0"/>
          </a:p>
        </p:txBody>
      </p:sp>
      <p:sp>
        <p:nvSpPr>
          <p:cNvPr id="4" name="Zástupný symbol pro číslo snímku 3"/>
          <p:cNvSpPr>
            <a:spLocks noGrp="1"/>
          </p:cNvSpPr>
          <p:nvPr>
            <p:ph type="sldNum" sz="quarter" idx="10"/>
          </p:nvPr>
        </p:nvSpPr>
        <p:spPr/>
        <p:txBody>
          <a:bodyPr/>
          <a:lstStyle/>
          <a:p>
            <a:fld id="{39EEE367-9F19-4033-9481-F1F258622615}" type="slidenum">
              <a:rPr lang="en-GB" smtClean="0"/>
              <a:pPr/>
              <a:t>41</a:t>
            </a:fld>
            <a:endParaRPr lang="en-GB"/>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jdelijke aanduiding voor dia-afbeelding 1"/>
          <p:cNvSpPr>
            <a:spLocks noGrp="1" noRot="1" noChangeAspect="1"/>
          </p:cNvSpPr>
          <p:nvPr>
            <p:ph type="sldImg"/>
          </p:nvPr>
        </p:nvSpPr>
        <p:spPr/>
      </p:sp>
      <p:sp>
        <p:nvSpPr>
          <p:cNvPr id="3" name="Tijdelijke aanduiding voor notities 2"/>
          <p:cNvSpPr>
            <a:spLocks noGrp="1"/>
          </p:cNvSpPr>
          <p:nvPr>
            <p:ph type="body" idx="1"/>
          </p:nvPr>
        </p:nvSpPr>
        <p:spPr/>
        <p:txBody>
          <a:bodyPr/>
          <a:lstStyle/>
          <a:p>
            <a:endParaRPr lang="nl-BE" dirty="0"/>
          </a:p>
        </p:txBody>
      </p:sp>
      <p:sp>
        <p:nvSpPr>
          <p:cNvPr id="4" name="Tijdelijke aanduiding voor dianummer 3"/>
          <p:cNvSpPr>
            <a:spLocks noGrp="1"/>
          </p:cNvSpPr>
          <p:nvPr>
            <p:ph type="sldNum" sz="quarter" idx="10"/>
          </p:nvPr>
        </p:nvSpPr>
        <p:spPr/>
        <p:txBody>
          <a:bodyPr/>
          <a:lstStyle/>
          <a:p>
            <a:pPr>
              <a:defRPr/>
            </a:pPr>
            <a:fld id="{5BE1FB23-BC31-4831-9B68-9DA1FB414997}" type="slidenum">
              <a:rPr lang="nl-NL" smtClean="0"/>
              <a:pPr>
                <a:defRPr/>
              </a:pPr>
              <a:t>57</a:t>
            </a:fld>
            <a:endParaRPr lang="nl-NL"/>
          </a:p>
        </p:txBody>
      </p:sp>
    </p:spTree>
    <p:extLst>
      <p:ext uri="{BB962C8B-B14F-4D97-AF65-F5344CB8AC3E}">
        <p14:creationId xmlns:p14="http://schemas.microsoft.com/office/powerpoint/2010/main" val="39422482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pic>
        <p:nvPicPr>
          <p:cNvPr id="8" name="Obrázek 7">
            <a:extLst>
              <a:ext uri="{FF2B5EF4-FFF2-40B4-BE49-F238E27FC236}">
                <a16:creationId xmlns:a16="http://schemas.microsoft.com/office/drawing/2014/main" id="{77EA22B3-5442-49A7-9AD2-23BCFF3D5286}"/>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107"/>
            <a:ext cx="12192000" cy="6857786"/>
          </a:xfrm>
          <a:prstGeom prst="rect">
            <a:avLst/>
          </a:prstGeom>
        </p:spPr>
      </p:pic>
      <p:sp>
        <p:nvSpPr>
          <p:cNvPr id="2" name="Nadpis 1">
            <a:extLst>
              <a:ext uri="{FF2B5EF4-FFF2-40B4-BE49-F238E27FC236}">
                <a16:creationId xmlns:a16="http://schemas.microsoft.com/office/drawing/2014/main" id="{A520F3C8-C69A-46CA-B497-1339C8B7914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EDCE2A6B-14A5-4DD4-9883-02D0F09BCAA8}"/>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EB5B644B-2659-45F1-B1D5-79E6167401C7}"/>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F8C523DA-57DB-4D8A-B464-DCFA8CDBB148}"/>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5A29B854-609C-4898-8347-D264EE4C768D}"/>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7940911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1E56EE-D110-4761-A849-0FEE67FF921E}"/>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E47B96CE-E6EB-4D61-9269-3FD9CED661EA}"/>
              </a:ext>
            </a:extLst>
          </p:cNvPr>
          <p:cNvSpPr>
            <a:spLocks noGrp="1"/>
          </p:cNvSpPr>
          <p:nvPr>
            <p:ph type="body" orient="vert" idx="1"/>
          </p:nvPr>
        </p:nvSpPr>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556CB737-FF26-4E0F-B763-B8B1AF90A3F3}"/>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03900D13-1D2C-40E3-B4ED-3D3911A4D92E}"/>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C3216856-ACAD-425F-AB62-3BAB681755E2}"/>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7215385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CDA0ADBD-8C40-438D-AB3F-17EC205516E7}"/>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C32813E-B62A-4878-81D5-65DB1686FB08}"/>
              </a:ext>
            </a:extLst>
          </p:cNvPr>
          <p:cNvSpPr>
            <a:spLocks noGrp="1"/>
          </p:cNvSpPr>
          <p:nvPr>
            <p:ph type="body" orient="vert" idx="1"/>
          </p:nvPr>
        </p:nvSpPr>
        <p:spPr>
          <a:xfrm>
            <a:off x="838200" y="365125"/>
            <a:ext cx="7734300" cy="5811838"/>
          </a:xfrm>
        </p:spPr>
        <p:txBody>
          <a:bodyPr vert="eaVert"/>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D67E2D19-5987-4DD8-9629-3FBFBD2C3812}"/>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232EA81F-0352-4698-B272-572D6DE1B72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4968BB2C-67D4-4D38-A3D3-F2988DAB9BE3}"/>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6545123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Vnitřní list s odrážkami">
    <p:spTree>
      <p:nvGrpSpPr>
        <p:cNvPr id="1" name=""/>
        <p:cNvGrpSpPr/>
        <p:nvPr/>
      </p:nvGrpSpPr>
      <p:grpSpPr>
        <a:xfrm>
          <a:off x="0" y="0"/>
          <a:ext cx="0" cy="0"/>
          <a:chOff x="0" y="0"/>
          <a:chExt cx="0" cy="0"/>
        </a:xfrm>
      </p:grpSpPr>
      <p:sp>
        <p:nvSpPr>
          <p:cNvPr id="10" name="Nadpis 9"/>
          <p:cNvSpPr>
            <a:spLocks noGrp="1"/>
          </p:cNvSpPr>
          <p:nvPr>
            <p:ph type="title" hasCustomPrompt="1"/>
          </p:nvPr>
        </p:nvSpPr>
        <p:spPr>
          <a:xfrm>
            <a:off x="527381" y="1412776"/>
            <a:ext cx="11055019" cy="504056"/>
          </a:xfrm>
          <a:prstGeom prst="rect">
            <a:avLst/>
          </a:prstGeom>
        </p:spPr>
        <p:txBody>
          <a:bodyPr anchor="t">
            <a:noAutofit/>
          </a:bodyPr>
          <a:lstStyle>
            <a:lvl1pPr algn="l">
              <a:defRPr sz="3200" b="1">
                <a:solidFill>
                  <a:srgbClr val="000099"/>
                </a:solidFill>
                <a:latin typeface="Arial" pitchFamily="34" charset="0"/>
                <a:cs typeface="Arial" pitchFamily="34" charset="0"/>
              </a:defRPr>
            </a:lvl1pPr>
          </a:lstStyle>
          <a:p>
            <a:r>
              <a:rPr lang="cs-CZ" dirty="0"/>
              <a:t>NADPIS</a:t>
            </a:r>
          </a:p>
        </p:txBody>
      </p:sp>
      <p:sp>
        <p:nvSpPr>
          <p:cNvPr id="4" name="Zástupný symbol pro obsah 2"/>
          <p:cNvSpPr>
            <a:spLocks noGrp="1"/>
          </p:cNvSpPr>
          <p:nvPr>
            <p:ph idx="10"/>
          </p:nvPr>
        </p:nvSpPr>
        <p:spPr>
          <a:xfrm>
            <a:off x="623392" y="2060850"/>
            <a:ext cx="10972800" cy="3888431"/>
          </a:xfrm>
          <a:prstGeom prst="rect">
            <a:avLst/>
          </a:prstGeom>
        </p:spPr>
        <p:txBody>
          <a:bodyPr/>
          <a:lstStyle>
            <a:lvl1pPr marL="342900" indent="-342900">
              <a:buClr>
                <a:schemeClr val="accent1"/>
              </a:buClr>
              <a:buFont typeface="Wingdings" pitchFamily="2" charset="2"/>
              <a:buChar char="§"/>
              <a:defRPr/>
            </a:lvl1pPr>
            <a:lvl2pPr marL="742950" indent="-285750">
              <a:buClr>
                <a:schemeClr val="accent1"/>
              </a:buClr>
              <a:buFont typeface="Wingdings" pitchFamily="2" charset="2"/>
              <a:buChar char="§"/>
              <a:defRPr/>
            </a:lvl2pPr>
            <a:lvl3pPr marL="1143000" indent="-228600">
              <a:buClr>
                <a:schemeClr val="accent1"/>
              </a:buClr>
              <a:buFont typeface="Wingdings" pitchFamily="2" charset="2"/>
              <a:buChar char="§"/>
              <a:defRPr/>
            </a:lvl3pPr>
            <a:lvl4pPr marL="1600200" indent="-228600">
              <a:buClr>
                <a:schemeClr val="accent1"/>
              </a:buClr>
              <a:buFont typeface="Wingdings" pitchFamily="2" charset="2"/>
              <a:buChar char="§"/>
              <a:defRPr/>
            </a:lvl4pPr>
            <a:lvl5pPr marL="2057400" indent="-228600">
              <a:buClr>
                <a:schemeClr val="accent1"/>
              </a:buClr>
              <a:buFont typeface="Wingdings" pitchFamily="2" charset="2"/>
              <a:buChar char="§"/>
              <a:defRPr/>
            </a:lvl5pPr>
          </a:lstStyle>
          <a:p>
            <a:pPr lvl="0"/>
            <a:r>
              <a:rPr lang="cs-CZ"/>
              <a:t>Kliknutím lze upravit styly předlohy textu.</a:t>
            </a:r>
          </a:p>
          <a:p>
            <a:pPr lvl="1"/>
            <a:r>
              <a:rPr lang="cs-CZ"/>
              <a:t>Druhá úroveň</a:t>
            </a:r>
          </a:p>
          <a:p>
            <a:pPr lvl="2"/>
            <a:r>
              <a:rPr lang="cs-CZ"/>
              <a:t>Třetí úroveň</a:t>
            </a:r>
          </a:p>
          <a:p>
            <a:pPr lvl="3"/>
            <a:r>
              <a:rPr lang="cs-CZ"/>
              <a:t>Čtvrtá úroveň</a:t>
            </a:r>
          </a:p>
          <a:p>
            <a:pPr lvl="4"/>
            <a:r>
              <a:rPr lang="cs-CZ"/>
              <a:t>Pátá úroveň</a:t>
            </a:r>
            <a:endParaRPr lang="en-US" dirty="0"/>
          </a:p>
        </p:txBody>
      </p:sp>
    </p:spTree>
    <p:extLst>
      <p:ext uri="{BB962C8B-B14F-4D97-AF65-F5344CB8AC3E}">
        <p14:creationId xmlns:p14="http://schemas.microsoft.com/office/powerpoint/2010/main" val="42536253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B21C942-B9CE-411E-A6D5-D625ED44F650}"/>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34BAC47C-F41D-4CE8-ACB4-CBA3E55CA277}"/>
              </a:ext>
            </a:extLst>
          </p:cNvPr>
          <p:cNvSpPr>
            <a:spLocks noGrp="1"/>
          </p:cNvSpPr>
          <p:nvPr>
            <p:ph idx="1"/>
          </p:nvPr>
        </p:nvSpPr>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31ECC708-24B6-4F68-8978-D188B46E4525}"/>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BF7FE6D0-A5B1-43E4-A48B-5FEEDAE1008C}"/>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1D3D134B-8497-42C0-8C01-524805BFFB7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19385022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1A3DF10-BD97-47F1-92C4-D536CB6B70FE}"/>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symbol pro text 2">
            <a:extLst>
              <a:ext uri="{FF2B5EF4-FFF2-40B4-BE49-F238E27FC236}">
                <a16:creationId xmlns:a16="http://schemas.microsoft.com/office/drawing/2014/main" id="{E9027BDD-4C62-4170-A1EA-33969C15BBB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Upravte styly předlohy textu.</a:t>
            </a:r>
          </a:p>
        </p:txBody>
      </p:sp>
      <p:sp>
        <p:nvSpPr>
          <p:cNvPr id="4" name="Zástupný symbol pro datum 3">
            <a:extLst>
              <a:ext uri="{FF2B5EF4-FFF2-40B4-BE49-F238E27FC236}">
                <a16:creationId xmlns:a16="http://schemas.microsoft.com/office/drawing/2014/main" id="{992B0D1C-3226-4B4D-A908-D20E6F955157}"/>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8B67F899-5C33-4076-AA8F-73FAA595D21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663E9C3C-C71A-46F6-925C-034F02496740}"/>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396171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73B19DF6-A347-4C07-A404-D40A129543E5}"/>
              </a:ext>
            </a:extLst>
          </p:cNvPr>
          <p:cNvSpPr>
            <a:spLocks noGrp="1"/>
          </p:cNvSpPr>
          <p:nvPr>
            <p:ph type="title"/>
          </p:nvPr>
        </p:nvSpPr>
        <p:spPr/>
        <p:txBody>
          <a:bodyPr/>
          <a:lstStyle/>
          <a:p>
            <a:r>
              <a:rPr lang="cs-CZ"/>
              <a:t>Kliknutím lze upravit styl.</a:t>
            </a:r>
          </a:p>
        </p:txBody>
      </p:sp>
      <p:sp>
        <p:nvSpPr>
          <p:cNvPr id="3" name="Zástupný symbol pro obsah 2">
            <a:extLst>
              <a:ext uri="{FF2B5EF4-FFF2-40B4-BE49-F238E27FC236}">
                <a16:creationId xmlns:a16="http://schemas.microsoft.com/office/drawing/2014/main" id="{D970126E-91FF-4336-AA80-57CFA57E46C5}"/>
              </a:ext>
            </a:extLst>
          </p:cNvPr>
          <p:cNvSpPr>
            <a:spLocks noGrp="1"/>
          </p:cNvSpPr>
          <p:nvPr>
            <p:ph sz="half" idx="1"/>
          </p:nvPr>
        </p:nvSpPr>
        <p:spPr>
          <a:xfrm>
            <a:off x="1051844" y="1982623"/>
            <a:ext cx="4967955" cy="4328446"/>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obsah 3">
            <a:extLst>
              <a:ext uri="{FF2B5EF4-FFF2-40B4-BE49-F238E27FC236}">
                <a16:creationId xmlns:a16="http://schemas.microsoft.com/office/drawing/2014/main" id="{0903D40A-6F5D-4B88-B00E-8C2EC8DF24A2}"/>
              </a:ext>
            </a:extLst>
          </p:cNvPr>
          <p:cNvSpPr>
            <a:spLocks noGrp="1"/>
          </p:cNvSpPr>
          <p:nvPr>
            <p:ph sz="half" idx="2"/>
          </p:nvPr>
        </p:nvSpPr>
        <p:spPr>
          <a:xfrm>
            <a:off x="6172200" y="1982622"/>
            <a:ext cx="4967955" cy="4328445"/>
          </a:xfrm>
        </p:spPr>
        <p:txBody>
          <a:bodyPr/>
          <a:lstStyle/>
          <a:p>
            <a:pPr lvl="0"/>
            <a:r>
              <a:rPr lang="cs-CZ" dirty="0"/>
              <a:t>Upravte styly předlohy textu.</a:t>
            </a:r>
          </a:p>
          <a:p>
            <a:pPr lvl="1"/>
            <a:r>
              <a:rPr lang="cs-CZ" dirty="0"/>
              <a:t>Druhá úroveň</a:t>
            </a:r>
          </a:p>
          <a:p>
            <a:pPr lvl="2"/>
            <a:r>
              <a:rPr lang="cs-CZ" dirty="0"/>
              <a:t>Třetí úroveň</a:t>
            </a:r>
          </a:p>
          <a:p>
            <a:pPr lvl="3"/>
            <a:r>
              <a:rPr lang="cs-CZ" dirty="0"/>
              <a:t>Čtvrtá úroveň</a:t>
            </a:r>
          </a:p>
          <a:p>
            <a:pPr lvl="4"/>
            <a:r>
              <a:rPr lang="cs-CZ" dirty="0"/>
              <a:t>Pátá úroveň</a:t>
            </a:r>
          </a:p>
        </p:txBody>
      </p:sp>
      <p:sp>
        <p:nvSpPr>
          <p:cNvPr id="5" name="Zástupný symbol pro datum 4">
            <a:extLst>
              <a:ext uri="{FF2B5EF4-FFF2-40B4-BE49-F238E27FC236}">
                <a16:creationId xmlns:a16="http://schemas.microsoft.com/office/drawing/2014/main" id="{1D2D32D6-3FB4-464E-8557-E179937F9B2D}"/>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6" name="Zástupný symbol pro zápatí 5">
            <a:extLst>
              <a:ext uri="{FF2B5EF4-FFF2-40B4-BE49-F238E27FC236}">
                <a16:creationId xmlns:a16="http://schemas.microsoft.com/office/drawing/2014/main" id="{F9F4AF49-F94E-4FC7-BEB9-E5779CFAE9C7}"/>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6D59E458-650E-4925-A2BA-21F22AB35251}"/>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0053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D8300B2-89EA-4A02-8C7B-4F21559EC3D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symbol pro text 2">
            <a:extLst>
              <a:ext uri="{FF2B5EF4-FFF2-40B4-BE49-F238E27FC236}">
                <a16:creationId xmlns:a16="http://schemas.microsoft.com/office/drawing/2014/main" id="{36C32814-31C2-4597-9E51-9C9482CFD59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4" name="Zástupný symbol pro obsah 3">
            <a:extLst>
              <a:ext uri="{FF2B5EF4-FFF2-40B4-BE49-F238E27FC236}">
                <a16:creationId xmlns:a16="http://schemas.microsoft.com/office/drawing/2014/main" id="{9CEC0EE4-0C61-443E-938F-FC1ECC8C4EDC}"/>
              </a:ext>
            </a:extLst>
          </p:cNvPr>
          <p:cNvSpPr>
            <a:spLocks noGrp="1"/>
          </p:cNvSpPr>
          <p:nvPr>
            <p:ph sz="half" idx="2"/>
          </p:nvPr>
        </p:nvSpPr>
        <p:spPr>
          <a:xfrm>
            <a:off x="839788" y="2505075"/>
            <a:ext cx="5157787"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text 4">
            <a:extLst>
              <a:ext uri="{FF2B5EF4-FFF2-40B4-BE49-F238E27FC236}">
                <a16:creationId xmlns:a16="http://schemas.microsoft.com/office/drawing/2014/main" id="{F688327E-D7D4-494A-AD2D-416AAF3CA4A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Upravte styly předlohy textu.</a:t>
            </a:r>
          </a:p>
        </p:txBody>
      </p:sp>
      <p:sp>
        <p:nvSpPr>
          <p:cNvPr id="6" name="Zástupný symbol pro obsah 5">
            <a:extLst>
              <a:ext uri="{FF2B5EF4-FFF2-40B4-BE49-F238E27FC236}">
                <a16:creationId xmlns:a16="http://schemas.microsoft.com/office/drawing/2014/main" id="{18F83E62-6636-43F0-B0B7-670D12280781}"/>
              </a:ext>
            </a:extLst>
          </p:cNvPr>
          <p:cNvSpPr>
            <a:spLocks noGrp="1"/>
          </p:cNvSpPr>
          <p:nvPr>
            <p:ph sz="quarter" idx="4"/>
          </p:nvPr>
        </p:nvSpPr>
        <p:spPr>
          <a:xfrm>
            <a:off x="6172200" y="2505075"/>
            <a:ext cx="5183188" cy="3684588"/>
          </a:xfrm>
        </p:spPr>
        <p:txBody>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FACEDA1-54EE-4718-812F-58F33EABE24F}"/>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8" name="Zástupný symbol pro zápatí 7">
            <a:extLst>
              <a:ext uri="{FF2B5EF4-FFF2-40B4-BE49-F238E27FC236}">
                <a16:creationId xmlns:a16="http://schemas.microsoft.com/office/drawing/2014/main" id="{64373085-1EF5-40B2-9A87-5B7529654570}"/>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742A5F74-0DE3-415F-90EF-D06C104E470A}"/>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4352399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8FE34D8-CA64-435F-93C5-C217E74753BA}"/>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7C9AF2EF-FF84-4530-BF9D-FA6EB631C520}"/>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4" name="Zástupný symbol pro zápatí 3">
            <a:extLst>
              <a:ext uri="{FF2B5EF4-FFF2-40B4-BE49-F238E27FC236}">
                <a16:creationId xmlns:a16="http://schemas.microsoft.com/office/drawing/2014/main" id="{3F37056D-59C4-45ED-87A1-0D7CB219DB71}"/>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58E87E59-E059-443C-B1DD-F260908136F5}"/>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29600107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9887F632-6EA9-4CB8-B9DE-E724250FD38F}"/>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3" name="Zástupný symbol pro zápatí 2">
            <a:extLst>
              <a:ext uri="{FF2B5EF4-FFF2-40B4-BE49-F238E27FC236}">
                <a16:creationId xmlns:a16="http://schemas.microsoft.com/office/drawing/2014/main" id="{779E7CEA-BD28-4F49-B3E2-72FDBD485778}"/>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C267E794-1AE8-4673-BB82-27F1EC900BA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92785614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D7F79A3-052B-4473-9AF5-371F6905EE87}"/>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pro obsah 2">
            <a:extLst>
              <a:ext uri="{FF2B5EF4-FFF2-40B4-BE49-F238E27FC236}">
                <a16:creationId xmlns:a16="http://schemas.microsoft.com/office/drawing/2014/main" id="{85E9889E-2E1E-4BBB-BCDC-6DB778BB4F4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text 3">
            <a:extLst>
              <a:ext uri="{FF2B5EF4-FFF2-40B4-BE49-F238E27FC236}">
                <a16:creationId xmlns:a16="http://schemas.microsoft.com/office/drawing/2014/main" id="{2F13AAB6-A4C8-4BDD-B4C8-99F82322741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1E06280B-45CB-489A-A940-D2EB4B5308CC}"/>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6" name="Zástupný symbol pro zápatí 5">
            <a:extLst>
              <a:ext uri="{FF2B5EF4-FFF2-40B4-BE49-F238E27FC236}">
                <a16:creationId xmlns:a16="http://schemas.microsoft.com/office/drawing/2014/main" id="{3B455712-A04A-4D65-B02C-EDBBC9715E6F}"/>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3F722F4B-A9CE-4D4B-A6AD-8B4EB56B700F}"/>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35095405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6B98507D-8EC2-45EE-94EB-41B087E2F4C5}"/>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EB53D4F2-4FD1-47F6-BB4C-DDA41A7877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symbol pro text 3">
            <a:extLst>
              <a:ext uri="{FF2B5EF4-FFF2-40B4-BE49-F238E27FC236}">
                <a16:creationId xmlns:a16="http://schemas.microsoft.com/office/drawing/2014/main" id="{B0B9D466-028D-49C3-AB4C-79CA1EAF9B0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Upravte styly předlohy textu.</a:t>
            </a:r>
          </a:p>
        </p:txBody>
      </p:sp>
      <p:sp>
        <p:nvSpPr>
          <p:cNvPr id="5" name="Zástupný symbol pro datum 4">
            <a:extLst>
              <a:ext uri="{FF2B5EF4-FFF2-40B4-BE49-F238E27FC236}">
                <a16:creationId xmlns:a16="http://schemas.microsoft.com/office/drawing/2014/main" id="{55536700-F195-480C-A784-D39CF1331282}"/>
              </a:ext>
            </a:extLst>
          </p:cNvPr>
          <p:cNvSpPr>
            <a:spLocks noGrp="1"/>
          </p:cNvSpPr>
          <p:nvPr>
            <p:ph type="dt" sz="half" idx="10"/>
          </p:nvPr>
        </p:nvSpPr>
        <p:spPr/>
        <p:txBody>
          <a:bodyPr/>
          <a:lstStyle/>
          <a:p>
            <a:fld id="{17435C6E-D354-4DCB-8A45-2179AB5609B6}" type="datetimeFigureOut">
              <a:rPr lang="cs-CZ" smtClean="0"/>
              <a:t>19.10.2022</a:t>
            </a:fld>
            <a:endParaRPr lang="cs-CZ"/>
          </a:p>
        </p:txBody>
      </p:sp>
      <p:sp>
        <p:nvSpPr>
          <p:cNvPr id="6" name="Zástupný symbol pro zápatí 5">
            <a:extLst>
              <a:ext uri="{FF2B5EF4-FFF2-40B4-BE49-F238E27FC236}">
                <a16:creationId xmlns:a16="http://schemas.microsoft.com/office/drawing/2014/main" id="{AE28212F-69BC-416F-86DB-9B2962682B84}"/>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ED143834-4314-45D5-8D70-78E5B3FE952B}"/>
              </a:ext>
            </a:extLst>
          </p:cNvPr>
          <p:cNvSpPr>
            <a:spLocks noGrp="1"/>
          </p:cNvSpPr>
          <p:nvPr>
            <p:ph type="sldNum" sz="quarter" idx="12"/>
          </p:nvPr>
        </p:nvSpPr>
        <p:spPr/>
        <p:txBody>
          <a:bodyPr/>
          <a:lstStyle/>
          <a:p>
            <a:fld id="{45A5F3B7-179D-4B78-92FD-7C48BEA88E47}" type="slidenum">
              <a:rPr lang="cs-CZ" smtClean="0"/>
              <a:t>‹#›</a:t>
            </a:fld>
            <a:endParaRPr lang="cs-CZ"/>
          </a:p>
        </p:txBody>
      </p:sp>
    </p:spTree>
    <p:extLst>
      <p:ext uri="{BB962C8B-B14F-4D97-AF65-F5344CB8AC3E}">
        <p14:creationId xmlns:p14="http://schemas.microsoft.com/office/powerpoint/2010/main" val="409975361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3FE0A633-AAAE-4E54-A534-E20C4B437BF6}"/>
              </a:ext>
            </a:extLst>
          </p:cNvPr>
          <p:cNvSpPr>
            <a:spLocks noGrp="1"/>
          </p:cNvSpPr>
          <p:nvPr>
            <p:ph type="title"/>
          </p:nvPr>
        </p:nvSpPr>
        <p:spPr>
          <a:xfrm>
            <a:off x="1051845" y="546931"/>
            <a:ext cx="10091871" cy="717848"/>
          </a:xfrm>
          <a:prstGeom prst="rect">
            <a:avLst/>
          </a:prstGeom>
        </p:spPr>
        <p:txBody>
          <a:bodyPr vert="horz" lIns="91440" tIns="45720" rIns="91440" bIns="45720" rtlCol="0" anchor="ctr">
            <a:normAutofit/>
          </a:bodyPr>
          <a:lstStyle/>
          <a:p>
            <a:r>
              <a:rPr lang="cs-CZ" dirty="0"/>
              <a:t>Kliknutím lze upravit styl.</a:t>
            </a:r>
          </a:p>
        </p:txBody>
      </p:sp>
      <p:sp>
        <p:nvSpPr>
          <p:cNvPr id="3" name="Zástupný symbol pro text 2">
            <a:extLst>
              <a:ext uri="{FF2B5EF4-FFF2-40B4-BE49-F238E27FC236}">
                <a16:creationId xmlns:a16="http://schemas.microsoft.com/office/drawing/2014/main" id="{20C6CAF7-1D91-499A-9DB5-7E543D6D4955}"/>
              </a:ext>
            </a:extLst>
          </p:cNvPr>
          <p:cNvSpPr>
            <a:spLocks noGrp="1"/>
          </p:cNvSpPr>
          <p:nvPr>
            <p:ph type="body" idx="1"/>
          </p:nvPr>
        </p:nvSpPr>
        <p:spPr>
          <a:xfrm>
            <a:off x="1051845" y="2005012"/>
            <a:ext cx="10091871" cy="4306057"/>
          </a:xfrm>
          <a:prstGeom prst="rect">
            <a:avLst/>
          </a:prstGeom>
        </p:spPr>
        <p:txBody>
          <a:bodyPr vert="horz" lIns="91440" tIns="45720" rIns="91440" bIns="45720" rtlCol="0">
            <a:normAutofit/>
          </a:bodyPr>
          <a:lstStyle/>
          <a:p>
            <a:pPr lvl="0"/>
            <a:r>
              <a:rPr lang="cs-CZ"/>
              <a:t>Upravte styly předlohy textu.</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A9E1FB46-A19E-4507-9C6F-D73B7953D61D}"/>
              </a:ext>
            </a:extLst>
          </p:cNvPr>
          <p:cNvSpPr>
            <a:spLocks noGrp="1"/>
          </p:cNvSpPr>
          <p:nvPr>
            <p:ph type="dt" sz="half" idx="2"/>
          </p:nvPr>
        </p:nvSpPr>
        <p:spPr>
          <a:xfrm>
            <a:off x="1051845"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7435C6E-D354-4DCB-8A45-2179AB5609B6}" type="datetimeFigureOut">
              <a:rPr lang="cs-CZ" smtClean="0"/>
              <a:t>19.10.2022</a:t>
            </a:fld>
            <a:endParaRPr lang="cs-CZ"/>
          </a:p>
        </p:txBody>
      </p:sp>
      <p:sp>
        <p:nvSpPr>
          <p:cNvPr id="5" name="Zástupný symbol pro zápatí 4">
            <a:extLst>
              <a:ext uri="{FF2B5EF4-FFF2-40B4-BE49-F238E27FC236}">
                <a16:creationId xmlns:a16="http://schemas.microsoft.com/office/drawing/2014/main" id="{268C7C50-B3BD-4469-8F67-4D7E05B0F09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6E5980AE-EF1C-4C59-9AF6-7769953A2D12}"/>
              </a:ext>
            </a:extLst>
          </p:cNvPr>
          <p:cNvSpPr>
            <a:spLocks noGrp="1"/>
          </p:cNvSpPr>
          <p:nvPr>
            <p:ph type="sldNum" sz="quarter" idx="4"/>
          </p:nvPr>
        </p:nvSpPr>
        <p:spPr>
          <a:xfrm>
            <a:off x="8396955"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5A5F3B7-179D-4B78-92FD-7C48BEA88E47}" type="slidenum">
              <a:rPr lang="cs-CZ" smtClean="0"/>
              <a:t>‹#›</a:t>
            </a:fld>
            <a:endParaRPr lang="cs-CZ"/>
          </a:p>
        </p:txBody>
      </p:sp>
    </p:spTree>
    <p:extLst>
      <p:ext uri="{BB962C8B-B14F-4D97-AF65-F5344CB8AC3E}">
        <p14:creationId xmlns:p14="http://schemas.microsoft.com/office/powerpoint/2010/main" val="35890213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6.xml"/><Relationship Id="rId4" Type="http://schemas.openxmlformats.org/officeDocument/2006/relationships/hyperlink" Target="https://en.wikipedia.org/wiki/Help:IPA/English"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8.png"/><Relationship Id="rId7" Type="http://schemas.openxmlformats.org/officeDocument/2006/relationships/image" Target="../media/image12.jpe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1.jpeg"/><Relationship Id="rId5" Type="http://schemas.openxmlformats.org/officeDocument/2006/relationships/image" Target="../media/image10.jpeg"/><Relationship Id="rId4" Type="http://schemas.openxmlformats.org/officeDocument/2006/relationships/image" Target="../media/image9.jpeg"/></Relationships>
</file>

<file path=ppt/slides/_rels/slide1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4.gif"/><Relationship Id="rId2" Type="http://schemas.openxmlformats.org/officeDocument/2006/relationships/hyperlink" Target="http://www.google.be/url?sa=i&amp;rct=j&amp;q=&amp;esrc=s&amp;frm=1&amp;source=images&amp;cd=&amp;cad=rja&amp;docid=-Is_T6OEfMUZhM&amp;tbnid=exncjzdC3DRN4M:&amp;ved=0CAUQjRw&amp;url=http://search.dilbert.com/comic/Target&amp;ei=mws7UtTJF4Km0QXO3IGwDA&amp;bvm=bv.52288139,d.bGE&amp;psig=AFQjCNEzGFsoKFbx8Hy6SiMLJiX3PGc5Pg&amp;ust=1379686971812241" TargetMode="External"/><Relationship Id="rId1" Type="http://schemas.openxmlformats.org/officeDocument/2006/relationships/slideLayout" Target="../slideLayouts/slideLayout2.xml"/><Relationship Id="rId5" Type="http://schemas.openxmlformats.org/officeDocument/2006/relationships/image" Target="../media/image15.gif"/><Relationship Id="rId4" Type="http://schemas.openxmlformats.org/officeDocument/2006/relationships/hyperlink" Target="http://www.google.be/url?sa=i&amp;rct=j&amp;q=&amp;esrc=s&amp;frm=1&amp;source=images&amp;cd=&amp;cad=rja&amp;docid=Ee-9qpCZ6BLVzM&amp;tbnid=DHDFavNN1__sqM:&amp;ved=0CAUQjRw&amp;url=http://search.dilbert.com/comic/Sales%20Targets&amp;ei=3gs7UuHmFPOp0AWNjIGwAw&amp;bvm=bv.52288139,d.bGE&amp;psig=AFQjCNEzGFsoKFbx8Hy6SiMLJiX3PGc5Pg&amp;ust=1379686971812241"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hyperlink" Target="http://en.wikipedia.org/wiki/Social_indicator" TargetMode="Externa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7.jpeg"/><Relationship Id="rId1" Type="http://schemas.openxmlformats.org/officeDocument/2006/relationships/slideLayout" Target="../slideLayouts/slideLayout2.xml"/><Relationship Id="rId4" Type="http://schemas.openxmlformats.org/officeDocument/2006/relationships/image" Target="../media/image20.svg"/></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2.xml"/><Relationship Id="rId5" Type="http://schemas.openxmlformats.org/officeDocument/2006/relationships/image" Target="../media/image29.jpeg"/><Relationship Id="rId4" Type="http://schemas.openxmlformats.org/officeDocument/2006/relationships/image" Target="../media/image28.jpeg"/></Relationships>
</file>

<file path=ppt/slides/_rels/slide4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hyperlink" Target="https://dl1.cuni.cz/course/view.php?id=13837"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image" Target="../media/image36.gif"/><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diagramLayout" Target="../diagrams/layout1.xml"/><Relationship Id="rId7" Type="http://schemas.openxmlformats.org/officeDocument/2006/relationships/image" Target="../media/image37.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10" Type="http://schemas.openxmlformats.org/officeDocument/2006/relationships/image" Target="../media/image40.svg"/><Relationship Id="rId4" Type="http://schemas.openxmlformats.org/officeDocument/2006/relationships/diagramQuickStyle" Target="../diagrams/quickStyle1.xml"/><Relationship Id="rId9" Type="http://schemas.openxmlformats.org/officeDocument/2006/relationships/image" Target="../media/image39.png"/></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hyperlink" Target="https://unsplash.com/@lleung1?utm_source=unsplash&amp;utm_medium=referral&amp;utm_content=creditCopyText" TargetMode="External"/><Relationship Id="rId2" Type="http://schemas.openxmlformats.org/officeDocument/2006/relationships/image" Target="../media/image42.jpeg"/><Relationship Id="rId1" Type="http://schemas.openxmlformats.org/officeDocument/2006/relationships/slideLayout" Target="../slideLayouts/slideLayout7.xml"/><Relationship Id="rId4" Type="http://schemas.openxmlformats.org/officeDocument/2006/relationships/hyperlink" Target="https://unsplash.com/s/photos/reflection?utm_source=unsplash&amp;utm_medium=referral&amp;utm_content=creditCopyText"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4" Type="http://schemas.openxmlformats.org/officeDocument/2006/relationships/image" Target="../media/image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p:txBody>
          <a:bodyPr>
            <a:normAutofit lnSpcReduction="10000"/>
          </a:bodyPr>
          <a:lstStyle/>
          <a:p>
            <a:r>
              <a:rPr lang="cs-CZ" dirty="0"/>
              <a:t>Vladimír </a:t>
            </a:r>
            <a:r>
              <a:rPr lang="cs-CZ" dirty="0" err="1"/>
              <a:t>Kváča</a:t>
            </a:r>
            <a:r>
              <a:rPr lang="cs-CZ" dirty="0"/>
              <a:t>, Ph.D.</a:t>
            </a:r>
            <a:br>
              <a:rPr lang="cs-CZ" dirty="0"/>
            </a:br>
            <a:r>
              <a:rPr lang="cs-CZ" dirty="0" err="1"/>
              <a:t>October</a:t>
            </a:r>
            <a:r>
              <a:rPr lang="cs-CZ" dirty="0"/>
              <a:t> 2021 – </a:t>
            </a:r>
            <a:r>
              <a:rPr lang="cs-CZ" dirty="0" err="1"/>
              <a:t>January</a:t>
            </a:r>
            <a:r>
              <a:rPr lang="cs-CZ" dirty="0"/>
              <a:t> 2022</a:t>
            </a:r>
          </a:p>
          <a:p>
            <a:endParaRPr lang="cs-CZ" dirty="0"/>
          </a:p>
          <a:p>
            <a:r>
              <a:rPr lang="cs-CZ" dirty="0"/>
              <a:t>#2 </a:t>
            </a:r>
            <a:r>
              <a:rPr lang="cs-CZ" dirty="0" err="1"/>
              <a:t>October</a:t>
            </a:r>
            <a:r>
              <a:rPr lang="cs-CZ" dirty="0"/>
              <a:t> 19, 2021</a:t>
            </a:r>
          </a:p>
        </p:txBody>
      </p:sp>
    </p:spTree>
    <p:extLst>
      <p:ext uri="{BB962C8B-B14F-4D97-AF65-F5344CB8AC3E}">
        <p14:creationId xmlns:p14="http://schemas.microsoft.com/office/powerpoint/2010/main" val="29587430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Reflections</a:t>
            </a:r>
            <a:r>
              <a:rPr lang="cs-CZ" dirty="0"/>
              <a:t> and </a:t>
            </a:r>
            <a:r>
              <a:rPr lang="cs-CZ" dirty="0" err="1"/>
              <a:t>clarifications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cs-CZ" sz="2400" dirty="0" err="1">
                <a:solidFill>
                  <a:srgbClr val="CC0066"/>
                </a:solidFill>
              </a:rPr>
              <a:t>Complexity</a:t>
            </a:r>
            <a:r>
              <a:rPr lang="cs-CZ" sz="2400" dirty="0">
                <a:solidFill>
                  <a:srgbClr val="CC0066"/>
                </a:solidFill>
              </a:rPr>
              <a:t> </a:t>
            </a:r>
            <a:r>
              <a:rPr lang="cs-CZ" sz="2400" dirty="0" err="1">
                <a:solidFill>
                  <a:srgbClr val="CC0066"/>
                </a:solidFill>
              </a:rPr>
              <a:t>explained</a:t>
            </a:r>
            <a:endParaRPr lang="cs-CZ" sz="2400" dirty="0"/>
          </a:p>
          <a:p>
            <a:pPr marL="0" indent="0">
              <a:buNone/>
            </a:pPr>
            <a:endParaRPr lang="cs-CZ" dirty="0"/>
          </a:p>
          <a:p>
            <a:pPr marL="0" indent="0">
              <a:buNone/>
            </a:pPr>
            <a:endParaRPr lang="cs-CZ" dirty="0"/>
          </a:p>
        </p:txBody>
      </p:sp>
    </p:spTree>
    <p:extLst>
      <p:ext uri="{BB962C8B-B14F-4D97-AF65-F5344CB8AC3E}">
        <p14:creationId xmlns:p14="http://schemas.microsoft.com/office/powerpoint/2010/main" val="40485671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742A4F-5471-4FBD-A5F0-AAB2DCA477D2}"/>
              </a:ext>
            </a:extLst>
          </p:cNvPr>
          <p:cNvPicPr>
            <a:picLocks noChangeAspect="1"/>
          </p:cNvPicPr>
          <p:nvPr/>
        </p:nvPicPr>
        <p:blipFill>
          <a:blip r:embed="rId3">
            <a:clrChange>
              <a:clrFrom>
                <a:srgbClr val="EEE4E0"/>
              </a:clrFrom>
              <a:clrTo>
                <a:srgbClr val="EEE4E0">
                  <a:alpha val="0"/>
                </a:srgbClr>
              </a:clrTo>
            </a:clrChange>
          </a:blip>
          <a:stretch>
            <a:fillRect/>
          </a:stretch>
        </p:blipFill>
        <p:spPr>
          <a:xfrm>
            <a:off x="-1" y="-1"/>
            <a:ext cx="12828105" cy="7215809"/>
          </a:xfrm>
          <a:prstGeom prst="rect">
            <a:avLst/>
          </a:prstGeom>
        </p:spPr>
      </p:pic>
      <p:sp>
        <p:nvSpPr>
          <p:cNvPr id="3" name="Obdélník 2">
            <a:extLst>
              <a:ext uri="{FF2B5EF4-FFF2-40B4-BE49-F238E27FC236}">
                <a16:creationId xmlns:a16="http://schemas.microsoft.com/office/drawing/2014/main" id="{169597CF-7760-441A-9B29-96C584A83E7E}"/>
              </a:ext>
            </a:extLst>
          </p:cNvPr>
          <p:cNvSpPr/>
          <p:nvPr/>
        </p:nvSpPr>
        <p:spPr>
          <a:xfrm>
            <a:off x="8229599" y="4035288"/>
            <a:ext cx="2544418" cy="2683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bdélník 3">
            <a:extLst>
              <a:ext uri="{FF2B5EF4-FFF2-40B4-BE49-F238E27FC236}">
                <a16:creationId xmlns:a16="http://schemas.microsoft.com/office/drawing/2014/main" id="{39F51FC4-F951-4FAF-9CB9-AD8F94F946F2}"/>
              </a:ext>
            </a:extLst>
          </p:cNvPr>
          <p:cNvSpPr/>
          <p:nvPr/>
        </p:nvSpPr>
        <p:spPr>
          <a:xfrm>
            <a:off x="8229599" y="208722"/>
            <a:ext cx="3051314" cy="2753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bdélník 4">
            <a:extLst>
              <a:ext uri="{FF2B5EF4-FFF2-40B4-BE49-F238E27FC236}">
                <a16:creationId xmlns:a16="http://schemas.microsoft.com/office/drawing/2014/main" id="{1F375A4A-FCC4-4DDD-8C2A-2A5E0B5FEC33}"/>
              </a:ext>
            </a:extLst>
          </p:cNvPr>
          <p:cNvSpPr/>
          <p:nvPr/>
        </p:nvSpPr>
        <p:spPr>
          <a:xfrm>
            <a:off x="1726095" y="109331"/>
            <a:ext cx="2630557" cy="2941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bdélník 5">
            <a:extLst>
              <a:ext uri="{FF2B5EF4-FFF2-40B4-BE49-F238E27FC236}">
                <a16:creationId xmlns:a16="http://schemas.microsoft.com/office/drawing/2014/main" id="{8FF3ED60-38B4-44C0-A50E-0C9E12070EC9}"/>
              </a:ext>
            </a:extLst>
          </p:cNvPr>
          <p:cNvSpPr/>
          <p:nvPr/>
        </p:nvSpPr>
        <p:spPr>
          <a:xfrm>
            <a:off x="2073965" y="4134678"/>
            <a:ext cx="2630557" cy="2613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Nadpis 6">
            <a:extLst>
              <a:ext uri="{FF2B5EF4-FFF2-40B4-BE49-F238E27FC236}">
                <a16:creationId xmlns:a16="http://schemas.microsoft.com/office/drawing/2014/main" id="{777D765D-AC68-467A-943D-05C8DAFBAB34}"/>
              </a:ext>
            </a:extLst>
          </p:cNvPr>
          <p:cNvSpPr>
            <a:spLocks noGrp="1"/>
          </p:cNvSpPr>
          <p:nvPr>
            <p:ph type="title"/>
          </p:nvPr>
        </p:nvSpPr>
        <p:spPr/>
        <p:txBody>
          <a:bodyPr/>
          <a:lstStyle/>
          <a:p>
            <a:r>
              <a:rPr lang="en-US"/>
              <a:t>The Cynefin framework (</a:t>
            </a:r>
            <a:r>
              <a:rPr lang="en-US">
                <a:hlinkClick r:id="rId4" tooltip="Help:IPA/English"/>
              </a:rPr>
              <a:t>/kəˈnɛvɪn/</a:t>
            </a:r>
            <a:r>
              <a:rPr lang="cs-CZ"/>
              <a:t>)</a:t>
            </a:r>
          </a:p>
        </p:txBody>
      </p:sp>
    </p:spTree>
    <p:extLst>
      <p:ext uri="{BB962C8B-B14F-4D97-AF65-F5344CB8AC3E}">
        <p14:creationId xmlns:p14="http://schemas.microsoft.com/office/powerpoint/2010/main" val="343905391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742A4F-5471-4FBD-A5F0-AAB2DCA477D2}"/>
              </a:ext>
            </a:extLst>
          </p:cNvPr>
          <p:cNvPicPr>
            <a:picLocks noChangeAspect="1"/>
          </p:cNvPicPr>
          <p:nvPr/>
        </p:nvPicPr>
        <p:blipFill>
          <a:blip r:embed="rId3">
            <a:clrChange>
              <a:clrFrom>
                <a:srgbClr val="EEE4E0"/>
              </a:clrFrom>
              <a:clrTo>
                <a:srgbClr val="EEE4E0">
                  <a:alpha val="0"/>
                </a:srgbClr>
              </a:clrTo>
            </a:clrChange>
          </a:blip>
          <a:stretch>
            <a:fillRect/>
          </a:stretch>
        </p:blipFill>
        <p:spPr>
          <a:xfrm>
            <a:off x="-1" y="-1"/>
            <a:ext cx="12828105" cy="7215809"/>
          </a:xfrm>
          <a:prstGeom prst="rect">
            <a:avLst/>
          </a:prstGeom>
        </p:spPr>
      </p:pic>
      <p:sp>
        <p:nvSpPr>
          <p:cNvPr id="3" name="Obdélník 2">
            <a:extLst>
              <a:ext uri="{FF2B5EF4-FFF2-40B4-BE49-F238E27FC236}">
                <a16:creationId xmlns:a16="http://schemas.microsoft.com/office/drawing/2014/main" id="{169597CF-7760-441A-9B29-96C584A83E7E}"/>
              </a:ext>
            </a:extLst>
          </p:cNvPr>
          <p:cNvSpPr/>
          <p:nvPr/>
        </p:nvSpPr>
        <p:spPr>
          <a:xfrm>
            <a:off x="8229599" y="4035288"/>
            <a:ext cx="2544418" cy="2683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bdélník 3">
            <a:extLst>
              <a:ext uri="{FF2B5EF4-FFF2-40B4-BE49-F238E27FC236}">
                <a16:creationId xmlns:a16="http://schemas.microsoft.com/office/drawing/2014/main" id="{39F51FC4-F951-4FAF-9CB9-AD8F94F946F2}"/>
              </a:ext>
            </a:extLst>
          </p:cNvPr>
          <p:cNvSpPr/>
          <p:nvPr/>
        </p:nvSpPr>
        <p:spPr>
          <a:xfrm>
            <a:off x="8229599" y="208722"/>
            <a:ext cx="3051314" cy="2753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bdélník 4">
            <a:extLst>
              <a:ext uri="{FF2B5EF4-FFF2-40B4-BE49-F238E27FC236}">
                <a16:creationId xmlns:a16="http://schemas.microsoft.com/office/drawing/2014/main" id="{1F375A4A-FCC4-4DDD-8C2A-2A5E0B5FEC33}"/>
              </a:ext>
            </a:extLst>
          </p:cNvPr>
          <p:cNvSpPr/>
          <p:nvPr/>
        </p:nvSpPr>
        <p:spPr>
          <a:xfrm>
            <a:off x="1726095" y="109331"/>
            <a:ext cx="2630557" cy="2941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bdélník 5">
            <a:extLst>
              <a:ext uri="{FF2B5EF4-FFF2-40B4-BE49-F238E27FC236}">
                <a16:creationId xmlns:a16="http://schemas.microsoft.com/office/drawing/2014/main" id="{8FF3ED60-38B4-44C0-A50E-0C9E12070EC9}"/>
              </a:ext>
            </a:extLst>
          </p:cNvPr>
          <p:cNvSpPr/>
          <p:nvPr/>
        </p:nvSpPr>
        <p:spPr>
          <a:xfrm>
            <a:off x="2073965" y="4134678"/>
            <a:ext cx="2630557" cy="2613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Nadpis 8">
            <a:extLst>
              <a:ext uri="{FF2B5EF4-FFF2-40B4-BE49-F238E27FC236}">
                <a16:creationId xmlns:a16="http://schemas.microsoft.com/office/drawing/2014/main" id="{D38B9548-649F-4A48-B856-631EF1427E2C}"/>
              </a:ext>
            </a:extLst>
          </p:cNvPr>
          <p:cNvSpPr>
            <a:spLocks noGrp="1"/>
          </p:cNvSpPr>
          <p:nvPr>
            <p:ph type="title"/>
          </p:nvPr>
        </p:nvSpPr>
        <p:spPr/>
        <p:txBody>
          <a:bodyPr/>
          <a:lstStyle/>
          <a:p>
            <a:endParaRPr lang="cs-CZ"/>
          </a:p>
        </p:txBody>
      </p:sp>
    </p:spTree>
    <p:extLst>
      <p:ext uri="{BB962C8B-B14F-4D97-AF65-F5344CB8AC3E}">
        <p14:creationId xmlns:p14="http://schemas.microsoft.com/office/powerpoint/2010/main" val="24404490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0" nodeType="clickEffect">
                                  <p:stCondLst>
                                    <p:cond delay="0"/>
                                  </p:stCondLst>
                                  <p:childTnLst>
                                    <p:set>
                                      <p:cBhvr>
                                        <p:cTn id="18" dur="1" fill="hold">
                                          <p:stCondLst>
                                            <p:cond delay="0"/>
                                          </p:stCondLst>
                                        </p:cTn>
                                        <p:tgtEl>
                                          <p:spTgt spid="6"/>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6"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742A4F-5471-4FBD-A5F0-AAB2DCA477D2}"/>
              </a:ext>
            </a:extLst>
          </p:cNvPr>
          <p:cNvPicPr>
            <a:picLocks noChangeAspect="1"/>
          </p:cNvPicPr>
          <p:nvPr/>
        </p:nvPicPr>
        <p:blipFill>
          <a:blip r:embed="rId3">
            <a:clrChange>
              <a:clrFrom>
                <a:srgbClr val="EEE4E0"/>
              </a:clrFrom>
              <a:clrTo>
                <a:srgbClr val="EEE4E0">
                  <a:alpha val="0"/>
                </a:srgbClr>
              </a:clrTo>
            </a:clrChange>
          </a:blip>
          <a:stretch>
            <a:fillRect/>
          </a:stretch>
        </p:blipFill>
        <p:spPr>
          <a:xfrm>
            <a:off x="-1" y="-1"/>
            <a:ext cx="12828105" cy="7215809"/>
          </a:xfrm>
          <a:prstGeom prst="rect">
            <a:avLst/>
          </a:prstGeom>
        </p:spPr>
      </p:pic>
    </p:spTree>
    <p:extLst>
      <p:ext uri="{BB962C8B-B14F-4D97-AF65-F5344CB8AC3E}">
        <p14:creationId xmlns:p14="http://schemas.microsoft.com/office/powerpoint/2010/main" val="83307561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FE742A4F-5471-4FBD-A5F0-AAB2DCA477D2}"/>
              </a:ext>
            </a:extLst>
          </p:cNvPr>
          <p:cNvPicPr>
            <a:picLocks noChangeAspect="1"/>
          </p:cNvPicPr>
          <p:nvPr/>
        </p:nvPicPr>
        <p:blipFill>
          <a:blip r:embed="rId3">
            <a:clrChange>
              <a:clrFrom>
                <a:srgbClr val="EEE4E0"/>
              </a:clrFrom>
              <a:clrTo>
                <a:srgbClr val="EEE4E0">
                  <a:alpha val="0"/>
                </a:srgbClr>
              </a:clrTo>
            </a:clrChange>
          </a:blip>
          <a:stretch>
            <a:fillRect/>
          </a:stretch>
        </p:blipFill>
        <p:spPr>
          <a:xfrm>
            <a:off x="-1" y="-1"/>
            <a:ext cx="12828105" cy="7215809"/>
          </a:xfrm>
          <a:prstGeom prst="rect">
            <a:avLst/>
          </a:prstGeom>
        </p:spPr>
      </p:pic>
      <p:sp>
        <p:nvSpPr>
          <p:cNvPr id="3" name="Obdélník 2">
            <a:extLst>
              <a:ext uri="{FF2B5EF4-FFF2-40B4-BE49-F238E27FC236}">
                <a16:creationId xmlns:a16="http://schemas.microsoft.com/office/drawing/2014/main" id="{169597CF-7760-441A-9B29-96C584A83E7E}"/>
              </a:ext>
            </a:extLst>
          </p:cNvPr>
          <p:cNvSpPr/>
          <p:nvPr/>
        </p:nvSpPr>
        <p:spPr>
          <a:xfrm>
            <a:off x="8312064" y="4065104"/>
            <a:ext cx="2544418" cy="26835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Obdélník 3">
            <a:extLst>
              <a:ext uri="{FF2B5EF4-FFF2-40B4-BE49-F238E27FC236}">
                <a16:creationId xmlns:a16="http://schemas.microsoft.com/office/drawing/2014/main" id="{39F51FC4-F951-4FAF-9CB9-AD8F94F946F2}"/>
              </a:ext>
            </a:extLst>
          </p:cNvPr>
          <p:cNvSpPr/>
          <p:nvPr/>
        </p:nvSpPr>
        <p:spPr>
          <a:xfrm>
            <a:off x="8229599" y="208722"/>
            <a:ext cx="3051314" cy="275314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Obdélník 4">
            <a:extLst>
              <a:ext uri="{FF2B5EF4-FFF2-40B4-BE49-F238E27FC236}">
                <a16:creationId xmlns:a16="http://schemas.microsoft.com/office/drawing/2014/main" id="{1F375A4A-FCC4-4DDD-8C2A-2A5E0B5FEC33}"/>
              </a:ext>
            </a:extLst>
          </p:cNvPr>
          <p:cNvSpPr/>
          <p:nvPr/>
        </p:nvSpPr>
        <p:spPr>
          <a:xfrm>
            <a:off x="1726095" y="109331"/>
            <a:ext cx="2630557" cy="294198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6" name="Obdélník 5">
            <a:extLst>
              <a:ext uri="{FF2B5EF4-FFF2-40B4-BE49-F238E27FC236}">
                <a16:creationId xmlns:a16="http://schemas.microsoft.com/office/drawing/2014/main" id="{8FF3ED60-38B4-44C0-A50E-0C9E12070EC9}"/>
              </a:ext>
            </a:extLst>
          </p:cNvPr>
          <p:cNvSpPr/>
          <p:nvPr/>
        </p:nvSpPr>
        <p:spPr>
          <a:xfrm>
            <a:off x="2073965" y="4134678"/>
            <a:ext cx="2630557" cy="261399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TextovéPole 6">
            <a:extLst>
              <a:ext uri="{FF2B5EF4-FFF2-40B4-BE49-F238E27FC236}">
                <a16:creationId xmlns:a16="http://schemas.microsoft.com/office/drawing/2014/main" id="{DDDC0D33-8906-49FC-A1EB-3C5E932C6A81}"/>
              </a:ext>
            </a:extLst>
          </p:cNvPr>
          <p:cNvSpPr txBox="1"/>
          <p:nvPr/>
        </p:nvSpPr>
        <p:spPr>
          <a:xfrm>
            <a:off x="9023229" y="5458203"/>
            <a:ext cx="1764059" cy="369332"/>
          </a:xfrm>
          <a:prstGeom prst="rect">
            <a:avLst/>
          </a:prstGeom>
          <a:noFill/>
        </p:spPr>
        <p:txBody>
          <a:bodyPr wrap="square" rtlCol="0">
            <a:spAutoFit/>
          </a:bodyPr>
          <a:lstStyle/>
          <a:p>
            <a:r>
              <a:rPr lang="cs-CZ" dirty="0" err="1"/>
              <a:t>Vaccination</a:t>
            </a:r>
            <a:endParaRPr lang="cs-CZ" dirty="0"/>
          </a:p>
        </p:txBody>
      </p:sp>
      <p:sp>
        <p:nvSpPr>
          <p:cNvPr id="11" name="TextovéPole 10">
            <a:extLst>
              <a:ext uri="{FF2B5EF4-FFF2-40B4-BE49-F238E27FC236}">
                <a16:creationId xmlns:a16="http://schemas.microsoft.com/office/drawing/2014/main" id="{F05373ED-0C21-4AB6-974E-BE5F04855356}"/>
              </a:ext>
            </a:extLst>
          </p:cNvPr>
          <p:cNvSpPr txBox="1"/>
          <p:nvPr/>
        </p:nvSpPr>
        <p:spPr>
          <a:xfrm>
            <a:off x="8312064" y="2175103"/>
            <a:ext cx="2872872" cy="369332"/>
          </a:xfrm>
          <a:prstGeom prst="rect">
            <a:avLst/>
          </a:prstGeom>
          <a:noFill/>
        </p:spPr>
        <p:txBody>
          <a:bodyPr wrap="square" rtlCol="0">
            <a:spAutoFit/>
          </a:bodyPr>
          <a:lstStyle/>
          <a:p>
            <a:r>
              <a:rPr lang="cs-CZ" dirty="0" err="1"/>
              <a:t>Building</a:t>
            </a:r>
            <a:r>
              <a:rPr lang="cs-CZ" dirty="0"/>
              <a:t> a </a:t>
            </a:r>
            <a:r>
              <a:rPr lang="cs-CZ" dirty="0" err="1"/>
              <a:t>bridge</a:t>
            </a:r>
            <a:r>
              <a:rPr lang="cs-CZ" dirty="0"/>
              <a:t>…</a:t>
            </a:r>
          </a:p>
        </p:txBody>
      </p:sp>
      <p:pic>
        <p:nvPicPr>
          <p:cNvPr id="1032" name="Picture 8" descr="Free Teenager Images, Download Free Teenager Images png images, Free  ClipArts on Clipart Library">
            <a:extLst>
              <a:ext uri="{FF2B5EF4-FFF2-40B4-BE49-F238E27FC236}">
                <a16:creationId xmlns:a16="http://schemas.microsoft.com/office/drawing/2014/main" id="{8A333E75-9FA6-4037-B714-D68108E74D1F}"/>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807865" y="482238"/>
            <a:ext cx="1064517" cy="2339196"/>
          </a:xfrm>
          <a:prstGeom prst="rect">
            <a:avLst/>
          </a:prstGeom>
          <a:noFill/>
          <a:extLst>
            <a:ext uri="{909E8E84-426E-40DD-AFC4-6F175D3DCCD1}">
              <a14:hiddenFill xmlns:a14="http://schemas.microsoft.com/office/drawing/2010/main">
                <a:solidFill>
                  <a:srgbClr val="FFFFFF"/>
                </a:solidFill>
              </a14:hiddenFill>
            </a:ext>
          </a:extLst>
        </p:spPr>
      </p:pic>
      <p:sp>
        <p:nvSpPr>
          <p:cNvPr id="13" name="TextovéPole 12">
            <a:extLst>
              <a:ext uri="{FF2B5EF4-FFF2-40B4-BE49-F238E27FC236}">
                <a16:creationId xmlns:a16="http://schemas.microsoft.com/office/drawing/2014/main" id="{04792872-A9F4-4D41-BF44-19351C5DBE91}"/>
              </a:ext>
            </a:extLst>
          </p:cNvPr>
          <p:cNvSpPr txBox="1"/>
          <p:nvPr/>
        </p:nvSpPr>
        <p:spPr>
          <a:xfrm>
            <a:off x="2507692" y="2754369"/>
            <a:ext cx="1664862" cy="369332"/>
          </a:xfrm>
          <a:prstGeom prst="rect">
            <a:avLst/>
          </a:prstGeom>
          <a:noFill/>
        </p:spPr>
        <p:txBody>
          <a:bodyPr wrap="square" rtlCol="0">
            <a:spAutoFit/>
          </a:bodyPr>
          <a:lstStyle/>
          <a:p>
            <a:r>
              <a:rPr lang="cs-CZ" dirty="0" err="1"/>
              <a:t>Raising</a:t>
            </a:r>
            <a:r>
              <a:rPr lang="cs-CZ" dirty="0"/>
              <a:t> a </a:t>
            </a:r>
            <a:r>
              <a:rPr lang="cs-CZ" dirty="0" err="1"/>
              <a:t>child</a:t>
            </a:r>
            <a:r>
              <a:rPr lang="cs-CZ" dirty="0"/>
              <a:t>…</a:t>
            </a:r>
          </a:p>
        </p:txBody>
      </p:sp>
      <p:sp>
        <p:nvSpPr>
          <p:cNvPr id="14" name="TextovéPole 13">
            <a:extLst>
              <a:ext uri="{FF2B5EF4-FFF2-40B4-BE49-F238E27FC236}">
                <a16:creationId xmlns:a16="http://schemas.microsoft.com/office/drawing/2014/main" id="{1DCE3753-D672-4FEB-B0BF-B2C43641BFEF}"/>
              </a:ext>
            </a:extLst>
          </p:cNvPr>
          <p:cNvSpPr txBox="1"/>
          <p:nvPr/>
        </p:nvSpPr>
        <p:spPr>
          <a:xfrm>
            <a:off x="847379" y="382024"/>
            <a:ext cx="1664862" cy="1754326"/>
          </a:xfrm>
          <a:prstGeom prst="rect">
            <a:avLst/>
          </a:prstGeom>
          <a:noFill/>
        </p:spPr>
        <p:txBody>
          <a:bodyPr wrap="square" rtlCol="0">
            <a:spAutoFit/>
          </a:bodyPr>
          <a:lstStyle/>
          <a:p>
            <a:r>
              <a:rPr lang="cs-CZ" dirty="0">
                <a:solidFill>
                  <a:srgbClr val="CC0066"/>
                </a:solidFill>
              </a:rPr>
              <a:t>In </a:t>
            </a:r>
            <a:r>
              <a:rPr lang="cs-CZ" dirty="0" err="1">
                <a:solidFill>
                  <a:srgbClr val="CC0066"/>
                </a:solidFill>
              </a:rPr>
              <a:t>the</a:t>
            </a:r>
            <a:r>
              <a:rPr lang="cs-CZ" dirty="0">
                <a:solidFill>
                  <a:srgbClr val="CC0066"/>
                </a:solidFill>
              </a:rPr>
              <a:t> long run </a:t>
            </a:r>
            <a:r>
              <a:rPr lang="cs-CZ" dirty="0" err="1">
                <a:solidFill>
                  <a:srgbClr val="CC0066"/>
                </a:solidFill>
              </a:rPr>
              <a:t>all</a:t>
            </a:r>
            <a:r>
              <a:rPr lang="cs-CZ" dirty="0">
                <a:solidFill>
                  <a:srgbClr val="CC0066"/>
                </a:solidFill>
              </a:rPr>
              <a:t> </a:t>
            </a:r>
            <a:r>
              <a:rPr lang="cs-CZ" dirty="0" err="1">
                <a:solidFill>
                  <a:srgbClr val="CC0066"/>
                </a:solidFill>
              </a:rPr>
              <a:t>problems</a:t>
            </a:r>
            <a:r>
              <a:rPr lang="cs-CZ" dirty="0">
                <a:solidFill>
                  <a:srgbClr val="CC0066"/>
                </a:solidFill>
              </a:rPr>
              <a:t> </a:t>
            </a:r>
            <a:r>
              <a:rPr lang="cs-CZ" dirty="0" err="1">
                <a:solidFill>
                  <a:srgbClr val="CC0066"/>
                </a:solidFill>
              </a:rPr>
              <a:t>involving</a:t>
            </a:r>
            <a:r>
              <a:rPr lang="cs-CZ" dirty="0">
                <a:solidFill>
                  <a:srgbClr val="CC0066"/>
                </a:solidFill>
              </a:rPr>
              <a:t> live </a:t>
            </a:r>
            <a:r>
              <a:rPr lang="cs-CZ" dirty="0" err="1">
                <a:solidFill>
                  <a:srgbClr val="CC0066"/>
                </a:solidFill>
              </a:rPr>
              <a:t>creatures</a:t>
            </a:r>
            <a:r>
              <a:rPr lang="cs-CZ" dirty="0">
                <a:solidFill>
                  <a:srgbClr val="CC0066"/>
                </a:solidFill>
              </a:rPr>
              <a:t> (</a:t>
            </a:r>
            <a:r>
              <a:rPr lang="cs-CZ" dirty="0" err="1">
                <a:solidFill>
                  <a:srgbClr val="CC0066"/>
                </a:solidFill>
              </a:rPr>
              <a:t>like</a:t>
            </a:r>
            <a:r>
              <a:rPr lang="cs-CZ" dirty="0">
                <a:solidFill>
                  <a:srgbClr val="CC0066"/>
                </a:solidFill>
              </a:rPr>
              <a:t> </a:t>
            </a:r>
            <a:r>
              <a:rPr lang="cs-CZ" dirty="0" err="1">
                <a:solidFill>
                  <a:srgbClr val="CC0066"/>
                </a:solidFill>
              </a:rPr>
              <a:t>humans</a:t>
            </a:r>
            <a:r>
              <a:rPr lang="cs-CZ" dirty="0">
                <a:solidFill>
                  <a:srgbClr val="CC0066"/>
                </a:solidFill>
              </a:rPr>
              <a:t>) are </a:t>
            </a:r>
            <a:r>
              <a:rPr lang="cs-CZ" dirty="0" err="1">
                <a:solidFill>
                  <a:srgbClr val="CC0066"/>
                </a:solidFill>
              </a:rPr>
              <a:t>complex</a:t>
            </a:r>
            <a:r>
              <a:rPr lang="cs-CZ" dirty="0">
                <a:solidFill>
                  <a:srgbClr val="CC0066"/>
                </a:solidFill>
              </a:rPr>
              <a:t>…</a:t>
            </a:r>
          </a:p>
        </p:txBody>
      </p:sp>
      <p:pic>
        <p:nvPicPr>
          <p:cNvPr id="1034" name="Picture 10" descr="Scary Tornado Png Clipart - Tornado Png, Transparent Png , Transparent Png  Image - PNGitem">
            <a:extLst>
              <a:ext uri="{FF2B5EF4-FFF2-40B4-BE49-F238E27FC236}">
                <a16:creationId xmlns:a16="http://schemas.microsoft.com/office/drawing/2014/main" id="{40656B3E-2177-4722-92AA-9816790CF94F}"/>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434848" y="3324006"/>
            <a:ext cx="1437534" cy="1884930"/>
          </a:xfrm>
          <a:prstGeom prst="rect">
            <a:avLst/>
          </a:prstGeom>
          <a:noFill/>
          <a:extLst>
            <a:ext uri="{909E8E84-426E-40DD-AFC4-6F175D3DCCD1}">
              <a14:hiddenFill xmlns:a14="http://schemas.microsoft.com/office/drawing/2010/main">
                <a:solidFill>
                  <a:srgbClr val="FFFFFF"/>
                </a:solidFill>
              </a14:hiddenFill>
            </a:ext>
          </a:extLst>
        </p:spPr>
      </p:pic>
      <p:sp>
        <p:nvSpPr>
          <p:cNvPr id="16" name="TextovéPole 15">
            <a:extLst>
              <a:ext uri="{FF2B5EF4-FFF2-40B4-BE49-F238E27FC236}">
                <a16:creationId xmlns:a16="http://schemas.microsoft.com/office/drawing/2014/main" id="{77E8B933-F55D-4635-8132-508BAB885497}"/>
              </a:ext>
            </a:extLst>
          </p:cNvPr>
          <p:cNvSpPr txBox="1"/>
          <p:nvPr/>
        </p:nvSpPr>
        <p:spPr>
          <a:xfrm>
            <a:off x="1726095" y="5381614"/>
            <a:ext cx="2259951" cy="646331"/>
          </a:xfrm>
          <a:prstGeom prst="rect">
            <a:avLst/>
          </a:prstGeom>
          <a:noFill/>
        </p:spPr>
        <p:txBody>
          <a:bodyPr wrap="square" rtlCol="0">
            <a:spAutoFit/>
          </a:bodyPr>
          <a:lstStyle/>
          <a:p>
            <a:r>
              <a:rPr lang="cs-CZ" dirty="0" err="1"/>
              <a:t>Being</a:t>
            </a:r>
            <a:r>
              <a:rPr lang="cs-CZ" dirty="0"/>
              <a:t> in </a:t>
            </a:r>
            <a:r>
              <a:rPr lang="cs-CZ" dirty="0" err="1"/>
              <a:t>the</a:t>
            </a:r>
            <a:r>
              <a:rPr lang="cs-CZ" dirty="0"/>
              <a:t> </a:t>
            </a:r>
            <a:r>
              <a:rPr lang="cs-CZ" dirty="0" err="1"/>
              <a:t>middle</a:t>
            </a:r>
            <a:r>
              <a:rPr lang="cs-CZ" dirty="0"/>
              <a:t> </a:t>
            </a:r>
            <a:r>
              <a:rPr lang="cs-CZ" dirty="0" err="1"/>
              <a:t>of</a:t>
            </a:r>
            <a:r>
              <a:rPr lang="cs-CZ" dirty="0"/>
              <a:t> a natural </a:t>
            </a:r>
            <a:r>
              <a:rPr lang="cs-CZ" dirty="0" err="1"/>
              <a:t>disaster</a:t>
            </a:r>
            <a:endParaRPr lang="cs-CZ" dirty="0"/>
          </a:p>
        </p:txBody>
      </p:sp>
      <p:pic>
        <p:nvPicPr>
          <p:cNvPr id="2050" name="Picture 2" descr="Premium Vector | Red bridge on the river flat cartoon ...">
            <a:extLst>
              <a:ext uri="{FF2B5EF4-FFF2-40B4-BE49-F238E27FC236}">
                <a16:creationId xmlns:a16="http://schemas.microsoft.com/office/drawing/2014/main" id="{1705E19F-578B-40D4-BB96-E346B322B6F4}"/>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91136" y="47506"/>
            <a:ext cx="2528240" cy="2251494"/>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Cartoon illustration of nurse giving an injection to a man. 4903185 Vector  Art at Vecteezy">
            <a:extLst>
              <a:ext uri="{FF2B5EF4-FFF2-40B4-BE49-F238E27FC236}">
                <a16:creationId xmlns:a16="http://schemas.microsoft.com/office/drawing/2014/main" id="{2DE958DB-CF47-4F55-98B9-650A6169BF71}"/>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8762330" y="3572124"/>
            <a:ext cx="1972339" cy="19723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480112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52"/>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05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032"/>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3"/>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1034"/>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6"/>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p:bldP spid="13" grpId="0"/>
      <p:bldP spid="14" grpId="0"/>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17F260C-8E85-4C39-A9C5-C207179A0FBE}"/>
              </a:ext>
            </a:extLst>
          </p:cNvPr>
          <p:cNvSpPr>
            <a:spLocks noGrp="1"/>
          </p:cNvSpPr>
          <p:nvPr>
            <p:ph type="title"/>
          </p:nvPr>
        </p:nvSpPr>
        <p:spPr/>
        <p:txBody>
          <a:bodyPr/>
          <a:lstStyle/>
          <a:p>
            <a:r>
              <a:rPr lang="en-US"/>
              <a:t>The Cynefin framework</a:t>
            </a:r>
            <a:endParaRPr lang="cs-CZ"/>
          </a:p>
        </p:txBody>
      </p:sp>
      <p:pic>
        <p:nvPicPr>
          <p:cNvPr id="10242" name="Picture 2" descr="https://upload.wikimedia.org/wikipedia/commons/f/f7/Cynefin_framework_by_Edwin_Stoop.jpg">
            <a:extLst>
              <a:ext uri="{FF2B5EF4-FFF2-40B4-BE49-F238E27FC236}">
                <a16:creationId xmlns:a16="http://schemas.microsoft.com/office/drawing/2014/main" id="{F4E4CF53-74CE-43B7-8C97-79E7759EB14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1559682"/>
            <a:ext cx="12192000" cy="475138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406865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4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991544" y="332656"/>
            <a:ext cx="8229600" cy="1143000"/>
          </a:xfrm>
        </p:spPr>
        <p:txBody>
          <a:bodyPr>
            <a:normAutofit/>
          </a:bodyPr>
          <a:lstStyle/>
          <a:p>
            <a:r>
              <a:rPr lang="en-GB" dirty="0"/>
              <a:t>What’s Measured Is What Matters</a:t>
            </a:r>
          </a:p>
        </p:txBody>
      </p:sp>
      <p:sp>
        <p:nvSpPr>
          <p:cNvPr id="3" name="Zástupný symbol pro obsah 2"/>
          <p:cNvSpPr>
            <a:spLocks noGrp="1"/>
          </p:cNvSpPr>
          <p:nvPr>
            <p:ph idx="1"/>
          </p:nvPr>
        </p:nvSpPr>
        <p:spPr/>
        <p:txBody>
          <a:bodyPr/>
          <a:lstStyle/>
          <a:p>
            <a:r>
              <a:rPr lang="cs-CZ" dirty="0"/>
              <a:t>In </a:t>
            </a:r>
            <a:r>
              <a:rPr lang="cs-CZ" dirty="0" err="1"/>
              <a:t>order</a:t>
            </a:r>
            <a:r>
              <a:rPr lang="cs-CZ" dirty="0"/>
              <a:t> to </a:t>
            </a:r>
            <a:r>
              <a:rPr lang="cs-CZ" dirty="0" err="1"/>
              <a:t>reflect</a:t>
            </a:r>
            <a:r>
              <a:rPr lang="cs-CZ" dirty="0"/>
              <a:t> </a:t>
            </a:r>
            <a:r>
              <a:rPr lang="cs-CZ" dirty="0" err="1"/>
              <a:t>and</a:t>
            </a:r>
            <a:r>
              <a:rPr lang="cs-CZ" dirty="0"/>
              <a:t> </a:t>
            </a:r>
            <a:r>
              <a:rPr lang="cs-CZ" dirty="0" err="1"/>
              <a:t>improve</a:t>
            </a:r>
            <a:r>
              <a:rPr lang="cs-CZ" dirty="0"/>
              <a:t> </a:t>
            </a:r>
            <a:r>
              <a:rPr lang="cs-CZ" dirty="0" err="1"/>
              <a:t>our</a:t>
            </a:r>
            <a:r>
              <a:rPr lang="cs-CZ" dirty="0"/>
              <a:t> </a:t>
            </a:r>
            <a:r>
              <a:rPr lang="cs-CZ" dirty="0" err="1"/>
              <a:t>work</a:t>
            </a:r>
            <a:r>
              <a:rPr lang="cs-CZ" dirty="0"/>
              <a:t>, </a:t>
            </a:r>
            <a:r>
              <a:rPr lang="cs-CZ" dirty="0" err="1"/>
              <a:t>we</a:t>
            </a:r>
            <a:r>
              <a:rPr lang="cs-CZ" dirty="0"/>
              <a:t> </a:t>
            </a:r>
            <a:r>
              <a:rPr lang="cs-CZ" dirty="0" err="1"/>
              <a:t>need</a:t>
            </a:r>
            <a:r>
              <a:rPr lang="cs-CZ" dirty="0"/>
              <a:t> a feedback, </a:t>
            </a:r>
            <a:r>
              <a:rPr lang="cs-CZ" dirty="0" err="1"/>
              <a:t>some</a:t>
            </a:r>
            <a:r>
              <a:rPr lang="cs-CZ" dirty="0"/>
              <a:t> </a:t>
            </a:r>
            <a:r>
              <a:rPr lang="cs-CZ" dirty="0" err="1"/>
              <a:t>kind</a:t>
            </a:r>
            <a:r>
              <a:rPr lang="cs-CZ" dirty="0"/>
              <a:t> </a:t>
            </a:r>
            <a:r>
              <a:rPr lang="cs-CZ" dirty="0" err="1"/>
              <a:t>of</a:t>
            </a:r>
            <a:r>
              <a:rPr lang="cs-CZ" dirty="0"/>
              <a:t> </a:t>
            </a:r>
            <a:r>
              <a:rPr lang="cs-CZ" dirty="0" err="1"/>
              <a:t>measurement</a:t>
            </a:r>
            <a:r>
              <a:rPr lang="cs-CZ" dirty="0"/>
              <a:t>.</a:t>
            </a:r>
          </a:p>
          <a:p>
            <a:r>
              <a:rPr lang="cs-CZ" dirty="0" err="1"/>
              <a:t>Unfortunately</a:t>
            </a:r>
            <a:r>
              <a:rPr lang="cs-CZ" dirty="0"/>
              <a:t>, </a:t>
            </a:r>
            <a:r>
              <a:rPr lang="cs-CZ" dirty="0" err="1"/>
              <a:t>wrong</a:t>
            </a:r>
            <a:r>
              <a:rPr lang="cs-CZ" dirty="0"/>
              <a:t> </a:t>
            </a:r>
            <a:r>
              <a:rPr lang="cs-CZ" dirty="0" err="1"/>
              <a:t>measures</a:t>
            </a:r>
            <a:r>
              <a:rPr lang="cs-CZ" dirty="0"/>
              <a:t> </a:t>
            </a:r>
            <a:r>
              <a:rPr lang="cs-CZ" dirty="0" err="1"/>
              <a:t>can</a:t>
            </a:r>
            <a:r>
              <a:rPr lang="cs-CZ" dirty="0"/>
              <a:t> </a:t>
            </a:r>
            <a:r>
              <a:rPr lang="cs-CZ" dirty="0" err="1"/>
              <a:t>create</a:t>
            </a:r>
            <a:r>
              <a:rPr lang="cs-CZ" dirty="0"/>
              <a:t> </a:t>
            </a:r>
            <a:r>
              <a:rPr lang="cs-CZ" dirty="0" err="1"/>
              <a:t>serious</a:t>
            </a:r>
            <a:r>
              <a:rPr lang="cs-CZ" dirty="0"/>
              <a:t> </a:t>
            </a:r>
            <a:r>
              <a:rPr lang="cs-CZ" dirty="0" err="1"/>
              <a:t>problems</a:t>
            </a:r>
            <a:r>
              <a:rPr lang="cs-CZ" dirty="0"/>
              <a:t>.</a:t>
            </a:r>
          </a:p>
          <a:p>
            <a:r>
              <a:rPr lang="cs-CZ" dirty="0" err="1"/>
              <a:t>What</a:t>
            </a:r>
            <a:r>
              <a:rPr lang="cs-CZ" dirty="0"/>
              <a:t> to </a:t>
            </a:r>
            <a:r>
              <a:rPr lang="cs-CZ" dirty="0" err="1"/>
              <a:t>measure</a:t>
            </a:r>
            <a:r>
              <a:rPr lang="cs-CZ" dirty="0"/>
              <a:t>?</a:t>
            </a:r>
          </a:p>
          <a:p>
            <a:r>
              <a:rPr lang="cs-CZ" dirty="0"/>
              <a:t>(</a:t>
            </a:r>
            <a:r>
              <a:rPr lang="cs-CZ" dirty="0" err="1"/>
              <a:t>takeaways</a:t>
            </a:r>
            <a:r>
              <a:rPr lang="cs-CZ" dirty="0"/>
              <a:t> </a:t>
            </a:r>
            <a:r>
              <a:rPr lang="cs-CZ" dirty="0" err="1"/>
              <a:t>from</a:t>
            </a:r>
            <a:r>
              <a:rPr lang="cs-CZ" dirty="0"/>
              <a:t> </a:t>
            </a:r>
            <a:r>
              <a:rPr lang="cs-CZ" dirty="0" err="1"/>
              <a:t>reading</a:t>
            </a:r>
            <a:r>
              <a:rPr lang="cs-CZ" dirty="0"/>
              <a:t>)</a:t>
            </a:r>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17</a:t>
            </a:fld>
            <a:endParaRPr lang="en-US" dirty="0"/>
          </a:p>
        </p:txBody>
      </p:sp>
      <p:pic>
        <p:nvPicPr>
          <p:cNvPr id="21506" name="Picture 2" descr="http://dilbert.com/dyn/str_strip/000000000/00000000/0000000/000000/00000/0000/700/785/785.strip.gif">
            <a:hlinkClick r:id="rId2"/>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47900" y="1029452"/>
            <a:ext cx="7594601" cy="2361447"/>
          </a:xfrm>
          <a:prstGeom prst="rect">
            <a:avLst/>
          </a:prstGeom>
          <a:noFill/>
          <a:extLst>
            <a:ext uri="{909E8E84-426E-40DD-AFC4-6F175D3DCCD1}">
              <a14:hiddenFill xmlns:a14="http://schemas.microsoft.com/office/drawing/2010/main">
                <a:solidFill>
                  <a:srgbClr val="FFFFFF"/>
                </a:solidFill>
              </a14:hiddenFill>
            </a:ext>
          </a:extLst>
        </p:spPr>
      </p:pic>
      <p:pic>
        <p:nvPicPr>
          <p:cNvPr id="21508" name="Picture 4" descr="http://dilbert.com/dyn/str_strip/000000000/00000000/0000000/000000/20000/3000/800/23812/23812.strip.gif">
            <a:hlinkClick r:id="rId4"/>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247900" y="3738563"/>
            <a:ext cx="7683501" cy="2329063"/>
          </a:xfrm>
          <a:prstGeom prst="rect">
            <a:avLst/>
          </a:prstGeom>
          <a:noFill/>
          <a:extLst>
            <a:ext uri="{909E8E84-426E-40DD-AFC4-6F175D3DCCD1}">
              <a14:hiddenFill xmlns:a14="http://schemas.microsoft.com/office/drawing/2010/main">
                <a:solidFill>
                  <a:srgbClr val="FFFFFF"/>
                </a:solidFill>
              </a14:hiddenFill>
            </a:ext>
          </a:extLst>
        </p:spPr>
      </p:pic>
      <p:sp>
        <p:nvSpPr>
          <p:cNvPr id="5" name="Nadpis 1"/>
          <p:cNvSpPr>
            <a:spLocks noGrp="1"/>
          </p:cNvSpPr>
          <p:nvPr>
            <p:ph type="title"/>
          </p:nvPr>
        </p:nvSpPr>
        <p:spPr>
          <a:xfrm>
            <a:off x="1919536" y="0"/>
            <a:ext cx="8229600" cy="1143000"/>
          </a:xfrm>
        </p:spPr>
        <p:txBody>
          <a:bodyPr>
            <a:normAutofit/>
          </a:bodyPr>
          <a:lstStyle/>
          <a:p>
            <a:r>
              <a:rPr lang="cs-CZ" noProof="0" dirty="0" err="1"/>
              <a:t>Dilbert</a:t>
            </a:r>
            <a:r>
              <a:rPr lang="cs-CZ" noProof="0" dirty="0"/>
              <a:t>‘s</a:t>
            </a:r>
            <a:r>
              <a:rPr lang="en-GB" noProof="0" dirty="0"/>
              <a:t> take </a:t>
            </a:r>
            <a:r>
              <a:rPr lang="en-GB" noProof="0" dirty="0" err="1"/>
              <a:t>aways</a:t>
            </a:r>
            <a:r>
              <a:rPr lang="en-GB" noProof="0" dirty="0"/>
              <a:t> from readings</a:t>
            </a:r>
          </a:p>
        </p:txBody>
      </p:sp>
    </p:spTree>
    <p:extLst>
      <p:ext uri="{BB962C8B-B14F-4D97-AF65-F5344CB8AC3E}">
        <p14:creationId xmlns:p14="http://schemas.microsoft.com/office/powerpoint/2010/main" val="2701171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150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en-GB" noProof="0" dirty="0"/>
              <a:t>What gets measured, gets done</a:t>
            </a:r>
            <a:r>
              <a:rPr lang="cs-CZ" noProof="0" dirty="0"/>
              <a:t>…</a:t>
            </a:r>
            <a:endParaRPr lang="en-GB" noProof="0" dirty="0"/>
          </a:p>
        </p:txBody>
      </p:sp>
      <p:sp>
        <p:nvSpPr>
          <p:cNvPr id="3" name="Tijdelijke aanduiding voor inhoud 2"/>
          <p:cNvSpPr>
            <a:spLocks noGrp="1"/>
          </p:cNvSpPr>
          <p:nvPr>
            <p:ph idx="1"/>
          </p:nvPr>
        </p:nvSpPr>
        <p:spPr>
          <a:xfrm>
            <a:off x="1954696" y="1556793"/>
            <a:ext cx="8229600" cy="4730605"/>
          </a:xfrm>
        </p:spPr>
        <p:txBody>
          <a:bodyPr/>
          <a:lstStyle/>
          <a:p>
            <a:r>
              <a:rPr lang="en-GB" dirty="0"/>
              <a:t>Measurement problems are to blame …</a:t>
            </a:r>
          </a:p>
          <a:p>
            <a:pPr lvl="1"/>
            <a:r>
              <a:rPr lang="en-GB" dirty="0"/>
              <a:t>Impossible to measure all important dimensions of performance with numbers (but possible to quantify many things that do not really matter) </a:t>
            </a:r>
          </a:p>
          <a:p>
            <a:pPr lvl="1"/>
            <a:r>
              <a:rPr lang="en-GB" dirty="0"/>
              <a:t>The same indicators can have many different interpretations (</a:t>
            </a:r>
            <a:r>
              <a:rPr lang="en-GB" dirty="0" err="1"/>
              <a:t>eg</a:t>
            </a:r>
            <a:r>
              <a:rPr lang="en-GB" dirty="0"/>
              <a:t>. “a job”, any job?) and hide crucial difference for sub-groups </a:t>
            </a:r>
          </a:p>
          <a:p>
            <a:pPr lvl="1"/>
            <a:r>
              <a:rPr lang="en-GB" dirty="0"/>
              <a:t>Descriptive indicators say nothing about the “why” of the number </a:t>
            </a:r>
          </a:p>
          <a:p>
            <a:pPr lvl="1"/>
            <a:r>
              <a:rPr lang="en-GB" dirty="0"/>
              <a:t>Data on performance sometimes has to come from the same organisations/person that is being judged</a:t>
            </a:r>
          </a:p>
          <a:p>
            <a:pPr lvl="1"/>
            <a:endParaRPr lang="en-GB" dirty="0"/>
          </a:p>
          <a:p>
            <a:pPr lvl="1"/>
            <a:endParaRPr lang="en-GB" dirty="0"/>
          </a:p>
          <a:p>
            <a:pPr lvl="1"/>
            <a:endParaRPr lang="en-GB" dirty="0"/>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18</a:t>
            </a:fld>
            <a:endParaRPr lang="en-US" dirty="0"/>
          </a:p>
        </p:txBody>
      </p:sp>
    </p:spTree>
    <p:extLst>
      <p:ext uri="{BB962C8B-B14F-4D97-AF65-F5344CB8AC3E}">
        <p14:creationId xmlns:p14="http://schemas.microsoft.com/office/powerpoint/2010/main" val="2881652745"/>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1774825" y="1242266"/>
            <a:ext cx="8496300" cy="4176713"/>
            <a:chOff x="839" y="1207"/>
            <a:chExt cx="3855" cy="1951"/>
          </a:xfrm>
        </p:grpSpPr>
        <p:sp>
          <p:nvSpPr>
            <p:cNvPr id="138246" name="AutoShape 3"/>
            <p:cNvSpPr>
              <a:spLocks noChangeArrowheads="1"/>
            </p:cNvSpPr>
            <p:nvPr/>
          </p:nvSpPr>
          <p:spPr bwMode="auto">
            <a:xfrm>
              <a:off x="1928" y="1253"/>
              <a:ext cx="1724" cy="1859"/>
            </a:xfrm>
            <a:prstGeom prst="cube">
              <a:avLst>
                <a:gd name="adj" fmla="val 25000"/>
              </a:avLst>
            </a:prstGeom>
            <a:solidFill>
              <a:schemeClr val="bg1"/>
            </a:solidFill>
            <a:ln w="9525">
              <a:solidFill>
                <a:schemeClr val="tx1"/>
              </a:solidFill>
              <a:miter lim="800000"/>
              <a:headEnd/>
              <a:tailEnd/>
            </a:ln>
            <a:effectLst>
              <a:outerShdw dist="35921" dir="2700000" algn="ctr" rotWithShape="0">
                <a:schemeClr val="bg1"/>
              </a:outerShdw>
            </a:effectLst>
          </p:spPr>
          <p:txBody>
            <a:bodyPr wrap="none" anchor="ctr"/>
            <a:lstStyle/>
            <a:p>
              <a:endParaRPr lang="en-US"/>
            </a:p>
          </p:txBody>
        </p:sp>
        <p:sp>
          <p:nvSpPr>
            <p:cNvPr id="138247" name="Rectangle 4"/>
            <p:cNvSpPr>
              <a:spLocks noChangeArrowheads="1"/>
            </p:cNvSpPr>
            <p:nvPr/>
          </p:nvSpPr>
          <p:spPr bwMode="auto">
            <a:xfrm>
              <a:off x="2789" y="2069"/>
              <a:ext cx="409" cy="680"/>
            </a:xfrm>
            <a:prstGeom prst="rect">
              <a:avLst/>
            </a:prstGeom>
            <a:solidFill>
              <a:schemeClr val="folHlink"/>
            </a:solidFill>
            <a:ln w="9525">
              <a:solidFill>
                <a:schemeClr val="tx1"/>
              </a:solidFill>
              <a:miter lim="800000"/>
              <a:headEnd/>
              <a:tailEnd/>
            </a:ln>
          </p:spPr>
          <p:txBody>
            <a:bodyPr wrap="none" anchor="ctr"/>
            <a:lstStyle/>
            <a:p>
              <a:endParaRPr lang="en-US"/>
            </a:p>
          </p:txBody>
        </p:sp>
        <p:sp>
          <p:nvSpPr>
            <p:cNvPr id="138248" name="AutoShape 5"/>
            <p:cNvSpPr>
              <a:spLocks noChangeArrowheads="1"/>
            </p:cNvSpPr>
            <p:nvPr/>
          </p:nvSpPr>
          <p:spPr bwMode="auto">
            <a:xfrm rot="-2843796">
              <a:off x="3315" y="1544"/>
              <a:ext cx="447" cy="227"/>
            </a:xfrm>
            <a:prstGeom prst="parallelogram">
              <a:avLst>
                <a:gd name="adj" fmla="val 113546"/>
              </a:avLst>
            </a:prstGeom>
            <a:solidFill>
              <a:schemeClr val="folHlink"/>
            </a:solidFill>
            <a:ln w="9525">
              <a:solidFill>
                <a:schemeClr val="tx1"/>
              </a:solidFill>
              <a:miter lim="800000"/>
              <a:headEnd/>
              <a:tailEnd/>
            </a:ln>
          </p:spPr>
          <p:txBody>
            <a:bodyPr wrap="none" anchor="ctr"/>
            <a:lstStyle/>
            <a:p>
              <a:endParaRPr lang="en-US"/>
            </a:p>
          </p:txBody>
        </p:sp>
        <p:sp>
          <p:nvSpPr>
            <p:cNvPr id="138249" name="AutoShape 6"/>
            <p:cNvSpPr>
              <a:spLocks/>
            </p:cNvSpPr>
            <p:nvPr/>
          </p:nvSpPr>
          <p:spPr bwMode="auto">
            <a:xfrm>
              <a:off x="1610" y="1207"/>
              <a:ext cx="318" cy="1951"/>
            </a:xfrm>
            <a:prstGeom prst="leftBrace">
              <a:avLst>
                <a:gd name="adj1" fmla="val 51127"/>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250" name="AutoShape 7"/>
            <p:cNvSpPr>
              <a:spLocks/>
            </p:cNvSpPr>
            <p:nvPr/>
          </p:nvSpPr>
          <p:spPr bwMode="auto">
            <a:xfrm flipH="1">
              <a:off x="2652" y="2069"/>
              <a:ext cx="137" cy="681"/>
            </a:xfrm>
            <a:prstGeom prst="rightBrace">
              <a:avLst>
                <a:gd name="adj1" fmla="val 48741"/>
                <a:gd name="adj2" fmla="val 49509"/>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251" name="Text Box 8"/>
            <p:cNvSpPr txBox="1">
              <a:spLocks noChangeArrowheads="1"/>
            </p:cNvSpPr>
            <p:nvPr/>
          </p:nvSpPr>
          <p:spPr bwMode="auto">
            <a:xfrm>
              <a:off x="839" y="1888"/>
              <a:ext cx="771" cy="2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What we </a:t>
              </a:r>
              <a:r>
                <a:rPr lang="en-GB" u="sng"/>
                <a:t>want</a:t>
              </a:r>
              <a:r>
                <a:rPr lang="en-GB"/>
                <a:t> to ‘measure’</a:t>
              </a:r>
              <a:endParaRPr lang="en-US"/>
            </a:p>
          </p:txBody>
        </p:sp>
        <p:sp>
          <p:nvSpPr>
            <p:cNvPr id="138252" name="Text Box 9"/>
            <p:cNvSpPr txBox="1">
              <a:spLocks noChangeArrowheads="1"/>
            </p:cNvSpPr>
            <p:nvPr/>
          </p:nvSpPr>
          <p:spPr bwMode="auto">
            <a:xfrm>
              <a:off x="1973" y="2432"/>
              <a:ext cx="726"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Metric A</a:t>
              </a:r>
              <a:endParaRPr lang="en-US"/>
            </a:p>
          </p:txBody>
        </p:sp>
        <p:sp>
          <p:nvSpPr>
            <p:cNvPr id="138253" name="AutoShape 10"/>
            <p:cNvSpPr>
              <a:spLocks/>
            </p:cNvSpPr>
            <p:nvPr/>
          </p:nvSpPr>
          <p:spPr bwMode="auto">
            <a:xfrm>
              <a:off x="3606" y="1434"/>
              <a:ext cx="136" cy="317"/>
            </a:xfrm>
            <a:prstGeom prst="rightBrace">
              <a:avLst>
                <a:gd name="adj1" fmla="val 19424"/>
                <a:gd name="adj2" fmla="val 50000"/>
              </a:avLst>
            </a:prstGeom>
            <a:noFill/>
            <a:ln w="9525">
              <a:solidFill>
                <a:schemeClr val="tx1"/>
              </a:solidFill>
              <a:round/>
              <a:headEnd/>
              <a:tailEnd/>
            </a:ln>
            <a:extLst>
              <a:ext uri="{909E8E84-426E-40DD-AFC4-6F175D3DCCD1}">
                <a14:hiddenFill xmlns:a14="http://schemas.microsoft.com/office/drawing/2010/main">
                  <a:solidFill>
                    <a:srgbClr val="FFFFFF"/>
                  </a:solidFill>
                </a14:hiddenFill>
              </a:ext>
            </a:extLst>
          </p:spPr>
          <p:txBody>
            <a:bodyPr wrap="none" anchor="ctr"/>
            <a:lstStyle/>
            <a:p>
              <a:endParaRPr lang="en-US"/>
            </a:p>
          </p:txBody>
        </p:sp>
        <p:sp>
          <p:nvSpPr>
            <p:cNvPr id="138254" name="Text Box 11"/>
            <p:cNvSpPr txBox="1">
              <a:spLocks noChangeArrowheads="1"/>
            </p:cNvSpPr>
            <p:nvPr/>
          </p:nvSpPr>
          <p:spPr bwMode="auto">
            <a:xfrm>
              <a:off x="3651" y="1479"/>
              <a:ext cx="817" cy="1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Metric B</a:t>
              </a:r>
              <a:endParaRPr lang="en-US"/>
            </a:p>
          </p:txBody>
        </p:sp>
        <p:sp>
          <p:nvSpPr>
            <p:cNvPr id="138255" name="Text Box 12"/>
            <p:cNvSpPr txBox="1">
              <a:spLocks noChangeArrowheads="1"/>
            </p:cNvSpPr>
            <p:nvPr/>
          </p:nvSpPr>
          <p:spPr bwMode="auto">
            <a:xfrm>
              <a:off x="3923" y="2432"/>
              <a:ext cx="771" cy="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34" tIns="45717" rIns="91434" bIns="45717">
              <a:spAutoFit/>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algn="ctr" eaLnBrk="1" hangingPunct="1">
                <a:spcBef>
                  <a:spcPct val="50000"/>
                </a:spcBef>
              </a:pPr>
              <a:r>
                <a:rPr lang="en-GB"/>
                <a:t>What we </a:t>
              </a:r>
              <a:r>
                <a:rPr lang="en-GB" u="sng"/>
                <a:t>can</a:t>
              </a:r>
              <a:r>
                <a:rPr lang="en-GB"/>
                <a:t> ‘measure’</a:t>
              </a:r>
              <a:endParaRPr lang="en-US"/>
            </a:p>
          </p:txBody>
        </p:sp>
        <p:sp>
          <p:nvSpPr>
            <p:cNvPr id="138256" name="Line 13"/>
            <p:cNvSpPr>
              <a:spLocks noChangeShapeType="1"/>
            </p:cNvSpPr>
            <p:nvPr/>
          </p:nvSpPr>
          <p:spPr bwMode="auto">
            <a:xfrm>
              <a:off x="3016" y="2523"/>
              <a:ext cx="907" cy="90"/>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nl-BE"/>
            </a:p>
          </p:txBody>
        </p:sp>
        <p:sp>
          <p:nvSpPr>
            <p:cNvPr id="138257" name="Line 14"/>
            <p:cNvSpPr>
              <a:spLocks noChangeShapeType="1"/>
            </p:cNvSpPr>
            <p:nvPr/>
          </p:nvSpPr>
          <p:spPr bwMode="auto">
            <a:xfrm>
              <a:off x="3515" y="1706"/>
              <a:ext cx="408" cy="907"/>
            </a:xfrm>
            <a:prstGeom prst="line">
              <a:avLst/>
            </a:prstGeom>
            <a:noFill/>
            <a:ln w="9525">
              <a:solidFill>
                <a:schemeClr val="tx1"/>
              </a:solidFill>
              <a:round/>
              <a:headEnd/>
              <a:tailEnd/>
            </a:ln>
            <a:extLst>
              <a:ext uri="{909E8E84-426E-40DD-AFC4-6F175D3DCCD1}">
                <a14:hiddenFill xmlns:a14="http://schemas.microsoft.com/office/drawing/2010/main">
                  <a:noFill/>
                </a14:hiddenFill>
              </a:ext>
            </a:extLst>
          </p:spPr>
          <p:txBody>
            <a:bodyPr/>
            <a:lstStyle/>
            <a:p>
              <a:endParaRPr lang="nl-BE"/>
            </a:p>
          </p:txBody>
        </p:sp>
      </p:grpSp>
      <p:sp>
        <p:nvSpPr>
          <p:cNvPr id="138244" name="Footer Placeholder 3"/>
          <p:cNvSpPr>
            <a:spLocks noGrp="1"/>
          </p:cNvSpPr>
          <p:nvPr>
            <p:ph type="ftr" sz="quarter" idx="4294967295"/>
          </p:nvPr>
        </p:nvSpPr>
        <p:spPr>
          <a:xfrm>
            <a:off x="1774826" y="6553200"/>
            <a:ext cx="8107363" cy="476250"/>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r>
              <a:rPr lang="en-GB" dirty="0">
                <a:solidFill>
                  <a:srgbClr val="3E3E3E"/>
                </a:solidFill>
              </a:rPr>
              <a:t>www.ap-institute.com      </a:t>
            </a:r>
            <a:endParaRPr lang="en-GB" b="1" dirty="0">
              <a:solidFill>
                <a:srgbClr val="3E3E3E"/>
              </a:solidFill>
            </a:endParaRPr>
          </a:p>
        </p:txBody>
      </p:sp>
      <p:sp>
        <p:nvSpPr>
          <p:cNvPr id="138245" name="Slide Number Placeholder 4"/>
          <p:cNvSpPr>
            <a:spLocks noGrp="1"/>
          </p:cNvSpPr>
          <p:nvPr>
            <p:ph type="sldNum" sz="quarter" idx="4294967295"/>
          </p:nvPr>
        </p:nvSpPr>
        <p:spPr>
          <a:xfrm>
            <a:off x="8872706" y="6492876"/>
            <a:ext cx="2895600" cy="365125"/>
          </a:xfrm>
          <a:prstGeom prst="rect">
            <a:avLst/>
          </a:prstGeo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itchFamily="34" charset="0"/>
                <a:cs typeface="Arial" pitchFamily="34" charset="0"/>
              </a:defRPr>
            </a:lvl1pPr>
            <a:lvl2pPr marL="742950" indent="-285750" eaLnBrk="0" hangingPunct="0">
              <a:defRPr>
                <a:solidFill>
                  <a:schemeClr val="tx1"/>
                </a:solidFill>
                <a:latin typeface="Arial" pitchFamily="34" charset="0"/>
                <a:cs typeface="Arial" pitchFamily="34" charset="0"/>
              </a:defRPr>
            </a:lvl2pPr>
            <a:lvl3pPr marL="1143000" indent="-228600" eaLnBrk="0" hangingPunct="0">
              <a:defRPr>
                <a:solidFill>
                  <a:schemeClr val="tx1"/>
                </a:solidFill>
                <a:latin typeface="Arial" pitchFamily="34" charset="0"/>
                <a:cs typeface="Arial" pitchFamily="34" charset="0"/>
              </a:defRPr>
            </a:lvl3pPr>
            <a:lvl4pPr marL="1600200" indent="-228600" eaLnBrk="0" hangingPunct="0">
              <a:defRPr>
                <a:solidFill>
                  <a:schemeClr val="tx1"/>
                </a:solidFill>
                <a:latin typeface="Arial" pitchFamily="34" charset="0"/>
                <a:cs typeface="Arial" pitchFamily="34" charset="0"/>
              </a:defRPr>
            </a:lvl4pPr>
            <a:lvl5pPr marL="2057400" indent="-228600" eaLnBrk="0" hangingPunct="0">
              <a:defRPr>
                <a:solidFill>
                  <a:schemeClr val="tx1"/>
                </a:solidFill>
                <a:latin typeface="Arial" pitchFamily="34" charset="0"/>
                <a:cs typeface="Arial" pitchFamily="34" charset="0"/>
              </a:defRPr>
            </a:lvl5pPr>
            <a:lvl6pPr marL="2514600" indent="-228600" eaLnBrk="0" fontAlgn="base" hangingPunct="0">
              <a:spcBef>
                <a:spcPct val="0"/>
              </a:spcBef>
              <a:spcAft>
                <a:spcPct val="0"/>
              </a:spcAft>
              <a:defRPr>
                <a:solidFill>
                  <a:schemeClr val="tx1"/>
                </a:solidFill>
                <a:latin typeface="Arial" pitchFamily="34" charset="0"/>
                <a:cs typeface="Arial" pitchFamily="34" charset="0"/>
              </a:defRPr>
            </a:lvl6pPr>
            <a:lvl7pPr marL="2971800" indent="-228600" eaLnBrk="0" fontAlgn="base" hangingPunct="0">
              <a:spcBef>
                <a:spcPct val="0"/>
              </a:spcBef>
              <a:spcAft>
                <a:spcPct val="0"/>
              </a:spcAft>
              <a:defRPr>
                <a:solidFill>
                  <a:schemeClr val="tx1"/>
                </a:solidFill>
                <a:latin typeface="Arial" pitchFamily="34" charset="0"/>
                <a:cs typeface="Arial" pitchFamily="34" charset="0"/>
              </a:defRPr>
            </a:lvl7pPr>
            <a:lvl8pPr marL="3429000" indent="-228600" eaLnBrk="0" fontAlgn="base" hangingPunct="0">
              <a:spcBef>
                <a:spcPct val="0"/>
              </a:spcBef>
              <a:spcAft>
                <a:spcPct val="0"/>
              </a:spcAft>
              <a:defRPr>
                <a:solidFill>
                  <a:schemeClr val="tx1"/>
                </a:solidFill>
                <a:latin typeface="Arial" pitchFamily="34" charset="0"/>
                <a:cs typeface="Arial" pitchFamily="34" charset="0"/>
              </a:defRPr>
            </a:lvl8pPr>
            <a:lvl9pPr marL="3886200" indent="-228600" eaLnBrk="0" fontAlgn="base" hangingPunct="0">
              <a:spcBef>
                <a:spcPct val="0"/>
              </a:spcBef>
              <a:spcAft>
                <a:spcPct val="0"/>
              </a:spcAft>
              <a:defRPr>
                <a:solidFill>
                  <a:schemeClr val="tx1"/>
                </a:solidFill>
                <a:latin typeface="Arial" pitchFamily="34" charset="0"/>
                <a:cs typeface="Arial" pitchFamily="34" charset="0"/>
              </a:defRPr>
            </a:lvl9pPr>
          </a:lstStyle>
          <a:p>
            <a:pPr eaLnBrk="1" hangingPunct="1"/>
            <a:fld id="{00CD8BF8-D4ED-40C5-9878-6E0A6C5423E4}" type="slidenum">
              <a:rPr lang="en-GB" smtClean="0">
                <a:solidFill>
                  <a:srgbClr val="3E3E3E"/>
                </a:solidFill>
              </a:rPr>
              <a:pPr eaLnBrk="1" hangingPunct="1"/>
              <a:t>19</a:t>
            </a:fld>
            <a:endParaRPr lang="en-GB">
              <a:solidFill>
                <a:srgbClr val="3E3E3E"/>
              </a:solidFill>
            </a:endParaRPr>
          </a:p>
        </p:txBody>
      </p:sp>
    </p:spTree>
    <p:extLst>
      <p:ext uri="{BB962C8B-B14F-4D97-AF65-F5344CB8AC3E}">
        <p14:creationId xmlns:p14="http://schemas.microsoft.com/office/powerpoint/2010/main" val="138320136"/>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Outline</a:t>
            </a:r>
            <a:r>
              <a:rPr lang="cs-CZ" dirty="0"/>
              <a:t> </a:t>
            </a:r>
            <a:r>
              <a:rPr lang="cs-CZ" dirty="0" err="1"/>
              <a:t>for</a:t>
            </a:r>
            <a:r>
              <a:rPr lang="cs-CZ" dirty="0"/>
              <a:t> </a:t>
            </a:r>
            <a:r>
              <a:rPr lang="cs-CZ" dirty="0" err="1"/>
              <a:t>today</a:t>
            </a:r>
            <a:r>
              <a:rPr lang="cs-CZ" dirty="0"/>
              <a: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fontScale="92500" lnSpcReduction="10000"/>
          </a:bodyPr>
          <a:lstStyle/>
          <a:p>
            <a:r>
              <a:rPr lang="cs-CZ" dirty="0" err="1"/>
              <a:t>Conclusion</a:t>
            </a:r>
            <a:r>
              <a:rPr lang="cs-CZ" dirty="0"/>
              <a:t> </a:t>
            </a:r>
            <a:r>
              <a:rPr lang="cs-CZ" dirty="0" err="1"/>
              <a:t>of</a:t>
            </a:r>
            <a:r>
              <a:rPr lang="cs-CZ" dirty="0"/>
              <a:t> </a:t>
            </a:r>
            <a:r>
              <a:rPr lang="cs-CZ" dirty="0" err="1"/>
              <a:t>Topic</a:t>
            </a:r>
            <a:r>
              <a:rPr lang="cs-CZ" dirty="0"/>
              <a:t> 1: </a:t>
            </a:r>
            <a:r>
              <a:rPr lang="en-GB" dirty="0"/>
              <a:t>Paradigm shifts</a:t>
            </a:r>
            <a:r>
              <a:rPr lang="cs-CZ" dirty="0"/>
              <a:t> in </a:t>
            </a:r>
            <a:r>
              <a:rPr lang="cs-CZ" dirty="0" err="1"/>
              <a:t>the</a:t>
            </a:r>
            <a:r>
              <a:rPr lang="cs-CZ" dirty="0"/>
              <a:t> public </a:t>
            </a:r>
            <a:r>
              <a:rPr lang="cs-CZ" dirty="0" err="1"/>
              <a:t>sector</a:t>
            </a:r>
            <a:r>
              <a:rPr lang="en-GB" dirty="0"/>
              <a:t> 1 </a:t>
            </a:r>
            <a:r>
              <a:rPr lang="cs-CZ" dirty="0"/>
              <a:t>– </a:t>
            </a:r>
            <a:r>
              <a:rPr lang="cs-CZ" dirty="0" err="1"/>
              <a:t>clarifications</a:t>
            </a:r>
            <a:r>
              <a:rPr lang="cs-CZ" dirty="0"/>
              <a:t> and </a:t>
            </a:r>
            <a:r>
              <a:rPr lang="cs-CZ" dirty="0" err="1"/>
              <a:t>reflection</a:t>
            </a:r>
            <a:endParaRPr lang="cs-CZ" dirty="0"/>
          </a:p>
          <a:p>
            <a:pPr lvl="1"/>
            <a:r>
              <a:rPr lang="en-GB" dirty="0"/>
              <a:t>The Environment, </a:t>
            </a:r>
            <a:endParaRPr lang="cs-CZ" dirty="0"/>
          </a:p>
          <a:p>
            <a:pPr lvl="1"/>
            <a:r>
              <a:rPr lang="en-GB" dirty="0"/>
              <a:t>The People we Serve, </a:t>
            </a:r>
            <a:endParaRPr lang="cs-CZ" dirty="0"/>
          </a:p>
          <a:p>
            <a:pPr lvl="1"/>
            <a:r>
              <a:rPr lang="en-GB" dirty="0"/>
              <a:t>The Way of </a:t>
            </a:r>
            <a:r>
              <a:rPr lang="en-GB" dirty="0" err="1"/>
              <a:t>Manageme</a:t>
            </a:r>
            <a:r>
              <a:rPr lang="cs-CZ" dirty="0" err="1"/>
              <a:t>nt</a:t>
            </a:r>
            <a:endParaRPr lang="cs-CZ" dirty="0"/>
          </a:p>
          <a:p>
            <a:r>
              <a:rPr lang="cs-CZ" dirty="0" err="1"/>
              <a:t>Short</a:t>
            </a:r>
            <a:r>
              <a:rPr lang="cs-CZ" dirty="0"/>
              <a:t> </a:t>
            </a:r>
            <a:r>
              <a:rPr lang="cs-CZ" dirty="0" err="1"/>
              <a:t>break</a:t>
            </a:r>
            <a:endParaRPr lang="cs-CZ" dirty="0"/>
          </a:p>
          <a:p>
            <a:r>
              <a:rPr lang="cs-CZ" dirty="0"/>
              <a:t>Intro to </a:t>
            </a:r>
            <a:r>
              <a:rPr lang="cs-CZ" dirty="0" err="1"/>
              <a:t>Topic</a:t>
            </a:r>
            <a:r>
              <a:rPr lang="cs-CZ" dirty="0"/>
              <a:t> 2: </a:t>
            </a:r>
            <a:r>
              <a:rPr lang="en-GB" dirty="0"/>
              <a:t>Paradigm shifts </a:t>
            </a:r>
            <a:r>
              <a:rPr lang="cs-CZ" dirty="0"/>
              <a:t>in </a:t>
            </a:r>
            <a:r>
              <a:rPr lang="cs-CZ" dirty="0" err="1"/>
              <a:t>the</a:t>
            </a:r>
            <a:r>
              <a:rPr lang="cs-CZ" dirty="0"/>
              <a:t> public </a:t>
            </a:r>
            <a:r>
              <a:rPr lang="cs-CZ" dirty="0" err="1"/>
              <a:t>sector</a:t>
            </a:r>
            <a:r>
              <a:rPr lang="en-GB" dirty="0"/>
              <a:t> 2</a:t>
            </a:r>
            <a:r>
              <a:rPr lang="cs-CZ" dirty="0"/>
              <a:t> </a:t>
            </a:r>
          </a:p>
          <a:p>
            <a:pPr lvl="1"/>
            <a:r>
              <a:rPr lang="en-GB" dirty="0"/>
              <a:t>The Nature of Public Organisations, </a:t>
            </a:r>
            <a:endParaRPr lang="cs-CZ" dirty="0"/>
          </a:p>
          <a:p>
            <a:pPr lvl="1"/>
            <a:r>
              <a:rPr lang="en-GB" dirty="0"/>
              <a:t>Motivation of Staff, </a:t>
            </a:r>
            <a:endParaRPr lang="cs-CZ" dirty="0"/>
          </a:p>
          <a:p>
            <a:pPr lvl="1"/>
            <a:r>
              <a:rPr lang="en-GB" dirty="0"/>
              <a:t>Accountability</a:t>
            </a:r>
            <a:endParaRPr lang="cs-CZ" dirty="0"/>
          </a:p>
          <a:p>
            <a:r>
              <a:rPr lang="cs-CZ" dirty="0"/>
              <a:t>Q&amp;A</a:t>
            </a:r>
          </a:p>
        </p:txBody>
      </p:sp>
    </p:spTree>
    <p:extLst>
      <p:ext uri="{BB962C8B-B14F-4D97-AF65-F5344CB8AC3E}">
        <p14:creationId xmlns:p14="http://schemas.microsoft.com/office/powerpoint/2010/main" val="21300891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jdelijke aanduiding voor inhoud 2"/>
          <p:cNvSpPr>
            <a:spLocks noGrp="1"/>
          </p:cNvSpPr>
          <p:nvPr>
            <p:ph idx="1"/>
          </p:nvPr>
        </p:nvSpPr>
        <p:spPr/>
        <p:txBody>
          <a:bodyPr/>
          <a:lstStyle/>
          <a:p>
            <a:r>
              <a:rPr lang="en-GB" sz="2400" i="1" dirty="0"/>
              <a:t>“The first step is to measure whatever can easily be measured. This is OK as far as it goes.</a:t>
            </a:r>
          </a:p>
          <a:p>
            <a:r>
              <a:rPr lang="en-GB" sz="2400" i="1" dirty="0"/>
              <a:t>The second step is to disregard what can’t be measured or to give it an arbitrary quantitative value. This is artificial and misleading.</a:t>
            </a:r>
          </a:p>
          <a:p>
            <a:r>
              <a:rPr lang="en-GB" sz="2400" i="1" dirty="0"/>
              <a:t>The third step is to presume that what can’t be measured easily isn’t very important. That is blindness.</a:t>
            </a:r>
          </a:p>
          <a:p>
            <a:r>
              <a:rPr lang="en-GB" sz="2400" i="1" dirty="0"/>
              <a:t>The fourth step is to say that what can’t be easily measured doesn’t really exist. This is suicide.” </a:t>
            </a:r>
          </a:p>
          <a:p>
            <a:endParaRPr lang="en-GB" sz="2400" i="1" dirty="0"/>
          </a:p>
          <a:p>
            <a:pPr marL="0" indent="0">
              <a:buNone/>
            </a:pPr>
            <a:r>
              <a:rPr lang="en-GB" sz="2400" dirty="0"/>
              <a:t>Daniel </a:t>
            </a:r>
            <a:r>
              <a:rPr lang="en-GB" sz="2400" dirty="0" err="1"/>
              <a:t>Yankelovich</a:t>
            </a:r>
            <a:r>
              <a:rPr lang="en-GB" sz="2400" dirty="0"/>
              <a:t>, US social theorist</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solidFill>
                  <a:prstClr val="black">
                    <a:tint val="75000"/>
                  </a:prstClr>
                </a:solidFill>
              </a:rPr>
              <a:pPr>
                <a:defRPr/>
              </a:pPr>
              <a:t>20</a:t>
            </a:fld>
            <a:endParaRPr lang="en-US" dirty="0">
              <a:solidFill>
                <a:prstClr val="black">
                  <a:tint val="75000"/>
                </a:prstClr>
              </a:solidFill>
            </a:endParaRPr>
          </a:p>
        </p:txBody>
      </p:sp>
    </p:spTree>
    <p:extLst>
      <p:ext uri="{BB962C8B-B14F-4D97-AF65-F5344CB8AC3E}">
        <p14:creationId xmlns:p14="http://schemas.microsoft.com/office/powerpoint/2010/main" val="176775627"/>
      </p:ext>
    </p:extLst>
  </p:cSld>
  <p:clrMapOvr>
    <a:masterClrMapping/>
  </p:clrMapOvr>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81200" y="160338"/>
            <a:ext cx="8229600" cy="647700"/>
          </a:xfrm>
          <a:noFill/>
          <a:ln w="9525">
            <a:noFill/>
            <a:miter lim="800000"/>
            <a:headEnd/>
            <a:tailEnd/>
          </a:ln>
        </p:spPr>
        <p:txBody>
          <a:bodyPr vert="horz" wrap="square" lIns="91440" tIns="45720" rIns="91440" bIns="45720" numCol="1" rtlCol="0" anchor="ctr" anchorCtr="0" compatLnSpc="1">
            <a:prstTxWarp prst="textNoShape">
              <a:avLst/>
            </a:prstTxWarp>
            <a:normAutofit fontScale="90000"/>
          </a:bodyPr>
          <a:lstStyle/>
          <a:p>
            <a:r>
              <a:rPr lang="en-GB" noProof="0" dirty="0"/>
              <a:t> What gets measured, gets done…</a:t>
            </a:r>
          </a:p>
        </p:txBody>
      </p:sp>
      <p:sp>
        <p:nvSpPr>
          <p:cNvPr id="3" name="Tijdelijke aanduiding voor inhoud 2"/>
          <p:cNvSpPr>
            <a:spLocks noGrp="1"/>
          </p:cNvSpPr>
          <p:nvPr>
            <p:ph idx="1"/>
          </p:nvPr>
        </p:nvSpPr>
        <p:spPr>
          <a:xfrm>
            <a:off x="1676400" y="808039"/>
            <a:ext cx="8674100" cy="5076825"/>
          </a:xfrm>
        </p:spPr>
        <p:txBody>
          <a:bodyPr/>
          <a:lstStyle/>
          <a:p>
            <a:r>
              <a:rPr lang="en-GB"/>
              <a:t>…and lead to behavioral issues:</a:t>
            </a:r>
          </a:p>
          <a:p>
            <a:pPr lvl="1"/>
            <a:r>
              <a:rPr lang="en-GB"/>
              <a:t>unconscious:</a:t>
            </a:r>
          </a:p>
          <a:p>
            <a:pPr lvl="2"/>
            <a:r>
              <a:rPr lang="en-GB"/>
              <a:t>blind for unintended consequences and what is not explicitly measured</a:t>
            </a:r>
          </a:p>
          <a:p>
            <a:pPr lvl="2"/>
            <a:r>
              <a:rPr lang="en-GB"/>
              <a:t>We tend to ignore qualitative info and focus on quantitative </a:t>
            </a:r>
          </a:p>
          <a:p>
            <a:pPr lvl="2"/>
            <a:r>
              <a:rPr lang="en-GB"/>
              <a:t>Risk that goals or strategies (that were succesful in the past)  become ‘sacred’ </a:t>
            </a:r>
          </a:p>
          <a:p>
            <a:pPr lvl="1"/>
            <a:r>
              <a:rPr lang="en-GB"/>
              <a:t>conscious</a:t>
            </a:r>
          </a:p>
          <a:p>
            <a:pPr lvl="2"/>
            <a:r>
              <a:rPr lang="en-GB"/>
              <a:t>cheating: tampering with data or reporting</a:t>
            </a:r>
          </a:p>
          <a:p>
            <a:pPr lvl="2"/>
            <a:r>
              <a:rPr lang="en-GB"/>
              <a:t>gaming:</a:t>
            </a:r>
          </a:p>
          <a:p>
            <a:pPr lvl="3"/>
            <a:r>
              <a:rPr lang="en-GB"/>
              <a:t>Ratchet effects: not wanting to surpass a target because the next on will be based on it </a:t>
            </a:r>
          </a:p>
          <a:p>
            <a:pPr lvl="3"/>
            <a:r>
              <a:rPr lang="en-GB"/>
              <a:t>Threshold effects: mediocrity institutialised ot  organisational level</a:t>
            </a:r>
          </a:p>
          <a:p>
            <a:pPr lvl="3"/>
            <a:r>
              <a:rPr lang="en-GB"/>
              <a:t>Output distortion / goal displacement: creaming, parking, selective interpretation of indicator, shifting the burden</a:t>
            </a:r>
          </a:p>
          <a:p>
            <a:pPr lvl="1"/>
            <a:endParaRPr lang="en-GB"/>
          </a:p>
        </p:txBody>
      </p:sp>
      <p:sp>
        <p:nvSpPr>
          <p:cNvPr id="4" name="Tijdelijke aanduiding voor dianummer 3"/>
          <p:cNvSpPr>
            <a:spLocks noGrp="1"/>
          </p:cNvSpPr>
          <p:nvPr>
            <p:ph type="sldNum" sz="quarter" idx="11"/>
          </p:nvPr>
        </p:nvSpPr>
        <p:spPr/>
        <p:txBody>
          <a:bodyPr/>
          <a:lstStyle/>
          <a:p>
            <a:fld id="{35A0D4B1-61D4-4C6F-B245-2B2DEB95FFE4}" type="slidenum">
              <a:rPr lang="en-US" smtClean="0"/>
              <a:pPr/>
              <a:t>21</a:t>
            </a:fld>
            <a:endParaRPr lang="en-US" dirty="0"/>
          </a:p>
        </p:txBody>
      </p:sp>
    </p:spTree>
    <p:extLst>
      <p:ext uri="{BB962C8B-B14F-4D97-AF65-F5344CB8AC3E}">
        <p14:creationId xmlns:p14="http://schemas.microsoft.com/office/powerpoint/2010/main" val="721514683"/>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7" end="7"/>
                                            </p:txEl>
                                          </p:spTgt>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3">
                                            <p:txEl>
                                              <p:pRg st="8" end="8"/>
                                            </p:txEl>
                                          </p:spTgt>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3">
                                            <p:txEl>
                                              <p:pRg st="9" end="9"/>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bldLvl="2"/>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991544" y="116632"/>
            <a:ext cx="8229600" cy="792088"/>
          </a:xfrm>
          <a:noFill/>
          <a:ln w="9525">
            <a:noFill/>
            <a:miter lim="800000"/>
            <a:headEnd/>
            <a:tailEnd/>
          </a:ln>
        </p:spPr>
        <p:txBody>
          <a:bodyPr vert="horz" wrap="square" lIns="91440" tIns="45720" rIns="91440" bIns="45720" numCol="1" rtlCol="0" anchor="ctr" anchorCtr="0" compatLnSpc="1">
            <a:prstTxWarp prst="textNoShape">
              <a:avLst/>
            </a:prstTxWarp>
            <a:normAutofit/>
          </a:bodyPr>
          <a:lstStyle/>
          <a:p>
            <a:r>
              <a:rPr lang="en-GB" noProof="0" dirty="0"/>
              <a:t>What gets measured, gets done…</a:t>
            </a:r>
          </a:p>
        </p:txBody>
      </p:sp>
      <p:sp>
        <p:nvSpPr>
          <p:cNvPr id="3" name="Tijdelijke aanduiding voor inhoud 2"/>
          <p:cNvSpPr>
            <a:spLocks noGrp="1"/>
          </p:cNvSpPr>
          <p:nvPr>
            <p:ph idx="1"/>
          </p:nvPr>
        </p:nvSpPr>
        <p:spPr>
          <a:xfrm>
            <a:off x="1981200" y="1049339"/>
            <a:ext cx="8521700" cy="5076825"/>
          </a:xfrm>
        </p:spPr>
        <p:txBody>
          <a:bodyPr/>
          <a:lstStyle/>
          <a:p>
            <a:r>
              <a:rPr lang="en-GB" noProof="0" dirty="0"/>
              <a:t>… the latter especially if there is salience…</a:t>
            </a:r>
          </a:p>
          <a:p>
            <a:pPr lvl="1"/>
            <a:r>
              <a:rPr lang="en-GB" noProof="0" dirty="0"/>
              <a:t>due to reputational risk, job security, earned autonomy, budgets…</a:t>
            </a:r>
          </a:p>
          <a:p>
            <a:pPr lvl="1"/>
            <a:r>
              <a:rPr lang="en-GB" noProof="0" dirty="0"/>
              <a:t>…and reward (incl. money)</a:t>
            </a:r>
          </a:p>
        </p:txBody>
      </p:sp>
      <p:sp>
        <p:nvSpPr>
          <p:cNvPr id="4" name="Tijdelijke aanduiding voor dianummer 3"/>
          <p:cNvSpPr>
            <a:spLocks noGrp="1"/>
          </p:cNvSpPr>
          <p:nvPr>
            <p:ph type="sldNum" sz="quarter" idx="11"/>
          </p:nvPr>
        </p:nvSpPr>
        <p:spPr/>
        <p:txBody>
          <a:bodyPr/>
          <a:lstStyle/>
          <a:p>
            <a:pPr>
              <a:defRPr/>
            </a:pPr>
            <a:fld id="{35A0D4B1-61D4-4C6F-B245-2B2DEB95FFE4}" type="slidenum">
              <a:rPr lang="en-US" smtClean="0"/>
              <a:pPr>
                <a:defRPr/>
              </a:pPr>
              <a:t>22</a:t>
            </a:fld>
            <a:endParaRPr lang="en-US" dirty="0"/>
          </a:p>
        </p:txBody>
      </p:sp>
      <p:sp>
        <p:nvSpPr>
          <p:cNvPr id="5" name="Rechthoek 4"/>
          <p:cNvSpPr/>
          <p:nvPr/>
        </p:nvSpPr>
        <p:spPr>
          <a:xfrm>
            <a:off x="1892300" y="3130540"/>
            <a:ext cx="8636000" cy="3046988"/>
          </a:xfrm>
          <a:prstGeom prst="rect">
            <a:avLst/>
          </a:prstGeom>
        </p:spPr>
        <p:txBody>
          <a:bodyPr wrap="square">
            <a:spAutoFit/>
          </a:bodyPr>
          <a:lstStyle/>
          <a:p>
            <a:r>
              <a:rPr lang="en-US" sz="2400" i="1" dirty="0"/>
              <a:t>“…never answered the question what has to happen if output targets are not achieved… In practice we see very few sanctions, but in theory sanctions are advocated and the threat of sanctions is always in the air. This perverse incentive leads to manipulation of data…and gaming… No campaign to promote civil service values can compensate for that…. Everything we knew about planning in socialist states but now limited to the public sector of a market economy”. OECD, 2011</a:t>
            </a:r>
            <a:endParaRPr lang="nl-BE" sz="2400" i="1" dirty="0"/>
          </a:p>
        </p:txBody>
      </p:sp>
    </p:spTree>
    <p:extLst>
      <p:ext uri="{BB962C8B-B14F-4D97-AF65-F5344CB8AC3E}">
        <p14:creationId xmlns:p14="http://schemas.microsoft.com/office/powerpoint/2010/main" val="4135486168"/>
      </p:ext>
    </p:extLst>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3" name="Rectangle 2"/>
          <p:cNvSpPr>
            <a:spLocks noGrp="1" noChangeArrowheads="1"/>
          </p:cNvSpPr>
          <p:nvPr>
            <p:ph type="title"/>
          </p:nvPr>
        </p:nvSpPr>
        <p:spPr/>
        <p:txBody>
          <a:bodyPr/>
          <a:lstStyle/>
          <a:p>
            <a:pPr eaLnBrk="1" hangingPunct="1"/>
            <a:r>
              <a:rPr lang="en-GB" altLang="cs-CZ" dirty="0"/>
              <a:t>Problem of targets</a:t>
            </a:r>
          </a:p>
        </p:txBody>
      </p:sp>
      <p:sp>
        <p:nvSpPr>
          <p:cNvPr id="4100" name="Rectangle 3"/>
          <p:cNvSpPr>
            <a:spLocks noGrp="1" noChangeArrowheads="1"/>
          </p:cNvSpPr>
          <p:nvPr>
            <p:ph type="body" idx="1"/>
          </p:nvPr>
        </p:nvSpPr>
        <p:spPr/>
        <p:txBody>
          <a:bodyPr>
            <a:noAutofit/>
          </a:bodyPr>
          <a:lstStyle/>
          <a:p>
            <a:pPr>
              <a:defRPr/>
            </a:pPr>
            <a:r>
              <a:rPr lang="en-GB" sz="2400" dirty="0"/>
              <a:t>"The more any quantitative </a:t>
            </a:r>
            <a:r>
              <a:rPr lang="en-GB" sz="2400" dirty="0">
                <a:hlinkClick r:id="rId2" tooltip="Social indicator"/>
              </a:rPr>
              <a:t>social indicator</a:t>
            </a:r>
            <a:r>
              <a:rPr lang="en-GB" sz="2400" dirty="0"/>
              <a:t> (or even some qualitative indicator) is used for social decision-making, the more subject it will be to corruption pressures and the more apt it will be to distort and corrupt the social processes it is intended to monitor.“ </a:t>
            </a:r>
            <a:r>
              <a:rPr lang="en-GB" sz="2400" i="1" dirty="0"/>
              <a:t>Campbell‘s law</a:t>
            </a:r>
          </a:p>
          <a:p>
            <a:pPr>
              <a:defRPr/>
            </a:pPr>
            <a:r>
              <a:rPr lang="en-GB" sz="2400" dirty="0"/>
              <a:t>"When a measure becomes a target, it ceases to be a good measure.“ | „Any observed statistical regularity will tend to collapse once pressure is placed upon it for control purposes.“ </a:t>
            </a:r>
            <a:br>
              <a:rPr lang="en-GB" sz="2400" dirty="0"/>
            </a:br>
            <a:r>
              <a:rPr lang="en-GB" sz="2400" i="1" dirty="0" err="1"/>
              <a:t>Goodhart‘s</a:t>
            </a:r>
            <a:r>
              <a:rPr lang="en-GB" sz="2400" i="1" dirty="0"/>
              <a:t> law</a:t>
            </a:r>
            <a:endParaRPr lang="en-GB" sz="2400" dirty="0"/>
          </a:p>
          <a:p>
            <a:pPr>
              <a:defRPr/>
            </a:pPr>
            <a:endParaRPr lang="en-GB" sz="2400" dirty="0"/>
          </a:p>
          <a:p>
            <a:pPr marL="0" indent="0">
              <a:buNone/>
              <a:defRPr/>
            </a:pPr>
            <a:r>
              <a:rPr lang="en-GB" sz="2400" dirty="0"/>
              <a:t>By using targets as a tool for evidence-based policy-making we just create an environment of policy-based evidence-making.</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4100">
                                            <p:txEl>
                                              <p:pRg st="0" end="0"/>
                                            </p:txEl>
                                          </p:spTgt>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100">
                                            <p:txEl>
                                              <p:pRg st="1" end="1"/>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4100">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7" name="Rectangle 2"/>
          <p:cNvSpPr>
            <a:spLocks noGrp="1" noChangeArrowheads="1"/>
          </p:cNvSpPr>
          <p:nvPr>
            <p:ph type="title"/>
          </p:nvPr>
        </p:nvSpPr>
        <p:spPr>
          <a:xfrm>
            <a:off x="1057527" y="547843"/>
            <a:ext cx="6324600" cy="838200"/>
          </a:xfrm>
        </p:spPr>
        <p:txBody>
          <a:bodyPr/>
          <a:lstStyle/>
          <a:p>
            <a:pPr eaLnBrk="1" hangingPunct="1"/>
            <a:r>
              <a:rPr lang="en-GB" altLang="cs-CZ"/>
              <a:t>Goodhart‘s Law</a:t>
            </a:r>
          </a:p>
        </p:txBody>
      </p:sp>
      <p:cxnSp>
        <p:nvCxnSpPr>
          <p:cNvPr id="3" name="Přímá spojnice 2"/>
          <p:cNvCxnSpPr>
            <a:cxnSpLocks noChangeShapeType="1"/>
          </p:cNvCxnSpPr>
          <p:nvPr/>
        </p:nvCxnSpPr>
        <p:spPr bwMode="auto">
          <a:xfrm>
            <a:off x="2063750" y="2740025"/>
            <a:ext cx="3816350" cy="0"/>
          </a:xfrm>
          <a:prstGeom prst="line">
            <a:avLst/>
          </a:prstGeom>
          <a:noFill/>
          <a:ln w="25400" algn="ctr">
            <a:solidFill>
              <a:schemeClr val="tx1"/>
            </a:solidFill>
            <a:round/>
            <a:headEnd/>
            <a:tailEnd/>
          </a:ln>
        </p:spPr>
      </p:cxnSp>
      <p:sp>
        <p:nvSpPr>
          <p:cNvPr id="5" name="Volný tvar 4"/>
          <p:cNvSpPr>
            <a:spLocks/>
          </p:cNvSpPr>
          <p:nvPr/>
        </p:nvSpPr>
        <p:spPr bwMode="auto">
          <a:xfrm>
            <a:off x="2438401" y="1628775"/>
            <a:ext cx="2822575" cy="1104900"/>
          </a:xfrm>
          <a:custGeom>
            <a:avLst/>
            <a:gdLst>
              <a:gd name="T0" fmla="*/ 0 w 2822027"/>
              <a:gd name="T1" fmla="*/ 1088911 h 1104946"/>
              <a:gd name="T2" fmla="*/ 1483686 w 2822027"/>
              <a:gd name="T3" fmla="*/ 1360 h 1104946"/>
              <a:gd name="T4" fmla="*/ 2257097 w 2822027"/>
              <a:gd name="T5" fmla="*/ 868248 h 1104946"/>
              <a:gd name="T6" fmla="*/ 2825316 w 2822027"/>
              <a:gd name="T7" fmla="*/ 1104670 h 1104946"/>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822027" h="1104946">
                <a:moveTo>
                  <a:pt x="0" y="1089181"/>
                </a:moveTo>
                <a:cubicBezTo>
                  <a:pt x="836886" y="1016922"/>
                  <a:pt x="1106213" y="38146"/>
                  <a:pt x="1481958" y="1360"/>
                </a:cubicBezTo>
                <a:cubicBezTo>
                  <a:pt x="1857703" y="-35426"/>
                  <a:pt x="2031124" y="684533"/>
                  <a:pt x="2254469" y="868464"/>
                </a:cubicBezTo>
                <a:cubicBezTo>
                  <a:pt x="2477814" y="1052395"/>
                  <a:pt x="2714296" y="991960"/>
                  <a:pt x="2822027" y="1104946"/>
                </a:cubicBezTo>
              </a:path>
            </a:pathLst>
          </a:custGeom>
          <a:solidFill>
            <a:srgbClr val="92D050"/>
          </a:solidFill>
          <a:ln w="25400" cap="flat" cmpd="sng" algn="ctr">
            <a:solidFill>
              <a:srgbClr val="00B050"/>
            </a:solidFill>
            <a:prstDash val="solid"/>
            <a:round/>
            <a:headEnd type="none" w="med" len="med"/>
            <a:tailEnd type="none" w="med" len="med"/>
          </a:ln>
        </p:spPr>
        <p:txBody>
          <a:bodyPr/>
          <a:lstStyle/>
          <a:p>
            <a:endParaRPr lang="en-GB"/>
          </a:p>
        </p:txBody>
      </p:sp>
      <p:cxnSp>
        <p:nvCxnSpPr>
          <p:cNvPr id="7" name="Přímá spojnice 6"/>
          <p:cNvCxnSpPr>
            <a:cxnSpLocks noChangeShapeType="1"/>
          </p:cNvCxnSpPr>
          <p:nvPr/>
        </p:nvCxnSpPr>
        <p:spPr bwMode="auto">
          <a:xfrm>
            <a:off x="3719513" y="1731963"/>
            <a:ext cx="0" cy="1001712"/>
          </a:xfrm>
          <a:prstGeom prst="line">
            <a:avLst/>
          </a:prstGeom>
          <a:noFill/>
          <a:ln w="50800" algn="ctr">
            <a:solidFill>
              <a:srgbClr val="FF0000"/>
            </a:solidFill>
            <a:round/>
            <a:headEnd/>
            <a:tailEnd/>
          </a:ln>
        </p:spPr>
      </p:cxnSp>
      <p:grpSp>
        <p:nvGrpSpPr>
          <p:cNvPr id="2" name="Skupina 9"/>
          <p:cNvGrpSpPr>
            <a:grpSpLocks/>
          </p:cNvGrpSpPr>
          <p:nvPr/>
        </p:nvGrpSpPr>
        <p:grpSpPr bwMode="auto">
          <a:xfrm>
            <a:off x="2063750" y="4035426"/>
            <a:ext cx="3816350" cy="1914525"/>
            <a:chOff x="1074098" y="3747391"/>
            <a:chExt cx="3816424" cy="1913857"/>
          </a:xfrm>
        </p:grpSpPr>
        <p:cxnSp>
          <p:nvCxnSpPr>
            <p:cNvPr id="16400" name="Přímá spojnice 10"/>
            <p:cNvCxnSpPr>
              <a:cxnSpLocks noChangeShapeType="1"/>
            </p:cNvCxnSpPr>
            <p:nvPr/>
          </p:nvCxnSpPr>
          <p:spPr bwMode="auto">
            <a:xfrm>
              <a:off x="1074098" y="5661248"/>
              <a:ext cx="3816424" cy="0"/>
            </a:xfrm>
            <a:prstGeom prst="line">
              <a:avLst/>
            </a:prstGeom>
            <a:noFill/>
            <a:ln w="25400" algn="ctr">
              <a:solidFill>
                <a:schemeClr val="tx1"/>
              </a:solidFill>
              <a:round/>
              <a:headEnd/>
              <a:tailEnd/>
            </a:ln>
          </p:spPr>
        </p:cxnSp>
        <p:sp>
          <p:nvSpPr>
            <p:cNvPr id="16401" name="Volný tvar 11"/>
            <p:cNvSpPr>
              <a:spLocks/>
            </p:cNvSpPr>
            <p:nvPr/>
          </p:nvSpPr>
          <p:spPr bwMode="auto">
            <a:xfrm>
              <a:off x="1449387" y="3747391"/>
              <a:ext cx="2822027" cy="1911000"/>
            </a:xfrm>
            <a:custGeom>
              <a:avLst/>
              <a:gdLst>
                <a:gd name="T0" fmla="*/ 0 w 2822027"/>
                <a:gd name="T1" fmla="*/ 1891895 h 1911000"/>
                <a:gd name="T2" fmla="*/ 1104627 w 2822027"/>
                <a:gd name="T3" fmla="*/ 1754775 h 1911000"/>
                <a:gd name="T4" fmla="*/ 1277006 w 2822027"/>
                <a:gd name="T5" fmla="*/ 33 h 1911000"/>
                <a:gd name="T6" fmla="*/ 1498765 w 2822027"/>
                <a:gd name="T7" fmla="*/ 1802072 h 1911000"/>
                <a:gd name="T8" fmla="*/ 2096814 w 2822027"/>
                <a:gd name="T9" fmla="*/ 1828833 h 1911000"/>
                <a:gd name="T10" fmla="*/ 2822027 w 2822027"/>
                <a:gd name="T11" fmla="*/ 1907660 h 1911000"/>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2822027" h="1911000">
                  <a:moveTo>
                    <a:pt x="0" y="1891895"/>
                  </a:moveTo>
                  <a:cubicBezTo>
                    <a:pt x="144691" y="1695621"/>
                    <a:pt x="891793" y="2070085"/>
                    <a:pt x="1104627" y="1754775"/>
                  </a:cubicBezTo>
                  <a:cubicBezTo>
                    <a:pt x="1317461" y="1439465"/>
                    <a:pt x="1211316" y="-7850"/>
                    <a:pt x="1277006" y="33"/>
                  </a:cubicBezTo>
                  <a:cubicBezTo>
                    <a:pt x="1342696" y="7916"/>
                    <a:pt x="1335855" y="1523548"/>
                    <a:pt x="1498765" y="1802072"/>
                  </a:cubicBezTo>
                  <a:cubicBezTo>
                    <a:pt x="1661676" y="2080596"/>
                    <a:pt x="1965608" y="1724525"/>
                    <a:pt x="2096814" y="1828833"/>
                  </a:cubicBezTo>
                  <a:cubicBezTo>
                    <a:pt x="2320159" y="2012764"/>
                    <a:pt x="2714296" y="1794674"/>
                    <a:pt x="2822027" y="1907660"/>
                  </a:cubicBezTo>
                </a:path>
              </a:pathLst>
            </a:custGeom>
            <a:solidFill>
              <a:srgbClr val="92D050"/>
            </a:solidFill>
            <a:ln w="25400" cap="flat" cmpd="sng" algn="ctr">
              <a:solidFill>
                <a:srgbClr val="00B050"/>
              </a:solidFill>
              <a:prstDash val="solid"/>
              <a:round/>
              <a:headEnd type="none" w="med" len="med"/>
              <a:tailEnd type="none" w="med" len="med"/>
            </a:ln>
          </p:spPr>
          <p:txBody>
            <a:bodyPr/>
            <a:lstStyle/>
            <a:p>
              <a:endParaRPr lang="en-GB"/>
            </a:p>
          </p:txBody>
        </p:sp>
        <p:cxnSp>
          <p:nvCxnSpPr>
            <p:cNvPr id="16402" name="Přímá spojnice 12"/>
            <p:cNvCxnSpPr>
              <a:cxnSpLocks noChangeShapeType="1"/>
            </p:cNvCxnSpPr>
            <p:nvPr/>
          </p:nvCxnSpPr>
          <p:spPr bwMode="auto">
            <a:xfrm>
              <a:off x="2730282" y="3789040"/>
              <a:ext cx="0" cy="1866010"/>
            </a:xfrm>
            <a:prstGeom prst="line">
              <a:avLst/>
            </a:prstGeom>
            <a:noFill/>
            <a:ln w="50800" algn="ctr">
              <a:solidFill>
                <a:srgbClr val="FF0000"/>
              </a:solidFill>
              <a:round/>
              <a:headEnd/>
              <a:tailEnd/>
            </a:ln>
          </p:spPr>
        </p:cxnSp>
      </p:grpSp>
      <p:cxnSp>
        <p:nvCxnSpPr>
          <p:cNvPr id="16" name="Přímá spojnice se šipkou 15"/>
          <p:cNvCxnSpPr>
            <a:cxnSpLocks noChangeShapeType="1"/>
          </p:cNvCxnSpPr>
          <p:nvPr/>
        </p:nvCxnSpPr>
        <p:spPr bwMode="auto">
          <a:xfrm>
            <a:off x="3971926" y="1754188"/>
            <a:ext cx="2016125" cy="215900"/>
          </a:xfrm>
          <a:prstGeom prst="straightConnector1">
            <a:avLst/>
          </a:prstGeom>
          <a:noFill/>
          <a:ln w="25400" algn="ctr">
            <a:solidFill>
              <a:srgbClr val="00B050"/>
            </a:solidFill>
            <a:round/>
            <a:headEnd/>
            <a:tailEnd type="arrow" w="med" len="med"/>
          </a:ln>
        </p:spPr>
      </p:cxnSp>
      <p:sp>
        <p:nvSpPr>
          <p:cNvPr id="17" name="TextovéPole 16"/>
          <p:cNvSpPr txBox="1"/>
          <p:nvPr/>
        </p:nvSpPr>
        <p:spPr>
          <a:xfrm>
            <a:off x="6600826" y="1628776"/>
            <a:ext cx="3167063" cy="708025"/>
          </a:xfrm>
          <a:prstGeom prst="rect">
            <a:avLst/>
          </a:prstGeom>
          <a:noFill/>
        </p:spPr>
        <p:txBody>
          <a:bodyPr>
            <a:spAutoFit/>
          </a:bodyPr>
          <a:lstStyle/>
          <a:p>
            <a:pPr>
              <a:defRPr/>
            </a:pPr>
            <a:r>
              <a:rPr lang="en-GB" sz="2000" dirty="0"/>
              <a:t>Field of interest of our policy, (</a:t>
            </a:r>
            <a:r>
              <a:rPr lang="en-GB" sz="2000" dirty="0" err="1"/>
              <a:t>eg</a:t>
            </a:r>
            <a:r>
              <a:rPr lang="en-GB" sz="2000" dirty="0"/>
              <a:t>. education)</a:t>
            </a:r>
          </a:p>
        </p:txBody>
      </p:sp>
      <p:cxnSp>
        <p:nvCxnSpPr>
          <p:cNvPr id="21" name="Přímá spojnice se šipkou 20"/>
          <p:cNvCxnSpPr>
            <a:cxnSpLocks noChangeShapeType="1"/>
          </p:cNvCxnSpPr>
          <p:nvPr/>
        </p:nvCxnSpPr>
        <p:spPr bwMode="auto">
          <a:xfrm>
            <a:off x="3719514" y="2281239"/>
            <a:ext cx="2592387" cy="604837"/>
          </a:xfrm>
          <a:prstGeom prst="straightConnector1">
            <a:avLst/>
          </a:prstGeom>
          <a:noFill/>
          <a:ln w="12700" algn="ctr">
            <a:solidFill>
              <a:srgbClr val="FF0000"/>
            </a:solidFill>
            <a:round/>
            <a:headEnd/>
            <a:tailEnd type="arrow" w="med" len="med"/>
          </a:ln>
        </p:spPr>
      </p:cxnSp>
      <p:sp>
        <p:nvSpPr>
          <p:cNvPr id="24" name="TextovéPole 23"/>
          <p:cNvSpPr txBox="1"/>
          <p:nvPr/>
        </p:nvSpPr>
        <p:spPr>
          <a:xfrm>
            <a:off x="6600825" y="2740025"/>
            <a:ext cx="3327400" cy="400050"/>
          </a:xfrm>
          <a:prstGeom prst="rect">
            <a:avLst/>
          </a:prstGeom>
          <a:noFill/>
        </p:spPr>
        <p:txBody>
          <a:bodyPr>
            <a:spAutoFit/>
          </a:bodyPr>
          <a:lstStyle/>
          <a:p>
            <a:pPr>
              <a:defRPr/>
            </a:pPr>
            <a:r>
              <a:rPr lang="en-GB" sz="2000" dirty="0"/>
              <a:t>Indicator (</a:t>
            </a:r>
            <a:r>
              <a:rPr lang="en-GB" sz="2000" dirty="0" err="1"/>
              <a:t>eg</a:t>
            </a:r>
            <a:r>
              <a:rPr lang="en-GB" sz="2000" dirty="0"/>
              <a:t>. test results)</a:t>
            </a:r>
          </a:p>
        </p:txBody>
      </p:sp>
      <p:sp>
        <p:nvSpPr>
          <p:cNvPr id="25" name="TextovéPole 24"/>
          <p:cNvSpPr txBox="1"/>
          <p:nvPr/>
        </p:nvSpPr>
        <p:spPr>
          <a:xfrm>
            <a:off x="2030413" y="3321050"/>
            <a:ext cx="8242300" cy="400050"/>
          </a:xfrm>
          <a:prstGeom prst="rect">
            <a:avLst/>
          </a:prstGeom>
          <a:noFill/>
        </p:spPr>
        <p:txBody>
          <a:bodyPr>
            <a:spAutoFit/>
          </a:bodyPr>
          <a:lstStyle/>
          <a:p>
            <a:pPr>
              <a:defRPr/>
            </a:pPr>
            <a:r>
              <a:rPr lang="en-GB" sz="2000" dirty="0"/>
              <a:t>When not incentivised, test results could be a good proxy of education.</a:t>
            </a:r>
          </a:p>
        </p:txBody>
      </p:sp>
      <p:sp>
        <p:nvSpPr>
          <p:cNvPr id="26" name="TextovéPole 25"/>
          <p:cNvSpPr txBox="1"/>
          <p:nvPr/>
        </p:nvSpPr>
        <p:spPr>
          <a:xfrm>
            <a:off x="5459414" y="3716339"/>
            <a:ext cx="4841875" cy="2246769"/>
          </a:xfrm>
          <a:prstGeom prst="rect">
            <a:avLst/>
          </a:prstGeom>
          <a:noFill/>
        </p:spPr>
        <p:txBody>
          <a:bodyPr>
            <a:spAutoFit/>
          </a:bodyPr>
          <a:lstStyle/>
          <a:p>
            <a:pPr>
              <a:defRPr/>
            </a:pPr>
            <a:r>
              <a:rPr lang="en-GB" sz="2000" dirty="0"/>
              <a:t>When incentivised, teachers start to teach only what is in the tests, help students with the tests or even cheat the results. </a:t>
            </a:r>
          </a:p>
          <a:p>
            <a:pPr>
              <a:defRPr/>
            </a:pPr>
            <a:endParaRPr lang="en-GB" sz="2000" dirty="0"/>
          </a:p>
          <a:p>
            <a:pPr>
              <a:defRPr/>
            </a:pPr>
            <a:r>
              <a:rPr lang="en-GB" sz="2000" dirty="0"/>
              <a:t>Test results are not a good proxy of education anymore. Here test results grow, when the total amount of education shrinks.</a:t>
            </a:r>
          </a:p>
        </p:txBody>
      </p:sp>
      <p:cxnSp>
        <p:nvCxnSpPr>
          <p:cNvPr id="27" name="Přímá spojnice se šipkou 26"/>
          <p:cNvCxnSpPr>
            <a:cxnSpLocks noChangeShapeType="1"/>
          </p:cNvCxnSpPr>
          <p:nvPr/>
        </p:nvCxnSpPr>
        <p:spPr bwMode="auto">
          <a:xfrm>
            <a:off x="4035425" y="4941888"/>
            <a:ext cx="1225550" cy="107950"/>
          </a:xfrm>
          <a:prstGeom prst="straightConnector1">
            <a:avLst/>
          </a:prstGeom>
          <a:noFill/>
          <a:ln w="25400" algn="ctr">
            <a:solidFill>
              <a:schemeClr val="tx1"/>
            </a:solidFill>
            <a:round/>
            <a:headEnd/>
            <a:tailEnd type="arrow" w="med" len="med"/>
          </a:ln>
        </p:spPr>
      </p:cxnSp>
      <p:cxnSp>
        <p:nvCxnSpPr>
          <p:cNvPr id="29" name="Přímá spojnice se šipkou 28"/>
          <p:cNvCxnSpPr>
            <a:cxnSpLocks noChangeShapeType="1"/>
          </p:cNvCxnSpPr>
          <p:nvPr/>
        </p:nvCxnSpPr>
        <p:spPr bwMode="auto">
          <a:xfrm>
            <a:off x="3719514" y="2947988"/>
            <a:ext cx="130175" cy="373062"/>
          </a:xfrm>
          <a:prstGeom prst="straightConnector1">
            <a:avLst/>
          </a:prstGeom>
          <a:noFill/>
          <a:ln w="25400" algn="ctr">
            <a:solidFill>
              <a:schemeClr val="tx1"/>
            </a:solidFill>
            <a:round/>
            <a:headEnd/>
            <a:tailEnd type="arrow" w="med" len="med"/>
          </a:ln>
        </p:spPr>
      </p:cxn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5"/>
                                        </p:tgtEl>
                                        <p:attrNameLst>
                                          <p:attrName>style.visibility</p:attrName>
                                        </p:attrNameLst>
                                      </p:cBhvr>
                                      <p:to>
                                        <p:strVal val="visible"/>
                                      </p:to>
                                    </p:set>
                                  </p:childTnLst>
                                </p:cTn>
                              </p:par>
                            </p:childTnLst>
                          </p:cTn>
                        </p:par>
                      </p:childTnLst>
                    </p:cTn>
                  </p:par>
                  <p:par>
                    <p:cTn id="9" fill="hold" nodeType="clickPar">
                      <p:stCondLst>
                        <p:cond delay="indefinite"/>
                      </p:stCondLst>
                      <p:childTnLst>
                        <p:par>
                          <p:cTn id="10" fill="hold" nodeType="withGroup">
                            <p:stCondLst>
                              <p:cond delay="0"/>
                            </p:stCondLst>
                            <p:childTnLst>
                              <p:par>
                                <p:cTn id="11" presetID="1" presetClass="entr" presetSubtype="0" fill="hold" nodeType="click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1" presetClass="entr" presetSubtype="0" fill="hold"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par>
                    <p:cTn id="19" fill="hold" nodeType="clickPar">
                      <p:stCondLst>
                        <p:cond delay="indefinite"/>
                      </p:stCondLst>
                      <p:childTnLst>
                        <p:par>
                          <p:cTn id="20" fill="hold" nodeType="withGroup">
                            <p:stCondLst>
                              <p:cond delay="0"/>
                            </p:stCondLst>
                            <p:childTnLst>
                              <p:par>
                                <p:cTn id="21" presetID="1" presetClass="entr" presetSubtype="0" fill="hold" nodeType="clickEffect">
                                  <p:stCondLst>
                                    <p:cond delay="0"/>
                                  </p:stCondLst>
                                  <p:childTnLst>
                                    <p:set>
                                      <p:cBhvr>
                                        <p:cTn id="22" dur="1" fill="hold">
                                          <p:stCondLst>
                                            <p:cond delay="0"/>
                                          </p:stCondLst>
                                        </p:cTn>
                                        <p:tgtEl>
                                          <p:spTgt spid="2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24"/>
                                        </p:tgtEl>
                                        <p:attrNameLst>
                                          <p:attrName>style.visibility</p:attrName>
                                        </p:attrNameLst>
                                      </p:cBhvr>
                                      <p:to>
                                        <p:strVal val="visible"/>
                                      </p:to>
                                    </p:set>
                                  </p:childTnLst>
                                </p:cTn>
                              </p:par>
                            </p:childTnLst>
                          </p:cTn>
                        </p:par>
                      </p:childTnLst>
                    </p:cTn>
                  </p:par>
                  <p:par>
                    <p:cTn id="25" fill="hold" nodeType="clickPar">
                      <p:stCondLst>
                        <p:cond delay="indefinite"/>
                      </p:stCondLst>
                      <p:childTnLst>
                        <p:par>
                          <p:cTn id="26" fill="hold" nodeType="withGroup">
                            <p:stCondLst>
                              <p:cond delay="0"/>
                            </p:stCondLst>
                            <p:childTnLst>
                              <p:par>
                                <p:cTn id="27" presetID="1" presetClass="entr" presetSubtype="0" fill="hold" nodeType="clickEffect">
                                  <p:stCondLst>
                                    <p:cond delay="0"/>
                                  </p:stCondLst>
                                  <p:childTnLst>
                                    <p:set>
                                      <p:cBhvr>
                                        <p:cTn id="28" dur="1" fill="hold">
                                          <p:stCondLst>
                                            <p:cond delay="0"/>
                                          </p:stCondLst>
                                        </p:cTn>
                                        <p:tgtEl>
                                          <p:spTgt spid="29"/>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25"/>
                                        </p:tgtEl>
                                        <p:attrNameLst>
                                          <p:attrName>style.visibility</p:attrName>
                                        </p:attrNameLst>
                                      </p:cBhvr>
                                      <p:to>
                                        <p:strVal val="visible"/>
                                      </p:to>
                                    </p:set>
                                  </p:childTnLst>
                                </p:cTn>
                              </p:par>
                            </p:childTnLst>
                          </p:cTn>
                        </p:par>
                      </p:childTnLst>
                    </p:cTn>
                  </p:par>
                  <p:par>
                    <p:cTn id="31" fill="hold" nodeType="clickPar">
                      <p:stCondLst>
                        <p:cond delay="indefinite"/>
                      </p:stCondLst>
                      <p:childTnLst>
                        <p:par>
                          <p:cTn id="32" fill="hold" nodeType="withGroup">
                            <p:stCondLst>
                              <p:cond delay="0"/>
                            </p:stCondLst>
                            <p:childTnLst>
                              <p:par>
                                <p:cTn id="33" presetID="1" presetClass="entr" presetSubtype="0" fill="hold" nodeType="clickEffect">
                                  <p:stCondLst>
                                    <p:cond delay="0"/>
                                  </p:stCondLst>
                                  <p:childTnLst>
                                    <p:set>
                                      <p:cBhvr>
                                        <p:cTn id="34" dur="1" fill="hold">
                                          <p:stCondLst>
                                            <p:cond delay="0"/>
                                          </p:stCondLst>
                                        </p:cTn>
                                        <p:tgtEl>
                                          <p:spTgt spid="2"/>
                                        </p:tgtEl>
                                        <p:attrNameLst>
                                          <p:attrName>style.visibility</p:attrName>
                                        </p:attrNameLst>
                                      </p:cBhvr>
                                      <p:to>
                                        <p:strVal val="visible"/>
                                      </p:to>
                                    </p:set>
                                  </p:childTnLst>
                                </p:cTn>
                              </p:par>
                            </p:childTnLst>
                          </p:cTn>
                        </p:par>
                      </p:childTnLst>
                    </p:cTn>
                  </p:par>
                  <p:par>
                    <p:cTn id="35" fill="hold" nodeType="clickPar">
                      <p:stCondLst>
                        <p:cond delay="indefinite"/>
                      </p:stCondLst>
                      <p:childTnLst>
                        <p:par>
                          <p:cTn id="36" fill="hold" nodeType="withGroup">
                            <p:stCondLst>
                              <p:cond delay="0"/>
                            </p:stCondLst>
                            <p:childTnLst>
                              <p:par>
                                <p:cTn id="37" presetID="1" presetClass="entr" presetSubtype="0" fill="hold" nodeType="clickEffect">
                                  <p:stCondLst>
                                    <p:cond delay="0"/>
                                  </p:stCondLst>
                                  <p:childTnLst>
                                    <p:set>
                                      <p:cBhvr>
                                        <p:cTn id="38" dur="1" fill="hold">
                                          <p:stCondLst>
                                            <p:cond delay="0"/>
                                          </p:stCondLst>
                                        </p:cTn>
                                        <p:tgtEl>
                                          <p:spTgt spid="27"/>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2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17" grpId="0"/>
      <p:bldP spid="24" grpId="0"/>
      <p:bldP spid="25" grpId="0"/>
      <p:bldP spid="2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2F5BC5-0637-4194-86AF-6797140CAB04}"/>
              </a:ext>
            </a:extLst>
          </p:cNvPr>
          <p:cNvSpPr>
            <a:spLocks noGrp="1"/>
          </p:cNvSpPr>
          <p:nvPr>
            <p:ph type="title"/>
          </p:nvPr>
        </p:nvSpPr>
        <p:spPr/>
        <p:txBody>
          <a:bodyPr/>
          <a:lstStyle/>
          <a:p>
            <a:r>
              <a:rPr lang="cs-CZ" dirty="0" err="1"/>
              <a:t>How</a:t>
            </a:r>
            <a:r>
              <a:rPr lang="cs-CZ" dirty="0"/>
              <a:t> </a:t>
            </a:r>
            <a:r>
              <a:rPr lang="cs-CZ" dirty="0" err="1"/>
              <a:t>thinking</a:t>
            </a:r>
            <a:r>
              <a:rPr lang="cs-CZ" dirty="0"/>
              <a:t> </a:t>
            </a:r>
            <a:r>
              <a:rPr lang="cs-CZ" dirty="0" err="1"/>
              <a:t>rules</a:t>
            </a:r>
            <a:r>
              <a:rPr lang="cs-CZ" dirty="0"/>
              <a:t> </a:t>
            </a:r>
            <a:r>
              <a:rPr lang="cs-CZ" dirty="0" err="1"/>
              <a:t>the</a:t>
            </a:r>
            <a:r>
              <a:rPr lang="cs-CZ" dirty="0"/>
              <a:t> </a:t>
            </a:r>
            <a:r>
              <a:rPr lang="cs-CZ" dirty="0" err="1"/>
              <a:t>systems</a:t>
            </a:r>
            <a:endParaRPr lang="en-GB" dirty="0"/>
          </a:p>
        </p:txBody>
      </p:sp>
      <p:sp>
        <p:nvSpPr>
          <p:cNvPr id="3" name="Zástupný symbol pro obsah 2">
            <a:extLst>
              <a:ext uri="{FF2B5EF4-FFF2-40B4-BE49-F238E27FC236}">
                <a16:creationId xmlns:a16="http://schemas.microsoft.com/office/drawing/2014/main" id="{67782DBB-8DB6-46E0-A440-CBD7B8353CA5}"/>
              </a:ext>
            </a:extLst>
          </p:cNvPr>
          <p:cNvSpPr>
            <a:spLocks noGrp="1"/>
          </p:cNvSpPr>
          <p:nvPr>
            <p:ph idx="1"/>
          </p:nvPr>
        </p:nvSpPr>
        <p:spPr/>
        <p:txBody>
          <a:bodyPr/>
          <a:lstStyle/>
          <a:p>
            <a:endParaRPr lang="en-GB" dirty="0"/>
          </a:p>
        </p:txBody>
      </p:sp>
      <p:sp>
        <p:nvSpPr>
          <p:cNvPr id="4" name="Obdélník: se zakulacenými rohy 3">
            <a:extLst>
              <a:ext uri="{FF2B5EF4-FFF2-40B4-BE49-F238E27FC236}">
                <a16:creationId xmlns:a16="http://schemas.microsoft.com/office/drawing/2014/main" id="{D6B8167B-557D-4F06-B932-D804EE0AA06C}"/>
              </a:ext>
            </a:extLst>
          </p:cNvPr>
          <p:cNvSpPr/>
          <p:nvPr/>
        </p:nvSpPr>
        <p:spPr>
          <a:xfrm>
            <a:off x="1673525" y="1552755"/>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Thinking</a:t>
            </a:r>
            <a:endParaRPr lang="en-GB" dirty="0"/>
          </a:p>
        </p:txBody>
      </p:sp>
      <p:sp>
        <p:nvSpPr>
          <p:cNvPr id="5" name="Obdélník: se zakulacenými rohy 4">
            <a:extLst>
              <a:ext uri="{FF2B5EF4-FFF2-40B4-BE49-F238E27FC236}">
                <a16:creationId xmlns:a16="http://schemas.microsoft.com/office/drawing/2014/main" id="{3AC2E902-2A58-4E81-9B22-31C86E6EF022}"/>
              </a:ext>
            </a:extLst>
          </p:cNvPr>
          <p:cNvSpPr/>
          <p:nvPr/>
        </p:nvSpPr>
        <p:spPr>
          <a:xfrm>
            <a:off x="1673524" y="3181832"/>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System</a:t>
            </a:r>
            <a:r>
              <a:rPr lang="cs-CZ" dirty="0"/>
              <a:t> </a:t>
            </a:r>
            <a:r>
              <a:rPr lang="cs-CZ" dirty="0" err="1"/>
              <a:t>conditions</a:t>
            </a:r>
            <a:endParaRPr lang="en-GB" dirty="0"/>
          </a:p>
        </p:txBody>
      </p:sp>
      <p:sp>
        <p:nvSpPr>
          <p:cNvPr id="6" name="Obdélník: se zakulacenými rohy 5">
            <a:extLst>
              <a:ext uri="{FF2B5EF4-FFF2-40B4-BE49-F238E27FC236}">
                <a16:creationId xmlns:a16="http://schemas.microsoft.com/office/drawing/2014/main" id="{ED0202EA-605C-4D05-A5B4-AC6EF4D3FDBC}"/>
              </a:ext>
            </a:extLst>
          </p:cNvPr>
          <p:cNvSpPr/>
          <p:nvPr/>
        </p:nvSpPr>
        <p:spPr>
          <a:xfrm>
            <a:off x="1673523" y="4746450"/>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Performance</a:t>
            </a:r>
            <a:endParaRPr lang="en-GB" dirty="0"/>
          </a:p>
        </p:txBody>
      </p:sp>
      <p:sp>
        <p:nvSpPr>
          <p:cNvPr id="7" name="Šipka: dolů 6">
            <a:extLst>
              <a:ext uri="{FF2B5EF4-FFF2-40B4-BE49-F238E27FC236}">
                <a16:creationId xmlns:a16="http://schemas.microsoft.com/office/drawing/2014/main" id="{2589D468-9AC3-43F7-A80D-6E1B89D2A325}"/>
              </a:ext>
            </a:extLst>
          </p:cNvPr>
          <p:cNvSpPr/>
          <p:nvPr/>
        </p:nvSpPr>
        <p:spPr>
          <a:xfrm>
            <a:off x="2303253" y="2501660"/>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Šipka: dolů 7">
            <a:extLst>
              <a:ext uri="{FF2B5EF4-FFF2-40B4-BE49-F238E27FC236}">
                <a16:creationId xmlns:a16="http://schemas.microsoft.com/office/drawing/2014/main" id="{D94D4BFF-17B0-4F0E-BF84-BB03BBBB5006}"/>
              </a:ext>
            </a:extLst>
          </p:cNvPr>
          <p:cNvSpPr/>
          <p:nvPr/>
        </p:nvSpPr>
        <p:spPr>
          <a:xfrm>
            <a:off x="2303253" y="4130107"/>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9" name="Obdélník: se zakulacenými rohy 8">
            <a:extLst>
              <a:ext uri="{FF2B5EF4-FFF2-40B4-BE49-F238E27FC236}">
                <a16:creationId xmlns:a16="http://schemas.microsoft.com/office/drawing/2014/main" id="{DC5DBA24-7B94-4BBE-8D1B-EC9ED279B5A7}"/>
              </a:ext>
            </a:extLst>
          </p:cNvPr>
          <p:cNvSpPr/>
          <p:nvPr/>
        </p:nvSpPr>
        <p:spPr>
          <a:xfrm>
            <a:off x="5138468" y="1552755"/>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Purpose</a:t>
            </a:r>
            <a:endParaRPr lang="en-GB" dirty="0"/>
          </a:p>
        </p:txBody>
      </p:sp>
      <p:sp>
        <p:nvSpPr>
          <p:cNvPr id="10" name="Obdélník: se zakulacenými rohy 9">
            <a:extLst>
              <a:ext uri="{FF2B5EF4-FFF2-40B4-BE49-F238E27FC236}">
                <a16:creationId xmlns:a16="http://schemas.microsoft.com/office/drawing/2014/main" id="{89BF4C0F-1FA7-4221-A1BC-2A63AE4A21CB}"/>
              </a:ext>
            </a:extLst>
          </p:cNvPr>
          <p:cNvSpPr/>
          <p:nvPr/>
        </p:nvSpPr>
        <p:spPr>
          <a:xfrm>
            <a:off x="5138467" y="3181832"/>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Measures</a:t>
            </a:r>
            <a:endParaRPr lang="en-GB" dirty="0"/>
          </a:p>
        </p:txBody>
      </p:sp>
      <p:sp>
        <p:nvSpPr>
          <p:cNvPr id="11" name="Obdélník: se zakulacenými rohy 10">
            <a:extLst>
              <a:ext uri="{FF2B5EF4-FFF2-40B4-BE49-F238E27FC236}">
                <a16:creationId xmlns:a16="http://schemas.microsoft.com/office/drawing/2014/main" id="{6077B775-BC71-4C99-80C2-07AF24E0FBF1}"/>
              </a:ext>
            </a:extLst>
          </p:cNvPr>
          <p:cNvSpPr/>
          <p:nvPr/>
        </p:nvSpPr>
        <p:spPr>
          <a:xfrm>
            <a:off x="5138466" y="4746450"/>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Methods</a:t>
            </a:r>
            <a:endParaRPr lang="en-GB" dirty="0"/>
          </a:p>
        </p:txBody>
      </p:sp>
      <p:sp>
        <p:nvSpPr>
          <p:cNvPr id="12" name="Šipka: dolů 11">
            <a:extLst>
              <a:ext uri="{FF2B5EF4-FFF2-40B4-BE49-F238E27FC236}">
                <a16:creationId xmlns:a16="http://schemas.microsoft.com/office/drawing/2014/main" id="{EDB00378-5FA6-4C50-8890-00E7731D6898}"/>
              </a:ext>
            </a:extLst>
          </p:cNvPr>
          <p:cNvSpPr/>
          <p:nvPr/>
        </p:nvSpPr>
        <p:spPr>
          <a:xfrm>
            <a:off x="5768196" y="2501660"/>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Šipka: dolů 12">
            <a:extLst>
              <a:ext uri="{FF2B5EF4-FFF2-40B4-BE49-F238E27FC236}">
                <a16:creationId xmlns:a16="http://schemas.microsoft.com/office/drawing/2014/main" id="{61E8257E-845C-4203-A616-D423784CA623}"/>
              </a:ext>
            </a:extLst>
          </p:cNvPr>
          <p:cNvSpPr/>
          <p:nvPr/>
        </p:nvSpPr>
        <p:spPr>
          <a:xfrm>
            <a:off x="5768196" y="4130107"/>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305363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2"/>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02F5BC5-0637-4194-86AF-6797140CAB04}"/>
              </a:ext>
            </a:extLst>
          </p:cNvPr>
          <p:cNvSpPr>
            <a:spLocks noGrp="1"/>
          </p:cNvSpPr>
          <p:nvPr>
            <p:ph type="title"/>
          </p:nvPr>
        </p:nvSpPr>
        <p:spPr/>
        <p:txBody>
          <a:bodyPr/>
          <a:lstStyle/>
          <a:p>
            <a:r>
              <a:rPr lang="cs-CZ" dirty="0" err="1"/>
              <a:t>Proclaimed</a:t>
            </a:r>
            <a:r>
              <a:rPr lang="cs-CZ" dirty="0"/>
              <a:t> vs. de-facto </a:t>
            </a:r>
            <a:r>
              <a:rPr lang="cs-CZ" dirty="0" err="1"/>
              <a:t>purpose</a:t>
            </a:r>
            <a:r>
              <a:rPr lang="cs-CZ" dirty="0"/>
              <a:t> – EU </a:t>
            </a:r>
            <a:r>
              <a:rPr lang="cs-CZ" dirty="0" err="1"/>
              <a:t>funds</a:t>
            </a:r>
            <a:endParaRPr lang="en-GB" dirty="0"/>
          </a:p>
        </p:txBody>
      </p:sp>
      <p:sp>
        <p:nvSpPr>
          <p:cNvPr id="3" name="Zástupný symbol pro obsah 2">
            <a:extLst>
              <a:ext uri="{FF2B5EF4-FFF2-40B4-BE49-F238E27FC236}">
                <a16:creationId xmlns:a16="http://schemas.microsoft.com/office/drawing/2014/main" id="{67782DBB-8DB6-46E0-A440-CBD7B8353CA5}"/>
              </a:ext>
            </a:extLst>
          </p:cNvPr>
          <p:cNvSpPr>
            <a:spLocks noGrp="1"/>
          </p:cNvSpPr>
          <p:nvPr>
            <p:ph idx="1"/>
          </p:nvPr>
        </p:nvSpPr>
        <p:spPr/>
        <p:txBody>
          <a:bodyPr/>
          <a:lstStyle/>
          <a:p>
            <a:endParaRPr lang="en-GB" dirty="0"/>
          </a:p>
        </p:txBody>
      </p:sp>
      <p:sp>
        <p:nvSpPr>
          <p:cNvPr id="9" name="Obdélník: se zakulacenými rohy 8">
            <a:extLst>
              <a:ext uri="{FF2B5EF4-FFF2-40B4-BE49-F238E27FC236}">
                <a16:creationId xmlns:a16="http://schemas.microsoft.com/office/drawing/2014/main" id="{DC5DBA24-7B94-4BBE-8D1B-EC9ED279B5A7}"/>
              </a:ext>
            </a:extLst>
          </p:cNvPr>
          <p:cNvSpPr/>
          <p:nvPr/>
        </p:nvSpPr>
        <p:spPr>
          <a:xfrm>
            <a:off x="1048286" y="1264779"/>
            <a:ext cx="2609314"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Proclaimned</a:t>
            </a:r>
            <a:r>
              <a:rPr lang="cs-CZ" dirty="0"/>
              <a:t> </a:t>
            </a:r>
            <a:r>
              <a:rPr lang="cs-CZ" dirty="0" err="1"/>
              <a:t>purpose</a:t>
            </a:r>
            <a:r>
              <a:rPr lang="cs-CZ" dirty="0"/>
              <a:t> = to </a:t>
            </a:r>
            <a:r>
              <a:rPr lang="cs-CZ" dirty="0" err="1"/>
              <a:t>improve</a:t>
            </a:r>
            <a:r>
              <a:rPr lang="cs-CZ" dirty="0"/>
              <a:t> </a:t>
            </a:r>
            <a:r>
              <a:rPr lang="cs-CZ" dirty="0" err="1"/>
              <a:t>well-being</a:t>
            </a:r>
            <a:r>
              <a:rPr lang="cs-CZ" dirty="0"/>
              <a:t> </a:t>
            </a:r>
            <a:r>
              <a:rPr lang="cs-CZ" dirty="0" err="1"/>
              <a:t>of</a:t>
            </a:r>
            <a:r>
              <a:rPr lang="cs-CZ" dirty="0"/>
              <a:t> </a:t>
            </a:r>
            <a:r>
              <a:rPr lang="cs-CZ" dirty="0" err="1"/>
              <a:t>the</a:t>
            </a:r>
            <a:r>
              <a:rPr lang="cs-CZ" dirty="0"/>
              <a:t> </a:t>
            </a:r>
            <a:r>
              <a:rPr lang="cs-CZ" dirty="0" err="1"/>
              <a:t>citizens</a:t>
            </a:r>
            <a:endParaRPr lang="en-GB" dirty="0"/>
          </a:p>
        </p:txBody>
      </p:sp>
      <p:sp>
        <p:nvSpPr>
          <p:cNvPr id="10" name="Obdélník: se zakulacenými rohy 9">
            <a:extLst>
              <a:ext uri="{FF2B5EF4-FFF2-40B4-BE49-F238E27FC236}">
                <a16:creationId xmlns:a16="http://schemas.microsoft.com/office/drawing/2014/main" id="{89BF4C0F-1FA7-4221-A1BC-2A63AE4A21CB}"/>
              </a:ext>
            </a:extLst>
          </p:cNvPr>
          <p:cNvSpPr/>
          <p:nvPr/>
        </p:nvSpPr>
        <p:spPr>
          <a:xfrm>
            <a:off x="2618293" y="3035116"/>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Measures</a:t>
            </a:r>
            <a:r>
              <a:rPr lang="cs-CZ" dirty="0"/>
              <a:t> = </a:t>
            </a:r>
            <a:r>
              <a:rPr lang="cs-CZ" dirty="0" err="1"/>
              <a:t>absorption</a:t>
            </a:r>
            <a:r>
              <a:rPr lang="cs-CZ" dirty="0"/>
              <a:t> </a:t>
            </a:r>
            <a:r>
              <a:rPr lang="cs-CZ" dirty="0" err="1"/>
              <a:t>rate</a:t>
            </a:r>
            <a:r>
              <a:rPr lang="cs-CZ" dirty="0"/>
              <a:t> and </a:t>
            </a:r>
            <a:r>
              <a:rPr lang="cs-CZ" dirty="0" err="1"/>
              <a:t>error</a:t>
            </a:r>
            <a:r>
              <a:rPr lang="cs-CZ" dirty="0"/>
              <a:t> </a:t>
            </a:r>
            <a:r>
              <a:rPr lang="cs-CZ" dirty="0" err="1"/>
              <a:t>rate</a:t>
            </a:r>
            <a:endParaRPr lang="en-GB" dirty="0"/>
          </a:p>
        </p:txBody>
      </p:sp>
      <p:sp>
        <p:nvSpPr>
          <p:cNvPr id="11" name="Obdélník: se zakulacenými rohy 10">
            <a:extLst>
              <a:ext uri="{FF2B5EF4-FFF2-40B4-BE49-F238E27FC236}">
                <a16:creationId xmlns:a16="http://schemas.microsoft.com/office/drawing/2014/main" id="{6077B775-BC71-4C99-80C2-07AF24E0FBF1}"/>
              </a:ext>
            </a:extLst>
          </p:cNvPr>
          <p:cNvSpPr/>
          <p:nvPr/>
        </p:nvSpPr>
        <p:spPr>
          <a:xfrm>
            <a:off x="2603683" y="4976059"/>
            <a:ext cx="1725283"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Methods</a:t>
            </a:r>
            <a:endParaRPr lang="en-GB" dirty="0"/>
          </a:p>
        </p:txBody>
      </p:sp>
      <p:sp>
        <p:nvSpPr>
          <p:cNvPr id="12" name="Šipka: dolů 11">
            <a:extLst>
              <a:ext uri="{FF2B5EF4-FFF2-40B4-BE49-F238E27FC236}">
                <a16:creationId xmlns:a16="http://schemas.microsoft.com/office/drawing/2014/main" id="{EDB00378-5FA6-4C50-8890-00E7731D6898}"/>
              </a:ext>
            </a:extLst>
          </p:cNvPr>
          <p:cNvSpPr/>
          <p:nvPr/>
        </p:nvSpPr>
        <p:spPr>
          <a:xfrm rot="19371485">
            <a:off x="2411261" y="2373772"/>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3" name="Šipka: dolů 12">
            <a:extLst>
              <a:ext uri="{FF2B5EF4-FFF2-40B4-BE49-F238E27FC236}">
                <a16:creationId xmlns:a16="http://schemas.microsoft.com/office/drawing/2014/main" id="{61E8257E-845C-4203-A616-D423784CA623}"/>
              </a:ext>
            </a:extLst>
          </p:cNvPr>
          <p:cNvSpPr/>
          <p:nvPr/>
        </p:nvSpPr>
        <p:spPr>
          <a:xfrm>
            <a:off x="3209202" y="4221247"/>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4" name="Řečová bublina: obdélníkový bublinový popisek se zakulacenými rohy 13">
            <a:extLst>
              <a:ext uri="{FF2B5EF4-FFF2-40B4-BE49-F238E27FC236}">
                <a16:creationId xmlns:a16="http://schemas.microsoft.com/office/drawing/2014/main" id="{8150556D-7987-4960-9372-DB1443C4ECBE}"/>
              </a:ext>
            </a:extLst>
          </p:cNvPr>
          <p:cNvSpPr/>
          <p:nvPr/>
        </p:nvSpPr>
        <p:spPr>
          <a:xfrm>
            <a:off x="625215" y="3545564"/>
            <a:ext cx="1828800" cy="1742428"/>
          </a:xfrm>
          <a:prstGeom prst="wedgeRoundRectCallout">
            <a:avLst>
              <a:gd name="adj1" fmla="val 58457"/>
              <a:gd name="adj2" fmla="val -97428"/>
              <a:gd name="adj3" fmla="val 16667"/>
            </a:avLst>
          </a:prstGeom>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r>
              <a:rPr lang="cs-CZ" dirty="0" err="1"/>
              <a:t>If</a:t>
            </a:r>
            <a:r>
              <a:rPr lang="cs-CZ" dirty="0"/>
              <a:t> </a:t>
            </a:r>
            <a:r>
              <a:rPr lang="cs-CZ" dirty="0" err="1"/>
              <a:t>measures</a:t>
            </a:r>
            <a:r>
              <a:rPr lang="cs-CZ" dirty="0"/>
              <a:t> do not </a:t>
            </a:r>
            <a:r>
              <a:rPr lang="cs-CZ" dirty="0" err="1"/>
              <a:t>correspond</a:t>
            </a:r>
            <a:r>
              <a:rPr lang="cs-CZ" dirty="0"/>
              <a:t> </a:t>
            </a:r>
            <a:r>
              <a:rPr lang="cs-CZ" dirty="0" err="1"/>
              <a:t>the</a:t>
            </a:r>
            <a:r>
              <a:rPr lang="cs-CZ" dirty="0"/>
              <a:t> </a:t>
            </a:r>
            <a:r>
              <a:rPr lang="cs-CZ" dirty="0" err="1"/>
              <a:t>proclaimed</a:t>
            </a:r>
            <a:r>
              <a:rPr lang="cs-CZ" dirty="0"/>
              <a:t> </a:t>
            </a:r>
            <a:r>
              <a:rPr lang="cs-CZ" dirty="0" err="1"/>
              <a:t>purpose</a:t>
            </a:r>
            <a:r>
              <a:rPr lang="cs-CZ" dirty="0"/>
              <a:t>, </a:t>
            </a:r>
            <a:r>
              <a:rPr lang="cs-CZ" dirty="0" err="1"/>
              <a:t>they</a:t>
            </a:r>
            <a:r>
              <a:rPr lang="cs-CZ" dirty="0"/>
              <a:t> </a:t>
            </a:r>
            <a:r>
              <a:rPr lang="cs-CZ" dirty="0" err="1"/>
              <a:t>generate</a:t>
            </a:r>
            <a:r>
              <a:rPr lang="cs-CZ" dirty="0"/>
              <a:t> de-facto </a:t>
            </a:r>
            <a:r>
              <a:rPr lang="cs-CZ" dirty="0" err="1"/>
              <a:t>purpose</a:t>
            </a:r>
            <a:r>
              <a:rPr lang="cs-CZ" dirty="0"/>
              <a:t>  </a:t>
            </a:r>
            <a:endParaRPr lang="en-GB" dirty="0"/>
          </a:p>
        </p:txBody>
      </p:sp>
      <p:sp>
        <p:nvSpPr>
          <p:cNvPr id="15" name="Šipka: dolů 14">
            <a:extLst>
              <a:ext uri="{FF2B5EF4-FFF2-40B4-BE49-F238E27FC236}">
                <a16:creationId xmlns:a16="http://schemas.microsoft.com/office/drawing/2014/main" id="{6CE69ED9-C099-4B1C-AAF6-96CB69966209}"/>
              </a:ext>
            </a:extLst>
          </p:cNvPr>
          <p:cNvSpPr/>
          <p:nvPr/>
        </p:nvSpPr>
        <p:spPr>
          <a:xfrm rot="13335366">
            <a:off x="4613220" y="2368638"/>
            <a:ext cx="543464" cy="474453"/>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Obdélník: se zakulacenými rohy 15">
            <a:extLst>
              <a:ext uri="{FF2B5EF4-FFF2-40B4-BE49-F238E27FC236}">
                <a16:creationId xmlns:a16="http://schemas.microsoft.com/office/drawing/2014/main" id="{33374D2D-0F87-4860-A6EE-0343BE172A8B}"/>
              </a:ext>
            </a:extLst>
          </p:cNvPr>
          <p:cNvSpPr/>
          <p:nvPr/>
        </p:nvSpPr>
        <p:spPr>
          <a:xfrm>
            <a:off x="4677130" y="1274933"/>
            <a:ext cx="3379941" cy="733245"/>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a:t>De-facto </a:t>
            </a:r>
            <a:r>
              <a:rPr lang="cs-CZ" dirty="0" err="1"/>
              <a:t>purpose</a:t>
            </a:r>
            <a:r>
              <a:rPr lang="cs-CZ" dirty="0"/>
              <a:t>: </a:t>
            </a:r>
            <a:r>
              <a:rPr lang="cs-CZ" dirty="0" err="1"/>
              <a:t>Get</a:t>
            </a:r>
            <a:r>
              <a:rPr lang="cs-CZ" dirty="0"/>
              <a:t> </a:t>
            </a:r>
            <a:r>
              <a:rPr lang="cs-CZ" dirty="0" err="1"/>
              <a:t>rid</a:t>
            </a:r>
            <a:r>
              <a:rPr lang="cs-CZ" dirty="0"/>
              <a:t> </a:t>
            </a:r>
            <a:r>
              <a:rPr lang="cs-CZ" dirty="0" err="1"/>
              <a:t>of</a:t>
            </a:r>
            <a:r>
              <a:rPr lang="cs-CZ" dirty="0"/>
              <a:t> </a:t>
            </a:r>
            <a:r>
              <a:rPr lang="cs-CZ" dirty="0" err="1"/>
              <a:t>money</a:t>
            </a:r>
            <a:r>
              <a:rPr lang="cs-CZ" dirty="0"/>
              <a:t> </a:t>
            </a:r>
            <a:r>
              <a:rPr lang="cs-CZ" dirty="0" err="1"/>
              <a:t>quickly</a:t>
            </a:r>
            <a:r>
              <a:rPr lang="cs-CZ" dirty="0"/>
              <a:t> </a:t>
            </a:r>
            <a:r>
              <a:rPr lang="cs-CZ" dirty="0" err="1"/>
              <a:t>without</a:t>
            </a:r>
            <a:r>
              <a:rPr lang="cs-CZ" dirty="0"/>
              <a:t> </a:t>
            </a:r>
            <a:r>
              <a:rPr lang="cs-CZ" dirty="0" err="1"/>
              <a:t>problems</a:t>
            </a:r>
            <a:r>
              <a:rPr lang="cs-CZ" dirty="0"/>
              <a:t> </a:t>
            </a:r>
            <a:r>
              <a:rPr lang="cs-CZ" dirty="0" err="1"/>
              <a:t>with</a:t>
            </a:r>
            <a:r>
              <a:rPr lang="cs-CZ" dirty="0"/>
              <a:t> </a:t>
            </a:r>
            <a:r>
              <a:rPr lang="cs-CZ" dirty="0" err="1"/>
              <a:t>auditors</a:t>
            </a:r>
            <a:endParaRPr lang="en-GB" dirty="0"/>
          </a:p>
        </p:txBody>
      </p:sp>
    </p:spTree>
    <p:extLst>
      <p:ext uri="{BB962C8B-B14F-4D97-AF65-F5344CB8AC3E}">
        <p14:creationId xmlns:p14="http://schemas.microsoft.com/office/powerpoint/2010/main" val="488113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1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childTnLst>
                                </p:cTn>
                              </p:par>
                              <p:par>
                                <p:cTn id="27" presetID="1" presetClass="entr" presetSubtype="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2" grpId="0" animBg="1"/>
      <p:bldP spid="13" grpId="0" animBg="1"/>
      <p:bldP spid="14" grpId="0" animBg="1"/>
      <p:bldP spid="15" grpId="0" animBg="1"/>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Measures</a:t>
            </a:r>
            <a:r>
              <a:rPr lang="cs-CZ" dirty="0"/>
              <a:t> and </a:t>
            </a:r>
            <a:r>
              <a:rPr lang="cs-CZ" dirty="0" err="1"/>
              <a:t>targets</a:t>
            </a:r>
            <a:r>
              <a:rPr lang="cs-CZ" dirty="0"/>
              <a:t> – </a:t>
            </a:r>
            <a:r>
              <a:rPr lang="cs-CZ" dirty="0" err="1"/>
              <a:t>main</a:t>
            </a:r>
            <a:r>
              <a:rPr lang="cs-CZ" dirty="0"/>
              <a:t> </a:t>
            </a:r>
            <a:r>
              <a:rPr lang="cs-CZ" dirty="0" err="1"/>
              <a:t>message</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lnSpcReduction="10000"/>
          </a:bodyPr>
          <a:lstStyle/>
          <a:p>
            <a:r>
              <a:rPr lang="cs-CZ" dirty="0" err="1"/>
              <a:t>It</a:t>
            </a:r>
            <a:r>
              <a:rPr lang="cs-CZ" dirty="0"/>
              <a:t> </a:t>
            </a:r>
            <a:r>
              <a:rPr lang="cs-CZ" dirty="0" err="1"/>
              <a:t>is</a:t>
            </a:r>
            <a:r>
              <a:rPr lang="cs-CZ" dirty="0"/>
              <a:t> </a:t>
            </a:r>
            <a:r>
              <a:rPr lang="cs-CZ" dirty="0" err="1"/>
              <a:t>important</a:t>
            </a:r>
            <a:r>
              <a:rPr lang="cs-CZ" dirty="0"/>
              <a:t> to </a:t>
            </a:r>
            <a:r>
              <a:rPr lang="cs-CZ" dirty="0" err="1"/>
              <a:t>measure</a:t>
            </a:r>
            <a:r>
              <a:rPr lang="cs-CZ" dirty="0"/>
              <a:t>, </a:t>
            </a:r>
            <a:r>
              <a:rPr lang="cs-CZ" dirty="0" err="1"/>
              <a:t>without</a:t>
            </a:r>
            <a:r>
              <a:rPr lang="cs-CZ" dirty="0"/>
              <a:t> </a:t>
            </a:r>
            <a:r>
              <a:rPr lang="cs-CZ" dirty="0" err="1"/>
              <a:t>measurement</a:t>
            </a:r>
            <a:r>
              <a:rPr lang="cs-CZ" dirty="0"/>
              <a:t> </a:t>
            </a:r>
            <a:r>
              <a:rPr lang="cs-CZ" dirty="0" err="1"/>
              <a:t>we</a:t>
            </a:r>
            <a:r>
              <a:rPr lang="cs-CZ" dirty="0"/>
              <a:t> </a:t>
            </a:r>
            <a:r>
              <a:rPr lang="cs-CZ" dirty="0" err="1"/>
              <a:t>cannot</a:t>
            </a:r>
            <a:r>
              <a:rPr lang="cs-CZ" dirty="0"/>
              <a:t> </a:t>
            </a:r>
            <a:r>
              <a:rPr lang="cs-CZ" dirty="0" err="1"/>
              <a:t>see</a:t>
            </a:r>
            <a:r>
              <a:rPr lang="cs-CZ" dirty="0"/>
              <a:t> </a:t>
            </a:r>
            <a:r>
              <a:rPr lang="cs-CZ" dirty="0" err="1"/>
              <a:t>progress</a:t>
            </a:r>
            <a:endParaRPr lang="cs-CZ" dirty="0"/>
          </a:p>
          <a:p>
            <a:r>
              <a:rPr lang="cs-CZ" dirty="0"/>
              <a:t>Target </a:t>
            </a:r>
            <a:r>
              <a:rPr lang="cs-CZ" dirty="0" err="1"/>
              <a:t>setting</a:t>
            </a:r>
            <a:r>
              <a:rPr lang="cs-CZ" dirty="0"/>
              <a:t> </a:t>
            </a:r>
            <a:r>
              <a:rPr lang="cs-CZ" dirty="0" err="1"/>
              <a:t>is</a:t>
            </a:r>
            <a:r>
              <a:rPr lang="cs-CZ" dirty="0"/>
              <a:t> very </a:t>
            </a:r>
            <a:r>
              <a:rPr lang="cs-CZ" dirty="0" err="1"/>
              <a:t>problematic</a:t>
            </a:r>
            <a:r>
              <a:rPr lang="cs-CZ" dirty="0"/>
              <a:t> – </a:t>
            </a:r>
            <a:r>
              <a:rPr lang="cs-CZ" dirty="0" err="1"/>
              <a:t>creates</a:t>
            </a:r>
            <a:r>
              <a:rPr lang="cs-CZ" dirty="0"/>
              <a:t> „perverse </a:t>
            </a:r>
            <a:r>
              <a:rPr lang="cs-CZ" dirty="0" err="1"/>
              <a:t>incentives</a:t>
            </a:r>
            <a:r>
              <a:rPr lang="cs-CZ" dirty="0"/>
              <a:t>“.</a:t>
            </a:r>
          </a:p>
          <a:p>
            <a:r>
              <a:rPr lang="cs-CZ" dirty="0" err="1"/>
              <a:t>Important</a:t>
            </a:r>
            <a:r>
              <a:rPr lang="cs-CZ" dirty="0"/>
              <a:t> </a:t>
            </a:r>
            <a:r>
              <a:rPr lang="cs-CZ" dirty="0" err="1"/>
              <a:t>is</a:t>
            </a:r>
            <a:r>
              <a:rPr lang="cs-CZ" dirty="0"/>
              <a:t> </a:t>
            </a:r>
            <a:r>
              <a:rPr lang="cs-CZ" dirty="0" err="1"/>
              <a:t>reflection</a:t>
            </a:r>
            <a:r>
              <a:rPr lang="cs-CZ" dirty="0"/>
              <a:t> </a:t>
            </a:r>
            <a:r>
              <a:rPr lang="cs-CZ" dirty="0" err="1"/>
              <a:t>based</a:t>
            </a:r>
            <a:r>
              <a:rPr lang="cs-CZ" dirty="0"/>
              <a:t> on </a:t>
            </a:r>
            <a:r>
              <a:rPr lang="cs-CZ" dirty="0" err="1"/>
              <a:t>measurement</a:t>
            </a:r>
            <a:r>
              <a:rPr lang="cs-CZ" dirty="0"/>
              <a:t>: Are </a:t>
            </a:r>
            <a:r>
              <a:rPr lang="cs-CZ" dirty="0" err="1"/>
              <a:t>we</a:t>
            </a:r>
            <a:r>
              <a:rPr lang="cs-CZ" dirty="0"/>
              <a:t> </a:t>
            </a:r>
            <a:r>
              <a:rPr lang="cs-CZ" dirty="0" err="1"/>
              <a:t>improving</a:t>
            </a:r>
            <a:r>
              <a:rPr lang="cs-CZ" dirty="0"/>
              <a:t>? </a:t>
            </a:r>
            <a:r>
              <a:rPr lang="cs-CZ" dirty="0" err="1"/>
              <a:t>What</a:t>
            </a:r>
            <a:r>
              <a:rPr lang="cs-CZ" dirty="0"/>
              <a:t> </a:t>
            </a:r>
            <a:r>
              <a:rPr lang="cs-CZ" dirty="0" err="1"/>
              <a:t>is</a:t>
            </a:r>
            <a:r>
              <a:rPr lang="cs-CZ" dirty="0"/>
              <a:t> </a:t>
            </a:r>
            <a:r>
              <a:rPr lang="cs-CZ" dirty="0" err="1"/>
              <a:t>the</a:t>
            </a:r>
            <a:r>
              <a:rPr lang="cs-CZ" dirty="0"/>
              <a:t> </a:t>
            </a:r>
            <a:r>
              <a:rPr lang="cs-CZ" dirty="0" err="1"/>
              <a:t>next</a:t>
            </a:r>
            <a:r>
              <a:rPr lang="cs-CZ" dirty="0"/>
              <a:t> </a:t>
            </a:r>
            <a:r>
              <a:rPr lang="cs-CZ" dirty="0" err="1"/>
              <a:t>obstacle</a:t>
            </a:r>
            <a:r>
              <a:rPr lang="cs-CZ" dirty="0"/>
              <a:t>? </a:t>
            </a:r>
          </a:p>
          <a:p>
            <a:endParaRPr lang="cs-CZ" dirty="0"/>
          </a:p>
          <a:p>
            <a:r>
              <a:rPr lang="cs-CZ" dirty="0" err="1"/>
              <a:t>Reduction</a:t>
            </a:r>
            <a:r>
              <a:rPr lang="cs-CZ" dirty="0"/>
              <a:t> </a:t>
            </a:r>
            <a:r>
              <a:rPr lang="cs-CZ" dirty="0" err="1"/>
              <a:t>of</a:t>
            </a:r>
            <a:r>
              <a:rPr lang="cs-CZ" dirty="0"/>
              <a:t> </a:t>
            </a:r>
            <a:r>
              <a:rPr lang="cs-CZ" dirty="0" err="1"/>
              <a:t>road</a:t>
            </a:r>
            <a:r>
              <a:rPr lang="cs-CZ" dirty="0"/>
              <a:t> </a:t>
            </a:r>
            <a:r>
              <a:rPr lang="cs-CZ" dirty="0" err="1"/>
              <a:t>accident</a:t>
            </a:r>
            <a:r>
              <a:rPr lang="cs-CZ" dirty="0"/>
              <a:t> </a:t>
            </a:r>
            <a:r>
              <a:rPr lang="cs-CZ" dirty="0" err="1"/>
              <a:t>casualities</a:t>
            </a:r>
            <a:r>
              <a:rPr lang="cs-CZ" dirty="0"/>
              <a:t> by 20 % </a:t>
            </a:r>
          </a:p>
          <a:p>
            <a:r>
              <a:rPr lang="cs-CZ" dirty="0" err="1"/>
              <a:t>vs</a:t>
            </a:r>
            <a:endParaRPr lang="cs-CZ" dirty="0"/>
          </a:p>
          <a:p>
            <a:r>
              <a:rPr lang="cs-CZ" dirty="0"/>
              <a:t>No </a:t>
            </a:r>
            <a:r>
              <a:rPr lang="cs-CZ" dirty="0" err="1"/>
              <a:t>road</a:t>
            </a:r>
            <a:r>
              <a:rPr lang="cs-CZ" dirty="0"/>
              <a:t> </a:t>
            </a:r>
            <a:r>
              <a:rPr lang="cs-CZ" dirty="0" err="1"/>
              <a:t>casualities</a:t>
            </a:r>
            <a:r>
              <a:rPr lang="cs-CZ" dirty="0"/>
              <a:t> </a:t>
            </a:r>
            <a:r>
              <a:rPr lang="cs-CZ" dirty="0" err="1"/>
              <a:t>at</a:t>
            </a:r>
            <a:r>
              <a:rPr lang="cs-CZ" dirty="0"/>
              <a:t> </a:t>
            </a:r>
            <a:r>
              <a:rPr lang="cs-CZ" dirty="0" err="1"/>
              <a:t>all</a:t>
            </a:r>
            <a:r>
              <a:rPr lang="cs-CZ" dirty="0"/>
              <a:t>.</a:t>
            </a:r>
          </a:p>
          <a:p>
            <a:endParaRPr lang="cs-CZ" dirty="0"/>
          </a:p>
        </p:txBody>
      </p:sp>
    </p:spTree>
    <p:extLst>
      <p:ext uri="{BB962C8B-B14F-4D97-AF65-F5344CB8AC3E}">
        <p14:creationId xmlns:p14="http://schemas.microsoft.com/office/powerpoint/2010/main" val="23624840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4" end="4"/>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5" end="5"/>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a:extLst>
              <a:ext uri="{FF2B5EF4-FFF2-40B4-BE49-F238E27FC236}">
                <a16:creationId xmlns:a16="http://schemas.microsoft.com/office/drawing/2014/main" id="{EB0881AE-A8E5-42C4-8A9B-0FFD9A0985C6}"/>
              </a:ext>
            </a:extLst>
          </p:cNvPr>
          <p:cNvSpPr>
            <a:spLocks noGrp="1"/>
          </p:cNvSpPr>
          <p:nvPr>
            <p:ph type="title"/>
          </p:nvPr>
        </p:nvSpPr>
        <p:spPr>
          <a:xfrm>
            <a:off x="1053860" y="545741"/>
            <a:ext cx="7772400" cy="990600"/>
          </a:xfrm>
        </p:spPr>
        <p:txBody>
          <a:bodyPr>
            <a:normAutofit fontScale="90000"/>
          </a:bodyPr>
          <a:lstStyle/>
          <a:p>
            <a:r>
              <a:rPr lang="cs-CZ" altLang="cs-CZ" sz="3600" dirty="0" err="1"/>
              <a:t>Failure</a:t>
            </a:r>
            <a:r>
              <a:rPr lang="cs-CZ" altLang="cs-CZ" sz="3600" dirty="0"/>
              <a:t> d</a:t>
            </a:r>
            <a:r>
              <a:rPr lang="en-US" altLang="cs-CZ" sz="3600" dirty="0" err="1"/>
              <a:t>emand</a:t>
            </a:r>
            <a:r>
              <a:rPr lang="en-US" altLang="cs-CZ" sz="3600" dirty="0"/>
              <a:t> </a:t>
            </a:r>
            <a:r>
              <a:rPr lang="cs-CZ" altLang="cs-CZ" sz="3600" dirty="0"/>
              <a:t> &amp; </a:t>
            </a:r>
            <a:r>
              <a:rPr lang="cs-CZ" altLang="cs-CZ" sz="3600" dirty="0" err="1"/>
              <a:t>Value</a:t>
            </a:r>
            <a:r>
              <a:rPr lang="cs-CZ" altLang="cs-CZ" sz="3600" dirty="0"/>
              <a:t> </a:t>
            </a:r>
            <a:r>
              <a:rPr lang="cs-CZ" altLang="cs-CZ" sz="3600" dirty="0" err="1"/>
              <a:t>demand</a:t>
            </a:r>
            <a:br>
              <a:rPr lang="cs-CZ" altLang="cs-CZ" sz="3600" dirty="0"/>
            </a:br>
            <a:r>
              <a:rPr lang="en-US" altLang="cs-CZ" sz="3600" dirty="0"/>
              <a:t>Exercise: UK Police Force</a:t>
            </a:r>
          </a:p>
        </p:txBody>
      </p:sp>
      <p:sp>
        <p:nvSpPr>
          <p:cNvPr id="4" name="Rectangle 3">
            <a:extLst>
              <a:ext uri="{FF2B5EF4-FFF2-40B4-BE49-F238E27FC236}">
                <a16:creationId xmlns:a16="http://schemas.microsoft.com/office/drawing/2014/main" id="{0BAB0CFC-A43D-496F-81D8-5B842C6B2599}"/>
              </a:ext>
            </a:extLst>
          </p:cNvPr>
          <p:cNvSpPr>
            <a:spLocks noGrp="1" noChangeArrowheads="1"/>
          </p:cNvSpPr>
          <p:nvPr>
            <p:ph idx="1"/>
          </p:nvPr>
        </p:nvSpPr>
        <p:spPr>
          <a:xfrm>
            <a:off x="2209801" y="1978025"/>
            <a:ext cx="8207375" cy="4114800"/>
          </a:xfrm>
        </p:spPr>
        <p:txBody>
          <a:bodyPr>
            <a:normAutofit fontScale="92500" lnSpcReduction="10000"/>
          </a:bodyPr>
          <a:lstStyle/>
          <a:p>
            <a:pPr marL="609600" indent="-609600">
              <a:buFont typeface="Wingdings" charset="0"/>
              <a:buAutoNum type="arabicPeriod"/>
              <a:defRPr/>
            </a:pPr>
            <a:r>
              <a:rPr lang="en-US" sz="2000" dirty="0"/>
              <a:t>I want to report kids causing a nuisance</a:t>
            </a:r>
          </a:p>
          <a:p>
            <a:pPr marL="609600" indent="-609600">
              <a:buFont typeface="Wingdings" charset="0"/>
              <a:buAutoNum type="arabicPeriod"/>
              <a:defRPr/>
            </a:pPr>
            <a:r>
              <a:rPr lang="en-US" sz="2000" dirty="0"/>
              <a:t>I have had an accident questionnaire, what do I do?</a:t>
            </a:r>
          </a:p>
          <a:p>
            <a:pPr marL="609600" indent="-609600">
              <a:buFont typeface="Wingdings" charset="0"/>
              <a:buAutoNum type="arabicPeriod"/>
              <a:defRPr/>
            </a:pPr>
            <a:r>
              <a:rPr lang="en-US" sz="2000" dirty="0"/>
              <a:t>I have some information for you about an accident in Bolton</a:t>
            </a:r>
          </a:p>
          <a:p>
            <a:pPr marL="609600" indent="-609600">
              <a:buFont typeface="Wingdings" charset="0"/>
              <a:buAutoNum type="arabicPeriod"/>
              <a:defRPr/>
            </a:pPr>
            <a:r>
              <a:rPr lang="en-US" sz="2000" dirty="0"/>
              <a:t>We have detained an intruder</a:t>
            </a:r>
          </a:p>
          <a:p>
            <a:pPr marL="609600" indent="-609600">
              <a:buFont typeface="Wingdings" charset="0"/>
              <a:buAutoNum type="arabicPeriod"/>
              <a:defRPr/>
            </a:pPr>
            <a:r>
              <a:rPr lang="en-US" sz="2000" dirty="0"/>
              <a:t>I'm thinking of organising an event, what do I need to do?</a:t>
            </a:r>
          </a:p>
          <a:p>
            <a:pPr marL="609600" indent="-609600">
              <a:buFont typeface="Wingdings" charset="0"/>
              <a:buAutoNum type="arabicPeriod"/>
              <a:defRPr/>
            </a:pPr>
            <a:r>
              <a:rPr lang="en-US" sz="2000" dirty="0"/>
              <a:t>I've reported an incident - why haven't you turned up?</a:t>
            </a:r>
          </a:p>
          <a:p>
            <a:pPr marL="609600" indent="-609600">
              <a:buFont typeface="Wingdings" charset="0"/>
              <a:buAutoNum type="arabicPeriod"/>
              <a:defRPr/>
            </a:pPr>
            <a:r>
              <a:rPr lang="en-US" sz="2000" dirty="0"/>
              <a:t>Police kicked the door down thinking uncle was ill. He was in hospital, who is going to pay for the door? </a:t>
            </a:r>
          </a:p>
          <a:p>
            <a:pPr marL="609600" indent="-609600">
              <a:buFont typeface="Wingdings" charset="0"/>
              <a:buAutoNum type="arabicPeriod"/>
              <a:defRPr/>
            </a:pPr>
            <a:endParaRPr lang="en-US" sz="2000" dirty="0"/>
          </a:p>
          <a:p>
            <a:pPr eaLnBrk="1" hangingPunct="1">
              <a:buFont typeface="Wingdings" charset="0"/>
              <a:buChar char="§"/>
              <a:defRPr/>
            </a:pPr>
            <a:r>
              <a:rPr lang="en-GB" sz="2000" b="1" dirty="0">
                <a:solidFill>
                  <a:srgbClr val="00B050"/>
                </a:solidFill>
              </a:rPr>
              <a:t>Value demand </a:t>
            </a:r>
            <a:r>
              <a:rPr lang="en-GB" sz="2000" dirty="0">
                <a:solidFill>
                  <a:srgbClr val="00B050"/>
                </a:solidFill>
              </a:rPr>
              <a:t>= the demand we want; it relates to purpose in customer terms</a:t>
            </a:r>
          </a:p>
          <a:p>
            <a:pPr eaLnBrk="1" hangingPunct="1">
              <a:buFont typeface="Wingdings" charset="0"/>
              <a:buChar char="§"/>
              <a:defRPr/>
            </a:pPr>
            <a:r>
              <a:rPr lang="en-GB" sz="2000" dirty="0">
                <a:solidFill>
                  <a:srgbClr val="FF0000"/>
                </a:solidFill>
              </a:rPr>
              <a:t>Failure demand is CAUSED BY a failure to do something or do something right for the </a:t>
            </a:r>
            <a:r>
              <a:rPr lang="en-GB" sz="2000" dirty="0" err="1">
                <a:solidFill>
                  <a:srgbClr val="FF0000"/>
                </a:solidFill>
              </a:rPr>
              <a:t>custome</a:t>
            </a:r>
            <a:r>
              <a:rPr lang="cs-CZ" sz="2000" dirty="0">
                <a:solidFill>
                  <a:srgbClr val="FF0000"/>
                </a:solidFill>
              </a:rPr>
              <a:t>r. (</a:t>
            </a:r>
            <a:r>
              <a:rPr lang="cs-CZ" sz="2000" dirty="0" err="1">
                <a:solidFill>
                  <a:srgbClr val="FF0000"/>
                </a:solidFill>
              </a:rPr>
              <a:t>Could</a:t>
            </a:r>
            <a:r>
              <a:rPr lang="cs-CZ" sz="2000" dirty="0">
                <a:solidFill>
                  <a:srgbClr val="FF0000"/>
                </a:solidFill>
              </a:rPr>
              <a:t> </a:t>
            </a:r>
            <a:r>
              <a:rPr lang="cs-CZ" sz="2000" dirty="0" err="1">
                <a:solidFill>
                  <a:srgbClr val="FF0000"/>
                </a:solidFill>
              </a:rPr>
              <a:t>be</a:t>
            </a:r>
            <a:r>
              <a:rPr lang="cs-CZ" sz="2000" dirty="0">
                <a:solidFill>
                  <a:srgbClr val="FF0000"/>
                </a:solidFill>
              </a:rPr>
              <a:t> </a:t>
            </a:r>
            <a:r>
              <a:rPr lang="cs-CZ" sz="2000" dirty="0" err="1">
                <a:solidFill>
                  <a:srgbClr val="FF0000"/>
                </a:solidFill>
              </a:rPr>
              <a:t>avoided</a:t>
            </a:r>
            <a:r>
              <a:rPr lang="cs-CZ" sz="2000" dirty="0">
                <a:solidFill>
                  <a:srgbClr val="FF0000"/>
                </a:solidFill>
              </a:rPr>
              <a:t> by </a:t>
            </a:r>
            <a:r>
              <a:rPr lang="cs-CZ" sz="2000" dirty="0" err="1">
                <a:solidFill>
                  <a:srgbClr val="FF0000"/>
                </a:solidFill>
              </a:rPr>
              <a:t>better</a:t>
            </a:r>
            <a:r>
              <a:rPr lang="cs-CZ" sz="2000" dirty="0">
                <a:solidFill>
                  <a:srgbClr val="FF0000"/>
                </a:solidFill>
              </a:rPr>
              <a:t> </a:t>
            </a:r>
            <a:r>
              <a:rPr lang="cs-CZ" sz="2000" dirty="0" err="1">
                <a:solidFill>
                  <a:srgbClr val="FF0000"/>
                </a:solidFill>
              </a:rPr>
              <a:t>service</a:t>
            </a:r>
            <a:r>
              <a:rPr lang="cs-CZ" sz="2000" dirty="0">
                <a:solidFill>
                  <a:srgbClr val="FF0000"/>
                </a:solidFill>
              </a:rPr>
              <a:t> in </a:t>
            </a:r>
            <a:r>
              <a:rPr lang="cs-CZ" sz="2000" dirty="0" err="1">
                <a:solidFill>
                  <a:srgbClr val="FF0000"/>
                </a:solidFill>
              </a:rPr>
              <a:t>previous</a:t>
            </a:r>
            <a:r>
              <a:rPr lang="cs-CZ" sz="2000" dirty="0">
                <a:solidFill>
                  <a:srgbClr val="FF0000"/>
                </a:solidFill>
              </a:rPr>
              <a:t> </a:t>
            </a:r>
            <a:r>
              <a:rPr lang="cs-CZ" sz="2000" dirty="0" err="1">
                <a:solidFill>
                  <a:srgbClr val="FF0000"/>
                </a:solidFill>
              </a:rPr>
              <a:t>steps</a:t>
            </a:r>
            <a:r>
              <a:rPr lang="cs-CZ" sz="2000" dirty="0">
                <a:solidFill>
                  <a:srgbClr val="FF0000"/>
                </a:solidFill>
              </a:rPr>
              <a:t>…)</a:t>
            </a:r>
            <a:endParaRPr lang="en-US" sz="2000" dirty="0"/>
          </a:p>
          <a:p>
            <a:pPr marL="609600" indent="-609600">
              <a:buFont typeface="Wingdings" charset="0"/>
              <a:buAutoNum type="arabicPeriod"/>
              <a:defRPr/>
            </a:pPr>
            <a:endParaRPr lang="en-US" sz="2000" dirty="0"/>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53"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p:cTn id="7" dur="500" fill="hold"/>
                                        <p:tgtEl>
                                          <p:spTgt spid="4">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4">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4">
                                            <p:txEl>
                                              <p:pRg st="0" end="0"/>
                                            </p:txEl>
                                          </p:spTgt>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xEl>
                                              <p:pRg st="1" end="1"/>
                                            </p:txEl>
                                          </p:spTgt>
                                        </p:tgtEl>
                                        <p:attrNameLst>
                                          <p:attrName>style.visibility</p:attrName>
                                        </p:attrNameLst>
                                      </p:cBhvr>
                                      <p:to>
                                        <p:strVal val="visible"/>
                                      </p:to>
                                    </p:set>
                                    <p:anim calcmode="lin" valueType="num">
                                      <p:cBhvr>
                                        <p:cTn id="14" dur="500" fill="hold"/>
                                        <p:tgtEl>
                                          <p:spTgt spid="4">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4">
                                            <p:txEl>
                                              <p:pRg st="1" end="1"/>
                                            </p:txEl>
                                          </p:spTgt>
                                        </p:tgtEl>
                                        <p:attrNameLst>
                                          <p:attrName>ppt_h</p:attrName>
                                        </p:attrNameLst>
                                      </p:cBhvr>
                                      <p:tavLst>
                                        <p:tav tm="0">
                                          <p:val>
                                            <p:fltVal val="0"/>
                                          </p:val>
                                        </p:tav>
                                        <p:tav tm="100000">
                                          <p:val>
                                            <p:strVal val="#ppt_h"/>
                                          </p:val>
                                        </p:tav>
                                      </p:tavLst>
                                    </p:anim>
                                    <p:animEffect transition="in" filter="fade">
                                      <p:cBhvr>
                                        <p:cTn id="16" dur="500"/>
                                        <p:tgtEl>
                                          <p:spTgt spid="4">
                                            <p:txEl>
                                              <p:pRg st="1" end="1"/>
                                            </p:txEl>
                                          </p:spTgt>
                                        </p:tgtEl>
                                      </p:cBhvr>
                                    </p:animEffect>
                                  </p:childTnLst>
                                </p:cTn>
                              </p:par>
                            </p:childTnLst>
                          </p:cTn>
                        </p:par>
                      </p:childTnLst>
                    </p:cTn>
                  </p:par>
                  <p:par>
                    <p:cTn id="17" fill="hold" nodeType="clickPar">
                      <p:stCondLst>
                        <p:cond delay="indefinite"/>
                      </p:stCondLst>
                      <p:childTnLst>
                        <p:par>
                          <p:cTn id="18" fill="hold" nodeType="withGroup">
                            <p:stCondLst>
                              <p:cond delay="0"/>
                            </p:stCondLst>
                            <p:childTnLst>
                              <p:par>
                                <p:cTn id="19" presetID="53" presetClass="entr" presetSubtype="0" fill="hold" grpId="0" nodeType="clickEffect">
                                  <p:stCondLst>
                                    <p:cond delay="0"/>
                                  </p:stCondLst>
                                  <p:childTnLst>
                                    <p:set>
                                      <p:cBhvr>
                                        <p:cTn id="20" dur="1" fill="hold">
                                          <p:stCondLst>
                                            <p:cond delay="0"/>
                                          </p:stCondLst>
                                        </p:cTn>
                                        <p:tgtEl>
                                          <p:spTgt spid="4">
                                            <p:txEl>
                                              <p:pRg st="2" end="2"/>
                                            </p:txEl>
                                          </p:spTgt>
                                        </p:tgtEl>
                                        <p:attrNameLst>
                                          <p:attrName>style.visibility</p:attrName>
                                        </p:attrNameLst>
                                      </p:cBhvr>
                                      <p:to>
                                        <p:strVal val="visible"/>
                                      </p:to>
                                    </p:set>
                                    <p:anim calcmode="lin" valueType="num">
                                      <p:cBhvr>
                                        <p:cTn id="21" dur="500" fill="hold"/>
                                        <p:tgtEl>
                                          <p:spTgt spid="4">
                                            <p:txEl>
                                              <p:pRg st="2" end="2"/>
                                            </p:txEl>
                                          </p:spTgt>
                                        </p:tgtEl>
                                        <p:attrNameLst>
                                          <p:attrName>ppt_w</p:attrName>
                                        </p:attrNameLst>
                                      </p:cBhvr>
                                      <p:tavLst>
                                        <p:tav tm="0">
                                          <p:val>
                                            <p:fltVal val="0"/>
                                          </p:val>
                                        </p:tav>
                                        <p:tav tm="100000">
                                          <p:val>
                                            <p:strVal val="#ppt_w"/>
                                          </p:val>
                                        </p:tav>
                                      </p:tavLst>
                                    </p:anim>
                                    <p:anim calcmode="lin" valueType="num">
                                      <p:cBhvr>
                                        <p:cTn id="22" dur="500" fill="hold"/>
                                        <p:tgtEl>
                                          <p:spTgt spid="4">
                                            <p:txEl>
                                              <p:pRg st="2" end="2"/>
                                            </p:txEl>
                                          </p:spTgt>
                                        </p:tgtEl>
                                        <p:attrNameLst>
                                          <p:attrName>ppt_h</p:attrName>
                                        </p:attrNameLst>
                                      </p:cBhvr>
                                      <p:tavLst>
                                        <p:tav tm="0">
                                          <p:val>
                                            <p:fltVal val="0"/>
                                          </p:val>
                                        </p:tav>
                                        <p:tav tm="100000">
                                          <p:val>
                                            <p:strVal val="#ppt_h"/>
                                          </p:val>
                                        </p:tav>
                                      </p:tavLst>
                                    </p:anim>
                                    <p:animEffect transition="in" filter="fade">
                                      <p:cBhvr>
                                        <p:cTn id="23" dur="500"/>
                                        <p:tgtEl>
                                          <p:spTgt spid="4">
                                            <p:txEl>
                                              <p:pRg st="2" end="2"/>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53" presetClass="entr" presetSubtype="0" fill="hold" grpId="0" nodeType="clickEffect">
                                  <p:stCondLst>
                                    <p:cond delay="0"/>
                                  </p:stCondLst>
                                  <p:childTnLst>
                                    <p:set>
                                      <p:cBhvr>
                                        <p:cTn id="27" dur="1" fill="hold">
                                          <p:stCondLst>
                                            <p:cond delay="0"/>
                                          </p:stCondLst>
                                        </p:cTn>
                                        <p:tgtEl>
                                          <p:spTgt spid="4">
                                            <p:txEl>
                                              <p:pRg st="3" end="3"/>
                                            </p:txEl>
                                          </p:spTgt>
                                        </p:tgtEl>
                                        <p:attrNameLst>
                                          <p:attrName>style.visibility</p:attrName>
                                        </p:attrNameLst>
                                      </p:cBhvr>
                                      <p:to>
                                        <p:strVal val="visible"/>
                                      </p:to>
                                    </p:set>
                                    <p:anim calcmode="lin" valueType="num">
                                      <p:cBhvr>
                                        <p:cTn id="28" dur="500" fill="hold"/>
                                        <p:tgtEl>
                                          <p:spTgt spid="4">
                                            <p:txEl>
                                              <p:pRg st="3" end="3"/>
                                            </p:txEl>
                                          </p:spTgt>
                                        </p:tgtEl>
                                        <p:attrNameLst>
                                          <p:attrName>ppt_w</p:attrName>
                                        </p:attrNameLst>
                                      </p:cBhvr>
                                      <p:tavLst>
                                        <p:tav tm="0">
                                          <p:val>
                                            <p:fltVal val="0"/>
                                          </p:val>
                                        </p:tav>
                                        <p:tav tm="100000">
                                          <p:val>
                                            <p:strVal val="#ppt_w"/>
                                          </p:val>
                                        </p:tav>
                                      </p:tavLst>
                                    </p:anim>
                                    <p:anim calcmode="lin" valueType="num">
                                      <p:cBhvr>
                                        <p:cTn id="29" dur="500" fill="hold"/>
                                        <p:tgtEl>
                                          <p:spTgt spid="4">
                                            <p:txEl>
                                              <p:pRg st="3" end="3"/>
                                            </p:txEl>
                                          </p:spTgt>
                                        </p:tgtEl>
                                        <p:attrNameLst>
                                          <p:attrName>ppt_h</p:attrName>
                                        </p:attrNameLst>
                                      </p:cBhvr>
                                      <p:tavLst>
                                        <p:tav tm="0">
                                          <p:val>
                                            <p:fltVal val="0"/>
                                          </p:val>
                                        </p:tav>
                                        <p:tav tm="100000">
                                          <p:val>
                                            <p:strVal val="#ppt_h"/>
                                          </p:val>
                                        </p:tav>
                                      </p:tavLst>
                                    </p:anim>
                                    <p:animEffect transition="in" filter="fade">
                                      <p:cBhvr>
                                        <p:cTn id="30" dur="500"/>
                                        <p:tgtEl>
                                          <p:spTgt spid="4">
                                            <p:txEl>
                                              <p:pRg st="3" end="3"/>
                                            </p:txEl>
                                          </p:spTgt>
                                        </p:tgtEl>
                                      </p:cBhvr>
                                    </p:animEffect>
                                  </p:childTnLst>
                                </p:cTn>
                              </p:par>
                            </p:childTnLst>
                          </p:cTn>
                        </p:par>
                      </p:childTnLst>
                    </p:cTn>
                  </p:par>
                  <p:par>
                    <p:cTn id="31" fill="hold" nodeType="clickPar">
                      <p:stCondLst>
                        <p:cond delay="indefinite"/>
                      </p:stCondLst>
                      <p:childTnLst>
                        <p:par>
                          <p:cTn id="32" fill="hold" nodeType="withGroup">
                            <p:stCondLst>
                              <p:cond delay="0"/>
                            </p:stCondLst>
                            <p:childTnLst>
                              <p:par>
                                <p:cTn id="33" presetID="53" presetClass="entr" presetSubtype="0" fill="hold" grpId="0" nodeType="clickEffect">
                                  <p:stCondLst>
                                    <p:cond delay="0"/>
                                  </p:stCondLst>
                                  <p:childTnLst>
                                    <p:set>
                                      <p:cBhvr>
                                        <p:cTn id="34" dur="1" fill="hold">
                                          <p:stCondLst>
                                            <p:cond delay="0"/>
                                          </p:stCondLst>
                                        </p:cTn>
                                        <p:tgtEl>
                                          <p:spTgt spid="4">
                                            <p:txEl>
                                              <p:pRg st="4" end="4"/>
                                            </p:txEl>
                                          </p:spTgt>
                                        </p:tgtEl>
                                        <p:attrNameLst>
                                          <p:attrName>style.visibility</p:attrName>
                                        </p:attrNameLst>
                                      </p:cBhvr>
                                      <p:to>
                                        <p:strVal val="visible"/>
                                      </p:to>
                                    </p:set>
                                    <p:anim calcmode="lin" valueType="num">
                                      <p:cBhvr>
                                        <p:cTn id="35" dur="500" fill="hold"/>
                                        <p:tgtEl>
                                          <p:spTgt spid="4">
                                            <p:txEl>
                                              <p:pRg st="4" end="4"/>
                                            </p:txEl>
                                          </p:spTgt>
                                        </p:tgtEl>
                                        <p:attrNameLst>
                                          <p:attrName>ppt_w</p:attrName>
                                        </p:attrNameLst>
                                      </p:cBhvr>
                                      <p:tavLst>
                                        <p:tav tm="0">
                                          <p:val>
                                            <p:fltVal val="0"/>
                                          </p:val>
                                        </p:tav>
                                        <p:tav tm="100000">
                                          <p:val>
                                            <p:strVal val="#ppt_w"/>
                                          </p:val>
                                        </p:tav>
                                      </p:tavLst>
                                    </p:anim>
                                    <p:anim calcmode="lin" valueType="num">
                                      <p:cBhvr>
                                        <p:cTn id="36" dur="500" fill="hold"/>
                                        <p:tgtEl>
                                          <p:spTgt spid="4">
                                            <p:txEl>
                                              <p:pRg st="4" end="4"/>
                                            </p:txEl>
                                          </p:spTgt>
                                        </p:tgtEl>
                                        <p:attrNameLst>
                                          <p:attrName>ppt_h</p:attrName>
                                        </p:attrNameLst>
                                      </p:cBhvr>
                                      <p:tavLst>
                                        <p:tav tm="0">
                                          <p:val>
                                            <p:fltVal val="0"/>
                                          </p:val>
                                        </p:tav>
                                        <p:tav tm="100000">
                                          <p:val>
                                            <p:strVal val="#ppt_h"/>
                                          </p:val>
                                        </p:tav>
                                      </p:tavLst>
                                    </p:anim>
                                    <p:animEffect transition="in" filter="fade">
                                      <p:cBhvr>
                                        <p:cTn id="37" dur="500"/>
                                        <p:tgtEl>
                                          <p:spTgt spid="4">
                                            <p:txEl>
                                              <p:pRg st="4" end="4"/>
                                            </p:txEl>
                                          </p:spTgt>
                                        </p:tgtEl>
                                      </p:cBhvr>
                                    </p:animEffect>
                                  </p:childTnLst>
                                </p:cTn>
                              </p:par>
                            </p:childTnLst>
                          </p:cTn>
                        </p:par>
                      </p:childTnLst>
                    </p:cTn>
                  </p:par>
                  <p:par>
                    <p:cTn id="38" fill="hold" nodeType="clickPar">
                      <p:stCondLst>
                        <p:cond delay="indefinite"/>
                      </p:stCondLst>
                      <p:childTnLst>
                        <p:par>
                          <p:cTn id="39" fill="hold" nodeType="withGroup">
                            <p:stCondLst>
                              <p:cond delay="0"/>
                            </p:stCondLst>
                            <p:childTnLst>
                              <p:par>
                                <p:cTn id="40" presetID="53" presetClass="entr" presetSubtype="0" fill="hold" grpId="0" nodeType="clickEffect">
                                  <p:stCondLst>
                                    <p:cond delay="0"/>
                                  </p:stCondLst>
                                  <p:childTnLst>
                                    <p:set>
                                      <p:cBhvr>
                                        <p:cTn id="41" dur="1" fill="hold">
                                          <p:stCondLst>
                                            <p:cond delay="0"/>
                                          </p:stCondLst>
                                        </p:cTn>
                                        <p:tgtEl>
                                          <p:spTgt spid="4">
                                            <p:txEl>
                                              <p:pRg st="5" end="5"/>
                                            </p:txEl>
                                          </p:spTgt>
                                        </p:tgtEl>
                                        <p:attrNameLst>
                                          <p:attrName>style.visibility</p:attrName>
                                        </p:attrNameLst>
                                      </p:cBhvr>
                                      <p:to>
                                        <p:strVal val="visible"/>
                                      </p:to>
                                    </p:set>
                                    <p:anim calcmode="lin" valueType="num">
                                      <p:cBhvr>
                                        <p:cTn id="42" dur="500" fill="hold"/>
                                        <p:tgtEl>
                                          <p:spTgt spid="4">
                                            <p:txEl>
                                              <p:pRg st="5" end="5"/>
                                            </p:txEl>
                                          </p:spTgt>
                                        </p:tgtEl>
                                        <p:attrNameLst>
                                          <p:attrName>ppt_w</p:attrName>
                                        </p:attrNameLst>
                                      </p:cBhvr>
                                      <p:tavLst>
                                        <p:tav tm="0">
                                          <p:val>
                                            <p:fltVal val="0"/>
                                          </p:val>
                                        </p:tav>
                                        <p:tav tm="100000">
                                          <p:val>
                                            <p:strVal val="#ppt_w"/>
                                          </p:val>
                                        </p:tav>
                                      </p:tavLst>
                                    </p:anim>
                                    <p:anim calcmode="lin" valueType="num">
                                      <p:cBhvr>
                                        <p:cTn id="43" dur="500" fill="hold"/>
                                        <p:tgtEl>
                                          <p:spTgt spid="4">
                                            <p:txEl>
                                              <p:pRg st="5" end="5"/>
                                            </p:txEl>
                                          </p:spTgt>
                                        </p:tgtEl>
                                        <p:attrNameLst>
                                          <p:attrName>ppt_h</p:attrName>
                                        </p:attrNameLst>
                                      </p:cBhvr>
                                      <p:tavLst>
                                        <p:tav tm="0">
                                          <p:val>
                                            <p:fltVal val="0"/>
                                          </p:val>
                                        </p:tav>
                                        <p:tav tm="100000">
                                          <p:val>
                                            <p:strVal val="#ppt_h"/>
                                          </p:val>
                                        </p:tav>
                                      </p:tavLst>
                                    </p:anim>
                                    <p:animEffect transition="in" filter="fade">
                                      <p:cBhvr>
                                        <p:cTn id="44" dur="500"/>
                                        <p:tgtEl>
                                          <p:spTgt spid="4">
                                            <p:txEl>
                                              <p:pRg st="5" end="5"/>
                                            </p:txEl>
                                          </p:spTgt>
                                        </p:tgtEl>
                                      </p:cBhvr>
                                    </p:animEffect>
                                  </p:childTnLst>
                                </p:cTn>
                              </p:par>
                            </p:childTnLst>
                          </p:cTn>
                        </p:par>
                      </p:childTnLst>
                    </p:cTn>
                  </p:par>
                  <p:par>
                    <p:cTn id="45" fill="hold" nodeType="clickPar">
                      <p:stCondLst>
                        <p:cond delay="indefinite"/>
                      </p:stCondLst>
                      <p:childTnLst>
                        <p:par>
                          <p:cTn id="46" fill="hold" nodeType="withGroup">
                            <p:stCondLst>
                              <p:cond delay="0"/>
                            </p:stCondLst>
                            <p:childTnLst>
                              <p:par>
                                <p:cTn id="47" presetID="53" presetClass="entr" presetSubtype="0" fill="hold" grpId="0" nodeType="clickEffect">
                                  <p:stCondLst>
                                    <p:cond delay="0"/>
                                  </p:stCondLst>
                                  <p:childTnLst>
                                    <p:set>
                                      <p:cBhvr>
                                        <p:cTn id="48" dur="1" fill="hold">
                                          <p:stCondLst>
                                            <p:cond delay="0"/>
                                          </p:stCondLst>
                                        </p:cTn>
                                        <p:tgtEl>
                                          <p:spTgt spid="4">
                                            <p:txEl>
                                              <p:pRg st="6" end="6"/>
                                            </p:txEl>
                                          </p:spTgt>
                                        </p:tgtEl>
                                        <p:attrNameLst>
                                          <p:attrName>style.visibility</p:attrName>
                                        </p:attrNameLst>
                                      </p:cBhvr>
                                      <p:to>
                                        <p:strVal val="visible"/>
                                      </p:to>
                                    </p:set>
                                    <p:anim calcmode="lin" valueType="num">
                                      <p:cBhvr>
                                        <p:cTn id="49" dur="500" fill="hold"/>
                                        <p:tgtEl>
                                          <p:spTgt spid="4">
                                            <p:txEl>
                                              <p:pRg st="6" end="6"/>
                                            </p:txEl>
                                          </p:spTgt>
                                        </p:tgtEl>
                                        <p:attrNameLst>
                                          <p:attrName>ppt_w</p:attrName>
                                        </p:attrNameLst>
                                      </p:cBhvr>
                                      <p:tavLst>
                                        <p:tav tm="0">
                                          <p:val>
                                            <p:fltVal val="0"/>
                                          </p:val>
                                        </p:tav>
                                        <p:tav tm="100000">
                                          <p:val>
                                            <p:strVal val="#ppt_w"/>
                                          </p:val>
                                        </p:tav>
                                      </p:tavLst>
                                    </p:anim>
                                    <p:anim calcmode="lin" valueType="num">
                                      <p:cBhvr>
                                        <p:cTn id="50" dur="500" fill="hold"/>
                                        <p:tgtEl>
                                          <p:spTgt spid="4">
                                            <p:txEl>
                                              <p:pRg st="6" end="6"/>
                                            </p:txEl>
                                          </p:spTgt>
                                        </p:tgtEl>
                                        <p:attrNameLst>
                                          <p:attrName>ppt_h</p:attrName>
                                        </p:attrNameLst>
                                      </p:cBhvr>
                                      <p:tavLst>
                                        <p:tav tm="0">
                                          <p:val>
                                            <p:fltVal val="0"/>
                                          </p:val>
                                        </p:tav>
                                        <p:tav tm="100000">
                                          <p:val>
                                            <p:strVal val="#ppt_h"/>
                                          </p:val>
                                        </p:tav>
                                      </p:tavLst>
                                    </p:anim>
                                    <p:animEffect transition="in" filter="fade">
                                      <p:cBhvr>
                                        <p:cTn id="51" dur="500"/>
                                        <p:tgtEl>
                                          <p:spTgt spid="4">
                                            <p:txEl>
                                              <p:pRg st="6" end="6"/>
                                            </p:txEl>
                                          </p:spTgt>
                                        </p:tgtEl>
                                      </p:cBhvr>
                                    </p:animEffect>
                                  </p:childTnLst>
                                </p:cTn>
                              </p:par>
                            </p:childTnLst>
                          </p:cTn>
                        </p:par>
                      </p:childTnLst>
                    </p:cTn>
                  </p:par>
                  <p:par>
                    <p:cTn id="52" fill="hold" nodeType="clickPar">
                      <p:stCondLst>
                        <p:cond delay="indefinite"/>
                      </p:stCondLst>
                      <p:childTnLst>
                        <p:par>
                          <p:cTn id="53" fill="hold" nodeType="withGroup">
                            <p:stCondLst>
                              <p:cond delay="0"/>
                            </p:stCondLst>
                            <p:childTnLst>
                              <p:par>
                                <p:cTn id="54" presetID="53" presetClass="entr" presetSubtype="0" fill="hold" grpId="0" nodeType="clickEffect">
                                  <p:stCondLst>
                                    <p:cond delay="0"/>
                                  </p:stCondLst>
                                  <p:childTnLst>
                                    <p:set>
                                      <p:cBhvr>
                                        <p:cTn id="55" dur="1" fill="hold">
                                          <p:stCondLst>
                                            <p:cond delay="0"/>
                                          </p:stCondLst>
                                        </p:cTn>
                                        <p:tgtEl>
                                          <p:spTgt spid="4">
                                            <p:txEl>
                                              <p:pRg st="8" end="8"/>
                                            </p:txEl>
                                          </p:spTgt>
                                        </p:tgtEl>
                                        <p:attrNameLst>
                                          <p:attrName>style.visibility</p:attrName>
                                        </p:attrNameLst>
                                      </p:cBhvr>
                                      <p:to>
                                        <p:strVal val="visible"/>
                                      </p:to>
                                    </p:set>
                                    <p:anim calcmode="lin" valueType="num">
                                      <p:cBhvr>
                                        <p:cTn id="56" dur="500" fill="hold"/>
                                        <p:tgtEl>
                                          <p:spTgt spid="4">
                                            <p:txEl>
                                              <p:pRg st="8" end="8"/>
                                            </p:txEl>
                                          </p:spTgt>
                                        </p:tgtEl>
                                        <p:attrNameLst>
                                          <p:attrName>ppt_w</p:attrName>
                                        </p:attrNameLst>
                                      </p:cBhvr>
                                      <p:tavLst>
                                        <p:tav tm="0">
                                          <p:val>
                                            <p:fltVal val="0"/>
                                          </p:val>
                                        </p:tav>
                                        <p:tav tm="100000">
                                          <p:val>
                                            <p:strVal val="#ppt_w"/>
                                          </p:val>
                                        </p:tav>
                                      </p:tavLst>
                                    </p:anim>
                                    <p:anim calcmode="lin" valueType="num">
                                      <p:cBhvr>
                                        <p:cTn id="57" dur="500" fill="hold"/>
                                        <p:tgtEl>
                                          <p:spTgt spid="4">
                                            <p:txEl>
                                              <p:pRg st="8" end="8"/>
                                            </p:txEl>
                                          </p:spTgt>
                                        </p:tgtEl>
                                        <p:attrNameLst>
                                          <p:attrName>ppt_h</p:attrName>
                                        </p:attrNameLst>
                                      </p:cBhvr>
                                      <p:tavLst>
                                        <p:tav tm="0">
                                          <p:val>
                                            <p:fltVal val="0"/>
                                          </p:val>
                                        </p:tav>
                                        <p:tav tm="100000">
                                          <p:val>
                                            <p:strVal val="#ppt_h"/>
                                          </p:val>
                                        </p:tav>
                                      </p:tavLst>
                                    </p:anim>
                                    <p:animEffect transition="in" filter="fade">
                                      <p:cBhvr>
                                        <p:cTn id="58" dur="500"/>
                                        <p:tgtEl>
                                          <p:spTgt spid="4">
                                            <p:txEl>
                                              <p:pRg st="8" end="8"/>
                                            </p:txEl>
                                          </p:spTgt>
                                        </p:tgtEl>
                                      </p:cBhvr>
                                    </p:animEffect>
                                  </p:childTnLst>
                                </p:cTn>
                              </p:par>
                            </p:childTnLst>
                          </p:cTn>
                        </p:par>
                      </p:childTnLst>
                    </p:cTn>
                  </p:par>
                  <p:par>
                    <p:cTn id="59" fill="hold" nodeType="clickPar">
                      <p:stCondLst>
                        <p:cond delay="indefinite"/>
                      </p:stCondLst>
                      <p:childTnLst>
                        <p:par>
                          <p:cTn id="60" fill="hold" nodeType="withGroup">
                            <p:stCondLst>
                              <p:cond delay="0"/>
                            </p:stCondLst>
                            <p:childTnLst>
                              <p:par>
                                <p:cTn id="61" presetID="53" presetClass="entr" presetSubtype="0" fill="hold" grpId="0" nodeType="clickEffect">
                                  <p:stCondLst>
                                    <p:cond delay="0"/>
                                  </p:stCondLst>
                                  <p:childTnLst>
                                    <p:set>
                                      <p:cBhvr>
                                        <p:cTn id="62" dur="1" fill="hold">
                                          <p:stCondLst>
                                            <p:cond delay="0"/>
                                          </p:stCondLst>
                                        </p:cTn>
                                        <p:tgtEl>
                                          <p:spTgt spid="4">
                                            <p:txEl>
                                              <p:pRg st="9" end="9"/>
                                            </p:txEl>
                                          </p:spTgt>
                                        </p:tgtEl>
                                        <p:attrNameLst>
                                          <p:attrName>style.visibility</p:attrName>
                                        </p:attrNameLst>
                                      </p:cBhvr>
                                      <p:to>
                                        <p:strVal val="visible"/>
                                      </p:to>
                                    </p:set>
                                    <p:anim calcmode="lin" valueType="num">
                                      <p:cBhvr>
                                        <p:cTn id="63" dur="500" fill="hold"/>
                                        <p:tgtEl>
                                          <p:spTgt spid="4">
                                            <p:txEl>
                                              <p:pRg st="9" end="9"/>
                                            </p:txEl>
                                          </p:spTgt>
                                        </p:tgtEl>
                                        <p:attrNameLst>
                                          <p:attrName>ppt_w</p:attrName>
                                        </p:attrNameLst>
                                      </p:cBhvr>
                                      <p:tavLst>
                                        <p:tav tm="0">
                                          <p:val>
                                            <p:fltVal val="0"/>
                                          </p:val>
                                        </p:tav>
                                        <p:tav tm="100000">
                                          <p:val>
                                            <p:strVal val="#ppt_w"/>
                                          </p:val>
                                        </p:tav>
                                      </p:tavLst>
                                    </p:anim>
                                    <p:anim calcmode="lin" valueType="num">
                                      <p:cBhvr>
                                        <p:cTn id="64" dur="500" fill="hold"/>
                                        <p:tgtEl>
                                          <p:spTgt spid="4">
                                            <p:txEl>
                                              <p:pRg st="9" end="9"/>
                                            </p:txEl>
                                          </p:spTgt>
                                        </p:tgtEl>
                                        <p:attrNameLst>
                                          <p:attrName>ppt_h</p:attrName>
                                        </p:attrNameLst>
                                      </p:cBhvr>
                                      <p:tavLst>
                                        <p:tav tm="0">
                                          <p:val>
                                            <p:fltVal val="0"/>
                                          </p:val>
                                        </p:tav>
                                        <p:tav tm="100000">
                                          <p:val>
                                            <p:strVal val="#ppt_h"/>
                                          </p:val>
                                        </p:tav>
                                      </p:tavLst>
                                    </p:anim>
                                    <p:animEffect transition="in" filter="fade">
                                      <p:cBhvr>
                                        <p:cTn id="65"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a:extLst>
              <a:ext uri="{FF2B5EF4-FFF2-40B4-BE49-F238E27FC236}">
                <a16:creationId xmlns:a16="http://schemas.microsoft.com/office/drawing/2014/main" id="{71A64856-C228-4A5A-84AE-2C7D75919C1F}"/>
              </a:ext>
            </a:extLst>
          </p:cNvPr>
          <p:cNvSpPr>
            <a:spLocks noGrp="1"/>
          </p:cNvSpPr>
          <p:nvPr>
            <p:ph type="title"/>
          </p:nvPr>
        </p:nvSpPr>
        <p:spPr>
          <a:xfrm>
            <a:off x="1981200" y="701675"/>
            <a:ext cx="8229600" cy="1143000"/>
          </a:xfrm>
        </p:spPr>
        <p:txBody>
          <a:bodyPr/>
          <a:lstStyle/>
          <a:p>
            <a:r>
              <a:rPr lang="en-US" altLang="cs-CZ"/>
              <a:t>Demand Exercise</a:t>
            </a:r>
          </a:p>
        </p:txBody>
      </p:sp>
      <p:sp>
        <p:nvSpPr>
          <p:cNvPr id="5" name="Text Placeholder 4">
            <a:extLst>
              <a:ext uri="{FF2B5EF4-FFF2-40B4-BE49-F238E27FC236}">
                <a16:creationId xmlns:a16="http://schemas.microsoft.com/office/drawing/2014/main" id="{B7548FE7-DF17-4A23-A818-289B8583DB1C}"/>
              </a:ext>
            </a:extLst>
          </p:cNvPr>
          <p:cNvSpPr>
            <a:spLocks noGrp="1"/>
          </p:cNvSpPr>
          <p:nvPr>
            <p:ph type="body" idx="1"/>
          </p:nvPr>
        </p:nvSpPr>
        <p:spPr/>
        <p:txBody>
          <a:bodyPr/>
          <a:lstStyle/>
          <a:p>
            <a:pPr eaLnBrk="1" hangingPunct="1"/>
            <a:r>
              <a:rPr lang="en-GB" altLang="cs-CZ">
                <a:solidFill>
                  <a:srgbClr val="00B050"/>
                </a:solidFill>
              </a:rPr>
              <a:t>Value demand </a:t>
            </a:r>
          </a:p>
        </p:txBody>
      </p:sp>
      <p:sp>
        <p:nvSpPr>
          <p:cNvPr id="4" name="Rectangle 3">
            <a:extLst>
              <a:ext uri="{FF2B5EF4-FFF2-40B4-BE49-F238E27FC236}">
                <a16:creationId xmlns:a16="http://schemas.microsoft.com/office/drawing/2014/main" id="{83DCD81D-87BC-43BA-A694-259E4CFCAAF2}"/>
              </a:ext>
            </a:extLst>
          </p:cNvPr>
          <p:cNvSpPr>
            <a:spLocks noGrp="1" noChangeArrowheads="1"/>
          </p:cNvSpPr>
          <p:nvPr>
            <p:ph sz="half" idx="2"/>
          </p:nvPr>
        </p:nvSpPr>
        <p:spPr/>
        <p:txBody>
          <a:bodyPr/>
          <a:lstStyle/>
          <a:p>
            <a:pPr eaLnBrk="1" hangingPunct="1">
              <a:buFont typeface="Wingdings" charset="0"/>
              <a:buChar char="§"/>
              <a:defRPr/>
            </a:pPr>
            <a:r>
              <a:rPr lang="en-US" sz="2000" dirty="0"/>
              <a:t>I want to report kids causing a nuisance</a:t>
            </a:r>
          </a:p>
          <a:p>
            <a:pPr eaLnBrk="1" hangingPunct="1">
              <a:buFont typeface="Wingdings" charset="0"/>
              <a:buChar char="§"/>
              <a:defRPr/>
            </a:pPr>
            <a:r>
              <a:rPr lang="en-US" sz="2000" dirty="0"/>
              <a:t>I have some information for you about an accident in Bolton</a:t>
            </a:r>
          </a:p>
          <a:p>
            <a:pPr eaLnBrk="1" hangingPunct="1">
              <a:buFont typeface="Wingdings" charset="0"/>
              <a:buChar char="§"/>
              <a:defRPr/>
            </a:pPr>
            <a:r>
              <a:rPr lang="en-US" sz="2000" dirty="0"/>
              <a:t>We have detained an intruder</a:t>
            </a:r>
          </a:p>
          <a:p>
            <a:pPr eaLnBrk="1" hangingPunct="1">
              <a:buFont typeface="Wingdings" charset="0"/>
              <a:buChar char="§"/>
              <a:defRPr/>
            </a:pPr>
            <a:r>
              <a:rPr lang="en-US" sz="2000" dirty="0"/>
              <a:t>I'm thinking of organising an event, what do I need to do?</a:t>
            </a:r>
          </a:p>
        </p:txBody>
      </p:sp>
      <p:sp>
        <p:nvSpPr>
          <p:cNvPr id="6" name="Text Placeholder 5">
            <a:extLst>
              <a:ext uri="{FF2B5EF4-FFF2-40B4-BE49-F238E27FC236}">
                <a16:creationId xmlns:a16="http://schemas.microsoft.com/office/drawing/2014/main" id="{2C4AC381-2610-4FC7-9C46-CD8501AB882A}"/>
              </a:ext>
            </a:extLst>
          </p:cNvPr>
          <p:cNvSpPr>
            <a:spLocks noGrp="1"/>
          </p:cNvSpPr>
          <p:nvPr>
            <p:ph type="body" sz="quarter" idx="3"/>
          </p:nvPr>
        </p:nvSpPr>
        <p:spPr/>
        <p:txBody>
          <a:bodyPr/>
          <a:lstStyle/>
          <a:p>
            <a:r>
              <a:rPr lang="en-US" altLang="cs-CZ">
                <a:solidFill>
                  <a:srgbClr val="FF0000"/>
                </a:solidFill>
              </a:rPr>
              <a:t>Failure Demand</a:t>
            </a:r>
          </a:p>
        </p:txBody>
      </p:sp>
      <p:sp>
        <p:nvSpPr>
          <p:cNvPr id="7" name="Content Placeholder 6">
            <a:extLst>
              <a:ext uri="{FF2B5EF4-FFF2-40B4-BE49-F238E27FC236}">
                <a16:creationId xmlns:a16="http://schemas.microsoft.com/office/drawing/2014/main" id="{791078F5-BAB7-4C18-9008-93F242D248B6}"/>
              </a:ext>
            </a:extLst>
          </p:cNvPr>
          <p:cNvSpPr>
            <a:spLocks noGrp="1"/>
          </p:cNvSpPr>
          <p:nvPr>
            <p:ph sz="quarter" idx="4"/>
          </p:nvPr>
        </p:nvSpPr>
        <p:spPr/>
        <p:txBody>
          <a:bodyPr/>
          <a:lstStyle/>
          <a:p>
            <a:r>
              <a:rPr lang="en-US" altLang="cs-CZ" sz="2000"/>
              <a:t>I've had an accident questionnaire, what do I do?</a:t>
            </a:r>
          </a:p>
          <a:p>
            <a:r>
              <a:rPr lang="en-US" altLang="cs-CZ" sz="2000"/>
              <a:t>I've reported an incident - why haven't you turned up?</a:t>
            </a:r>
          </a:p>
          <a:p>
            <a:r>
              <a:rPr lang="en-US" altLang="cs-CZ" sz="2000"/>
              <a:t>Police kicked the door down thinking uncle was ill - he was in hospital, who is going to pay for the door? </a:t>
            </a:r>
          </a:p>
        </p:txBody>
      </p:sp>
      <p:sp>
        <p:nvSpPr>
          <p:cNvPr id="8" name="TextBox 7">
            <a:extLst>
              <a:ext uri="{FF2B5EF4-FFF2-40B4-BE49-F238E27FC236}">
                <a16:creationId xmlns:a16="http://schemas.microsoft.com/office/drawing/2014/main" id="{1FAC6D5F-345A-4799-BC4D-0E5E958F6173}"/>
              </a:ext>
            </a:extLst>
          </p:cNvPr>
          <p:cNvSpPr txBox="1"/>
          <p:nvPr/>
        </p:nvSpPr>
        <p:spPr>
          <a:xfrm>
            <a:off x="2063750" y="5373688"/>
            <a:ext cx="8064500" cy="830262"/>
          </a:xfrm>
          <a:prstGeom prst="rect">
            <a:avLst/>
          </a:prstGeom>
          <a:noFill/>
        </p:spPr>
        <p:txBody>
          <a:bodyPr>
            <a:spAutoFit/>
          </a:bodyPr>
          <a:lstStyle/>
          <a:p>
            <a:pPr>
              <a:defRPr/>
            </a:pPr>
            <a:r>
              <a:rPr lang="en-US" sz="2400" dirty="0">
                <a:solidFill>
                  <a:srgbClr val="000090"/>
                </a:solidFill>
                <a:latin typeface="Arial" charset="0"/>
                <a:ea typeface="ＭＳ Ｐゴシック" charset="0"/>
                <a:cs typeface="ＭＳ Ｐゴシック" charset="0"/>
              </a:rPr>
              <a:t>We typically expect to see between </a:t>
            </a:r>
            <a:r>
              <a:rPr lang="en-US" sz="2400" dirty="0">
                <a:solidFill>
                  <a:srgbClr val="FF0000"/>
                </a:solidFill>
                <a:latin typeface="Arial" charset="0"/>
                <a:ea typeface="ＭＳ Ｐゴシック" charset="0"/>
                <a:cs typeface="ＭＳ Ｐゴシック" charset="0"/>
              </a:rPr>
              <a:t>40% and 60% failure demand</a:t>
            </a:r>
            <a:r>
              <a:rPr lang="en-US" sz="2400" dirty="0">
                <a:solidFill>
                  <a:schemeClr val="accent6"/>
                </a:solidFill>
                <a:latin typeface="Arial" charset="0"/>
                <a:ea typeface="ＭＳ Ｐゴシック" charset="0"/>
                <a:cs typeface="ＭＳ Ｐゴシック" charset="0"/>
              </a:rPr>
              <a:t> </a:t>
            </a:r>
            <a:r>
              <a:rPr lang="en-US" sz="2400" dirty="0">
                <a:solidFill>
                  <a:srgbClr val="000090"/>
                </a:solidFill>
                <a:latin typeface="Arial" charset="0"/>
                <a:ea typeface="ＭＳ Ｐゴシック" charset="0"/>
                <a:cs typeface="ＭＳ Ｐゴシック" charset="0"/>
              </a:rPr>
              <a:t>in service systems</a:t>
            </a:r>
          </a:p>
        </p:txBody>
      </p:sp>
    </p:spTree>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dissolve">
                                      <p:cBhvr>
                                        <p:cTn id="7" dur="500"/>
                                        <p:tgtEl>
                                          <p:spTgt spid="5">
                                            <p:txEl>
                                              <p:pRg st="0" end="0"/>
                                            </p:txEl>
                                          </p:spTgt>
                                        </p:tgtEl>
                                      </p:cBhvr>
                                    </p:animEffect>
                                  </p:childTnLst>
                                </p:cTn>
                              </p:par>
                            </p:childTnLst>
                          </p:cTn>
                        </p:par>
                        <p:par>
                          <p:cTn id="8" fill="hold" nodeType="afterGroup">
                            <p:stCondLst>
                              <p:cond delay="500"/>
                            </p:stCondLst>
                            <p:childTnLst>
                              <p:par>
                                <p:cTn id="9" presetID="9" presetClass="entr" presetSubtype="0" fill="hold" grpId="0" nodeType="afterEffect">
                                  <p:stCondLst>
                                    <p:cond delay="0"/>
                                  </p:stCondLst>
                                  <p:childTnLst>
                                    <p:set>
                                      <p:cBhvr>
                                        <p:cTn id="10" dur="1" fill="hold">
                                          <p:stCondLst>
                                            <p:cond delay="0"/>
                                          </p:stCondLst>
                                        </p:cTn>
                                        <p:tgtEl>
                                          <p:spTgt spid="4">
                                            <p:txEl>
                                              <p:pRg st="0" end="0"/>
                                            </p:txEl>
                                          </p:spTgt>
                                        </p:tgtEl>
                                        <p:attrNameLst>
                                          <p:attrName>style.visibility</p:attrName>
                                        </p:attrNameLst>
                                      </p:cBhvr>
                                      <p:to>
                                        <p:strVal val="visible"/>
                                      </p:to>
                                    </p:set>
                                    <p:animEffect transition="in" filter="dissolve">
                                      <p:cBhvr>
                                        <p:cTn id="11" dur="500"/>
                                        <p:tgtEl>
                                          <p:spTgt spid="4">
                                            <p:txEl>
                                              <p:pRg st="0" end="0"/>
                                            </p:txEl>
                                          </p:spTgt>
                                        </p:tgtEl>
                                      </p:cBhvr>
                                    </p:animEffect>
                                  </p:childTnLst>
                                </p:cTn>
                              </p:par>
                            </p:childTnLst>
                          </p:cTn>
                        </p:par>
                        <p:par>
                          <p:cTn id="12" fill="hold" nodeType="afterGroup">
                            <p:stCondLst>
                              <p:cond delay="1000"/>
                            </p:stCondLst>
                            <p:childTnLst>
                              <p:par>
                                <p:cTn id="13" presetID="9" presetClass="entr" presetSubtype="0" fill="hold" grpId="0" nodeType="afterEffect">
                                  <p:stCondLst>
                                    <p:cond delay="0"/>
                                  </p:stCondLst>
                                  <p:childTnLst>
                                    <p:set>
                                      <p:cBhvr>
                                        <p:cTn id="14" dur="1" fill="hold">
                                          <p:stCondLst>
                                            <p:cond delay="0"/>
                                          </p:stCondLst>
                                        </p:cTn>
                                        <p:tgtEl>
                                          <p:spTgt spid="4">
                                            <p:txEl>
                                              <p:pRg st="1" end="1"/>
                                            </p:txEl>
                                          </p:spTgt>
                                        </p:tgtEl>
                                        <p:attrNameLst>
                                          <p:attrName>style.visibility</p:attrName>
                                        </p:attrNameLst>
                                      </p:cBhvr>
                                      <p:to>
                                        <p:strVal val="visible"/>
                                      </p:to>
                                    </p:set>
                                    <p:animEffect transition="in" filter="dissolve">
                                      <p:cBhvr>
                                        <p:cTn id="15" dur="500"/>
                                        <p:tgtEl>
                                          <p:spTgt spid="4">
                                            <p:txEl>
                                              <p:pRg st="1" end="1"/>
                                            </p:txEl>
                                          </p:spTgt>
                                        </p:tgtEl>
                                      </p:cBhvr>
                                    </p:animEffect>
                                  </p:childTnLst>
                                </p:cTn>
                              </p:par>
                            </p:childTnLst>
                          </p:cTn>
                        </p:par>
                        <p:par>
                          <p:cTn id="16" fill="hold" nodeType="afterGroup">
                            <p:stCondLst>
                              <p:cond delay="1500"/>
                            </p:stCondLst>
                            <p:childTnLst>
                              <p:par>
                                <p:cTn id="17" presetID="9" presetClass="entr" presetSubtype="0" fill="hold" grpId="0" nodeType="afterEffect">
                                  <p:stCondLst>
                                    <p:cond delay="0"/>
                                  </p:stCondLst>
                                  <p:childTnLst>
                                    <p:set>
                                      <p:cBhvr>
                                        <p:cTn id="18" dur="1" fill="hold">
                                          <p:stCondLst>
                                            <p:cond delay="0"/>
                                          </p:stCondLst>
                                        </p:cTn>
                                        <p:tgtEl>
                                          <p:spTgt spid="4">
                                            <p:txEl>
                                              <p:pRg st="2" end="2"/>
                                            </p:txEl>
                                          </p:spTgt>
                                        </p:tgtEl>
                                        <p:attrNameLst>
                                          <p:attrName>style.visibility</p:attrName>
                                        </p:attrNameLst>
                                      </p:cBhvr>
                                      <p:to>
                                        <p:strVal val="visible"/>
                                      </p:to>
                                    </p:set>
                                    <p:animEffect transition="in" filter="dissolve">
                                      <p:cBhvr>
                                        <p:cTn id="19" dur="500"/>
                                        <p:tgtEl>
                                          <p:spTgt spid="4">
                                            <p:txEl>
                                              <p:pRg st="2" end="2"/>
                                            </p:txEl>
                                          </p:spTgt>
                                        </p:tgtEl>
                                      </p:cBhvr>
                                    </p:animEffect>
                                  </p:childTnLst>
                                </p:cTn>
                              </p:par>
                            </p:childTnLst>
                          </p:cTn>
                        </p:par>
                        <p:par>
                          <p:cTn id="20" fill="hold" nodeType="afterGroup">
                            <p:stCondLst>
                              <p:cond delay="2000"/>
                            </p:stCondLst>
                            <p:childTnLst>
                              <p:par>
                                <p:cTn id="21" presetID="9" presetClass="entr" presetSubtype="0" fill="hold" grpId="0" nodeType="afterEffect">
                                  <p:stCondLst>
                                    <p:cond delay="0"/>
                                  </p:stCondLst>
                                  <p:childTnLst>
                                    <p:set>
                                      <p:cBhvr>
                                        <p:cTn id="22" dur="1" fill="hold">
                                          <p:stCondLst>
                                            <p:cond delay="0"/>
                                          </p:stCondLst>
                                        </p:cTn>
                                        <p:tgtEl>
                                          <p:spTgt spid="4">
                                            <p:txEl>
                                              <p:pRg st="3" end="3"/>
                                            </p:txEl>
                                          </p:spTgt>
                                        </p:tgtEl>
                                        <p:attrNameLst>
                                          <p:attrName>style.visibility</p:attrName>
                                        </p:attrNameLst>
                                      </p:cBhvr>
                                      <p:to>
                                        <p:strVal val="visible"/>
                                      </p:to>
                                    </p:set>
                                    <p:animEffect transition="in" filter="dissolve">
                                      <p:cBhvr>
                                        <p:cTn id="23" dur="500"/>
                                        <p:tgtEl>
                                          <p:spTgt spid="4">
                                            <p:txEl>
                                              <p:pRg st="3" end="3"/>
                                            </p:txEl>
                                          </p:spTgt>
                                        </p:tgtEl>
                                      </p:cBhvr>
                                    </p:animEffect>
                                  </p:childTnLst>
                                </p:cTn>
                              </p:par>
                            </p:childTnLst>
                          </p:cTn>
                        </p:par>
                      </p:childTnLst>
                    </p:cTn>
                  </p:par>
                  <p:par>
                    <p:cTn id="24" fill="hold" nodeType="clickPar">
                      <p:stCondLst>
                        <p:cond delay="indefinite"/>
                      </p:stCondLst>
                      <p:childTnLst>
                        <p:par>
                          <p:cTn id="25" fill="hold" nodeType="withGroup">
                            <p:stCondLst>
                              <p:cond delay="0"/>
                            </p:stCondLst>
                            <p:childTnLst>
                              <p:par>
                                <p:cTn id="26" presetID="9" presetClass="entr" presetSubtype="0" fill="hold" grpId="0" nodeType="clickEffect">
                                  <p:stCondLst>
                                    <p:cond delay="0"/>
                                  </p:stCondLst>
                                  <p:childTnLst>
                                    <p:set>
                                      <p:cBhvr>
                                        <p:cTn id="27" dur="1" fill="hold">
                                          <p:stCondLst>
                                            <p:cond delay="0"/>
                                          </p:stCondLst>
                                        </p:cTn>
                                        <p:tgtEl>
                                          <p:spTgt spid="6">
                                            <p:txEl>
                                              <p:pRg st="0" end="0"/>
                                            </p:txEl>
                                          </p:spTgt>
                                        </p:tgtEl>
                                        <p:attrNameLst>
                                          <p:attrName>style.visibility</p:attrName>
                                        </p:attrNameLst>
                                      </p:cBhvr>
                                      <p:to>
                                        <p:strVal val="visible"/>
                                      </p:to>
                                    </p:set>
                                    <p:animEffect transition="in" filter="dissolve">
                                      <p:cBhvr>
                                        <p:cTn id="28" dur="500"/>
                                        <p:tgtEl>
                                          <p:spTgt spid="6">
                                            <p:txEl>
                                              <p:pRg st="0" end="0"/>
                                            </p:txEl>
                                          </p:spTgt>
                                        </p:tgtEl>
                                      </p:cBhvr>
                                    </p:animEffect>
                                  </p:childTnLst>
                                </p:cTn>
                              </p:par>
                            </p:childTnLst>
                          </p:cTn>
                        </p:par>
                        <p:par>
                          <p:cTn id="29" fill="hold" nodeType="afterGroup">
                            <p:stCondLst>
                              <p:cond delay="500"/>
                            </p:stCondLst>
                            <p:childTnLst>
                              <p:par>
                                <p:cTn id="30" presetID="9" presetClass="entr" presetSubtype="0" fill="hold" grpId="0" nodeType="after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dissolve">
                                      <p:cBhvr>
                                        <p:cTn id="32" dur="500"/>
                                        <p:tgtEl>
                                          <p:spTgt spid="7">
                                            <p:txEl>
                                              <p:pRg st="0" end="0"/>
                                            </p:txEl>
                                          </p:spTgt>
                                        </p:tgtEl>
                                      </p:cBhvr>
                                    </p:animEffect>
                                  </p:childTnLst>
                                </p:cTn>
                              </p:par>
                            </p:childTnLst>
                          </p:cTn>
                        </p:par>
                        <p:par>
                          <p:cTn id="33" fill="hold" nodeType="afterGroup">
                            <p:stCondLst>
                              <p:cond delay="1000"/>
                            </p:stCondLst>
                            <p:childTnLst>
                              <p:par>
                                <p:cTn id="34" presetID="9" presetClass="entr" presetSubtype="0" fill="hold" grpId="0" nodeType="afterEffect">
                                  <p:stCondLst>
                                    <p:cond delay="0"/>
                                  </p:stCondLst>
                                  <p:childTnLst>
                                    <p:set>
                                      <p:cBhvr>
                                        <p:cTn id="35" dur="1" fill="hold">
                                          <p:stCondLst>
                                            <p:cond delay="0"/>
                                          </p:stCondLst>
                                        </p:cTn>
                                        <p:tgtEl>
                                          <p:spTgt spid="7">
                                            <p:txEl>
                                              <p:pRg st="1" end="1"/>
                                            </p:txEl>
                                          </p:spTgt>
                                        </p:tgtEl>
                                        <p:attrNameLst>
                                          <p:attrName>style.visibility</p:attrName>
                                        </p:attrNameLst>
                                      </p:cBhvr>
                                      <p:to>
                                        <p:strVal val="visible"/>
                                      </p:to>
                                    </p:set>
                                    <p:animEffect transition="in" filter="dissolve">
                                      <p:cBhvr>
                                        <p:cTn id="36" dur="500"/>
                                        <p:tgtEl>
                                          <p:spTgt spid="7">
                                            <p:txEl>
                                              <p:pRg st="1" end="1"/>
                                            </p:txEl>
                                          </p:spTgt>
                                        </p:tgtEl>
                                      </p:cBhvr>
                                    </p:animEffect>
                                  </p:childTnLst>
                                </p:cTn>
                              </p:par>
                            </p:childTnLst>
                          </p:cTn>
                        </p:par>
                        <p:par>
                          <p:cTn id="37" fill="hold" nodeType="afterGroup">
                            <p:stCondLst>
                              <p:cond delay="1500"/>
                            </p:stCondLst>
                            <p:childTnLst>
                              <p:par>
                                <p:cTn id="38" presetID="9" presetClass="entr" presetSubtype="0" fill="hold" grpId="0" nodeType="afterEffect">
                                  <p:stCondLst>
                                    <p:cond delay="0"/>
                                  </p:stCondLst>
                                  <p:childTnLst>
                                    <p:set>
                                      <p:cBhvr>
                                        <p:cTn id="39" dur="1" fill="hold">
                                          <p:stCondLst>
                                            <p:cond delay="0"/>
                                          </p:stCondLst>
                                        </p:cTn>
                                        <p:tgtEl>
                                          <p:spTgt spid="7">
                                            <p:txEl>
                                              <p:pRg st="2" end="2"/>
                                            </p:txEl>
                                          </p:spTgt>
                                        </p:tgtEl>
                                        <p:attrNameLst>
                                          <p:attrName>style.visibility</p:attrName>
                                        </p:attrNameLst>
                                      </p:cBhvr>
                                      <p:to>
                                        <p:strVal val="visible"/>
                                      </p:to>
                                    </p:set>
                                    <p:animEffect transition="in" filter="dissolve">
                                      <p:cBhvr>
                                        <p:cTn id="40" dur="500"/>
                                        <p:tgtEl>
                                          <p:spTgt spid="7">
                                            <p:txEl>
                                              <p:pRg st="2" end="2"/>
                                            </p:txEl>
                                          </p:spTgt>
                                        </p:tgtEl>
                                      </p:cBhvr>
                                    </p:animEffect>
                                  </p:childTnLst>
                                </p:cTn>
                              </p:par>
                            </p:childTnLst>
                          </p:cTn>
                        </p:par>
                      </p:childTnLst>
                    </p:cTn>
                  </p:par>
                  <p:par>
                    <p:cTn id="41" fill="hold" nodeType="clickPar">
                      <p:stCondLst>
                        <p:cond delay="indefinite"/>
                      </p:stCondLst>
                      <p:childTnLst>
                        <p:par>
                          <p:cTn id="42" fill="hold" nodeType="withGroup">
                            <p:stCondLst>
                              <p:cond delay="0"/>
                            </p:stCondLst>
                            <p:childTnLst>
                              <p:par>
                                <p:cTn id="43" presetID="9" presetClass="entr" presetSubtype="0" fill="hold" grpId="0" nodeType="clickEffect">
                                  <p:stCondLst>
                                    <p:cond delay="0"/>
                                  </p:stCondLst>
                                  <p:childTnLst>
                                    <p:set>
                                      <p:cBhvr>
                                        <p:cTn id="44" dur="1" fill="hold">
                                          <p:stCondLst>
                                            <p:cond delay="0"/>
                                          </p:stCondLst>
                                        </p:cTn>
                                        <p:tgtEl>
                                          <p:spTgt spid="8"/>
                                        </p:tgtEl>
                                        <p:attrNameLst>
                                          <p:attrName>style.visibility</p:attrName>
                                        </p:attrNameLst>
                                      </p:cBhvr>
                                      <p:to>
                                        <p:strVal val="visible"/>
                                      </p:to>
                                    </p:set>
                                    <p:animEffect transition="in" filter="dissolve">
                                      <p:cBhvr>
                                        <p:cTn id="45"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P spid="4" grpId="0" build="p"/>
      <p:bldP spid="6" grpId="0" build="p"/>
      <p:bldP spid="7" grpId="0" build="p"/>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But </a:t>
            </a:r>
            <a:r>
              <a:rPr lang="cs-CZ" dirty="0" err="1"/>
              <a:t>first</a:t>
            </a:r>
            <a:r>
              <a:rPr lang="cs-CZ" dirty="0"/>
              <a:t> </a:t>
            </a:r>
            <a:r>
              <a:rPr lang="cs-CZ" dirty="0" err="1"/>
              <a:t>some</a:t>
            </a:r>
            <a:r>
              <a:rPr lang="cs-CZ" dirty="0"/>
              <a:t> more </a:t>
            </a:r>
            <a:r>
              <a:rPr lang="cs-CZ" dirty="0" err="1"/>
              <a:t>introductions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lstStyle/>
          <a:p>
            <a:pPr marL="0" indent="0">
              <a:buNone/>
            </a:pPr>
            <a:r>
              <a:rPr lang="cs-CZ" dirty="0" err="1"/>
              <a:t>Those</a:t>
            </a:r>
            <a:r>
              <a:rPr lang="cs-CZ" dirty="0"/>
              <a:t> </a:t>
            </a:r>
            <a:r>
              <a:rPr lang="cs-CZ" dirty="0" err="1"/>
              <a:t>who</a:t>
            </a:r>
            <a:r>
              <a:rPr lang="cs-CZ" dirty="0"/>
              <a:t> are </a:t>
            </a:r>
            <a:r>
              <a:rPr lang="cs-CZ" dirty="0" err="1"/>
              <a:t>here</a:t>
            </a:r>
            <a:r>
              <a:rPr lang="cs-CZ" dirty="0"/>
              <a:t> </a:t>
            </a:r>
            <a:r>
              <a:rPr lang="cs-CZ" dirty="0" err="1"/>
              <a:t>for</a:t>
            </a:r>
            <a:r>
              <a:rPr lang="cs-CZ" dirty="0"/>
              <a:t> </a:t>
            </a:r>
            <a:r>
              <a:rPr lang="cs-CZ" dirty="0" err="1"/>
              <a:t>the</a:t>
            </a:r>
            <a:r>
              <a:rPr lang="cs-CZ" dirty="0"/>
              <a:t> </a:t>
            </a:r>
            <a:r>
              <a:rPr lang="cs-CZ" dirty="0" err="1"/>
              <a:t>first</a:t>
            </a:r>
            <a:r>
              <a:rPr lang="cs-CZ" dirty="0"/>
              <a:t> </a:t>
            </a:r>
            <a:r>
              <a:rPr lang="cs-CZ" dirty="0" err="1"/>
              <a:t>time</a:t>
            </a:r>
            <a:r>
              <a:rPr lang="cs-CZ" dirty="0"/>
              <a:t>:</a:t>
            </a:r>
          </a:p>
          <a:p>
            <a:pPr marL="0" indent="0">
              <a:buNone/>
            </a:pPr>
            <a:r>
              <a:rPr lang="cs-CZ" dirty="0" err="1"/>
              <a:t>Please</a:t>
            </a:r>
            <a:r>
              <a:rPr lang="cs-CZ" dirty="0"/>
              <a:t> </a:t>
            </a:r>
            <a:r>
              <a:rPr lang="cs-CZ" dirty="0" err="1"/>
              <a:t>introduce</a:t>
            </a:r>
            <a:r>
              <a:rPr lang="cs-CZ" dirty="0"/>
              <a:t> </a:t>
            </a:r>
            <a:r>
              <a:rPr lang="cs-CZ" dirty="0" err="1"/>
              <a:t>yourself</a:t>
            </a:r>
            <a:r>
              <a:rPr lang="cs-CZ" dirty="0"/>
              <a:t>:</a:t>
            </a:r>
            <a:br>
              <a:rPr lang="cs-CZ" dirty="0"/>
            </a:br>
            <a:endParaRPr lang="cs-CZ" dirty="0"/>
          </a:p>
          <a:p>
            <a:pPr marL="0" indent="0">
              <a:buNone/>
            </a:pPr>
            <a:r>
              <a:rPr lang="cs-CZ" dirty="0"/>
              <a:t>I </a:t>
            </a:r>
            <a:r>
              <a:rPr lang="cs-CZ" dirty="0" err="1"/>
              <a:t>am</a:t>
            </a:r>
            <a:r>
              <a:rPr lang="cs-CZ" dirty="0"/>
              <a:t> ………. </a:t>
            </a:r>
            <a:r>
              <a:rPr lang="cs-CZ" dirty="0" err="1"/>
              <a:t>from</a:t>
            </a:r>
            <a:r>
              <a:rPr lang="cs-CZ" dirty="0"/>
              <a:t> ……….. </a:t>
            </a:r>
            <a:r>
              <a:rPr lang="cs-CZ" dirty="0" err="1"/>
              <a:t>studying</a:t>
            </a:r>
            <a:r>
              <a:rPr lang="cs-CZ" dirty="0"/>
              <a:t> ………</a:t>
            </a:r>
          </a:p>
          <a:p>
            <a:pPr marL="0" indent="0">
              <a:buNone/>
            </a:pPr>
            <a:r>
              <a:rPr lang="cs-CZ" dirty="0"/>
              <a:t>I </a:t>
            </a:r>
            <a:r>
              <a:rPr lang="cs-CZ" dirty="0" err="1"/>
              <a:t>am</a:t>
            </a:r>
            <a:r>
              <a:rPr lang="cs-CZ" dirty="0"/>
              <a:t> </a:t>
            </a:r>
            <a:r>
              <a:rPr lang="cs-CZ" dirty="0" err="1"/>
              <a:t>interested</a:t>
            </a:r>
            <a:r>
              <a:rPr lang="cs-CZ" dirty="0"/>
              <a:t> in public management </a:t>
            </a:r>
            <a:r>
              <a:rPr lang="cs-CZ" dirty="0" err="1"/>
              <a:t>because</a:t>
            </a:r>
            <a:r>
              <a:rPr lang="cs-CZ" dirty="0"/>
              <a:t>…</a:t>
            </a:r>
          </a:p>
          <a:p>
            <a:pPr marL="0" indent="0">
              <a:buNone/>
            </a:pPr>
            <a:endParaRPr lang="cs-CZ" dirty="0"/>
          </a:p>
          <a:p>
            <a:pPr marL="0" indent="0">
              <a:buNone/>
            </a:pPr>
            <a:endParaRPr lang="cs-CZ" dirty="0"/>
          </a:p>
          <a:p>
            <a:endParaRPr lang="cs-CZ" dirty="0"/>
          </a:p>
        </p:txBody>
      </p:sp>
    </p:spTree>
    <p:extLst>
      <p:ext uri="{BB962C8B-B14F-4D97-AF65-F5344CB8AC3E}">
        <p14:creationId xmlns:p14="http://schemas.microsoft.com/office/powerpoint/2010/main" val="27887097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a:xfrm>
            <a:off x="1072191" y="584684"/>
            <a:ext cx="8291264" cy="504056"/>
          </a:xfrm>
        </p:spPr>
        <p:txBody>
          <a:bodyPr/>
          <a:lstStyle/>
          <a:p>
            <a:r>
              <a:rPr lang="en-GB" sz="4400" b="0" dirty="0">
                <a:solidFill>
                  <a:srgbClr val="CC0066"/>
                </a:solidFill>
                <a:latin typeface="+mj-lt"/>
                <a:cs typeface="+mj-cs"/>
              </a:rPr>
              <a:t>Value and failure demand</a:t>
            </a:r>
          </a:p>
        </p:txBody>
      </p:sp>
      <p:sp>
        <p:nvSpPr>
          <p:cNvPr id="3" name="Zástupný symbol pro obsah 2"/>
          <p:cNvSpPr>
            <a:spLocks noGrp="1"/>
          </p:cNvSpPr>
          <p:nvPr>
            <p:ph idx="10"/>
          </p:nvPr>
        </p:nvSpPr>
        <p:spPr>
          <a:xfrm>
            <a:off x="1991544" y="1880829"/>
            <a:ext cx="8229600" cy="3888431"/>
          </a:xfrm>
        </p:spPr>
        <p:txBody>
          <a:bodyPr>
            <a:normAutofit/>
          </a:bodyPr>
          <a:lstStyle/>
          <a:p>
            <a:r>
              <a:rPr lang="en-GB" sz="2600" b="1" dirty="0">
                <a:latin typeface="Calibri" pitchFamily="34" charset="0"/>
                <a:cs typeface="Calibri" pitchFamily="34" charset="0"/>
              </a:rPr>
              <a:t>Failure demand </a:t>
            </a:r>
            <a:endParaRPr lang="cs-CZ" sz="2600" b="1">
              <a:latin typeface="Calibri" pitchFamily="34" charset="0"/>
              <a:cs typeface="Calibri" pitchFamily="34" charset="0"/>
            </a:endParaRPr>
          </a:p>
          <a:p>
            <a:pPr marL="0" indent="0">
              <a:buNone/>
            </a:pPr>
            <a:r>
              <a:rPr lang="en-GB" sz="2600">
                <a:latin typeface="Calibri" pitchFamily="34" charset="0"/>
                <a:cs typeface="Calibri" pitchFamily="34" charset="0"/>
              </a:rPr>
              <a:t>= </a:t>
            </a:r>
            <a:r>
              <a:rPr lang="en-GB" sz="2600" dirty="0">
                <a:latin typeface="Calibri" pitchFamily="34" charset="0"/>
                <a:cs typeface="Calibri" pitchFamily="34" charset="0"/>
              </a:rPr>
              <a:t>caused by a failure of an organisation to do something for the customer or to do </a:t>
            </a:r>
            <a:r>
              <a:rPr lang="en-GB" sz="2600">
                <a:latin typeface="Calibri" pitchFamily="34" charset="0"/>
                <a:cs typeface="Calibri" pitchFamily="34" charset="0"/>
              </a:rPr>
              <a:t>it properly</a:t>
            </a:r>
            <a:endParaRPr lang="cs-CZ" sz="2600">
              <a:latin typeface="Calibri" pitchFamily="34" charset="0"/>
              <a:cs typeface="Calibri" pitchFamily="34" charset="0"/>
            </a:endParaRPr>
          </a:p>
          <a:p>
            <a:pPr marL="0" indent="0">
              <a:buNone/>
            </a:pPr>
            <a:r>
              <a:rPr lang="cs-CZ" sz="2600" dirty="0">
                <a:latin typeface="Calibri" pitchFamily="34" charset="0"/>
                <a:cs typeface="Calibri" pitchFamily="34" charset="0"/>
              </a:rPr>
              <a:t>= </a:t>
            </a:r>
            <a:r>
              <a:rPr lang="cs-CZ" sz="2600" dirty="0" err="1">
                <a:latin typeface="Calibri" pitchFamily="34" charset="0"/>
                <a:cs typeface="Calibri" pitchFamily="34" charset="0"/>
              </a:rPr>
              <a:t>something</a:t>
            </a:r>
            <a:r>
              <a:rPr lang="cs-CZ" sz="2600" dirty="0">
                <a:latin typeface="Calibri" pitchFamily="34" charset="0"/>
                <a:cs typeface="Calibri" pitchFamily="34" charset="0"/>
              </a:rPr>
              <a:t> </a:t>
            </a:r>
            <a:r>
              <a:rPr lang="cs-CZ" sz="2600" dirty="0" err="1">
                <a:latin typeface="Calibri" pitchFamily="34" charset="0"/>
                <a:cs typeface="Calibri" pitchFamily="34" charset="0"/>
              </a:rPr>
              <a:t>that</a:t>
            </a:r>
            <a:r>
              <a:rPr lang="cs-CZ" sz="2600" dirty="0">
                <a:latin typeface="Calibri" pitchFamily="34" charset="0"/>
                <a:cs typeface="Calibri" pitchFamily="34" charset="0"/>
              </a:rPr>
              <a:t> </a:t>
            </a:r>
            <a:r>
              <a:rPr lang="cs-CZ" sz="2600" dirty="0" err="1">
                <a:latin typeface="Calibri" pitchFamily="34" charset="0"/>
                <a:cs typeface="Calibri" pitchFamily="34" charset="0"/>
              </a:rPr>
              <a:t>could</a:t>
            </a:r>
            <a:r>
              <a:rPr lang="cs-CZ" sz="2600" dirty="0">
                <a:latin typeface="Calibri" pitchFamily="34" charset="0"/>
                <a:cs typeface="Calibri" pitchFamily="34" charset="0"/>
              </a:rPr>
              <a:t> </a:t>
            </a:r>
            <a:r>
              <a:rPr lang="cs-CZ" sz="2600" dirty="0" err="1">
                <a:latin typeface="Calibri" pitchFamily="34" charset="0"/>
                <a:cs typeface="Calibri" pitchFamily="34" charset="0"/>
              </a:rPr>
              <a:t>be</a:t>
            </a:r>
            <a:r>
              <a:rPr lang="cs-CZ" sz="2600" dirty="0">
                <a:latin typeface="Calibri" pitchFamily="34" charset="0"/>
                <a:cs typeface="Calibri" pitchFamily="34" charset="0"/>
              </a:rPr>
              <a:t> </a:t>
            </a:r>
            <a:r>
              <a:rPr lang="cs-CZ" sz="2600" dirty="0" err="1">
                <a:latin typeface="Calibri" pitchFamily="34" charset="0"/>
                <a:cs typeface="Calibri" pitchFamily="34" charset="0"/>
              </a:rPr>
              <a:t>prevented</a:t>
            </a:r>
            <a:r>
              <a:rPr lang="cs-CZ" sz="2600" dirty="0">
                <a:latin typeface="Calibri" pitchFamily="34" charset="0"/>
                <a:cs typeface="Calibri" pitchFamily="34" charset="0"/>
              </a:rPr>
              <a:t> by </a:t>
            </a:r>
            <a:r>
              <a:rPr lang="cs-CZ" sz="2600" dirty="0" err="1">
                <a:latin typeface="Calibri" pitchFamily="34" charset="0"/>
                <a:cs typeface="Calibri" pitchFamily="34" charset="0"/>
              </a:rPr>
              <a:t>the</a:t>
            </a:r>
            <a:r>
              <a:rPr lang="cs-CZ" sz="2600" dirty="0">
                <a:latin typeface="Calibri" pitchFamily="34" charset="0"/>
                <a:cs typeface="Calibri" pitchFamily="34" charset="0"/>
              </a:rPr>
              <a:t> </a:t>
            </a:r>
            <a:r>
              <a:rPr lang="cs-CZ" sz="2600" dirty="0" err="1">
                <a:latin typeface="Calibri" pitchFamily="34" charset="0"/>
                <a:cs typeface="Calibri" pitchFamily="34" charset="0"/>
              </a:rPr>
              <a:t>organisation</a:t>
            </a:r>
            <a:endParaRPr lang="cs-CZ" sz="2600" dirty="0">
              <a:latin typeface="Calibri" pitchFamily="34" charset="0"/>
              <a:cs typeface="Calibri" pitchFamily="34" charset="0"/>
            </a:endParaRPr>
          </a:p>
          <a:p>
            <a:endParaRPr lang="en-GB" sz="2600">
              <a:latin typeface="Calibri" pitchFamily="34" charset="0"/>
              <a:cs typeface="Calibri" pitchFamily="34" charset="0"/>
            </a:endParaRPr>
          </a:p>
          <a:p>
            <a:r>
              <a:rPr lang="en-GB" sz="2600" b="1" dirty="0">
                <a:latin typeface="Calibri" pitchFamily="34" charset="0"/>
                <a:cs typeface="Calibri" pitchFamily="34" charset="0"/>
              </a:rPr>
              <a:t>Value demand </a:t>
            </a:r>
            <a:r>
              <a:rPr lang="en-GB" sz="2600" dirty="0">
                <a:latin typeface="Calibri" pitchFamily="34" charset="0"/>
                <a:cs typeface="Calibri" pitchFamily="34" charset="0"/>
              </a:rPr>
              <a:t>= not failure demand, demand that is present in perfect system</a:t>
            </a:r>
          </a:p>
          <a:p>
            <a:pPr>
              <a:spcBef>
                <a:spcPts val="1200"/>
              </a:spcBef>
            </a:pPr>
            <a:endParaRPr lang="en-GB" sz="2600" dirty="0">
              <a:latin typeface="Calibri" pitchFamily="34" charset="0"/>
              <a:cs typeface="Calibri" pitchFamily="34" charset="0"/>
            </a:endParaRPr>
          </a:p>
        </p:txBody>
      </p:sp>
    </p:spTree>
    <p:extLst>
      <p:ext uri="{BB962C8B-B14F-4D97-AF65-F5344CB8AC3E}">
        <p14:creationId xmlns:p14="http://schemas.microsoft.com/office/powerpoint/2010/main" val="253453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rázek 2">
            <a:extLst>
              <a:ext uri="{FF2B5EF4-FFF2-40B4-BE49-F238E27FC236}">
                <a16:creationId xmlns:a16="http://schemas.microsoft.com/office/drawing/2014/main" id="{5AE4A317-4CBB-46CA-9AA6-96AAA7A3CA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640404"/>
            <a:ext cx="12192000" cy="8138808"/>
          </a:xfrm>
          <a:prstGeom prst="rect">
            <a:avLst/>
          </a:prstGeom>
        </p:spPr>
      </p:pic>
      <p:sp>
        <p:nvSpPr>
          <p:cNvPr id="4" name="TextovéPole 3">
            <a:extLst>
              <a:ext uri="{FF2B5EF4-FFF2-40B4-BE49-F238E27FC236}">
                <a16:creationId xmlns:a16="http://schemas.microsoft.com/office/drawing/2014/main" id="{A94C4603-4227-490C-8FE9-21B875787A14}"/>
              </a:ext>
            </a:extLst>
          </p:cNvPr>
          <p:cNvSpPr txBox="1"/>
          <p:nvPr/>
        </p:nvSpPr>
        <p:spPr>
          <a:xfrm>
            <a:off x="262687" y="3781075"/>
            <a:ext cx="4683526" cy="646331"/>
          </a:xfrm>
          <a:prstGeom prst="rect">
            <a:avLst/>
          </a:prstGeom>
          <a:noFill/>
        </p:spPr>
        <p:txBody>
          <a:bodyPr wrap="none" rtlCol="0">
            <a:spAutoFit/>
          </a:bodyPr>
          <a:lstStyle/>
          <a:p>
            <a:r>
              <a:rPr lang="cs-CZ" sz="3600" dirty="0" err="1">
                <a:latin typeface="Calibri" panose="020F0502020204030204" pitchFamily="34" charset="0"/>
                <a:cs typeface="Calibri" panose="020F0502020204030204" pitchFamily="34" charset="0"/>
              </a:rPr>
              <a:t>Break</a:t>
            </a:r>
            <a:r>
              <a:rPr lang="cs-CZ" sz="3600" dirty="0">
                <a:latin typeface="Calibri" panose="020F0502020204030204" pitchFamily="34" charset="0"/>
                <a:cs typeface="Calibri" panose="020F0502020204030204" pitchFamily="34" charset="0"/>
              </a:rPr>
              <a:t> - </a:t>
            </a:r>
            <a:r>
              <a:rPr lang="cs-CZ" sz="3600" dirty="0" err="1">
                <a:latin typeface="Calibri" panose="020F0502020204030204" pitchFamily="34" charset="0"/>
                <a:cs typeface="Calibri" panose="020F0502020204030204" pitchFamily="34" charset="0"/>
              </a:rPr>
              <a:t>be</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back</a:t>
            </a:r>
            <a:r>
              <a:rPr lang="cs-CZ" sz="3600" dirty="0">
                <a:latin typeface="Calibri" panose="020F0502020204030204" pitchFamily="34" charset="0"/>
                <a:cs typeface="Calibri" panose="020F0502020204030204" pitchFamily="34" charset="0"/>
              </a:rPr>
              <a:t> </a:t>
            </a:r>
            <a:r>
              <a:rPr lang="cs-CZ" sz="3600" dirty="0" err="1">
                <a:latin typeface="Calibri" panose="020F0502020204030204" pitchFamily="34" charset="0"/>
                <a:cs typeface="Calibri" panose="020F0502020204030204" pitchFamily="34" charset="0"/>
              </a:rPr>
              <a:t>at</a:t>
            </a:r>
            <a:r>
              <a:rPr lang="cs-CZ" sz="3600" dirty="0">
                <a:latin typeface="Calibri" panose="020F0502020204030204" pitchFamily="34" charset="0"/>
                <a:cs typeface="Calibri" panose="020F0502020204030204" pitchFamily="34" charset="0"/>
              </a:rPr>
              <a:t> 15:45</a:t>
            </a:r>
          </a:p>
        </p:txBody>
      </p:sp>
    </p:spTree>
    <p:extLst>
      <p:ext uri="{BB962C8B-B14F-4D97-AF65-F5344CB8AC3E}">
        <p14:creationId xmlns:p14="http://schemas.microsoft.com/office/powerpoint/2010/main" val="145120296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a:bodyPr>
          <a:lstStyle/>
          <a:p>
            <a:pPr lvl="1"/>
            <a:r>
              <a:rPr lang="en-GB" sz="4800" b="1" dirty="0"/>
              <a:t>Paradigm shifts </a:t>
            </a:r>
            <a:r>
              <a:rPr lang="cs-CZ" sz="4800" b="1" dirty="0"/>
              <a:t>2</a:t>
            </a:r>
            <a:r>
              <a:rPr lang="en-GB" sz="4800" b="1" dirty="0"/>
              <a:t>: </a:t>
            </a:r>
            <a:br>
              <a:rPr lang="cs-CZ" sz="4800" dirty="0"/>
            </a:br>
            <a:r>
              <a:rPr lang="en-GB" sz="3200" dirty="0"/>
              <a:t>The Nature of Public Organisations, </a:t>
            </a:r>
            <a:endParaRPr lang="cs-CZ" sz="3200" dirty="0"/>
          </a:p>
          <a:p>
            <a:pPr lvl="1"/>
            <a:r>
              <a:rPr lang="en-GB" sz="3200" dirty="0"/>
              <a:t>Motivation of Staff, </a:t>
            </a:r>
            <a:endParaRPr lang="cs-CZ" sz="3200" dirty="0"/>
          </a:p>
          <a:p>
            <a:pPr lvl="1"/>
            <a:r>
              <a:rPr lang="en-GB" sz="3200" dirty="0"/>
              <a:t>Accountability</a:t>
            </a:r>
            <a:endParaRPr lang="cs-CZ" sz="3200" dirty="0"/>
          </a:p>
        </p:txBody>
      </p:sp>
    </p:spTree>
    <p:extLst>
      <p:ext uri="{BB962C8B-B14F-4D97-AF65-F5344CB8AC3E}">
        <p14:creationId xmlns:p14="http://schemas.microsoft.com/office/powerpoint/2010/main" val="203679007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#4: </a:t>
            </a:r>
            <a:r>
              <a:rPr lang="en-GB" dirty="0"/>
              <a:t>The Nature of Public Organisations</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simple tasks in complex organisations with top down hierarchies </a:t>
            </a:r>
            <a:r>
              <a:rPr lang="cs-CZ"/>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a:t>
            </a:r>
            <a:r>
              <a:rPr lang="en-GB" dirty="0"/>
              <a:t>to complex tasks in simple organisations w</a:t>
            </a:r>
            <a:r>
              <a:rPr lang="cs-CZ" dirty="0"/>
              <a:t>i</a:t>
            </a:r>
            <a:r>
              <a:rPr lang="en-GB" dirty="0" err="1"/>
              <a:t>th</a:t>
            </a:r>
            <a:r>
              <a:rPr lang="en-GB" dirty="0"/>
              <a:t> self-steering</a:t>
            </a:r>
            <a:endParaRPr lang="cs-CZ" dirty="0"/>
          </a:p>
        </p:txBody>
      </p:sp>
      <p:pic>
        <p:nvPicPr>
          <p:cNvPr id="7170" name="Picture 2" descr="mg_75208_workplace_hierarchies_280x210.jpg">
            <a:extLst>
              <a:ext uri="{FF2B5EF4-FFF2-40B4-BE49-F238E27FC236}">
                <a16:creationId xmlns:a16="http://schemas.microsoft.com/office/drawing/2014/main" id="{6F887E44-1EAB-4F0F-BBE3-9989609574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21900" y="3190822"/>
            <a:ext cx="3227841" cy="3120246"/>
          </a:xfrm>
          <a:prstGeom prst="rect">
            <a:avLst/>
          </a:prstGeom>
          <a:noFill/>
          <a:extLst>
            <a:ext uri="{909E8E84-426E-40DD-AFC4-6F175D3DCCD1}">
              <a14:hiddenFill xmlns:a14="http://schemas.microsoft.com/office/drawing/2010/main">
                <a:solidFill>
                  <a:srgbClr val="FFFFFF"/>
                </a:solidFill>
              </a14:hiddenFill>
            </a:ext>
          </a:extLst>
        </p:spPr>
      </p:pic>
      <p:pic>
        <p:nvPicPr>
          <p:cNvPr id="7172" name="Picture 4" descr="Self organizing teams – Utopia – Mindstorm">
            <a:extLst>
              <a:ext uri="{FF2B5EF4-FFF2-40B4-BE49-F238E27FC236}">
                <a16:creationId xmlns:a16="http://schemas.microsoft.com/office/drawing/2014/main" id="{3789CC7C-2FD7-40AC-9B2D-6EFA91D83F0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7087" y="4083709"/>
            <a:ext cx="2466975" cy="184785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954179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17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Group </a:t>
            </a:r>
            <a:r>
              <a:rPr lang="cs-CZ" dirty="0" err="1"/>
              <a:t>discussion</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r>
              <a:rPr lang="cs-CZ" dirty="0" err="1"/>
              <a:t>Remember</a:t>
            </a:r>
            <a:r>
              <a:rPr lang="cs-CZ" dirty="0"/>
              <a:t> Adam Smith and </a:t>
            </a:r>
            <a:r>
              <a:rPr lang="cs-CZ" dirty="0" err="1"/>
              <a:t>the</a:t>
            </a:r>
            <a:r>
              <a:rPr lang="cs-CZ" dirty="0"/>
              <a:t> pin </a:t>
            </a:r>
            <a:r>
              <a:rPr lang="cs-CZ" dirty="0" err="1"/>
              <a:t>factory</a:t>
            </a:r>
            <a:r>
              <a:rPr lang="cs-CZ" dirty="0"/>
              <a:t>.</a:t>
            </a:r>
          </a:p>
          <a:p>
            <a:r>
              <a:rPr lang="cs-CZ" dirty="0" err="1"/>
              <a:t>Key</a:t>
            </a:r>
            <a:r>
              <a:rPr lang="cs-CZ" dirty="0"/>
              <a:t> </a:t>
            </a:r>
            <a:r>
              <a:rPr lang="cs-CZ" dirty="0" err="1"/>
              <a:t>words</a:t>
            </a:r>
            <a:r>
              <a:rPr lang="cs-CZ" dirty="0"/>
              <a:t>: hierarchy and </a:t>
            </a:r>
            <a:r>
              <a:rPr lang="cs-CZ" dirty="0" err="1"/>
              <a:t>fuctional</a:t>
            </a:r>
            <a:r>
              <a:rPr lang="cs-CZ" dirty="0"/>
              <a:t> </a:t>
            </a:r>
            <a:r>
              <a:rPr lang="cs-CZ" dirty="0" err="1"/>
              <a:t>specialization</a:t>
            </a:r>
            <a:endParaRPr lang="cs-CZ" dirty="0"/>
          </a:p>
          <a:p>
            <a:endParaRPr lang="cs-CZ" dirty="0"/>
          </a:p>
          <a:p>
            <a:r>
              <a:rPr lang="cs-CZ" dirty="0"/>
              <a:t>In a </a:t>
            </a:r>
            <a:r>
              <a:rPr lang="cs-CZ" dirty="0" err="1"/>
              <a:t>group</a:t>
            </a:r>
            <a:r>
              <a:rPr lang="cs-CZ" dirty="0"/>
              <a:t>, </a:t>
            </a:r>
            <a:r>
              <a:rPr lang="cs-CZ" dirty="0" err="1"/>
              <a:t>can</a:t>
            </a:r>
            <a:r>
              <a:rPr lang="cs-CZ" dirty="0"/>
              <a:t> </a:t>
            </a:r>
            <a:r>
              <a:rPr lang="cs-CZ" dirty="0" err="1"/>
              <a:t>you</a:t>
            </a:r>
            <a:r>
              <a:rPr lang="cs-CZ" dirty="0"/>
              <a:t> </a:t>
            </a:r>
            <a:r>
              <a:rPr lang="cs-CZ" dirty="0" err="1"/>
              <a:t>provide</a:t>
            </a:r>
            <a:r>
              <a:rPr lang="cs-CZ" dirty="0"/>
              <a:t> a „pin </a:t>
            </a:r>
            <a:r>
              <a:rPr lang="cs-CZ" dirty="0" err="1"/>
              <a:t>factory</a:t>
            </a:r>
            <a:r>
              <a:rPr lang="cs-CZ" dirty="0"/>
              <a:t>“ </a:t>
            </a:r>
            <a:r>
              <a:rPr lang="cs-CZ" dirty="0" err="1"/>
              <a:t>example</a:t>
            </a:r>
            <a:r>
              <a:rPr lang="cs-CZ" dirty="0"/>
              <a:t> </a:t>
            </a:r>
            <a:r>
              <a:rPr lang="cs-CZ" dirty="0" err="1"/>
              <a:t>from</a:t>
            </a:r>
            <a:r>
              <a:rPr lang="cs-CZ" dirty="0"/>
              <a:t> public </a:t>
            </a:r>
            <a:r>
              <a:rPr lang="cs-CZ" dirty="0" err="1"/>
              <a:t>sector</a:t>
            </a:r>
            <a:r>
              <a:rPr lang="cs-CZ" dirty="0"/>
              <a:t>?</a:t>
            </a:r>
          </a:p>
          <a:p>
            <a:r>
              <a:rPr lang="cs-CZ" dirty="0"/>
              <a:t>Do </a:t>
            </a:r>
            <a:r>
              <a:rPr lang="cs-CZ" dirty="0" err="1"/>
              <a:t>you</a:t>
            </a:r>
            <a:r>
              <a:rPr lang="cs-CZ" dirty="0"/>
              <a:t> </a:t>
            </a:r>
            <a:r>
              <a:rPr lang="cs-CZ" dirty="0" err="1"/>
              <a:t>see</a:t>
            </a:r>
            <a:r>
              <a:rPr lang="cs-CZ" dirty="0"/>
              <a:t> </a:t>
            </a:r>
            <a:r>
              <a:rPr lang="cs-CZ" dirty="0" err="1"/>
              <a:t>any</a:t>
            </a:r>
            <a:r>
              <a:rPr lang="cs-CZ" dirty="0"/>
              <a:t> </a:t>
            </a:r>
            <a:r>
              <a:rPr lang="cs-CZ" dirty="0" err="1"/>
              <a:t>related</a:t>
            </a:r>
            <a:r>
              <a:rPr lang="cs-CZ" dirty="0"/>
              <a:t> </a:t>
            </a:r>
            <a:r>
              <a:rPr lang="cs-CZ" dirty="0" err="1"/>
              <a:t>problems</a:t>
            </a:r>
            <a:r>
              <a:rPr lang="cs-CZ" dirty="0"/>
              <a:t>?</a:t>
            </a:r>
          </a:p>
        </p:txBody>
      </p:sp>
    </p:spTree>
    <p:extLst>
      <p:ext uri="{BB962C8B-B14F-4D97-AF65-F5344CB8AC3E}">
        <p14:creationId xmlns:p14="http://schemas.microsoft.com/office/powerpoint/2010/main" val="910597643"/>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Quick</a:t>
            </a:r>
            <a:r>
              <a:rPr lang="cs-CZ" dirty="0"/>
              <a:t> </a:t>
            </a:r>
            <a:r>
              <a:rPr lang="cs-CZ" dirty="0" err="1"/>
              <a:t>discussion</a:t>
            </a:r>
            <a:r>
              <a:rPr lang="cs-CZ" dirty="0"/>
              <a:t> </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r>
              <a:rPr lang="cs-CZ" dirty="0" err="1"/>
              <a:t>Now</a:t>
            </a:r>
            <a:r>
              <a:rPr lang="cs-CZ" dirty="0"/>
              <a:t> </a:t>
            </a:r>
            <a:r>
              <a:rPr lang="cs-CZ" dirty="0" err="1"/>
              <a:t>forget</a:t>
            </a:r>
            <a:r>
              <a:rPr lang="cs-CZ" dirty="0"/>
              <a:t> </a:t>
            </a:r>
            <a:r>
              <a:rPr lang="cs-CZ" dirty="0" err="1"/>
              <a:t>about</a:t>
            </a:r>
            <a:r>
              <a:rPr lang="cs-CZ" dirty="0"/>
              <a:t> Adam Smith</a:t>
            </a:r>
          </a:p>
          <a:p>
            <a:r>
              <a:rPr lang="cs-CZ" dirty="0" err="1"/>
              <a:t>What</a:t>
            </a:r>
            <a:r>
              <a:rPr lang="cs-CZ" dirty="0"/>
              <a:t> </a:t>
            </a:r>
            <a:r>
              <a:rPr lang="cs-CZ" dirty="0" err="1"/>
              <a:t>could</a:t>
            </a:r>
            <a:r>
              <a:rPr lang="cs-CZ" dirty="0"/>
              <a:t> </a:t>
            </a:r>
            <a:r>
              <a:rPr lang="cs-CZ" dirty="0" err="1"/>
              <a:t>be</a:t>
            </a:r>
            <a:r>
              <a:rPr lang="cs-CZ" dirty="0"/>
              <a:t> and </a:t>
            </a:r>
            <a:r>
              <a:rPr lang="cs-CZ" dirty="0" err="1"/>
              <a:t>alternative</a:t>
            </a:r>
            <a:r>
              <a:rPr lang="cs-CZ" dirty="0"/>
              <a:t> to hierarchy and </a:t>
            </a:r>
            <a:r>
              <a:rPr lang="cs-CZ" dirty="0" err="1"/>
              <a:t>functionally</a:t>
            </a:r>
            <a:r>
              <a:rPr lang="cs-CZ" dirty="0"/>
              <a:t> </a:t>
            </a:r>
            <a:r>
              <a:rPr lang="cs-CZ" dirty="0" err="1"/>
              <a:t>specialized</a:t>
            </a:r>
            <a:r>
              <a:rPr lang="cs-CZ" dirty="0"/>
              <a:t> </a:t>
            </a:r>
            <a:r>
              <a:rPr lang="cs-CZ" dirty="0" err="1"/>
              <a:t>units</a:t>
            </a:r>
            <a:r>
              <a:rPr lang="cs-CZ" dirty="0"/>
              <a:t>?</a:t>
            </a:r>
          </a:p>
        </p:txBody>
      </p:sp>
      <p:pic>
        <p:nvPicPr>
          <p:cNvPr id="4" name="Picture 2" descr="mg_75208_workplace_hierarchies_280x210.jpg">
            <a:extLst>
              <a:ext uri="{FF2B5EF4-FFF2-40B4-BE49-F238E27FC236}">
                <a16:creationId xmlns:a16="http://schemas.microsoft.com/office/drawing/2014/main" id="{E2F5B5D1-F24F-46A7-AC81-C1A8EBAC64D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41710" y="3190823"/>
            <a:ext cx="3227841" cy="312024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cký objekt 5" descr="Zavřít">
            <a:extLst>
              <a:ext uri="{FF2B5EF4-FFF2-40B4-BE49-F238E27FC236}">
                <a16:creationId xmlns:a16="http://schemas.microsoft.com/office/drawing/2014/main" id="{B18D5F9D-E8E7-4931-A3AC-24820BC2FC8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5720069" y="4158040"/>
            <a:ext cx="2071121" cy="2071121"/>
          </a:xfrm>
          <a:prstGeom prst="rect">
            <a:avLst/>
          </a:prstGeom>
        </p:spPr>
      </p:pic>
    </p:spTree>
    <p:extLst>
      <p:ext uri="{BB962C8B-B14F-4D97-AF65-F5344CB8AC3E}">
        <p14:creationId xmlns:p14="http://schemas.microsoft.com/office/powerpoint/2010/main" val="2980848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#4: </a:t>
            </a:r>
            <a:r>
              <a:rPr lang="en-GB" dirty="0"/>
              <a:t>The Nature of Public Organisations</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simple tasks in complex organisations with top down hierarchies </a:t>
            </a:r>
            <a:r>
              <a:rPr lang="cs-CZ"/>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a:t>
            </a:r>
            <a:r>
              <a:rPr lang="en-GB" dirty="0"/>
              <a:t>to complex tasks in simple organisations w</a:t>
            </a:r>
            <a:r>
              <a:rPr lang="cs-CZ" dirty="0"/>
              <a:t>i</a:t>
            </a:r>
            <a:r>
              <a:rPr lang="en-GB" dirty="0" err="1"/>
              <a:t>th</a:t>
            </a:r>
            <a:r>
              <a:rPr lang="en-GB" dirty="0"/>
              <a:t> self-steering</a:t>
            </a:r>
            <a:endParaRPr lang="cs-CZ" dirty="0"/>
          </a:p>
        </p:txBody>
      </p:sp>
      <p:sp>
        <p:nvSpPr>
          <p:cNvPr id="6" name="TextovéPole 5">
            <a:extLst>
              <a:ext uri="{FF2B5EF4-FFF2-40B4-BE49-F238E27FC236}">
                <a16:creationId xmlns:a16="http://schemas.microsoft.com/office/drawing/2014/main" id="{CC066C66-C3AE-494A-952B-68D7AFF719CD}"/>
              </a:ext>
            </a:extLst>
          </p:cNvPr>
          <p:cNvSpPr txBox="1"/>
          <p:nvPr/>
        </p:nvSpPr>
        <p:spPr>
          <a:xfrm>
            <a:off x="1051842" y="3429000"/>
            <a:ext cx="10088314" cy="2585323"/>
          </a:xfrm>
          <a:prstGeom prst="rect">
            <a:avLst/>
          </a:prstGeom>
          <a:noFill/>
        </p:spPr>
        <p:txBody>
          <a:bodyPr wrap="square" rtlCol="0">
            <a:spAutoFit/>
          </a:bodyPr>
          <a:lstStyle/>
          <a:p>
            <a:r>
              <a:rPr lang="en-GB" sz="2400"/>
              <a:t>Hierarchical public organisations are </a:t>
            </a:r>
            <a:r>
              <a:rPr lang="en-GB" sz="2400" b="1">
                <a:solidFill>
                  <a:srgbClr val="CC0066"/>
                </a:solidFill>
              </a:rPr>
              <a:t>complex and closed </a:t>
            </a:r>
            <a:r>
              <a:rPr lang="en-GB" sz="2400"/>
              <a:t>systems providing simple services. </a:t>
            </a:r>
            <a:r>
              <a:rPr lang="en-GB" sz="2400" dirty="0"/>
              <a:t>In a stable and </a:t>
            </a:r>
            <a:r>
              <a:rPr lang="en-GB" sz="2400" dirty="0" err="1"/>
              <a:t>predictible</a:t>
            </a:r>
            <a:r>
              <a:rPr lang="en-GB" sz="2400" dirty="0"/>
              <a:t> environment they can be effective and efficient. In reality they often fail to integrate services. Self-steering learning organisations are </a:t>
            </a:r>
            <a:r>
              <a:rPr lang="en-GB" sz="2400" b="1" dirty="0">
                <a:solidFill>
                  <a:srgbClr val="CC0066"/>
                </a:solidFill>
              </a:rPr>
              <a:t>simple and open </a:t>
            </a:r>
            <a:r>
              <a:rPr lang="en-GB" sz="2400" dirty="0"/>
              <a:t>systems capable of producing complex services. Double-loop learning enables them to cope with the VUCA environment.</a:t>
            </a:r>
          </a:p>
          <a:p>
            <a:endParaRPr lang="cs-CZ"/>
          </a:p>
        </p:txBody>
      </p:sp>
    </p:spTree>
    <p:extLst>
      <p:ext uri="{BB962C8B-B14F-4D97-AF65-F5344CB8AC3E}">
        <p14:creationId xmlns:p14="http://schemas.microsoft.com/office/powerpoint/2010/main" val="365616858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#5: </a:t>
            </a:r>
            <a:r>
              <a:rPr lang="en-GB" dirty="0"/>
              <a:t>Motivation of Staff</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stress on external motivators </a:t>
            </a:r>
            <a:r>
              <a:rPr lang="cs-CZ"/>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dirty="0"/>
              <a:t>…</a:t>
            </a:r>
            <a:r>
              <a:rPr lang="en-GB" dirty="0"/>
              <a:t> to creating environment that keeps internalised motivation of people</a:t>
            </a:r>
            <a:endParaRPr lang="cs-CZ" dirty="0"/>
          </a:p>
        </p:txBody>
      </p:sp>
      <p:pic>
        <p:nvPicPr>
          <p:cNvPr id="2050" name="Picture 2" descr="Sustainability Reporting Policy: Global trends | USB Reports">
            <a:extLst>
              <a:ext uri="{FF2B5EF4-FFF2-40B4-BE49-F238E27FC236}">
                <a16:creationId xmlns:a16="http://schemas.microsoft.com/office/drawing/2014/main" id="{1CC4ECE8-396D-4006-8041-5314DE39A9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458057" y="2846716"/>
            <a:ext cx="4392851" cy="3899140"/>
          </a:xfrm>
          <a:prstGeom prst="rect">
            <a:avLst/>
          </a:prstGeom>
          <a:noFill/>
          <a:extLst>
            <a:ext uri="{909E8E84-426E-40DD-AFC4-6F175D3DCCD1}">
              <a14:hiddenFill xmlns:a14="http://schemas.microsoft.com/office/drawing/2010/main">
                <a:solidFill>
                  <a:srgbClr val="FFFFFF"/>
                </a:solidFill>
              </a14:hiddenFill>
            </a:ext>
          </a:extLst>
        </p:spPr>
      </p:pic>
      <p:pic>
        <p:nvPicPr>
          <p:cNvPr id="2060" name="Picture 12" descr="What is Intrinsic Motivation? Examples and Factors | Marketing91">
            <a:extLst>
              <a:ext uri="{FF2B5EF4-FFF2-40B4-BE49-F238E27FC236}">
                <a16:creationId xmlns:a16="http://schemas.microsoft.com/office/drawing/2014/main" id="{BA5FFB6B-7678-4050-8536-136090438140}"/>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7827717" y="3614467"/>
            <a:ext cx="2906225" cy="29062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327526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06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descr="photo-1437482078695-73f5ca6c96e2.jpg"/>
          <p:cNvPicPr>
            <a:picLocks noChangeAspect="1"/>
          </p:cNvPicPr>
          <p:nvPr/>
        </p:nvPicPr>
        <p:blipFill>
          <a:blip r:embed="rId2" cstate="print"/>
          <a:stretch>
            <a:fillRect/>
          </a:stretch>
        </p:blipFill>
        <p:spPr>
          <a:xfrm>
            <a:off x="0" y="-1143001"/>
            <a:ext cx="12191999" cy="9144000"/>
          </a:xfrm>
          <a:prstGeom prst="rect">
            <a:avLst/>
          </a:prstGeom>
        </p:spPr>
      </p:pic>
      <p:sp>
        <p:nvSpPr>
          <p:cNvPr id="2" name="Nadpis 1"/>
          <p:cNvSpPr>
            <a:spLocks noGrp="1"/>
          </p:cNvSpPr>
          <p:nvPr>
            <p:ph type="title"/>
          </p:nvPr>
        </p:nvSpPr>
        <p:spPr>
          <a:xfrm>
            <a:off x="2495600" y="5157192"/>
            <a:ext cx="2530624" cy="1143000"/>
          </a:xfrm>
        </p:spPr>
        <p:txBody>
          <a:bodyPr>
            <a:normAutofit/>
          </a:bodyPr>
          <a:lstStyle/>
          <a:p>
            <a:pPr algn="l"/>
            <a:r>
              <a:rPr lang="cs-CZ" sz="6000" b="1" dirty="0" err="1">
                <a:solidFill>
                  <a:schemeClr val="bg1"/>
                </a:solidFill>
              </a:rPr>
              <a:t>Flow</a:t>
            </a:r>
            <a:endParaRPr lang="en-GB" sz="6000" b="1" dirty="0">
              <a:solidFill>
                <a:schemeClr val="bg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2495600" y="1268760"/>
            <a:ext cx="7200800" cy="2880320"/>
          </a:xfrm>
        </p:spPr>
        <p:txBody>
          <a:bodyPr>
            <a:noAutofit/>
          </a:bodyPr>
          <a:lstStyle/>
          <a:p>
            <a:pPr marL="0" algn="just">
              <a:buNone/>
            </a:pPr>
            <a:r>
              <a:rPr lang="nl-BE" dirty="0"/>
              <a:t>In psychology, “flow”, is the mental state of operation in which a person performing an activity is fully immersed in a feeling of energized focus, full involvement, and enjoyment in the process of the activity. In essence, flow is characterized by complete absorption in what one does, and a resulting loss in one's sense of space and time.</a:t>
            </a:r>
            <a:endParaRPr lang="cs-CZ" dirty="0"/>
          </a:p>
          <a:p>
            <a:pPr algn="r">
              <a:buNone/>
            </a:pPr>
            <a:r>
              <a:rPr lang="cs-CZ" sz="1800" i="1" dirty="0" err="1"/>
              <a:t>See</a:t>
            </a:r>
            <a:r>
              <a:rPr lang="cs-CZ" sz="1800" i="1" dirty="0"/>
              <a:t> </a:t>
            </a:r>
            <a:r>
              <a:rPr lang="cs-CZ" sz="1800" i="1" dirty="0" err="1"/>
              <a:t>works</a:t>
            </a:r>
            <a:r>
              <a:rPr lang="cs-CZ" sz="1800" i="1" dirty="0"/>
              <a:t> </a:t>
            </a:r>
            <a:r>
              <a:rPr lang="cs-CZ" sz="1800" i="1" dirty="0" err="1"/>
              <a:t>of</a:t>
            </a:r>
            <a:r>
              <a:rPr lang="cs-CZ" sz="1800" i="1" dirty="0"/>
              <a:t> </a:t>
            </a:r>
            <a:r>
              <a:rPr lang="cs-CZ" sz="1800" i="1" dirty="0" err="1"/>
              <a:t>Mihaly</a:t>
            </a:r>
            <a:r>
              <a:rPr lang="cs-CZ" sz="1800" i="1" dirty="0"/>
              <a:t> </a:t>
            </a:r>
            <a:r>
              <a:rPr lang="cs-CZ" sz="1800" i="1" dirty="0" err="1"/>
              <a:t>Csikszentmihalyi</a:t>
            </a:r>
            <a:r>
              <a:rPr lang="cs-CZ" sz="1800" i="1" dirty="0"/>
              <a:t> </a:t>
            </a:r>
            <a:r>
              <a:rPr lang="cs-CZ" sz="1800" i="1" dirty="0" err="1"/>
              <a:t>for</a:t>
            </a:r>
            <a:r>
              <a:rPr lang="cs-CZ" sz="1800" i="1" dirty="0"/>
              <a:t> more on </a:t>
            </a:r>
            <a:r>
              <a:rPr lang="cs-CZ" sz="1800" i="1" dirty="0" err="1"/>
              <a:t>flow</a:t>
            </a:r>
            <a:r>
              <a:rPr lang="cs-CZ" sz="1800" i="1" dirty="0"/>
              <a:t>.</a:t>
            </a:r>
          </a:p>
          <a:p>
            <a:endParaRPr lang="en-GB" dirty="0"/>
          </a:p>
        </p:txBody>
      </p:sp>
      <p:sp>
        <p:nvSpPr>
          <p:cNvPr id="5" name="Nadpis 4"/>
          <p:cNvSpPr>
            <a:spLocks noGrp="1"/>
          </p:cNvSpPr>
          <p:nvPr>
            <p:ph type="title"/>
          </p:nvPr>
        </p:nvSpPr>
        <p:spPr/>
        <p:txBody>
          <a:bodyPr/>
          <a:lstStyle/>
          <a:p>
            <a:r>
              <a:rPr lang="cs-CZ"/>
              <a:t>Flow</a:t>
            </a:r>
            <a:endParaRPr lang="en-GB"/>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AE26359-5AC1-48D1-9088-C41418414C9C}"/>
              </a:ext>
            </a:extLst>
          </p:cNvPr>
          <p:cNvSpPr>
            <a:spLocks noGrp="1"/>
          </p:cNvSpPr>
          <p:nvPr>
            <p:ph type="ctrTitle"/>
          </p:nvPr>
        </p:nvSpPr>
        <p:spPr>
          <a:xfrm>
            <a:off x="1035170" y="1122363"/>
            <a:ext cx="10101532" cy="2387600"/>
          </a:xfrm>
        </p:spPr>
        <p:txBody>
          <a:bodyPr>
            <a:normAutofit/>
          </a:bodyPr>
          <a:lstStyle/>
          <a:p>
            <a:r>
              <a:rPr lang="cs-CZ" sz="4800" dirty="0"/>
              <a:t>Public Management </a:t>
            </a:r>
            <a:r>
              <a:rPr lang="cs-CZ" sz="4800" dirty="0" err="1"/>
              <a:t>for</a:t>
            </a:r>
            <a:r>
              <a:rPr lang="cs-CZ" sz="4800" dirty="0"/>
              <a:t> 21st </a:t>
            </a:r>
            <a:r>
              <a:rPr lang="cs-CZ" sz="4800" dirty="0" err="1"/>
              <a:t>Century</a:t>
            </a:r>
            <a:endParaRPr lang="cs-CZ" sz="4800" dirty="0"/>
          </a:p>
        </p:txBody>
      </p:sp>
      <p:sp>
        <p:nvSpPr>
          <p:cNvPr id="3" name="Podnadpis 2">
            <a:extLst>
              <a:ext uri="{FF2B5EF4-FFF2-40B4-BE49-F238E27FC236}">
                <a16:creationId xmlns:a16="http://schemas.microsoft.com/office/drawing/2014/main" id="{6B2A9E87-73E3-4D8D-A2B6-9EDAD115140E}"/>
              </a:ext>
            </a:extLst>
          </p:cNvPr>
          <p:cNvSpPr>
            <a:spLocks noGrp="1"/>
          </p:cNvSpPr>
          <p:nvPr>
            <p:ph type="subTitle" idx="1"/>
          </p:nvPr>
        </p:nvSpPr>
        <p:spPr>
          <a:xfrm>
            <a:off x="1524000" y="3602037"/>
            <a:ext cx="9144000" cy="2695245"/>
          </a:xfrm>
        </p:spPr>
        <p:txBody>
          <a:bodyPr>
            <a:normAutofit lnSpcReduction="10000"/>
          </a:bodyPr>
          <a:lstStyle/>
          <a:p>
            <a:pPr lvl="0"/>
            <a:r>
              <a:rPr lang="en-GB" sz="4800" b="1" dirty="0"/>
              <a:t>Paradigm shifts 1: </a:t>
            </a:r>
            <a:br>
              <a:rPr lang="cs-CZ" sz="4800" dirty="0"/>
            </a:br>
            <a:r>
              <a:rPr lang="en-GB" sz="4800" dirty="0"/>
              <a:t>The Environment, </a:t>
            </a:r>
            <a:br>
              <a:rPr lang="cs-CZ" sz="4800" dirty="0"/>
            </a:br>
            <a:r>
              <a:rPr lang="en-GB" sz="4800" dirty="0"/>
              <a:t>The People we Serve, </a:t>
            </a:r>
            <a:br>
              <a:rPr lang="cs-CZ" sz="4800" dirty="0"/>
            </a:br>
            <a:r>
              <a:rPr lang="en-GB" sz="4800" dirty="0"/>
              <a:t>The Way of Management.</a:t>
            </a:r>
            <a:endParaRPr lang="cs-CZ" sz="4800" dirty="0"/>
          </a:p>
        </p:txBody>
      </p:sp>
    </p:spTree>
    <p:extLst>
      <p:ext uri="{BB962C8B-B14F-4D97-AF65-F5344CB8AC3E}">
        <p14:creationId xmlns:p14="http://schemas.microsoft.com/office/powerpoint/2010/main" val="40554237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015880" y="548680"/>
            <a:ext cx="4680520" cy="5760640"/>
          </a:xfrm>
        </p:spPr>
        <p:txBody>
          <a:bodyPr>
            <a:noAutofit/>
          </a:bodyPr>
          <a:lstStyle/>
          <a:p>
            <a:pPr marL="0" algn="just">
              <a:buNone/>
            </a:pPr>
            <a:endParaRPr lang="cs-CZ" sz="1800" i="1" dirty="0"/>
          </a:p>
          <a:p>
            <a:endParaRPr lang="en-GB" dirty="0"/>
          </a:p>
        </p:txBody>
      </p:sp>
      <p:cxnSp>
        <p:nvCxnSpPr>
          <p:cNvPr id="6" name="Přímá spojovací čára 5"/>
          <p:cNvCxnSpPr/>
          <p:nvPr/>
        </p:nvCxnSpPr>
        <p:spPr>
          <a:xfrm>
            <a:off x="4655840" y="548680"/>
            <a:ext cx="0" cy="58326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2495600" y="548680"/>
            <a:ext cx="1800200" cy="3416320"/>
          </a:xfrm>
          <a:prstGeom prst="rect">
            <a:avLst/>
          </a:prstGeom>
          <a:noFill/>
        </p:spPr>
        <p:txBody>
          <a:bodyPr wrap="square" rtlCol="0">
            <a:spAutoFit/>
          </a:bodyPr>
          <a:lstStyle/>
          <a:p>
            <a:pPr algn="r"/>
            <a:r>
              <a:rPr lang="cs-CZ" sz="3600" dirty="0" err="1">
                <a:solidFill>
                  <a:srgbClr val="CC0066"/>
                </a:solidFill>
              </a:rPr>
              <a:t>You</a:t>
            </a:r>
            <a:r>
              <a:rPr lang="cs-CZ" sz="3600" dirty="0">
                <a:solidFill>
                  <a:srgbClr val="CC0066"/>
                </a:solidFill>
              </a:rPr>
              <a:t> and </a:t>
            </a:r>
            <a:r>
              <a:rPr lang="cs-CZ" sz="3600" dirty="0" err="1">
                <a:solidFill>
                  <a:srgbClr val="CC0066"/>
                </a:solidFill>
              </a:rPr>
              <a:t>Flow</a:t>
            </a:r>
            <a:endParaRPr lang="cs-CZ" sz="3600" dirty="0">
              <a:solidFill>
                <a:srgbClr val="CC0066"/>
              </a:solidFill>
            </a:endParaRPr>
          </a:p>
          <a:p>
            <a:pPr algn="r"/>
            <a:endParaRPr lang="cs-CZ" sz="3600" dirty="0">
              <a:solidFill>
                <a:srgbClr val="CC0066"/>
              </a:solidFill>
            </a:endParaRPr>
          </a:p>
          <a:p>
            <a:pPr algn="r"/>
            <a:r>
              <a:rPr lang="cs-CZ" sz="3600" dirty="0">
                <a:solidFill>
                  <a:srgbClr val="CC0066"/>
                </a:solidFill>
              </a:rPr>
              <a:t>Group </a:t>
            </a:r>
            <a:r>
              <a:rPr lang="cs-CZ" sz="3600" dirty="0" err="1">
                <a:solidFill>
                  <a:srgbClr val="CC0066"/>
                </a:solidFill>
              </a:rPr>
              <a:t>work</a:t>
            </a:r>
            <a:endParaRPr lang="cs-CZ" sz="3600" dirty="0">
              <a:solidFill>
                <a:srgbClr val="CC0066"/>
              </a:solidFill>
            </a:endParaRPr>
          </a:p>
          <a:p>
            <a:pPr algn="r"/>
            <a:endParaRPr lang="cs-CZ" sz="3600" b="1" dirty="0"/>
          </a:p>
        </p:txBody>
      </p:sp>
      <p:sp>
        <p:nvSpPr>
          <p:cNvPr id="8" name="TextovéPole 7"/>
          <p:cNvSpPr txBox="1"/>
          <p:nvPr/>
        </p:nvSpPr>
        <p:spPr>
          <a:xfrm>
            <a:off x="5015880" y="548681"/>
            <a:ext cx="6120822" cy="5016758"/>
          </a:xfrm>
          <a:prstGeom prst="rect">
            <a:avLst/>
          </a:prstGeom>
          <a:noFill/>
        </p:spPr>
        <p:txBody>
          <a:bodyPr wrap="square" rtlCol="0">
            <a:spAutoFit/>
          </a:bodyPr>
          <a:lstStyle/>
          <a:p>
            <a:r>
              <a:rPr lang="cs-CZ" sz="3200" dirty="0" err="1"/>
              <a:t>Think</a:t>
            </a:r>
            <a:r>
              <a:rPr lang="cs-CZ" sz="3200" dirty="0"/>
              <a:t> </a:t>
            </a:r>
            <a:r>
              <a:rPr lang="cs-CZ" sz="3200" dirty="0" err="1"/>
              <a:t>about</a:t>
            </a:r>
            <a:r>
              <a:rPr lang="cs-CZ" sz="3200" dirty="0"/>
              <a:t> </a:t>
            </a:r>
            <a:r>
              <a:rPr lang="cs-CZ" sz="3200" dirty="0" err="1"/>
              <a:t>an</a:t>
            </a:r>
            <a:r>
              <a:rPr lang="cs-CZ" sz="3200" dirty="0"/>
              <a:t> </a:t>
            </a:r>
            <a:r>
              <a:rPr lang="cs-CZ" sz="3200" dirty="0" err="1"/>
              <a:t>event</a:t>
            </a:r>
            <a:r>
              <a:rPr lang="cs-CZ" sz="3200" dirty="0"/>
              <a:t> </a:t>
            </a:r>
            <a:r>
              <a:rPr lang="cs-CZ" sz="3200" dirty="0" err="1"/>
              <a:t>you</a:t>
            </a:r>
            <a:r>
              <a:rPr lang="cs-CZ" sz="3200" dirty="0"/>
              <a:t> </a:t>
            </a:r>
            <a:r>
              <a:rPr lang="cs-CZ" sz="3200" dirty="0" err="1"/>
              <a:t>remember</a:t>
            </a:r>
            <a:r>
              <a:rPr lang="cs-CZ" sz="3200" dirty="0"/>
              <a:t> </a:t>
            </a:r>
            <a:r>
              <a:rPr lang="cs-CZ" sz="3200" dirty="0" err="1"/>
              <a:t>you</a:t>
            </a:r>
            <a:r>
              <a:rPr lang="cs-CZ" sz="3200" dirty="0"/>
              <a:t> </a:t>
            </a:r>
            <a:r>
              <a:rPr lang="cs-CZ" sz="3200" dirty="0" err="1"/>
              <a:t>were</a:t>
            </a:r>
            <a:r>
              <a:rPr lang="cs-CZ" sz="3200" dirty="0"/>
              <a:t> in „</a:t>
            </a:r>
            <a:r>
              <a:rPr lang="cs-CZ" sz="3200" dirty="0" err="1"/>
              <a:t>flow</a:t>
            </a:r>
            <a:r>
              <a:rPr lang="cs-CZ" sz="3200" dirty="0"/>
              <a:t>“</a:t>
            </a:r>
          </a:p>
          <a:p>
            <a:endParaRPr lang="cs-CZ" sz="3200" dirty="0"/>
          </a:p>
          <a:p>
            <a:r>
              <a:rPr lang="cs-CZ" sz="3200" dirty="0" err="1"/>
              <a:t>Share</a:t>
            </a:r>
            <a:r>
              <a:rPr lang="cs-CZ" sz="3200" dirty="0"/>
              <a:t> </a:t>
            </a:r>
            <a:r>
              <a:rPr lang="cs-CZ" sz="3200" dirty="0" err="1"/>
              <a:t>the</a:t>
            </a:r>
            <a:r>
              <a:rPr lang="cs-CZ" sz="3200" dirty="0"/>
              <a:t> </a:t>
            </a:r>
            <a:r>
              <a:rPr lang="cs-CZ" sz="3200" dirty="0" err="1"/>
              <a:t>situation</a:t>
            </a:r>
            <a:r>
              <a:rPr lang="cs-CZ" sz="3200" dirty="0"/>
              <a:t> </a:t>
            </a:r>
            <a:r>
              <a:rPr lang="cs-CZ" sz="3200" dirty="0" err="1"/>
              <a:t>with</a:t>
            </a:r>
            <a:r>
              <a:rPr lang="cs-CZ" sz="3200" dirty="0"/>
              <a:t> </a:t>
            </a:r>
            <a:r>
              <a:rPr lang="cs-CZ" sz="3200" dirty="0" err="1"/>
              <a:t>your</a:t>
            </a:r>
            <a:r>
              <a:rPr lang="cs-CZ" sz="3200" dirty="0"/>
              <a:t> </a:t>
            </a:r>
            <a:r>
              <a:rPr lang="cs-CZ" sz="3200" dirty="0" err="1"/>
              <a:t>group</a:t>
            </a:r>
            <a:r>
              <a:rPr lang="cs-CZ" sz="3200" dirty="0"/>
              <a:t>. </a:t>
            </a:r>
            <a:r>
              <a:rPr lang="cs-CZ" sz="3200" dirty="0" err="1"/>
              <a:t>Observe</a:t>
            </a:r>
            <a:r>
              <a:rPr lang="cs-CZ" sz="3200" dirty="0"/>
              <a:t> </a:t>
            </a:r>
            <a:r>
              <a:rPr lang="cs-CZ" sz="3200" dirty="0" err="1"/>
              <a:t>what</a:t>
            </a:r>
            <a:r>
              <a:rPr lang="cs-CZ" sz="3200" dirty="0"/>
              <a:t> </a:t>
            </a:r>
            <a:r>
              <a:rPr lang="cs-CZ" sz="3200" dirty="0" err="1"/>
              <a:t>your</a:t>
            </a:r>
            <a:r>
              <a:rPr lang="cs-CZ" sz="3200" dirty="0"/>
              <a:t> „</a:t>
            </a:r>
            <a:r>
              <a:rPr lang="cs-CZ" sz="3200" dirty="0" err="1"/>
              <a:t>flow</a:t>
            </a:r>
            <a:r>
              <a:rPr lang="cs-CZ" sz="3200" dirty="0"/>
              <a:t>“ </a:t>
            </a:r>
            <a:r>
              <a:rPr lang="cs-CZ" sz="3200" dirty="0" err="1"/>
              <a:t>situation</a:t>
            </a:r>
            <a:r>
              <a:rPr lang="cs-CZ" sz="3200" dirty="0"/>
              <a:t> </a:t>
            </a:r>
            <a:r>
              <a:rPr lang="cs-CZ" sz="3200" dirty="0" err="1"/>
              <a:t>have</a:t>
            </a:r>
            <a:r>
              <a:rPr lang="cs-CZ" sz="3200" dirty="0"/>
              <a:t> in </a:t>
            </a:r>
            <a:r>
              <a:rPr lang="cs-CZ" sz="3200" dirty="0" err="1"/>
              <a:t>common</a:t>
            </a:r>
            <a:r>
              <a:rPr lang="cs-CZ" sz="3200" dirty="0"/>
              <a:t>.</a:t>
            </a:r>
          </a:p>
          <a:p>
            <a:endParaRPr lang="cs-CZ" sz="3200" dirty="0"/>
          </a:p>
          <a:p>
            <a:r>
              <a:rPr lang="cs-CZ" sz="3200" dirty="0"/>
              <a:t>In 10 </a:t>
            </a:r>
            <a:r>
              <a:rPr lang="cs-CZ" sz="3200" dirty="0" err="1"/>
              <a:t>minutes</a:t>
            </a:r>
            <a:r>
              <a:rPr lang="cs-CZ" sz="3200" dirty="0"/>
              <a:t> </a:t>
            </a:r>
            <a:r>
              <a:rPr lang="cs-CZ" sz="3200" dirty="0" err="1"/>
              <a:t>be</a:t>
            </a:r>
            <a:r>
              <a:rPr lang="cs-CZ" sz="3200" dirty="0"/>
              <a:t> </a:t>
            </a:r>
            <a:r>
              <a:rPr lang="cs-CZ" sz="3200" dirty="0" err="1"/>
              <a:t>ready</a:t>
            </a:r>
            <a:r>
              <a:rPr lang="cs-CZ" sz="3200" dirty="0"/>
              <a:t> to </a:t>
            </a:r>
            <a:r>
              <a:rPr lang="cs-CZ" sz="3200" dirty="0" err="1"/>
              <a:t>suggest</a:t>
            </a:r>
            <a:r>
              <a:rPr lang="cs-CZ" sz="3200" dirty="0"/>
              <a:t> </a:t>
            </a:r>
            <a:r>
              <a:rPr lang="cs-CZ" sz="3200" dirty="0" err="1"/>
              <a:t>common</a:t>
            </a:r>
            <a:r>
              <a:rPr lang="cs-CZ" sz="3200" dirty="0"/>
              <a:t> </a:t>
            </a:r>
            <a:r>
              <a:rPr lang="cs-CZ" sz="3200" dirty="0" err="1"/>
              <a:t>features</a:t>
            </a:r>
            <a:r>
              <a:rPr lang="cs-CZ" sz="3200" dirty="0"/>
              <a:t> </a:t>
            </a:r>
            <a:r>
              <a:rPr lang="cs-CZ" sz="3200" dirty="0" err="1"/>
              <a:t>of</a:t>
            </a:r>
            <a:r>
              <a:rPr lang="cs-CZ" sz="3200" dirty="0"/>
              <a:t> „</a:t>
            </a:r>
            <a:r>
              <a:rPr lang="cs-CZ" sz="3200" dirty="0" err="1"/>
              <a:t>flow</a:t>
            </a:r>
            <a:r>
              <a:rPr lang="cs-CZ" sz="3200" dirty="0"/>
              <a:t> </a:t>
            </a:r>
            <a:r>
              <a:rPr lang="cs-CZ" sz="3200" dirty="0" err="1"/>
              <a:t>situations</a:t>
            </a:r>
            <a:r>
              <a:rPr lang="cs-CZ" sz="3200" dirty="0"/>
              <a:t>“</a:t>
            </a:r>
            <a:endParaRPr lang="en-GB"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8">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Zástupný symbol pro obsah 2"/>
          <p:cNvSpPr>
            <a:spLocks noGrp="1"/>
          </p:cNvSpPr>
          <p:nvPr>
            <p:ph idx="1"/>
          </p:nvPr>
        </p:nvSpPr>
        <p:spPr>
          <a:xfrm>
            <a:off x="5015880" y="548680"/>
            <a:ext cx="4680520" cy="5760640"/>
          </a:xfrm>
        </p:spPr>
        <p:txBody>
          <a:bodyPr>
            <a:noAutofit/>
          </a:bodyPr>
          <a:lstStyle/>
          <a:p>
            <a:pPr marL="0" algn="just">
              <a:buNone/>
            </a:pPr>
            <a:endParaRPr lang="cs-CZ" sz="1800" i="1" dirty="0"/>
          </a:p>
          <a:p>
            <a:endParaRPr lang="en-GB" dirty="0"/>
          </a:p>
        </p:txBody>
      </p:sp>
      <p:cxnSp>
        <p:nvCxnSpPr>
          <p:cNvPr id="6" name="Přímá spojovací čára 5"/>
          <p:cNvCxnSpPr/>
          <p:nvPr/>
        </p:nvCxnSpPr>
        <p:spPr>
          <a:xfrm>
            <a:off x="4655840" y="548680"/>
            <a:ext cx="0" cy="5832648"/>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TextovéPole 6"/>
          <p:cNvSpPr txBox="1"/>
          <p:nvPr/>
        </p:nvSpPr>
        <p:spPr>
          <a:xfrm>
            <a:off x="2495600" y="548680"/>
            <a:ext cx="1800200" cy="1938992"/>
          </a:xfrm>
          <a:prstGeom prst="rect">
            <a:avLst/>
          </a:prstGeom>
          <a:noFill/>
        </p:spPr>
        <p:txBody>
          <a:bodyPr wrap="square" rtlCol="0">
            <a:spAutoFit/>
          </a:bodyPr>
          <a:lstStyle/>
          <a:p>
            <a:pPr algn="r"/>
            <a:r>
              <a:rPr lang="cs-CZ" sz="2400" b="1" dirty="0" err="1"/>
              <a:t>Flow</a:t>
            </a:r>
            <a:r>
              <a:rPr lang="cs-CZ" sz="2400" b="1" dirty="0"/>
              <a:t> </a:t>
            </a:r>
            <a:r>
              <a:rPr lang="cs-CZ" sz="2400" b="1" dirty="0" err="1"/>
              <a:t>is</a:t>
            </a:r>
            <a:r>
              <a:rPr lang="cs-CZ" sz="2400" b="1" dirty="0"/>
              <a:t> </a:t>
            </a:r>
            <a:r>
              <a:rPr lang="cs-CZ" sz="2400" b="1" dirty="0" err="1"/>
              <a:t>closely</a:t>
            </a:r>
            <a:r>
              <a:rPr lang="cs-CZ" sz="2400" b="1" dirty="0"/>
              <a:t> </a:t>
            </a:r>
            <a:r>
              <a:rPr lang="cs-CZ" sz="2400" b="1" dirty="0" err="1"/>
              <a:t>connected</a:t>
            </a:r>
            <a:r>
              <a:rPr lang="cs-CZ" sz="2400" b="1" dirty="0"/>
              <a:t> to </a:t>
            </a:r>
            <a:r>
              <a:rPr lang="cs-CZ" sz="2400" b="1" dirty="0" err="1"/>
              <a:t>intrinsic</a:t>
            </a:r>
            <a:r>
              <a:rPr lang="cs-CZ" sz="2400" b="1" dirty="0"/>
              <a:t> </a:t>
            </a:r>
            <a:r>
              <a:rPr lang="cs-CZ" sz="2400" b="1" dirty="0" err="1"/>
              <a:t>motivation</a:t>
            </a:r>
            <a:endParaRPr lang="en-GB" sz="2400" b="1" dirty="0"/>
          </a:p>
        </p:txBody>
      </p:sp>
      <p:sp>
        <p:nvSpPr>
          <p:cNvPr id="8" name="TextovéPole 7"/>
          <p:cNvSpPr txBox="1"/>
          <p:nvPr/>
        </p:nvSpPr>
        <p:spPr>
          <a:xfrm>
            <a:off x="5015880" y="548681"/>
            <a:ext cx="4752528" cy="5262979"/>
          </a:xfrm>
          <a:prstGeom prst="rect">
            <a:avLst/>
          </a:prstGeom>
          <a:noFill/>
        </p:spPr>
        <p:txBody>
          <a:bodyPr wrap="square" rtlCol="0">
            <a:spAutoFit/>
          </a:bodyPr>
          <a:lstStyle/>
          <a:p>
            <a:r>
              <a:rPr lang="cs-CZ" sz="2400" b="1" dirty="0"/>
              <a:t>I</a:t>
            </a:r>
            <a:r>
              <a:rPr lang="en-US" sz="2400" b="1" dirty="0" err="1"/>
              <a:t>ntrinsic</a:t>
            </a:r>
            <a:r>
              <a:rPr lang="en-US" sz="2400" b="1" dirty="0"/>
              <a:t> motivation</a:t>
            </a:r>
            <a:r>
              <a:rPr lang="en-US" sz="2400" dirty="0"/>
              <a:t> is “</a:t>
            </a:r>
            <a:r>
              <a:rPr lang="en-US" sz="2400" i="1" dirty="0"/>
              <a:t>the natural tendency manifest from birth to seek out challenges, novelty and opportunities to learn”</a:t>
            </a:r>
            <a:r>
              <a:rPr lang="cs-CZ" sz="2400" i="1" dirty="0"/>
              <a:t>.</a:t>
            </a:r>
            <a:r>
              <a:rPr lang="en-US" sz="2400" i="1" dirty="0"/>
              <a:t> </a:t>
            </a:r>
          </a:p>
          <a:p>
            <a:endParaRPr lang="cs-CZ" sz="2400" dirty="0"/>
          </a:p>
          <a:p>
            <a:r>
              <a:rPr lang="cs-CZ" sz="2400" dirty="0"/>
              <a:t>T</a:t>
            </a:r>
            <a:r>
              <a:rPr lang="en-US" sz="2400" dirty="0"/>
              <a:t>his natural tendency is easily frustrated if there is no supportive environment for :</a:t>
            </a:r>
          </a:p>
          <a:p>
            <a:pPr lvl="1"/>
            <a:r>
              <a:rPr lang="en-US" sz="2400" b="1" dirty="0"/>
              <a:t>autonomy</a:t>
            </a:r>
          </a:p>
          <a:p>
            <a:pPr lvl="1"/>
            <a:r>
              <a:rPr lang="en-US" sz="2400" b="1" dirty="0"/>
              <a:t>mastery</a:t>
            </a:r>
            <a:r>
              <a:rPr lang="en-US" sz="2400" dirty="0"/>
              <a:t> (feel</a:t>
            </a:r>
            <a:r>
              <a:rPr lang="cs-CZ" sz="2400" dirty="0" err="1"/>
              <a:t>ing</a:t>
            </a:r>
            <a:r>
              <a:rPr lang="en-US" sz="2400" dirty="0"/>
              <a:t> effective)</a:t>
            </a:r>
          </a:p>
          <a:p>
            <a:pPr lvl="1"/>
            <a:r>
              <a:rPr lang="en-US" sz="2400" b="1" dirty="0"/>
              <a:t>relatedness/belonging</a:t>
            </a:r>
            <a:r>
              <a:rPr lang="cs-CZ" sz="2400" b="1" dirty="0"/>
              <a:t>/</a:t>
            </a:r>
            <a:r>
              <a:rPr lang="cs-CZ" sz="2400" b="1" dirty="0" err="1"/>
              <a:t>purpose</a:t>
            </a:r>
            <a:endParaRPr lang="cs-CZ" sz="2400" b="1" dirty="0"/>
          </a:p>
          <a:p>
            <a:pPr lvl="1" algn="r"/>
            <a:endParaRPr lang="cs-CZ" b="1" i="1" dirty="0"/>
          </a:p>
          <a:p>
            <a:pPr lvl="1" algn="r"/>
            <a:endParaRPr lang="cs-CZ" b="1" i="1" dirty="0"/>
          </a:p>
          <a:p>
            <a:pPr lvl="1" algn="r"/>
            <a:r>
              <a:rPr lang="cs-CZ" i="1" dirty="0" err="1"/>
              <a:t>See</a:t>
            </a:r>
            <a:r>
              <a:rPr lang="cs-CZ" i="1" dirty="0"/>
              <a:t> </a:t>
            </a:r>
            <a:r>
              <a:rPr lang="cs-CZ" i="1" dirty="0" err="1"/>
              <a:t>works</a:t>
            </a:r>
            <a:r>
              <a:rPr lang="cs-CZ" i="1" dirty="0"/>
              <a:t> </a:t>
            </a:r>
            <a:r>
              <a:rPr lang="cs-CZ" i="1" dirty="0" err="1"/>
              <a:t>of</a:t>
            </a:r>
            <a:r>
              <a:rPr lang="cs-CZ" i="1" dirty="0"/>
              <a:t> Deci </a:t>
            </a:r>
            <a:r>
              <a:rPr lang="cs-CZ" i="1" dirty="0" err="1"/>
              <a:t>and</a:t>
            </a:r>
            <a:r>
              <a:rPr lang="cs-CZ" i="1" dirty="0"/>
              <a:t> </a:t>
            </a:r>
            <a:r>
              <a:rPr lang="cs-CZ" i="1" dirty="0" err="1"/>
              <a:t>Ryan</a:t>
            </a:r>
            <a:r>
              <a:rPr lang="cs-CZ" i="1" dirty="0"/>
              <a:t> on </a:t>
            </a:r>
            <a:r>
              <a:rPr lang="en-US" i="1" dirty="0"/>
              <a:t>self-determination theory </a:t>
            </a:r>
            <a:endParaRPr lang="en-US" b="1" i="1" dirty="0"/>
          </a:p>
        </p:txBody>
      </p:sp>
      <p:sp>
        <p:nvSpPr>
          <p:cNvPr id="2" name="Šipka: doleva 1">
            <a:extLst>
              <a:ext uri="{FF2B5EF4-FFF2-40B4-BE49-F238E27FC236}">
                <a16:creationId xmlns:a16="http://schemas.microsoft.com/office/drawing/2014/main" id="{AA2B508A-BA49-4D44-8ABA-B60990A4D297}"/>
              </a:ext>
            </a:extLst>
          </p:cNvPr>
          <p:cNvSpPr/>
          <p:nvPr/>
        </p:nvSpPr>
        <p:spPr>
          <a:xfrm rot="20452887">
            <a:off x="3663616" y="3348721"/>
            <a:ext cx="1172905" cy="853056"/>
          </a:xfrm>
          <a:prstGeom prst="leftArrow">
            <a:avLst/>
          </a:prstGeom>
          <a:solidFill>
            <a:srgbClr val="CC006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TextovéPole 3">
            <a:extLst>
              <a:ext uri="{FF2B5EF4-FFF2-40B4-BE49-F238E27FC236}">
                <a16:creationId xmlns:a16="http://schemas.microsoft.com/office/drawing/2014/main" id="{83AF3E1D-9D42-45E0-8581-18B980CB0E7D}"/>
              </a:ext>
            </a:extLst>
          </p:cNvPr>
          <p:cNvSpPr txBox="1"/>
          <p:nvPr/>
        </p:nvSpPr>
        <p:spPr>
          <a:xfrm>
            <a:off x="995921" y="3990833"/>
            <a:ext cx="2855342" cy="923330"/>
          </a:xfrm>
          <a:prstGeom prst="rect">
            <a:avLst/>
          </a:prstGeom>
          <a:noFill/>
        </p:spPr>
        <p:txBody>
          <a:bodyPr wrap="square" rtlCol="0">
            <a:spAutoFit/>
          </a:bodyPr>
          <a:lstStyle/>
          <a:p>
            <a:r>
              <a:rPr lang="cs-CZ" dirty="0" err="1">
                <a:solidFill>
                  <a:srgbClr val="CC0066"/>
                </a:solidFill>
              </a:rPr>
              <a:t>You</a:t>
            </a:r>
            <a:r>
              <a:rPr lang="cs-CZ" dirty="0">
                <a:solidFill>
                  <a:srgbClr val="CC0066"/>
                </a:solidFill>
              </a:rPr>
              <a:t> </a:t>
            </a:r>
            <a:r>
              <a:rPr lang="cs-CZ" dirty="0" err="1">
                <a:solidFill>
                  <a:srgbClr val="CC0066"/>
                </a:solidFill>
              </a:rPr>
              <a:t>cannot</a:t>
            </a:r>
            <a:r>
              <a:rPr lang="cs-CZ" dirty="0">
                <a:solidFill>
                  <a:srgbClr val="CC0066"/>
                </a:solidFill>
              </a:rPr>
              <a:t> </a:t>
            </a:r>
            <a:r>
              <a:rPr lang="cs-CZ" dirty="0" err="1">
                <a:solidFill>
                  <a:srgbClr val="CC0066"/>
                </a:solidFill>
              </a:rPr>
              <a:t>create</a:t>
            </a:r>
            <a:r>
              <a:rPr lang="cs-CZ" dirty="0">
                <a:solidFill>
                  <a:srgbClr val="CC0066"/>
                </a:solidFill>
              </a:rPr>
              <a:t> </a:t>
            </a:r>
            <a:r>
              <a:rPr lang="cs-CZ" dirty="0" err="1">
                <a:solidFill>
                  <a:srgbClr val="CC0066"/>
                </a:solidFill>
              </a:rPr>
              <a:t>intrinsic</a:t>
            </a:r>
            <a:r>
              <a:rPr lang="cs-CZ" dirty="0">
                <a:solidFill>
                  <a:srgbClr val="CC0066"/>
                </a:solidFill>
              </a:rPr>
              <a:t> </a:t>
            </a:r>
            <a:r>
              <a:rPr lang="cs-CZ" dirty="0" err="1">
                <a:solidFill>
                  <a:srgbClr val="CC0066"/>
                </a:solidFill>
              </a:rPr>
              <a:t>motivation</a:t>
            </a:r>
            <a:r>
              <a:rPr lang="cs-CZ" dirty="0">
                <a:solidFill>
                  <a:srgbClr val="CC0066"/>
                </a:solidFill>
              </a:rPr>
              <a:t>, but </a:t>
            </a:r>
            <a:r>
              <a:rPr lang="cs-CZ" dirty="0" err="1">
                <a:solidFill>
                  <a:srgbClr val="CC0066"/>
                </a:solidFill>
              </a:rPr>
              <a:t>you</a:t>
            </a:r>
            <a:r>
              <a:rPr lang="cs-CZ" dirty="0">
                <a:solidFill>
                  <a:srgbClr val="CC0066"/>
                </a:solidFill>
              </a:rPr>
              <a:t> </a:t>
            </a:r>
            <a:r>
              <a:rPr lang="cs-CZ" dirty="0" err="1">
                <a:solidFill>
                  <a:srgbClr val="CC0066"/>
                </a:solidFill>
              </a:rPr>
              <a:t>can</a:t>
            </a:r>
            <a:r>
              <a:rPr lang="cs-CZ" dirty="0">
                <a:solidFill>
                  <a:srgbClr val="CC0066"/>
                </a:solidFill>
              </a:rPr>
              <a:t> (</a:t>
            </a:r>
            <a:r>
              <a:rPr lang="cs-CZ" dirty="0" err="1">
                <a:solidFill>
                  <a:srgbClr val="CC0066"/>
                </a:solidFill>
              </a:rPr>
              <a:t>easily</a:t>
            </a:r>
            <a:r>
              <a:rPr lang="cs-CZ" dirty="0">
                <a:solidFill>
                  <a:srgbClr val="CC0066"/>
                </a:solidFill>
              </a:rPr>
              <a:t>) </a:t>
            </a:r>
            <a:r>
              <a:rPr lang="cs-CZ" dirty="0" err="1">
                <a:solidFill>
                  <a:srgbClr val="CC0066"/>
                </a:solidFill>
              </a:rPr>
              <a:t>kill</a:t>
            </a:r>
            <a:r>
              <a:rPr lang="cs-CZ" dirty="0">
                <a:solidFill>
                  <a:srgbClr val="CC0066"/>
                </a:solidFill>
              </a:rPr>
              <a:t> </a:t>
            </a:r>
            <a:r>
              <a:rPr lang="cs-CZ" dirty="0" err="1">
                <a:solidFill>
                  <a:srgbClr val="CC0066"/>
                </a:solidFill>
              </a:rPr>
              <a:t>it</a:t>
            </a:r>
            <a:r>
              <a:rPr lang="cs-CZ" dirty="0">
                <a:solidFill>
                  <a:srgbClr val="CC0066"/>
                </a:solidFill>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4"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#5: </a:t>
            </a:r>
            <a:r>
              <a:rPr lang="en-GB" dirty="0"/>
              <a:t>Motivation of Staff</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stress on external motivators </a:t>
            </a:r>
            <a:r>
              <a:rPr lang="cs-CZ" dirty="0"/>
              <a:t>…</a:t>
            </a:r>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a:t>…</a:t>
            </a:r>
            <a:r>
              <a:rPr lang="en-GB"/>
              <a:t> </a:t>
            </a:r>
            <a:r>
              <a:rPr lang="en-GB" dirty="0"/>
              <a:t>to creating environment that keeps internalised motivation of people</a:t>
            </a:r>
            <a:endParaRPr lang="cs-CZ" dirty="0"/>
          </a:p>
        </p:txBody>
      </p:sp>
      <p:sp>
        <p:nvSpPr>
          <p:cNvPr id="6" name="TextovéPole 5">
            <a:extLst>
              <a:ext uri="{FF2B5EF4-FFF2-40B4-BE49-F238E27FC236}">
                <a16:creationId xmlns:a16="http://schemas.microsoft.com/office/drawing/2014/main" id="{1C61D554-B20A-40E6-9D8E-8D543B6D83A9}"/>
              </a:ext>
            </a:extLst>
          </p:cNvPr>
          <p:cNvSpPr txBox="1"/>
          <p:nvPr/>
        </p:nvSpPr>
        <p:spPr>
          <a:xfrm>
            <a:off x="1051844" y="3429000"/>
            <a:ext cx="10088309" cy="2954655"/>
          </a:xfrm>
          <a:prstGeom prst="rect">
            <a:avLst/>
          </a:prstGeom>
          <a:noFill/>
        </p:spPr>
        <p:txBody>
          <a:bodyPr wrap="square" rtlCol="0">
            <a:spAutoFit/>
          </a:bodyPr>
          <a:lstStyle/>
          <a:p>
            <a:r>
              <a:rPr lang="en-GB" sz="2400"/>
              <a:t>For most jobs (with exception of routine manual work) internalised motivation is more effective than externalised motivators (sticks and carrots, SMART goals). </a:t>
            </a:r>
            <a:r>
              <a:rPr lang="en-GB" sz="2400" dirty="0"/>
              <a:t>For internalised motivation people need </a:t>
            </a:r>
            <a:r>
              <a:rPr lang="en-GB" sz="2400" b="1" dirty="0">
                <a:solidFill>
                  <a:srgbClr val="CC0066"/>
                </a:solidFill>
              </a:rPr>
              <a:t>autonomy</a:t>
            </a:r>
            <a:r>
              <a:rPr lang="en-GB" sz="2400" dirty="0"/>
              <a:t> to self-organise; </a:t>
            </a:r>
            <a:r>
              <a:rPr lang="en-GB" sz="2400" b="1" dirty="0">
                <a:solidFill>
                  <a:srgbClr val="CC0066"/>
                </a:solidFill>
              </a:rPr>
              <a:t>mastery</a:t>
            </a:r>
            <a:r>
              <a:rPr lang="en-GB" sz="2400" dirty="0"/>
              <a:t> (possibility to do a good job) and relatedness to a higher </a:t>
            </a:r>
            <a:r>
              <a:rPr lang="en-GB" sz="2400" b="1" dirty="0">
                <a:solidFill>
                  <a:srgbClr val="CC0066"/>
                </a:solidFill>
              </a:rPr>
              <a:t>purpose</a:t>
            </a:r>
            <a:r>
              <a:rPr lang="en-GB" sz="2400" dirty="0"/>
              <a:t>. Introducing external motivators ruins internalised motivation. Idea of SMART objectives is just a consultants’ folklore, not a concept backed by science to manage organisations or countries.</a:t>
            </a:r>
          </a:p>
          <a:p>
            <a:endParaRPr lang="cs-CZ"/>
          </a:p>
        </p:txBody>
      </p:sp>
    </p:spTree>
    <p:extLst>
      <p:ext uri="{BB962C8B-B14F-4D97-AF65-F5344CB8AC3E}">
        <p14:creationId xmlns:p14="http://schemas.microsoft.com/office/powerpoint/2010/main" val="44945922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#6</a:t>
            </a:r>
            <a:r>
              <a:rPr lang="cs-CZ"/>
              <a:t>: A</a:t>
            </a:r>
            <a:r>
              <a:rPr lang="en-GB"/>
              <a:t>ccountability</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accountability overload </a:t>
            </a:r>
            <a:r>
              <a:rPr lang="cs-CZ"/>
              <a:t>..</a:t>
            </a:r>
            <a:r>
              <a:rPr lang="en-GB"/>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1" cy="4328446"/>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endParaRPr lang="cs-CZ" dirty="0"/>
          </a:p>
          <a:p>
            <a:pPr marL="0" indent="0">
              <a:buNone/>
            </a:pPr>
            <a:r>
              <a:rPr lang="cs-CZ"/>
              <a:t>…</a:t>
            </a:r>
            <a:r>
              <a:rPr lang="en-GB"/>
              <a:t>to accountability for learning.</a:t>
            </a:r>
            <a:endParaRPr lang="cs-CZ" dirty="0"/>
          </a:p>
        </p:txBody>
      </p:sp>
      <p:pic>
        <p:nvPicPr>
          <p:cNvPr id="4" name="Obrázek 3">
            <a:extLst>
              <a:ext uri="{FF2B5EF4-FFF2-40B4-BE49-F238E27FC236}">
                <a16:creationId xmlns:a16="http://schemas.microsoft.com/office/drawing/2014/main" id="{9950BCC9-EDB4-48B8-9208-C466A3256C5F}"/>
              </a:ext>
            </a:extLst>
          </p:cNvPr>
          <p:cNvPicPr>
            <a:picLocks noChangeAspect="1"/>
          </p:cNvPicPr>
          <p:nvPr/>
        </p:nvPicPr>
        <p:blipFill rotWithShape="1">
          <a:blip r:embed="rId2"/>
          <a:srcRect l="21226" t="50000" r="72350" b="32704"/>
          <a:stretch/>
        </p:blipFill>
        <p:spPr>
          <a:xfrm>
            <a:off x="2490247" y="3429000"/>
            <a:ext cx="1590047" cy="2408012"/>
          </a:xfrm>
          <a:prstGeom prst="rect">
            <a:avLst/>
          </a:prstGeom>
        </p:spPr>
      </p:pic>
      <p:pic>
        <p:nvPicPr>
          <p:cNvPr id="8194" name="Picture 2" descr="WebLabs for Shared Learning – Learn to Change">
            <a:extLst>
              <a:ext uri="{FF2B5EF4-FFF2-40B4-BE49-F238E27FC236}">
                <a16:creationId xmlns:a16="http://schemas.microsoft.com/office/drawing/2014/main" id="{D87AB9B0-F27A-4E60-A54F-ABFD71B1BB8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816970" y="3338424"/>
            <a:ext cx="2794958" cy="27949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8525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19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build="p"/>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cs-CZ" dirty="0" err="1"/>
              <a:t>Accountability</a:t>
            </a:r>
            <a:r>
              <a:rPr lang="cs-CZ" dirty="0"/>
              <a:t> - </a:t>
            </a:r>
            <a:r>
              <a:rPr lang="cs-CZ" dirty="0" err="1"/>
              <a:t>discussion</a:t>
            </a:r>
            <a:endParaRPr lang="en-GB" dirty="0"/>
          </a:p>
        </p:txBody>
      </p:sp>
      <p:sp>
        <p:nvSpPr>
          <p:cNvPr id="3" name="Zástupný symbol pro obsah 2"/>
          <p:cNvSpPr>
            <a:spLocks noGrp="1"/>
          </p:cNvSpPr>
          <p:nvPr>
            <p:ph idx="1"/>
          </p:nvPr>
        </p:nvSpPr>
        <p:spPr/>
        <p:txBody>
          <a:bodyPr/>
          <a:lstStyle/>
          <a:p>
            <a:r>
              <a:rPr lang="cs-CZ" dirty="0" err="1"/>
              <a:t>What</a:t>
            </a:r>
            <a:r>
              <a:rPr lang="cs-CZ" dirty="0"/>
              <a:t> do </a:t>
            </a:r>
            <a:r>
              <a:rPr lang="cs-CZ" dirty="0" err="1"/>
              <a:t>you</a:t>
            </a:r>
            <a:r>
              <a:rPr lang="cs-CZ" dirty="0"/>
              <a:t> </a:t>
            </a:r>
            <a:r>
              <a:rPr lang="cs-CZ" dirty="0" err="1"/>
              <a:t>understand</a:t>
            </a:r>
            <a:r>
              <a:rPr lang="cs-CZ" dirty="0"/>
              <a:t> </a:t>
            </a:r>
            <a:r>
              <a:rPr lang="cs-CZ" dirty="0" err="1"/>
              <a:t>under</a:t>
            </a:r>
            <a:r>
              <a:rPr lang="cs-CZ" dirty="0"/>
              <a:t> </a:t>
            </a:r>
            <a:r>
              <a:rPr lang="cs-CZ" dirty="0" err="1"/>
              <a:t>the</a:t>
            </a:r>
            <a:r>
              <a:rPr lang="cs-CZ" dirty="0"/>
              <a:t> term </a:t>
            </a:r>
            <a:r>
              <a:rPr lang="cs-CZ" dirty="0" err="1"/>
              <a:t>accountability</a:t>
            </a:r>
            <a:r>
              <a:rPr lang="cs-CZ" dirty="0"/>
              <a:t>?</a:t>
            </a:r>
          </a:p>
          <a:p>
            <a:endParaRPr lang="cs-CZ" dirty="0"/>
          </a:p>
          <a:p>
            <a:endParaRPr lang="cs-CZ" dirty="0"/>
          </a:p>
          <a:p>
            <a:r>
              <a:rPr lang="en-US" dirty="0"/>
              <a:t>Is there an easy translation of this term into your language?</a:t>
            </a:r>
            <a:endParaRPr lang="cs-CZ"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#6</a:t>
            </a:r>
            <a:r>
              <a:rPr lang="cs-CZ"/>
              <a:t>: A</a:t>
            </a:r>
            <a:r>
              <a:rPr lang="en-GB"/>
              <a:t>ccountability</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en-GB" dirty="0"/>
              <a:t>from accountability overload </a:t>
            </a:r>
            <a:r>
              <a:rPr lang="cs-CZ"/>
              <a:t>..</a:t>
            </a:r>
            <a:r>
              <a:rPr lang="en-GB"/>
              <a:t>.</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726071"/>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a:t>…</a:t>
            </a:r>
            <a:r>
              <a:rPr lang="en-GB"/>
              <a:t>to accountability for learning.</a:t>
            </a:r>
            <a:endParaRPr lang="cs-CZ" dirty="0"/>
          </a:p>
        </p:txBody>
      </p:sp>
      <p:sp>
        <p:nvSpPr>
          <p:cNvPr id="7" name="TextovéPole 6">
            <a:extLst>
              <a:ext uri="{FF2B5EF4-FFF2-40B4-BE49-F238E27FC236}">
                <a16:creationId xmlns:a16="http://schemas.microsoft.com/office/drawing/2014/main" id="{06EF2449-E3D2-4387-88D1-BE9F706D136B}"/>
              </a:ext>
            </a:extLst>
          </p:cNvPr>
          <p:cNvSpPr txBox="1"/>
          <p:nvPr/>
        </p:nvSpPr>
        <p:spPr>
          <a:xfrm>
            <a:off x="1050954" y="2708694"/>
            <a:ext cx="10088312" cy="4062651"/>
          </a:xfrm>
          <a:prstGeom prst="rect">
            <a:avLst/>
          </a:prstGeom>
          <a:noFill/>
        </p:spPr>
        <p:txBody>
          <a:bodyPr wrap="square" rtlCol="0">
            <a:spAutoFit/>
          </a:bodyPr>
          <a:lstStyle/>
          <a:p>
            <a:r>
              <a:rPr lang="en-GB" sz="2400"/>
              <a:t>Public organisations has to be accountable for their actions and meeting their purpose. </a:t>
            </a:r>
            <a:r>
              <a:rPr lang="en-GB" sz="2400" dirty="0"/>
              <a:t>Historically, different aspects of accountability were stressed: </a:t>
            </a:r>
            <a:br>
              <a:rPr lang="en-GB" sz="2400" dirty="0"/>
            </a:br>
            <a:r>
              <a:rPr lang="en-GB" sz="2400" b="1" dirty="0">
                <a:solidFill>
                  <a:srgbClr val="CC0066"/>
                </a:solidFill>
              </a:rPr>
              <a:t>Honest and Fair </a:t>
            </a:r>
            <a:r>
              <a:rPr lang="en-GB" sz="2400" b="1" dirty="0"/>
              <a:t>(</a:t>
            </a:r>
            <a:r>
              <a:rPr lang="en-GB" sz="2400" dirty="0"/>
              <a:t>Focus on preventing distortion, bias and abuse of office and  on proper  procedures), </a:t>
            </a:r>
            <a:r>
              <a:rPr lang="en-GB" sz="2400" b="1" dirty="0">
                <a:solidFill>
                  <a:srgbClr val="CC0066"/>
                </a:solidFill>
              </a:rPr>
              <a:t>Lean and Purposeful </a:t>
            </a:r>
            <a:r>
              <a:rPr lang="en-GB" sz="2400" b="1" dirty="0"/>
              <a:t>(</a:t>
            </a:r>
            <a:r>
              <a:rPr lang="en-GB" sz="2400" dirty="0"/>
              <a:t>Match narrowly defined tasks with resources (time and money) as tightly as possible, cutting any slack) and </a:t>
            </a:r>
            <a:r>
              <a:rPr lang="en-GB" sz="2400" b="1" dirty="0">
                <a:solidFill>
                  <a:srgbClr val="CC0066"/>
                </a:solidFill>
              </a:rPr>
              <a:t>Robust, Resilient, Adaptive </a:t>
            </a:r>
            <a:r>
              <a:rPr lang="cs-CZ" sz="2400" b="1">
                <a:solidFill>
                  <a:srgbClr val="CC0066"/>
                </a:solidFill>
              </a:rPr>
              <a:t>(</a:t>
            </a:r>
            <a:r>
              <a:rPr lang="en-GB" sz="2400"/>
              <a:t>Being </a:t>
            </a:r>
            <a:r>
              <a:rPr lang="en-GB" sz="2400" dirty="0"/>
              <a:t>able to adapt rapidly to changing environments, to withstand shocks, to keep operating even  in </a:t>
            </a:r>
            <a:r>
              <a:rPr lang="en-GB" sz="2400"/>
              <a:t>a crisis</a:t>
            </a:r>
            <a:r>
              <a:rPr lang="cs-CZ" sz="2400"/>
              <a:t>)</a:t>
            </a:r>
            <a:r>
              <a:rPr lang="en-GB" sz="2400"/>
              <a:t>. </a:t>
            </a:r>
            <a:r>
              <a:rPr lang="en-GB" sz="2400" dirty="0"/>
              <a:t>These aspects are contradictory and  when not balanced, problems emerge. Good way to maintain balance is to reframe all aspects of accountability by </a:t>
            </a:r>
            <a:r>
              <a:rPr lang="en-GB" sz="2400" b="1" dirty="0">
                <a:solidFill>
                  <a:srgbClr val="CC0066"/>
                </a:solidFill>
              </a:rPr>
              <a:t>accountability for learning</a:t>
            </a:r>
            <a:r>
              <a:rPr lang="en-GB" sz="2400" b="1" dirty="0"/>
              <a:t>.</a:t>
            </a:r>
            <a:endParaRPr lang="en-GB" sz="2400" dirty="0"/>
          </a:p>
          <a:p>
            <a:endParaRPr lang="cs-CZ"/>
          </a:p>
        </p:txBody>
      </p:sp>
    </p:spTree>
    <p:extLst>
      <p:ext uri="{BB962C8B-B14F-4D97-AF65-F5344CB8AC3E}">
        <p14:creationId xmlns:p14="http://schemas.microsoft.com/office/powerpoint/2010/main" val="53591168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for</a:t>
            </a:r>
            <a:r>
              <a:rPr lang="cs-CZ" dirty="0"/>
              <a:t> </a:t>
            </a:r>
            <a:r>
              <a:rPr lang="cs-CZ" dirty="0" err="1"/>
              <a:t>the</a:t>
            </a:r>
            <a:r>
              <a:rPr lang="cs-CZ" dirty="0"/>
              <a:t> </a:t>
            </a:r>
            <a:r>
              <a:rPr lang="cs-CZ" dirty="0" err="1"/>
              <a:t>next</a:t>
            </a:r>
            <a:r>
              <a:rPr lang="cs-CZ" dirty="0"/>
              <a:t> </a:t>
            </a:r>
            <a:r>
              <a:rPr lang="cs-CZ" dirty="0" err="1"/>
              <a:t>three</a:t>
            </a:r>
            <a:r>
              <a:rPr lang="cs-CZ" dirty="0"/>
              <a:t> </a:t>
            </a:r>
            <a:r>
              <a:rPr lang="cs-CZ" dirty="0" err="1"/>
              <a:t>weeks</a:t>
            </a:r>
            <a:endParaRPr lang="cs-CZ" dirty="0"/>
          </a:p>
        </p:txBody>
      </p:sp>
      <p:sp>
        <p:nvSpPr>
          <p:cNvPr id="9" name="TextovéPole 8">
            <a:extLst>
              <a:ext uri="{FF2B5EF4-FFF2-40B4-BE49-F238E27FC236}">
                <a16:creationId xmlns:a16="http://schemas.microsoft.com/office/drawing/2014/main" id="{D8518776-75E4-4E47-827D-E7EE0BB9A318}"/>
              </a:ext>
            </a:extLst>
          </p:cNvPr>
          <p:cNvSpPr txBox="1"/>
          <p:nvPr/>
        </p:nvSpPr>
        <p:spPr>
          <a:xfrm>
            <a:off x="1028804" y="2853546"/>
            <a:ext cx="1850122" cy="369332"/>
          </a:xfrm>
          <a:prstGeom prst="rect">
            <a:avLst/>
          </a:prstGeom>
          <a:noFill/>
        </p:spPr>
        <p:txBody>
          <a:bodyPr wrap="none" rtlCol="0">
            <a:spAutoFit/>
          </a:bodyPr>
          <a:lstStyle/>
          <a:p>
            <a:r>
              <a:rPr lang="cs-CZ" dirty="0" err="1"/>
              <a:t>Benedict</a:t>
            </a:r>
            <a:r>
              <a:rPr lang="cs-CZ" dirty="0"/>
              <a:t> </a:t>
            </a:r>
            <a:r>
              <a:rPr lang="cs-CZ" dirty="0" err="1"/>
              <a:t>Wauters</a:t>
            </a:r>
            <a:endParaRPr lang="cs-CZ" dirty="0"/>
          </a:p>
        </p:txBody>
      </p:sp>
      <p:sp>
        <p:nvSpPr>
          <p:cNvPr id="13" name="TextovéPole 12">
            <a:extLst>
              <a:ext uri="{FF2B5EF4-FFF2-40B4-BE49-F238E27FC236}">
                <a16:creationId xmlns:a16="http://schemas.microsoft.com/office/drawing/2014/main" id="{23D90C20-A126-4625-91A1-4AD42DED2AB2}"/>
              </a:ext>
            </a:extLst>
          </p:cNvPr>
          <p:cNvSpPr txBox="1"/>
          <p:nvPr/>
        </p:nvSpPr>
        <p:spPr>
          <a:xfrm>
            <a:off x="3158298" y="2884191"/>
            <a:ext cx="1231427" cy="369332"/>
          </a:xfrm>
          <a:prstGeom prst="rect">
            <a:avLst/>
          </a:prstGeom>
          <a:noFill/>
        </p:spPr>
        <p:txBody>
          <a:bodyPr wrap="none" rtlCol="0">
            <a:spAutoFit/>
          </a:bodyPr>
          <a:lstStyle/>
          <a:p>
            <a:r>
              <a:rPr lang="cs-CZ" dirty="0"/>
              <a:t>Daniel Pink</a:t>
            </a:r>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158298" y="5768697"/>
            <a:ext cx="1456232" cy="369332"/>
          </a:xfrm>
          <a:prstGeom prst="rect">
            <a:avLst/>
          </a:prstGeom>
          <a:noFill/>
        </p:spPr>
        <p:txBody>
          <a:bodyPr wrap="none" rtlCol="0">
            <a:spAutoFit/>
          </a:bodyPr>
          <a:lstStyle/>
          <a:p>
            <a:r>
              <a:rPr lang="cs-CZ" dirty="0"/>
              <a:t>Arnošt Veselý</a:t>
            </a:r>
          </a:p>
        </p:txBody>
      </p:sp>
      <p:sp>
        <p:nvSpPr>
          <p:cNvPr id="16" name="TextovéPole 15">
            <a:extLst>
              <a:ext uri="{FF2B5EF4-FFF2-40B4-BE49-F238E27FC236}">
                <a16:creationId xmlns:a16="http://schemas.microsoft.com/office/drawing/2014/main" id="{4A823CB8-9AB4-43F5-ACB3-2FD00CFE64CF}"/>
              </a:ext>
            </a:extLst>
          </p:cNvPr>
          <p:cNvSpPr txBox="1"/>
          <p:nvPr/>
        </p:nvSpPr>
        <p:spPr>
          <a:xfrm>
            <a:off x="5431395" y="5768697"/>
            <a:ext cx="1205971" cy="369332"/>
          </a:xfrm>
          <a:prstGeom prst="rect">
            <a:avLst/>
          </a:prstGeom>
          <a:noFill/>
        </p:spPr>
        <p:txBody>
          <a:bodyPr wrap="none" rtlCol="0">
            <a:spAutoFit/>
          </a:bodyPr>
          <a:lstStyle/>
          <a:p>
            <a:r>
              <a:rPr lang="cs-CZ" dirty="0" err="1"/>
              <a:t>Burt</a:t>
            </a:r>
            <a:r>
              <a:rPr lang="cs-CZ" dirty="0"/>
              <a:t> </a:t>
            </a:r>
            <a:r>
              <a:rPr lang="cs-CZ" dirty="0" err="1"/>
              <a:t>Perrin</a:t>
            </a:r>
            <a:endParaRPr lang="cs-CZ" dirty="0"/>
          </a:p>
        </p:txBody>
      </p:sp>
      <p:pic>
        <p:nvPicPr>
          <p:cNvPr id="12290" name="Picture 2" descr="Benedict Wauters">
            <a:extLst>
              <a:ext uri="{FF2B5EF4-FFF2-40B4-BE49-F238E27FC236}">
                <a16:creationId xmlns:a16="http://schemas.microsoft.com/office/drawing/2014/main" id="{A94A5D6C-6F2C-4FAC-ADFC-6B2D39DDFA4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87173" y="1403788"/>
            <a:ext cx="1413381" cy="1413381"/>
          </a:xfrm>
          <a:prstGeom prst="rect">
            <a:avLst/>
          </a:prstGeom>
          <a:noFill/>
          <a:extLst>
            <a:ext uri="{909E8E84-426E-40DD-AFC4-6F175D3DCCD1}">
              <a14:hiddenFill xmlns:a14="http://schemas.microsoft.com/office/drawing/2010/main">
                <a:solidFill>
                  <a:srgbClr val="FFFFFF"/>
                </a:solidFill>
              </a14:hiddenFill>
            </a:ext>
          </a:extLst>
        </p:spPr>
      </p:pic>
      <p:pic>
        <p:nvPicPr>
          <p:cNvPr id="12292" name="Picture 4" descr="Daniel Pink (@DanielPink) | Twitter">
            <a:extLst>
              <a:ext uri="{FF2B5EF4-FFF2-40B4-BE49-F238E27FC236}">
                <a16:creationId xmlns:a16="http://schemas.microsoft.com/office/drawing/2014/main" id="{6A1C4982-BA58-4C43-B8B5-90F14E4ED6D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226279" y="1397755"/>
            <a:ext cx="1413381" cy="1413381"/>
          </a:xfrm>
          <a:prstGeom prst="rect">
            <a:avLst/>
          </a:prstGeom>
          <a:noFill/>
          <a:extLst>
            <a:ext uri="{909E8E84-426E-40DD-AFC4-6F175D3DCCD1}">
              <a14:hiddenFill xmlns:a14="http://schemas.microsoft.com/office/drawing/2010/main">
                <a:solidFill>
                  <a:srgbClr val="FFFFFF"/>
                </a:solidFill>
              </a14:hiddenFill>
            </a:ext>
          </a:extLst>
        </p:spPr>
      </p:pic>
      <p:pic>
        <p:nvPicPr>
          <p:cNvPr id="19" name="Obrázek 18" descr="ISS-385-version1-_ok8446_vyrez_134_179.jpg">
            <a:extLst>
              <a:ext uri="{FF2B5EF4-FFF2-40B4-BE49-F238E27FC236}">
                <a16:creationId xmlns:a16="http://schemas.microsoft.com/office/drawing/2014/main" id="{E3898818-7A4B-4960-A1A1-D7AA3C83CB0E}"/>
              </a:ext>
            </a:extLst>
          </p:cNvPr>
          <p:cNvPicPr>
            <a:picLocks noChangeAspect="1"/>
          </p:cNvPicPr>
          <p:nvPr/>
        </p:nvPicPr>
        <p:blipFill>
          <a:blip r:embed="rId4" cstate="print"/>
          <a:stretch>
            <a:fillRect/>
          </a:stretch>
        </p:blipFill>
        <p:spPr>
          <a:xfrm>
            <a:off x="3191364" y="3728829"/>
            <a:ext cx="1296144" cy="1731416"/>
          </a:xfrm>
          <a:prstGeom prst="rect">
            <a:avLst/>
          </a:prstGeom>
        </p:spPr>
      </p:pic>
      <p:pic>
        <p:nvPicPr>
          <p:cNvPr id="20" name="Obrázek 19" descr="perrin.jpg">
            <a:extLst>
              <a:ext uri="{FF2B5EF4-FFF2-40B4-BE49-F238E27FC236}">
                <a16:creationId xmlns:a16="http://schemas.microsoft.com/office/drawing/2014/main" id="{076F0F96-FB32-4D83-8BAB-FD02AD2B615F}"/>
              </a:ext>
            </a:extLst>
          </p:cNvPr>
          <p:cNvPicPr>
            <a:picLocks noChangeAspect="1"/>
          </p:cNvPicPr>
          <p:nvPr/>
        </p:nvPicPr>
        <p:blipFill>
          <a:blip r:embed="rId5" cstate="print"/>
          <a:stretch>
            <a:fillRect/>
          </a:stretch>
        </p:blipFill>
        <p:spPr>
          <a:xfrm>
            <a:off x="5145759" y="3771605"/>
            <a:ext cx="1656183" cy="1656183"/>
          </a:xfrm>
          <a:prstGeom prst="rect">
            <a:avLst/>
          </a:prstGeom>
        </p:spPr>
      </p:pic>
    </p:spTree>
    <p:extLst>
      <p:ext uri="{BB962C8B-B14F-4D97-AF65-F5344CB8AC3E}">
        <p14:creationId xmlns:p14="http://schemas.microsoft.com/office/powerpoint/2010/main" val="3167109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3"/>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3" grpId="0"/>
      <p:bldP spid="15" grpId="0"/>
      <p:bldP spid="16"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Reading</a:t>
            </a:r>
            <a:r>
              <a:rPr lang="cs-CZ" dirty="0"/>
              <a:t> and </a:t>
            </a:r>
            <a:r>
              <a:rPr lang="cs-CZ" dirty="0" err="1"/>
              <a:t>watching</a:t>
            </a:r>
            <a:r>
              <a:rPr lang="cs-CZ" dirty="0"/>
              <a:t> list</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240962" y="1264779"/>
            <a:ext cx="9317105" cy="4404414"/>
          </a:xfrm>
        </p:spPr>
        <p:txBody>
          <a:bodyPr>
            <a:normAutofit/>
          </a:bodyPr>
          <a:lstStyle/>
          <a:p>
            <a:pPr marL="0" indent="0">
              <a:buNone/>
            </a:pPr>
            <a:r>
              <a:rPr lang="cs-CZ" dirty="0" err="1"/>
              <a:t>Moodle</a:t>
            </a:r>
            <a:r>
              <a:rPr lang="cs-CZ" dirty="0"/>
              <a:t>: </a:t>
            </a:r>
            <a:r>
              <a:rPr lang="cs-CZ" dirty="0">
                <a:hlinkClick r:id="rId2"/>
              </a:rPr>
              <a:t>https://dl1.cuni.cz/course/view.php?id=13837</a:t>
            </a:r>
            <a:endParaRPr lang="cs-CZ" dirty="0"/>
          </a:p>
          <a:p>
            <a:pPr marL="0" indent="0">
              <a:buNone/>
            </a:pPr>
            <a:endParaRPr lang="cs-CZ" dirty="0"/>
          </a:p>
          <a:p>
            <a:pPr marL="0" indent="0">
              <a:buNone/>
            </a:pPr>
            <a:endParaRPr lang="cs-CZ" dirty="0"/>
          </a:p>
        </p:txBody>
      </p:sp>
      <p:pic>
        <p:nvPicPr>
          <p:cNvPr id="5" name="Obrázek 4">
            <a:extLst>
              <a:ext uri="{FF2B5EF4-FFF2-40B4-BE49-F238E27FC236}">
                <a16:creationId xmlns:a16="http://schemas.microsoft.com/office/drawing/2014/main" id="{842FE360-D812-4B5E-92C4-1165E311A96D}"/>
              </a:ext>
            </a:extLst>
          </p:cNvPr>
          <p:cNvPicPr>
            <a:picLocks noChangeAspect="1"/>
          </p:cNvPicPr>
          <p:nvPr/>
        </p:nvPicPr>
        <p:blipFill rotWithShape="1">
          <a:blip r:embed="rId3"/>
          <a:srcRect t="18442" r="25391" b="7975"/>
          <a:stretch/>
        </p:blipFill>
        <p:spPr>
          <a:xfrm>
            <a:off x="3032364" y="1811709"/>
            <a:ext cx="9096375" cy="5046291"/>
          </a:xfrm>
          <a:prstGeom prst="rect">
            <a:avLst/>
          </a:prstGeom>
        </p:spPr>
      </p:pic>
    </p:spTree>
    <p:extLst>
      <p:ext uri="{BB962C8B-B14F-4D97-AF65-F5344CB8AC3E}">
        <p14:creationId xmlns:p14="http://schemas.microsoft.com/office/powerpoint/2010/main" val="136988133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ovéPole 2">
            <a:extLst>
              <a:ext uri="{FF2B5EF4-FFF2-40B4-BE49-F238E27FC236}">
                <a16:creationId xmlns:a16="http://schemas.microsoft.com/office/drawing/2014/main" id="{3E62DFEF-3231-4FFA-B900-01EE5E02E4A3}"/>
              </a:ext>
            </a:extLst>
          </p:cNvPr>
          <p:cNvSpPr txBox="1"/>
          <p:nvPr/>
        </p:nvSpPr>
        <p:spPr>
          <a:xfrm>
            <a:off x="6178920" y="3167390"/>
            <a:ext cx="4222118" cy="523220"/>
          </a:xfrm>
          <a:prstGeom prst="rect">
            <a:avLst/>
          </a:prstGeom>
          <a:noFill/>
        </p:spPr>
        <p:txBody>
          <a:bodyPr wrap="none" rtlCol="0">
            <a:spAutoFit/>
          </a:bodyPr>
          <a:lstStyle/>
          <a:p>
            <a:r>
              <a:rPr lang="cs-CZ" sz="2800" b="1" dirty="0" err="1"/>
              <a:t>Time</a:t>
            </a:r>
            <a:r>
              <a:rPr lang="cs-CZ" sz="2800" b="1" dirty="0"/>
              <a:t> </a:t>
            </a:r>
            <a:r>
              <a:rPr lang="cs-CZ" sz="2800" b="1" dirty="0" err="1"/>
              <a:t>for</a:t>
            </a:r>
            <a:r>
              <a:rPr lang="cs-CZ" sz="2800" b="1" dirty="0"/>
              <a:t> </a:t>
            </a:r>
            <a:r>
              <a:rPr lang="cs-CZ" sz="2800" b="1" dirty="0" err="1"/>
              <a:t>your</a:t>
            </a:r>
            <a:r>
              <a:rPr lang="cs-CZ" sz="2800" b="1" dirty="0"/>
              <a:t> </a:t>
            </a:r>
            <a:r>
              <a:rPr lang="cs-CZ" sz="2800" b="1" dirty="0" err="1"/>
              <a:t>questions</a:t>
            </a:r>
            <a:r>
              <a:rPr lang="cs-CZ" sz="2800" b="1" dirty="0"/>
              <a:t>…   </a:t>
            </a:r>
          </a:p>
        </p:txBody>
      </p:sp>
      <p:pic>
        <p:nvPicPr>
          <p:cNvPr id="3074" name="Picture 2" descr="https://images.unsplash.com/photo-1601027847350-0285867c31f7?ixlib=rb-4.0.3&amp;ixid=MnwxMjA3fDB8MHxwaG90by1wYWdlfHx8fGVufDB8fHx8&amp;auto=format&amp;fit=crop&amp;w=1000&amp;q=80">
            <a:extLst>
              <a:ext uri="{FF2B5EF4-FFF2-40B4-BE49-F238E27FC236}">
                <a16:creationId xmlns:a16="http://schemas.microsoft.com/office/drawing/2014/main" id="{3C40A7FC-7B02-48A0-AA75-9A90C7712FA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1574" y="0"/>
            <a:ext cx="4572000" cy="685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27033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Homework</a:t>
            </a:r>
            <a:r>
              <a:rPr lang="cs-CZ" dirty="0"/>
              <a:t> #2</a:t>
            </a:r>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a:xfrm>
            <a:off x="1051845" y="1199072"/>
            <a:ext cx="10091871" cy="5111997"/>
          </a:xfrm>
        </p:spPr>
        <p:txBody>
          <a:bodyPr>
            <a:normAutofit fontScale="62500" lnSpcReduction="20000"/>
          </a:bodyPr>
          <a:lstStyle/>
          <a:p>
            <a:pPr marL="0" indent="0">
              <a:buNone/>
            </a:pPr>
            <a:r>
              <a:rPr lang="en-GB" dirty="0"/>
              <a:t>Think about double-loop learning situations. These are typically big "aha" moments when you realize that your previous assumptions about a problem or situation were not (fully) correct and you need to change them.</a:t>
            </a:r>
          </a:p>
          <a:p>
            <a:pPr marL="0" indent="0">
              <a:buNone/>
            </a:pPr>
            <a:r>
              <a:rPr lang="en-GB" dirty="0"/>
              <a:t>The first task is to think about your own experience when you have realized that your assumptions about something (what is important, what works, what is good) were wrong. </a:t>
            </a:r>
            <a:br>
              <a:rPr lang="cs-CZ" dirty="0"/>
            </a:br>
            <a:r>
              <a:rPr lang="en-GB" dirty="0"/>
              <a:t>Write one page about it (250-350 world) and make sure that your text it is clear in:</a:t>
            </a:r>
          </a:p>
          <a:p>
            <a:r>
              <a:rPr lang="en-GB" dirty="0"/>
              <a:t>What were your initial assumptions?</a:t>
            </a:r>
          </a:p>
          <a:p>
            <a:r>
              <a:rPr lang="en-GB" dirty="0"/>
              <a:t>What were your new assumptions?</a:t>
            </a:r>
          </a:p>
          <a:p>
            <a:r>
              <a:rPr lang="en-GB" dirty="0"/>
              <a:t>What </a:t>
            </a:r>
            <a:r>
              <a:rPr lang="cs-CZ" dirty="0" err="1"/>
              <a:t>happened</a:t>
            </a:r>
            <a:r>
              <a:rPr lang="cs-CZ" dirty="0"/>
              <a:t> </a:t>
            </a:r>
            <a:r>
              <a:rPr lang="cs-CZ" dirty="0" err="1"/>
              <a:t>that</a:t>
            </a:r>
            <a:r>
              <a:rPr lang="cs-CZ" dirty="0"/>
              <a:t> </a:t>
            </a:r>
            <a:r>
              <a:rPr lang="cs-CZ" dirty="0" err="1"/>
              <a:t>helped</a:t>
            </a:r>
            <a:r>
              <a:rPr lang="cs-CZ" dirty="0"/>
              <a:t> </a:t>
            </a:r>
            <a:r>
              <a:rPr lang="cs-CZ" dirty="0" err="1"/>
              <a:t>you</a:t>
            </a:r>
            <a:r>
              <a:rPr lang="cs-CZ" dirty="0"/>
              <a:t> to </a:t>
            </a:r>
            <a:r>
              <a:rPr lang="en-GB" dirty="0"/>
              <a:t>update your assumptions?</a:t>
            </a:r>
          </a:p>
          <a:p>
            <a:pPr marL="0" indent="0">
              <a:buNone/>
            </a:pPr>
            <a:r>
              <a:rPr lang="en-GB" dirty="0"/>
              <a:t>The second task is to think about any policy or public service case that you know, from anywhere around the world that in your opinion should be changed/improved. It may be something small, like how some service is provided at the municipal level, or some public policy area at the national scale. </a:t>
            </a:r>
          </a:p>
          <a:p>
            <a:pPr marL="0" indent="0">
              <a:buNone/>
            </a:pPr>
            <a:r>
              <a:rPr lang="en-GB" dirty="0"/>
              <a:t>Write one page (250-350 words) about this case and make sure that from your</a:t>
            </a:r>
            <a:r>
              <a:rPr lang="cs-CZ" dirty="0"/>
              <a:t> text</a:t>
            </a:r>
            <a:r>
              <a:rPr lang="en-GB" dirty="0"/>
              <a:t> it is obvious:</a:t>
            </a:r>
          </a:p>
          <a:p>
            <a:r>
              <a:rPr lang="en-GB" dirty="0"/>
              <a:t>What wrong assumptions are making the policy/service problematic?</a:t>
            </a:r>
          </a:p>
          <a:p>
            <a:r>
              <a:rPr lang="en-GB" dirty="0"/>
              <a:t>What are better assumptions that, when adopted, may improve the system/service/situation?</a:t>
            </a:r>
          </a:p>
          <a:p>
            <a:r>
              <a:rPr lang="en-GB" dirty="0"/>
              <a:t>What can help relevant people in charge of the policy/service to change their assumptions?</a:t>
            </a:r>
          </a:p>
          <a:p>
            <a:pPr marL="0" indent="0">
              <a:buNone/>
            </a:pPr>
            <a:r>
              <a:rPr lang="cs-CZ" dirty="0" err="1">
                <a:solidFill>
                  <a:srgbClr val="CC0066"/>
                </a:solidFill>
              </a:rPr>
              <a:t>Deadline</a:t>
            </a:r>
            <a:r>
              <a:rPr lang="cs-CZ" dirty="0">
                <a:solidFill>
                  <a:srgbClr val="CC0066"/>
                </a:solidFill>
              </a:rPr>
              <a:t>: </a:t>
            </a:r>
            <a:r>
              <a:rPr lang="cs-CZ" dirty="0" err="1">
                <a:solidFill>
                  <a:srgbClr val="CC0066"/>
                </a:solidFill>
              </a:rPr>
              <a:t>Monday</a:t>
            </a:r>
            <a:r>
              <a:rPr lang="cs-CZ" dirty="0">
                <a:solidFill>
                  <a:srgbClr val="CC0066"/>
                </a:solidFill>
              </a:rPr>
              <a:t>, Nov 7 , 23:59 CEST</a:t>
            </a:r>
          </a:p>
        </p:txBody>
      </p:sp>
    </p:spTree>
    <p:extLst>
      <p:ext uri="{BB962C8B-B14F-4D97-AF65-F5344CB8AC3E}">
        <p14:creationId xmlns:p14="http://schemas.microsoft.com/office/powerpoint/2010/main" val="11161148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#1: </a:t>
            </a:r>
            <a:r>
              <a:rPr lang="cs-CZ" dirty="0" err="1"/>
              <a:t>The</a:t>
            </a:r>
            <a:r>
              <a:rPr lang="cs-CZ" dirty="0"/>
              <a:t> </a:t>
            </a:r>
            <a:r>
              <a:rPr lang="cs-CZ" dirty="0" err="1"/>
              <a:t>environment</a:t>
            </a:r>
            <a:r>
              <a:rPr lang="cs-CZ" dirty="0"/>
              <a:t> </a:t>
            </a:r>
            <a:r>
              <a:rPr lang="cs-CZ" dirty="0" err="1"/>
              <a:t>we</a:t>
            </a:r>
            <a:r>
              <a:rPr lang="cs-CZ" dirty="0"/>
              <a:t> </a:t>
            </a:r>
            <a:r>
              <a:rPr lang="cs-CZ" dirty="0" err="1"/>
              <a:t>operate</a:t>
            </a:r>
            <a:r>
              <a:rPr lang="cs-CZ" dirty="0"/>
              <a:t> in </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relatively stable and predictable </a:t>
            </a:r>
            <a:r>
              <a:rPr lang="cs-CZ" dirty="0" err="1"/>
              <a:t>world</a:t>
            </a:r>
            <a:r>
              <a:rPr lang="cs-CZ" dirty="0"/>
              <a:t> …</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a:endCxn id="4" idx="0"/>
          </p:cNvCxnSpPr>
          <p:nvPr/>
        </p:nvCxnSpPr>
        <p:spPr>
          <a:xfrm>
            <a:off x="6095110" y="1982623"/>
            <a:ext cx="444"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a:t>V. U. C. A. (</a:t>
            </a:r>
            <a:r>
              <a:rPr lang="en-GB" dirty="0"/>
              <a:t>volatile, uncertain, complex and ambiguous</a:t>
            </a:r>
            <a:r>
              <a:rPr lang="cs-CZ" dirty="0"/>
              <a:t>)</a:t>
            </a:r>
            <a:r>
              <a:rPr lang="en-GB" dirty="0"/>
              <a:t> world</a:t>
            </a:r>
            <a:endParaRPr lang="cs-CZ" dirty="0"/>
          </a:p>
        </p:txBody>
      </p:sp>
      <p:sp>
        <p:nvSpPr>
          <p:cNvPr id="4" name="TextovéPole 3">
            <a:extLst>
              <a:ext uri="{FF2B5EF4-FFF2-40B4-BE49-F238E27FC236}">
                <a16:creationId xmlns:a16="http://schemas.microsoft.com/office/drawing/2014/main" id="{6ECB3F13-826B-4513-9F8D-ECCA27559020}"/>
              </a:ext>
            </a:extLst>
          </p:cNvPr>
          <p:cNvSpPr txBox="1"/>
          <p:nvPr/>
        </p:nvSpPr>
        <p:spPr>
          <a:xfrm>
            <a:off x="1051842" y="3429000"/>
            <a:ext cx="10087423" cy="2862322"/>
          </a:xfrm>
          <a:prstGeom prst="rect">
            <a:avLst/>
          </a:prstGeom>
          <a:noFill/>
        </p:spPr>
        <p:txBody>
          <a:bodyPr wrap="square" rtlCol="0">
            <a:spAutoFit/>
          </a:bodyPr>
          <a:lstStyle/>
          <a:p>
            <a:pPr algn="just"/>
            <a:r>
              <a:rPr lang="cs-CZ" sz="2000" dirty="0"/>
              <a:t>Most public </a:t>
            </a:r>
            <a:r>
              <a:rPr lang="cs-CZ" sz="2000" dirty="0" err="1"/>
              <a:t>policies</a:t>
            </a:r>
            <a:r>
              <a:rPr lang="cs-CZ" sz="2000" dirty="0"/>
              <a:t> </a:t>
            </a:r>
            <a:r>
              <a:rPr lang="cs-CZ" sz="2000" dirty="0" err="1"/>
              <a:t>implicitly</a:t>
            </a:r>
            <a:r>
              <a:rPr lang="cs-CZ" sz="2000" dirty="0"/>
              <a:t> </a:t>
            </a:r>
            <a:r>
              <a:rPr lang="cs-CZ" sz="2000" dirty="0" err="1"/>
              <a:t>assume</a:t>
            </a:r>
            <a:r>
              <a:rPr lang="cs-CZ" sz="2000" dirty="0"/>
              <a:t> </a:t>
            </a:r>
            <a:r>
              <a:rPr lang="cs-CZ" sz="2000" dirty="0" err="1"/>
              <a:t>the</a:t>
            </a:r>
            <a:r>
              <a:rPr lang="cs-CZ" sz="2000" dirty="0"/>
              <a:t> </a:t>
            </a:r>
            <a:r>
              <a:rPr lang="cs-CZ" sz="2000" dirty="0" err="1"/>
              <a:t>world</a:t>
            </a:r>
            <a:r>
              <a:rPr lang="cs-CZ" sz="2000" dirty="0"/>
              <a:t> </a:t>
            </a:r>
            <a:r>
              <a:rPr lang="cs-CZ" sz="2000" dirty="0" err="1"/>
              <a:t>is</a:t>
            </a:r>
            <a:r>
              <a:rPr lang="cs-CZ" sz="2000" dirty="0"/>
              <a:t> </a:t>
            </a:r>
            <a:r>
              <a:rPr lang="cs-CZ" sz="2000" dirty="0" err="1"/>
              <a:t>relatively</a:t>
            </a:r>
            <a:r>
              <a:rPr lang="cs-CZ" sz="2000" dirty="0"/>
              <a:t> </a:t>
            </a:r>
            <a:r>
              <a:rPr lang="cs-CZ" sz="2000" dirty="0" err="1"/>
              <a:t>stable</a:t>
            </a:r>
            <a:r>
              <a:rPr lang="cs-CZ" sz="2000" dirty="0"/>
              <a:t> and </a:t>
            </a:r>
            <a:r>
              <a:rPr lang="cs-CZ" sz="2000" dirty="0" err="1"/>
              <a:t>predictable</a:t>
            </a:r>
            <a:r>
              <a:rPr lang="cs-CZ" sz="2000" dirty="0"/>
              <a:t>. </a:t>
            </a:r>
            <a:r>
              <a:rPr lang="cs-CZ" sz="2000" dirty="0" err="1"/>
              <a:t>Patterns</a:t>
            </a:r>
            <a:r>
              <a:rPr lang="cs-CZ" sz="2000" dirty="0"/>
              <a:t> </a:t>
            </a:r>
            <a:r>
              <a:rPr lang="cs-CZ" sz="2000" dirty="0" err="1"/>
              <a:t>repeat</a:t>
            </a:r>
            <a:r>
              <a:rPr lang="cs-CZ" sz="2000" dirty="0"/>
              <a:t>. </a:t>
            </a:r>
            <a:r>
              <a:rPr lang="cs-CZ" sz="2000" dirty="0" err="1"/>
              <a:t>Causalities</a:t>
            </a:r>
            <a:r>
              <a:rPr lang="cs-CZ" sz="2000" dirty="0"/>
              <a:t> are </a:t>
            </a:r>
            <a:r>
              <a:rPr lang="cs-CZ" sz="2000" dirty="0" err="1"/>
              <a:t>known</a:t>
            </a:r>
            <a:r>
              <a:rPr lang="cs-CZ" sz="2000" dirty="0"/>
              <a:t>. </a:t>
            </a:r>
            <a:r>
              <a:rPr lang="cs-CZ" sz="2000" dirty="0" err="1"/>
              <a:t>We</a:t>
            </a:r>
            <a:r>
              <a:rPr lang="cs-CZ" sz="2000" dirty="0"/>
              <a:t> </a:t>
            </a:r>
            <a:r>
              <a:rPr lang="cs-CZ" sz="2000" dirty="0" err="1"/>
              <a:t>know</a:t>
            </a:r>
            <a:r>
              <a:rPr lang="cs-CZ" sz="2000" dirty="0"/>
              <a:t> </a:t>
            </a:r>
            <a:r>
              <a:rPr lang="cs-CZ" sz="2000" dirty="0" err="1"/>
              <a:t>what</a:t>
            </a:r>
            <a:r>
              <a:rPr lang="cs-CZ" sz="2000" dirty="0"/>
              <a:t> </a:t>
            </a:r>
            <a:r>
              <a:rPr lang="cs-CZ" sz="2000" dirty="0" err="1"/>
              <a:t>we</a:t>
            </a:r>
            <a:r>
              <a:rPr lang="cs-CZ" sz="2000" dirty="0"/>
              <a:t> are </a:t>
            </a:r>
            <a:r>
              <a:rPr lang="cs-CZ" sz="2000" dirty="0" err="1"/>
              <a:t>facing</a:t>
            </a:r>
            <a:r>
              <a:rPr lang="cs-CZ" sz="2000" dirty="0"/>
              <a:t> and </a:t>
            </a:r>
            <a:r>
              <a:rPr lang="cs-CZ" sz="2000" dirty="0" err="1"/>
              <a:t>we</a:t>
            </a:r>
            <a:r>
              <a:rPr lang="cs-CZ" sz="2000" dirty="0"/>
              <a:t> </a:t>
            </a:r>
            <a:r>
              <a:rPr lang="cs-CZ" sz="2000" dirty="0" err="1"/>
              <a:t>can</a:t>
            </a:r>
            <a:r>
              <a:rPr lang="cs-CZ" sz="2000" dirty="0"/>
              <a:t> </a:t>
            </a:r>
            <a:r>
              <a:rPr lang="cs-CZ" sz="2000" dirty="0" err="1"/>
              <a:t>agree</a:t>
            </a:r>
            <a:r>
              <a:rPr lang="cs-CZ" sz="2000" dirty="0"/>
              <a:t> </a:t>
            </a:r>
            <a:r>
              <a:rPr lang="cs-CZ" sz="2000" dirty="0" err="1"/>
              <a:t>with</a:t>
            </a:r>
            <a:r>
              <a:rPr lang="cs-CZ" sz="2000" dirty="0"/>
              <a:t> </a:t>
            </a:r>
            <a:r>
              <a:rPr lang="cs-CZ" sz="2000" dirty="0" err="1"/>
              <a:t>each</a:t>
            </a:r>
            <a:r>
              <a:rPr lang="cs-CZ" sz="2000" dirty="0"/>
              <a:t> </a:t>
            </a:r>
            <a:r>
              <a:rPr lang="cs-CZ" sz="2000" dirty="0" err="1"/>
              <a:t>other</a:t>
            </a:r>
            <a:r>
              <a:rPr lang="cs-CZ" sz="2000" dirty="0"/>
              <a:t> </a:t>
            </a:r>
            <a:r>
              <a:rPr lang="cs-CZ" sz="2000" dirty="0" err="1"/>
              <a:t>about</a:t>
            </a:r>
            <a:r>
              <a:rPr lang="cs-CZ" sz="2000" dirty="0"/>
              <a:t> </a:t>
            </a:r>
            <a:r>
              <a:rPr lang="cs-CZ" sz="2000" dirty="0" err="1"/>
              <a:t>it</a:t>
            </a:r>
            <a:r>
              <a:rPr lang="cs-CZ" sz="2000" dirty="0"/>
              <a:t>. V.U.C.A. </a:t>
            </a:r>
            <a:r>
              <a:rPr lang="cs-CZ" sz="2000" dirty="0" err="1"/>
              <a:t>world</a:t>
            </a:r>
            <a:r>
              <a:rPr lang="cs-CZ" sz="2000" dirty="0"/>
              <a:t> </a:t>
            </a:r>
            <a:r>
              <a:rPr lang="cs-CZ" sz="2000" dirty="0" err="1"/>
              <a:t>is</a:t>
            </a:r>
            <a:r>
              <a:rPr lang="cs-CZ" sz="2000" dirty="0"/>
              <a:t> </a:t>
            </a:r>
            <a:r>
              <a:rPr lang="cs-CZ" sz="2000" dirty="0" err="1"/>
              <a:t>different</a:t>
            </a:r>
            <a:r>
              <a:rPr lang="cs-CZ" sz="2000" dirty="0"/>
              <a:t>: </a:t>
            </a:r>
            <a:r>
              <a:rPr lang="cs-CZ" sz="2000" dirty="0" err="1"/>
              <a:t>determined</a:t>
            </a:r>
            <a:r>
              <a:rPr lang="cs-CZ" sz="2000" dirty="0"/>
              <a:t> by </a:t>
            </a:r>
            <a:r>
              <a:rPr lang="cs-CZ" sz="2000" b="1" dirty="0">
                <a:solidFill>
                  <a:srgbClr val="CC0066"/>
                </a:solidFill>
              </a:rPr>
              <a:t>Volatility</a:t>
            </a:r>
            <a:r>
              <a:rPr lang="cs-CZ" sz="2000" dirty="0"/>
              <a:t> – Fast </a:t>
            </a:r>
            <a:r>
              <a:rPr lang="cs-CZ" sz="2000" dirty="0" err="1"/>
              <a:t>unpredictable</a:t>
            </a:r>
            <a:r>
              <a:rPr lang="cs-CZ" sz="2000" dirty="0"/>
              <a:t> </a:t>
            </a:r>
            <a:r>
              <a:rPr lang="cs-CZ" sz="2000" dirty="0" err="1"/>
              <a:t>changes</a:t>
            </a:r>
            <a:r>
              <a:rPr lang="cs-CZ" sz="2000" dirty="0"/>
              <a:t> </a:t>
            </a:r>
            <a:r>
              <a:rPr lang="cs-CZ" sz="2000" dirty="0" err="1"/>
              <a:t>without</a:t>
            </a:r>
            <a:r>
              <a:rPr lang="cs-CZ" sz="2000" dirty="0"/>
              <a:t> </a:t>
            </a:r>
            <a:r>
              <a:rPr lang="cs-CZ" sz="2000" dirty="0" err="1"/>
              <a:t>clear</a:t>
            </a:r>
            <a:r>
              <a:rPr lang="cs-CZ" sz="2000" dirty="0"/>
              <a:t> </a:t>
            </a:r>
            <a:r>
              <a:rPr lang="cs-CZ" sz="2000" dirty="0" err="1"/>
              <a:t>patterns</a:t>
            </a:r>
            <a:r>
              <a:rPr lang="cs-CZ" sz="2000" dirty="0"/>
              <a:t> </a:t>
            </a:r>
            <a:r>
              <a:rPr lang="cs-CZ" sz="2000" dirty="0" err="1"/>
              <a:t>or</a:t>
            </a:r>
            <a:r>
              <a:rPr lang="cs-CZ" sz="2000" dirty="0"/>
              <a:t> </a:t>
            </a:r>
            <a:r>
              <a:rPr lang="cs-CZ" sz="2000" dirty="0" err="1"/>
              <a:t>trends</a:t>
            </a:r>
            <a:r>
              <a:rPr lang="cs-CZ" sz="2000" dirty="0"/>
              <a:t>; </a:t>
            </a:r>
            <a:r>
              <a:rPr lang="cs-CZ" sz="2000" b="1" dirty="0" err="1">
                <a:solidFill>
                  <a:srgbClr val="CC0066"/>
                </a:solidFill>
              </a:rPr>
              <a:t>Uncertainty</a:t>
            </a:r>
            <a:r>
              <a:rPr lang="cs-CZ" sz="2000" dirty="0"/>
              <a:t> – </a:t>
            </a:r>
            <a:r>
              <a:rPr lang="cs-CZ" sz="2000" dirty="0" err="1"/>
              <a:t>Frequent</a:t>
            </a:r>
            <a:r>
              <a:rPr lang="cs-CZ" sz="2000" dirty="0"/>
              <a:t> </a:t>
            </a:r>
            <a:r>
              <a:rPr lang="cs-CZ" sz="2000" dirty="0" err="1"/>
              <a:t>disruptive</a:t>
            </a:r>
            <a:r>
              <a:rPr lang="cs-CZ" sz="2000" dirty="0"/>
              <a:t> </a:t>
            </a:r>
            <a:r>
              <a:rPr lang="cs-CZ" sz="2000" dirty="0" err="1"/>
              <a:t>changes</a:t>
            </a:r>
            <a:r>
              <a:rPr lang="cs-CZ" sz="2000" dirty="0"/>
              <a:t> </a:t>
            </a:r>
            <a:r>
              <a:rPr lang="cs-CZ" sz="2000" dirty="0" err="1"/>
              <a:t>where</a:t>
            </a:r>
            <a:r>
              <a:rPr lang="cs-CZ" sz="2000" dirty="0"/>
              <a:t> </a:t>
            </a:r>
            <a:r>
              <a:rPr lang="cs-CZ" sz="2000" dirty="0" err="1"/>
              <a:t>the</a:t>
            </a:r>
            <a:r>
              <a:rPr lang="cs-CZ" sz="2000" dirty="0"/>
              <a:t> part </a:t>
            </a:r>
            <a:r>
              <a:rPr lang="cs-CZ" sz="2000" dirty="0" err="1"/>
              <a:t>is</a:t>
            </a:r>
            <a:r>
              <a:rPr lang="cs-CZ" sz="2000" dirty="0"/>
              <a:t> not a </a:t>
            </a:r>
            <a:r>
              <a:rPr lang="cs-CZ" sz="2000" dirty="0" err="1"/>
              <a:t>good</a:t>
            </a:r>
            <a:r>
              <a:rPr lang="cs-CZ" sz="2000" dirty="0"/>
              <a:t> </a:t>
            </a:r>
            <a:r>
              <a:rPr lang="cs-CZ" sz="2000" dirty="0" err="1"/>
              <a:t>predictor</a:t>
            </a:r>
            <a:r>
              <a:rPr lang="cs-CZ" sz="2000" dirty="0"/>
              <a:t> </a:t>
            </a:r>
            <a:r>
              <a:rPr lang="cs-CZ" sz="2000" dirty="0" err="1"/>
              <a:t>of</a:t>
            </a:r>
            <a:r>
              <a:rPr lang="cs-CZ" sz="2000" dirty="0"/>
              <a:t> </a:t>
            </a:r>
            <a:r>
              <a:rPr lang="cs-CZ" sz="2000" dirty="0" err="1"/>
              <a:t>the</a:t>
            </a:r>
            <a:r>
              <a:rPr lang="cs-CZ" sz="2000" dirty="0"/>
              <a:t> </a:t>
            </a:r>
            <a:r>
              <a:rPr lang="cs-CZ" sz="2000" dirty="0" err="1"/>
              <a:t>future</a:t>
            </a:r>
            <a:r>
              <a:rPr lang="cs-CZ" sz="2000" dirty="0"/>
              <a:t>; </a:t>
            </a:r>
            <a:r>
              <a:rPr lang="cs-CZ" sz="2000" b="1" dirty="0" err="1">
                <a:solidFill>
                  <a:srgbClr val="CC0066"/>
                </a:solidFill>
              </a:rPr>
              <a:t>Complexity</a:t>
            </a:r>
            <a:r>
              <a:rPr lang="cs-CZ" sz="2000" dirty="0"/>
              <a:t> – </a:t>
            </a:r>
            <a:r>
              <a:rPr lang="cs-CZ" sz="2000" dirty="0" err="1"/>
              <a:t>Multiple</a:t>
            </a:r>
            <a:r>
              <a:rPr lang="cs-CZ" sz="2000" dirty="0"/>
              <a:t>, </a:t>
            </a:r>
            <a:r>
              <a:rPr lang="cs-CZ" sz="2000" dirty="0" err="1"/>
              <a:t>complex</a:t>
            </a:r>
            <a:r>
              <a:rPr lang="cs-CZ" sz="2000" dirty="0"/>
              <a:t>, </a:t>
            </a:r>
            <a:r>
              <a:rPr lang="cs-CZ" sz="2000" dirty="0" err="1"/>
              <a:t>interwined</a:t>
            </a:r>
            <a:r>
              <a:rPr lang="cs-CZ" sz="2000" dirty="0"/>
              <a:t> </a:t>
            </a:r>
            <a:r>
              <a:rPr lang="cs-CZ" sz="2000" dirty="0" err="1"/>
              <a:t>technological</a:t>
            </a:r>
            <a:r>
              <a:rPr lang="cs-CZ" sz="2000" dirty="0"/>
              <a:t>, </a:t>
            </a:r>
            <a:r>
              <a:rPr lang="cs-CZ" sz="2000" dirty="0" err="1"/>
              <a:t>societal</a:t>
            </a:r>
            <a:r>
              <a:rPr lang="cs-CZ" sz="2000" dirty="0"/>
              <a:t>, </a:t>
            </a:r>
            <a:r>
              <a:rPr lang="cs-CZ" sz="2000" dirty="0" err="1"/>
              <a:t>geopolitical</a:t>
            </a:r>
            <a:r>
              <a:rPr lang="cs-CZ" sz="2000" dirty="0"/>
              <a:t> and </a:t>
            </a:r>
            <a:r>
              <a:rPr lang="cs-CZ" sz="2000" dirty="0" err="1"/>
              <a:t>ecological</a:t>
            </a:r>
            <a:r>
              <a:rPr lang="cs-CZ" sz="2000" dirty="0"/>
              <a:t> </a:t>
            </a:r>
            <a:r>
              <a:rPr lang="cs-CZ" sz="2000" dirty="0" err="1"/>
              <a:t>evolutions</a:t>
            </a:r>
            <a:r>
              <a:rPr lang="cs-CZ" sz="2000" dirty="0"/>
              <a:t>; and </a:t>
            </a:r>
            <a:r>
              <a:rPr lang="cs-CZ" sz="2000" b="1" dirty="0" err="1">
                <a:solidFill>
                  <a:srgbClr val="CC0066"/>
                </a:solidFill>
              </a:rPr>
              <a:t>Ambiguity</a:t>
            </a:r>
            <a:r>
              <a:rPr lang="cs-CZ" sz="2000" dirty="0"/>
              <a:t> – </a:t>
            </a:r>
            <a:r>
              <a:rPr lang="cs-CZ" sz="2000" dirty="0" err="1"/>
              <a:t>Little</a:t>
            </a:r>
            <a:r>
              <a:rPr lang="cs-CZ" sz="2000" dirty="0"/>
              <a:t> </a:t>
            </a:r>
            <a:r>
              <a:rPr lang="cs-CZ" sz="2000" dirty="0" err="1"/>
              <a:t>clarity</a:t>
            </a:r>
            <a:r>
              <a:rPr lang="cs-CZ" sz="2000" dirty="0"/>
              <a:t> on </a:t>
            </a:r>
            <a:r>
              <a:rPr lang="cs-CZ" sz="2000" dirty="0" err="1"/>
              <a:t>what</a:t>
            </a:r>
            <a:r>
              <a:rPr lang="cs-CZ" sz="2000" dirty="0"/>
              <a:t> </a:t>
            </a:r>
            <a:r>
              <a:rPr lang="cs-CZ" sz="2000" dirty="0" err="1"/>
              <a:t>is</a:t>
            </a:r>
            <a:r>
              <a:rPr lang="cs-CZ" sz="2000" dirty="0"/>
              <a:t> </a:t>
            </a:r>
            <a:r>
              <a:rPr lang="cs-CZ" sz="2000" dirty="0" err="1"/>
              <a:t>real</a:t>
            </a:r>
            <a:r>
              <a:rPr lang="cs-CZ" sz="2000" dirty="0"/>
              <a:t> </a:t>
            </a:r>
            <a:r>
              <a:rPr lang="cs-CZ" sz="2000" dirty="0" err="1"/>
              <a:t>or</a:t>
            </a:r>
            <a:r>
              <a:rPr lang="cs-CZ" sz="2000" dirty="0"/>
              <a:t> </a:t>
            </a:r>
            <a:r>
              <a:rPr lang="cs-CZ" sz="2000" dirty="0" err="1"/>
              <a:t>true</a:t>
            </a:r>
            <a:r>
              <a:rPr lang="cs-CZ" sz="2000" dirty="0"/>
              <a:t> and </a:t>
            </a:r>
            <a:r>
              <a:rPr lang="cs-CZ" sz="2000" dirty="0" err="1"/>
              <a:t>difficult</a:t>
            </a:r>
            <a:r>
              <a:rPr lang="cs-CZ" sz="2000" dirty="0"/>
              <a:t> to </a:t>
            </a:r>
            <a:r>
              <a:rPr lang="cs-CZ" sz="2000" dirty="0" err="1"/>
              <a:t>predict</a:t>
            </a:r>
            <a:r>
              <a:rPr lang="cs-CZ" sz="2000" dirty="0"/>
              <a:t> </a:t>
            </a:r>
            <a:r>
              <a:rPr lang="cs-CZ" sz="2000" dirty="0" err="1"/>
              <a:t>the</a:t>
            </a:r>
            <a:r>
              <a:rPr lang="cs-CZ" sz="2000" dirty="0"/>
              <a:t> </a:t>
            </a:r>
            <a:r>
              <a:rPr lang="cs-CZ" sz="2000" dirty="0" err="1"/>
              <a:t>impact</a:t>
            </a:r>
            <a:r>
              <a:rPr lang="cs-CZ" sz="2000" dirty="0"/>
              <a:t> </a:t>
            </a:r>
            <a:r>
              <a:rPr lang="cs-CZ" sz="2000" dirty="0" err="1"/>
              <a:t>of</a:t>
            </a:r>
            <a:r>
              <a:rPr lang="cs-CZ" sz="2000" dirty="0"/>
              <a:t> </a:t>
            </a:r>
            <a:r>
              <a:rPr lang="cs-CZ" sz="2000" dirty="0" err="1"/>
              <a:t>actions</a:t>
            </a:r>
            <a:r>
              <a:rPr lang="cs-CZ" sz="2000" dirty="0"/>
              <a:t> </a:t>
            </a:r>
            <a:r>
              <a:rPr lang="cs-CZ" sz="2000" dirty="0" err="1"/>
              <a:t>or</a:t>
            </a:r>
            <a:r>
              <a:rPr lang="cs-CZ" sz="2000" dirty="0"/>
              <a:t> </a:t>
            </a:r>
            <a:r>
              <a:rPr lang="cs-CZ" sz="2000" dirty="0" err="1"/>
              <a:t>initiatives</a:t>
            </a:r>
            <a:r>
              <a:rPr lang="cs-CZ" sz="2000" dirty="0"/>
              <a:t>. </a:t>
            </a:r>
            <a:r>
              <a:rPr lang="cs-CZ" sz="2000" dirty="0" err="1"/>
              <a:t>The</a:t>
            </a:r>
            <a:r>
              <a:rPr lang="cs-CZ" sz="2000" dirty="0"/>
              <a:t> </a:t>
            </a:r>
            <a:r>
              <a:rPr lang="cs-CZ" sz="2000" dirty="0" err="1"/>
              <a:t>environment</a:t>
            </a:r>
            <a:r>
              <a:rPr lang="cs-CZ" sz="2000" dirty="0"/>
              <a:t> </a:t>
            </a:r>
            <a:r>
              <a:rPr lang="cs-CZ" sz="2000" dirty="0" err="1"/>
              <a:t>is</a:t>
            </a:r>
            <a:r>
              <a:rPr lang="cs-CZ" sz="2000" dirty="0"/>
              <a:t> </a:t>
            </a:r>
            <a:r>
              <a:rPr lang="cs-CZ" sz="2000" dirty="0" err="1"/>
              <a:t>constantly</a:t>
            </a:r>
            <a:r>
              <a:rPr lang="cs-CZ" sz="2000" dirty="0"/>
              <a:t> </a:t>
            </a:r>
            <a:r>
              <a:rPr lang="cs-CZ" sz="2000" dirty="0" err="1"/>
              <a:t>changing</a:t>
            </a:r>
            <a:r>
              <a:rPr lang="cs-CZ" sz="2000" dirty="0"/>
              <a:t>. </a:t>
            </a:r>
            <a:r>
              <a:rPr lang="cs-CZ" sz="2000" dirty="0" err="1"/>
              <a:t>Now</a:t>
            </a:r>
            <a:r>
              <a:rPr lang="cs-CZ" sz="2000" dirty="0"/>
              <a:t> </a:t>
            </a:r>
            <a:r>
              <a:rPr lang="cs-CZ" sz="2000" dirty="0" err="1"/>
              <a:t>even</a:t>
            </a:r>
            <a:r>
              <a:rPr lang="cs-CZ" sz="2000" dirty="0"/>
              <a:t> </a:t>
            </a:r>
            <a:r>
              <a:rPr lang="cs-CZ" sz="2000" dirty="0" err="1"/>
              <a:t>with</a:t>
            </a:r>
            <a:r>
              <a:rPr lang="cs-CZ" sz="2000" dirty="0"/>
              <a:t> </a:t>
            </a:r>
            <a:r>
              <a:rPr lang="cs-CZ" sz="2000" dirty="0" err="1"/>
              <a:t>experties</a:t>
            </a:r>
            <a:r>
              <a:rPr lang="cs-CZ" sz="2000" dirty="0"/>
              <a:t> </a:t>
            </a:r>
            <a:r>
              <a:rPr lang="cs-CZ" sz="2000" dirty="0" err="1"/>
              <a:t>we</a:t>
            </a:r>
            <a:r>
              <a:rPr lang="cs-CZ" sz="2000" dirty="0"/>
              <a:t> are </a:t>
            </a:r>
            <a:r>
              <a:rPr lang="cs-CZ" sz="2000" dirty="0" err="1"/>
              <a:t>able</a:t>
            </a:r>
            <a:r>
              <a:rPr lang="cs-CZ" sz="2000" dirty="0"/>
              <a:t> to </a:t>
            </a:r>
            <a:r>
              <a:rPr lang="cs-CZ" sz="2000" dirty="0" err="1"/>
              <a:t>analyze</a:t>
            </a:r>
            <a:r>
              <a:rPr lang="cs-CZ" sz="2000" dirty="0"/>
              <a:t> </a:t>
            </a:r>
            <a:r>
              <a:rPr lang="cs-CZ" sz="2000" dirty="0" err="1"/>
              <a:t>it</a:t>
            </a:r>
            <a:r>
              <a:rPr lang="cs-CZ" sz="2000" dirty="0"/>
              <a:t> </a:t>
            </a:r>
            <a:r>
              <a:rPr lang="cs-CZ" sz="2000" dirty="0" err="1"/>
              <a:t>towards</a:t>
            </a:r>
            <a:r>
              <a:rPr lang="cs-CZ" sz="2000" dirty="0"/>
              <a:t> </a:t>
            </a:r>
            <a:r>
              <a:rPr lang="cs-CZ" sz="2000" dirty="0" err="1"/>
              <a:t>the</a:t>
            </a:r>
            <a:r>
              <a:rPr lang="cs-CZ" sz="2000" dirty="0"/>
              <a:t> </a:t>
            </a:r>
            <a:r>
              <a:rPr lang="cs-CZ" sz="2000" dirty="0" err="1"/>
              <a:t>future</a:t>
            </a:r>
            <a:r>
              <a:rPr lang="cs-CZ" sz="2000" dirty="0"/>
              <a:t>. </a:t>
            </a:r>
            <a:r>
              <a:rPr lang="cs-CZ" sz="2000" dirty="0" err="1"/>
              <a:t>How</a:t>
            </a:r>
            <a:r>
              <a:rPr lang="cs-CZ" sz="2000" dirty="0"/>
              <a:t> </a:t>
            </a:r>
            <a:r>
              <a:rPr lang="cs-CZ" sz="2000" dirty="0" err="1"/>
              <a:t>can</a:t>
            </a:r>
            <a:r>
              <a:rPr lang="cs-CZ" sz="2000" dirty="0"/>
              <a:t> public </a:t>
            </a:r>
            <a:r>
              <a:rPr lang="cs-CZ" sz="2000" dirty="0" err="1"/>
              <a:t>organisations</a:t>
            </a:r>
            <a:r>
              <a:rPr lang="cs-CZ" sz="2000" dirty="0"/>
              <a:t> face these </a:t>
            </a:r>
            <a:r>
              <a:rPr lang="cs-CZ" sz="2000" dirty="0" err="1"/>
              <a:t>challenges</a:t>
            </a:r>
            <a:r>
              <a:rPr lang="cs-CZ" sz="2000" dirty="0"/>
              <a:t>?</a:t>
            </a:r>
          </a:p>
        </p:txBody>
      </p:sp>
    </p:spTree>
    <p:extLst>
      <p:ext uri="{BB962C8B-B14F-4D97-AF65-F5344CB8AC3E}">
        <p14:creationId xmlns:p14="http://schemas.microsoft.com/office/powerpoint/2010/main" val="230075068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endParaRPr lang="cs-CZ" dirty="0"/>
          </a:p>
        </p:txBody>
      </p:sp>
      <p:sp>
        <p:nvSpPr>
          <p:cNvPr id="5" name="Zástupný symbol pro obsah 4">
            <a:extLst>
              <a:ext uri="{FF2B5EF4-FFF2-40B4-BE49-F238E27FC236}">
                <a16:creationId xmlns:a16="http://schemas.microsoft.com/office/drawing/2014/main" id="{95AC6E5E-FDE9-49F4-BFAD-27D33A84E050}"/>
              </a:ext>
            </a:extLst>
          </p:cNvPr>
          <p:cNvSpPr>
            <a:spLocks noGrp="1"/>
          </p:cNvSpPr>
          <p:nvPr>
            <p:ph idx="1"/>
          </p:nvPr>
        </p:nvSpPr>
        <p:spPr>
          <a:xfrm>
            <a:off x="5391509" y="2005012"/>
            <a:ext cx="5752207" cy="4306057"/>
          </a:xfrm>
        </p:spPr>
        <p:txBody>
          <a:bodyPr/>
          <a:lstStyle/>
          <a:p>
            <a:r>
              <a:rPr lang="cs-CZ" dirty="0" err="1"/>
              <a:t>When</a:t>
            </a:r>
            <a:r>
              <a:rPr lang="cs-CZ" dirty="0"/>
              <a:t> </a:t>
            </a:r>
            <a:r>
              <a:rPr lang="cs-CZ" dirty="0" err="1"/>
              <a:t>looking</a:t>
            </a:r>
            <a:r>
              <a:rPr lang="cs-CZ" dirty="0"/>
              <a:t> </a:t>
            </a:r>
            <a:r>
              <a:rPr lang="cs-CZ" dirty="0" err="1"/>
              <a:t>for</a:t>
            </a:r>
            <a:r>
              <a:rPr lang="cs-CZ" dirty="0"/>
              <a:t> a </a:t>
            </a:r>
            <a:r>
              <a:rPr lang="cs-CZ" dirty="0" err="1"/>
              <a:t>solution</a:t>
            </a:r>
            <a:r>
              <a:rPr lang="cs-CZ" dirty="0"/>
              <a:t> </a:t>
            </a:r>
            <a:r>
              <a:rPr lang="cs-CZ" dirty="0" err="1"/>
              <a:t>of</a:t>
            </a:r>
            <a:r>
              <a:rPr lang="cs-CZ" dirty="0"/>
              <a:t> a </a:t>
            </a:r>
            <a:r>
              <a:rPr lang="cs-CZ" dirty="0" err="1"/>
              <a:t>problem</a:t>
            </a:r>
            <a:r>
              <a:rPr lang="cs-CZ" dirty="0"/>
              <a:t>, </a:t>
            </a:r>
            <a:r>
              <a:rPr lang="cs-CZ" dirty="0" err="1"/>
              <a:t>we</a:t>
            </a:r>
            <a:r>
              <a:rPr lang="cs-CZ" dirty="0"/>
              <a:t> are limited by </a:t>
            </a:r>
            <a:r>
              <a:rPr lang="cs-CZ" dirty="0" err="1"/>
              <a:t>our</a:t>
            </a:r>
            <a:r>
              <a:rPr lang="cs-CZ" dirty="0"/>
              <a:t> </a:t>
            </a:r>
            <a:r>
              <a:rPr lang="cs-CZ" dirty="0" err="1"/>
              <a:t>own</a:t>
            </a:r>
            <a:r>
              <a:rPr lang="cs-CZ" dirty="0"/>
              <a:t> </a:t>
            </a:r>
            <a:r>
              <a:rPr lang="cs-CZ" dirty="0" err="1"/>
              <a:t>assumptions</a:t>
            </a:r>
            <a:r>
              <a:rPr lang="cs-CZ" dirty="0"/>
              <a:t> (</a:t>
            </a:r>
            <a:r>
              <a:rPr lang="cs-CZ" dirty="0" err="1"/>
              <a:t>frequently</a:t>
            </a:r>
            <a:r>
              <a:rPr lang="cs-CZ" dirty="0"/>
              <a:t> </a:t>
            </a:r>
            <a:r>
              <a:rPr lang="cs-CZ" dirty="0" err="1"/>
              <a:t>even</a:t>
            </a:r>
            <a:r>
              <a:rPr lang="cs-CZ" dirty="0"/>
              <a:t> </a:t>
            </a:r>
            <a:r>
              <a:rPr lang="cs-CZ" dirty="0" err="1"/>
              <a:t>unconscious</a:t>
            </a:r>
            <a:r>
              <a:rPr lang="cs-CZ" dirty="0"/>
              <a:t> </a:t>
            </a:r>
            <a:r>
              <a:rPr lang="cs-CZ" dirty="0" err="1"/>
              <a:t>ones</a:t>
            </a:r>
            <a:r>
              <a:rPr lang="cs-CZ" dirty="0"/>
              <a:t>) </a:t>
            </a:r>
            <a:r>
              <a:rPr lang="cs-CZ" dirty="0" err="1"/>
              <a:t>about</a:t>
            </a:r>
            <a:r>
              <a:rPr lang="cs-CZ" dirty="0"/>
              <a:t> </a:t>
            </a:r>
            <a:r>
              <a:rPr lang="cs-CZ" dirty="0" err="1"/>
              <a:t>what</a:t>
            </a:r>
            <a:r>
              <a:rPr lang="cs-CZ" dirty="0"/>
              <a:t> </a:t>
            </a:r>
            <a:r>
              <a:rPr lang="cs-CZ" dirty="0" err="1"/>
              <a:t>is</a:t>
            </a:r>
            <a:r>
              <a:rPr lang="cs-CZ" dirty="0"/>
              <a:t> </a:t>
            </a:r>
            <a:r>
              <a:rPr lang="cs-CZ" dirty="0" err="1"/>
              <a:t>good</a:t>
            </a:r>
            <a:r>
              <a:rPr lang="cs-CZ" dirty="0"/>
              <a:t> and </a:t>
            </a:r>
            <a:r>
              <a:rPr lang="cs-CZ" dirty="0" err="1"/>
              <a:t>how</a:t>
            </a:r>
            <a:r>
              <a:rPr lang="cs-CZ" dirty="0"/>
              <a:t> </a:t>
            </a:r>
            <a:r>
              <a:rPr lang="cs-CZ" dirty="0" err="1"/>
              <a:t>things</a:t>
            </a:r>
            <a:r>
              <a:rPr lang="cs-CZ" dirty="0"/>
              <a:t> </a:t>
            </a:r>
            <a:r>
              <a:rPr lang="cs-CZ" dirty="0" err="1"/>
              <a:t>work</a:t>
            </a:r>
            <a:r>
              <a:rPr lang="cs-CZ" dirty="0"/>
              <a:t>.</a:t>
            </a:r>
          </a:p>
          <a:p>
            <a:r>
              <a:rPr lang="cs-CZ" dirty="0"/>
              <a:t>Double-</a:t>
            </a:r>
            <a:r>
              <a:rPr lang="cs-CZ" dirty="0" err="1"/>
              <a:t>loop</a:t>
            </a:r>
            <a:r>
              <a:rPr lang="cs-CZ" dirty="0"/>
              <a:t> </a:t>
            </a:r>
            <a:r>
              <a:rPr lang="cs-CZ" dirty="0" err="1"/>
              <a:t>learning</a:t>
            </a:r>
            <a:r>
              <a:rPr lang="cs-CZ" dirty="0"/>
              <a:t> </a:t>
            </a:r>
            <a:r>
              <a:rPr lang="cs-CZ" dirty="0" err="1"/>
              <a:t>is</a:t>
            </a:r>
            <a:r>
              <a:rPr lang="cs-CZ" dirty="0"/>
              <a:t> a </a:t>
            </a:r>
            <a:r>
              <a:rPr lang="cs-CZ" dirty="0" err="1"/>
              <a:t>process</a:t>
            </a:r>
            <a:r>
              <a:rPr lang="cs-CZ" dirty="0"/>
              <a:t> </a:t>
            </a:r>
            <a:r>
              <a:rPr lang="cs-CZ" dirty="0" err="1"/>
              <a:t>when</a:t>
            </a:r>
            <a:r>
              <a:rPr lang="cs-CZ" dirty="0"/>
              <a:t> </a:t>
            </a:r>
            <a:r>
              <a:rPr lang="cs-CZ" dirty="0" err="1"/>
              <a:t>we</a:t>
            </a:r>
            <a:r>
              <a:rPr lang="cs-CZ" dirty="0"/>
              <a:t> </a:t>
            </a:r>
            <a:r>
              <a:rPr lang="cs-CZ" dirty="0" err="1"/>
              <a:t>challenge</a:t>
            </a:r>
            <a:r>
              <a:rPr lang="cs-CZ" dirty="0"/>
              <a:t> and update these </a:t>
            </a:r>
            <a:r>
              <a:rPr lang="cs-CZ" dirty="0" err="1"/>
              <a:t>assumptions</a:t>
            </a:r>
            <a:r>
              <a:rPr lang="cs-CZ" dirty="0"/>
              <a:t>.</a:t>
            </a:r>
          </a:p>
        </p:txBody>
      </p:sp>
      <p:pic>
        <p:nvPicPr>
          <p:cNvPr id="3074" name="Picture 2" descr="TWO LEARNING CYCLES">
            <a:extLst>
              <a:ext uri="{FF2B5EF4-FFF2-40B4-BE49-F238E27FC236}">
                <a16:creationId xmlns:a16="http://schemas.microsoft.com/office/drawing/2014/main" id="{45DD6563-5D88-4A31-822A-2E543E252F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09"/>
          <a:stretch/>
        </p:blipFill>
        <p:spPr bwMode="auto">
          <a:xfrm>
            <a:off x="966490" y="1439533"/>
            <a:ext cx="3808411" cy="4972050"/>
          </a:xfrm>
          <a:prstGeom prst="rect">
            <a:avLst/>
          </a:prstGeom>
          <a:noFill/>
          <a:extLst>
            <a:ext uri="{909E8E84-426E-40DD-AFC4-6F175D3DCCD1}">
              <a14:hiddenFill xmlns:a14="http://schemas.microsoft.com/office/drawing/2010/main">
                <a:solidFill>
                  <a:srgbClr val="FFFFFF"/>
                </a:solidFill>
              </a14:hiddenFill>
            </a:ext>
          </a:extLst>
        </p:spPr>
      </p:pic>
      <p:sp>
        <p:nvSpPr>
          <p:cNvPr id="6" name="Volný tvar: obrazec 5">
            <a:extLst>
              <a:ext uri="{FF2B5EF4-FFF2-40B4-BE49-F238E27FC236}">
                <a16:creationId xmlns:a16="http://schemas.microsoft.com/office/drawing/2014/main" id="{6D97648B-9365-4F99-8E53-BDD35B7D776D}"/>
              </a:ext>
            </a:extLst>
          </p:cNvPr>
          <p:cNvSpPr/>
          <p:nvPr/>
        </p:nvSpPr>
        <p:spPr>
          <a:xfrm>
            <a:off x="923026" y="3053751"/>
            <a:ext cx="3838755" cy="3416060"/>
          </a:xfrm>
          <a:custGeom>
            <a:avLst/>
            <a:gdLst>
              <a:gd name="connsiteX0" fmla="*/ 379563 w 3838755"/>
              <a:gd name="connsiteY0" fmla="*/ 129396 h 3416060"/>
              <a:gd name="connsiteX1" fmla="*/ 629729 w 3838755"/>
              <a:gd name="connsiteY1" fmla="*/ 129396 h 3416060"/>
              <a:gd name="connsiteX2" fmla="*/ 664234 w 3838755"/>
              <a:gd name="connsiteY2" fmla="*/ 569343 h 3416060"/>
              <a:gd name="connsiteX3" fmla="*/ 1311216 w 3838755"/>
              <a:gd name="connsiteY3" fmla="*/ 1138687 h 3416060"/>
              <a:gd name="connsiteX4" fmla="*/ 1673525 w 3838755"/>
              <a:gd name="connsiteY4" fmla="*/ 1483743 h 3416060"/>
              <a:gd name="connsiteX5" fmla="*/ 2743200 w 3838755"/>
              <a:gd name="connsiteY5" fmla="*/ 1518249 h 3416060"/>
              <a:gd name="connsiteX6" fmla="*/ 3183148 w 3838755"/>
              <a:gd name="connsiteY6" fmla="*/ 948906 h 3416060"/>
              <a:gd name="connsiteX7" fmla="*/ 3398808 w 3838755"/>
              <a:gd name="connsiteY7" fmla="*/ 517585 h 3416060"/>
              <a:gd name="connsiteX8" fmla="*/ 3355676 w 3838755"/>
              <a:gd name="connsiteY8" fmla="*/ 0 h 3416060"/>
              <a:gd name="connsiteX9" fmla="*/ 3519578 w 3838755"/>
              <a:gd name="connsiteY9" fmla="*/ 0 h 3416060"/>
              <a:gd name="connsiteX10" fmla="*/ 3838755 w 3838755"/>
              <a:gd name="connsiteY10" fmla="*/ 1742536 h 3416060"/>
              <a:gd name="connsiteX11" fmla="*/ 3010619 w 3838755"/>
              <a:gd name="connsiteY11" fmla="*/ 3416060 h 3416060"/>
              <a:gd name="connsiteX12" fmla="*/ 1043797 w 3838755"/>
              <a:gd name="connsiteY12" fmla="*/ 3407434 h 3416060"/>
              <a:gd name="connsiteX13" fmla="*/ 0 w 3838755"/>
              <a:gd name="connsiteY13" fmla="*/ 1915064 h 3416060"/>
              <a:gd name="connsiteX14" fmla="*/ 379563 w 3838755"/>
              <a:gd name="connsiteY14" fmla="*/ 129396 h 341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8755" h="3416060">
                <a:moveTo>
                  <a:pt x="379563" y="129396"/>
                </a:moveTo>
                <a:lnTo>
                  <a:pt x="629729" y="129396"/>
                </a:lnTo>
                <a:lnTo>
                  <a:pt x="664234" y="569343"/>
                </a:lnTo>
                <a:lnTo>
                  <a:pt x="1311216" y="1138687"/>
                </a:lnTo>
                <a:lnTo>
                  <a:pt x="1673525" y="1483743"/>
                </a:lnTo>
                <a:lnTo>
                  <a:pt x="2743200" y="1518249"/>
                </a:lnTo>
                <a:lnTo>
                  <a:pt x="3183148" y="948906"/>
                </a:lnTo>
                <a:lnTo>
                  <a:pt x="3398808" y="517585"/>
                </a:lnTo>
                <a:lnTo>
                  <a:pt x="3355676" y="0"/>
                </a:lnTo>
                <a:lnTo>
                  <a:pt x="3519578" y="0"/>
                </a:lnTo>
                <a:lnTo>
                  <a:pt x="3838755" y="1742536"/>
                </a:lnTo>
                <a:lnTo>
                  <a:pt x="3010619" y="3416060"/>
                </a:lnTo>
                <a:lnTo>
                  <a:pt x="1043797" y="3407434"/>
                </a:lnTo>
                <a:lnTo>
                  <a:pt x="0" y="1915064"/>
                </a:lnTo>
                <a:lnTo>
                  <a:pt x="379563" y="1293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Obdélník 6">
            <a:extLst>
              <a:ext uri="{FF2B5EF4-FFF2-40B4-BE49-F238E27FC236}">
                <a16:creationId xmlns:a16="http://schemas.microsoft.com/office/drawing/2014/main" id="{29E9EB40-9D7C-4AD3-BE7E-CD73C9C656B0}"/>
              </a:ext>
            </a:extLst>
          </p:cNvPr>
          <p:cNvSpPr/>
          <p:nvPr/>
        </p:nvSpPr>
        <p:spPr>
          <a:xfrm>
            <a:off x="4604259" y="3053751"/>
            <a:ext cx="554337" cy="1224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27121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xit"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hidden"/>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a:t>Double-</a:t>
            </a:r>
            <a:r>
              <a:rPr lang="cs-CZ" dirty="0" err="1"/>
              <a:t>loop</a:t>
            </a:r>
            <a:r>
              <a:rPr lang="cs-CZ" dirty="0"/>
              <a:t> </a:t>
            </a:r>
            <a:r>
              <a:rPr lang="cs-CZ" dirty="0" err="1"/>
              <a:t>learning</a:t>
            </a:r>
            <a:r>
              <a:rPr lang="cs-CZ" dirty="0"/>
              <a:t> – </a:t>
            </a:r>
            <a:r>
              <a:rPr lang="cs-CZ" dirty="0" err="1"/>
              <a:t>Malaria</a:t>
            </a:r>
            <a:r>
              <a:rPr lang="cs-CZ" dirty="0"/>
              <a:t> </a:t>
            </a:r>
            <a:r>
              <a:rPr lang="cs-CZ" dirty="0" err="1"/>
              <a:t>example</a:t>
            </a:r>
            <a:endParaRPr lang="cs-CZ" dirty="0"/>
          </a:p>
        </p:txBody>
      </p:sp>
      <p:pic>
        <p:nvPicPr>
          <p:cNvPr id="4098"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A17D9A48-56ED-4C20-9B25-2BFADFC434D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1575412"/>
            <a:ext cx="1822692" cy="1514819"/>
          </a:xfrm>
          <a:prstGeom prst="rect">
            <a:avLst/>
          </a:prstGeom>
          <a:noFill/>
          <a:extLst>
            <a:ext uri="{909E8E84-426E-40DD-AFC4-6F175D3DCCD1}">
              <a14:hiddenFill xmlns:a14="http://schemas.microsoft.com/office/drawing/2010/main">
                <a:solidFill>
                  <a:srgbClr val="FFFFFF"/>
                </a:solidFill>
              </a14:hiddenFill>
            </a:ext>
          </a:extLst>
        </p:spPr>
      </p:pic>
      <p:sp>
        <p:nvSpPr>
          <p:cNvPr id="4" name="Zástupný symbol pro obsah 3">
            <a:extLst>
              <a:ext uri="{FF2B5EF4-FFF2-40B4-BE49-F238E27FC236}">
                <a16:creationId xmlns:a16="http://schemas.microsoft.com/office/drawing/2014/main" id="{FC19F39D-2731-45CE-BA5D-001B23BF9DA8}"/>
              </a:ext>
            </a:extLst>
          </p:cNvPr>
          <p:cNvSpPr>
            <a:spLocks noGrp="1"/>
          </p:cNvSpPr>
          <p:nvPr>
            <p:ph idx="1"/>
          </p:nvPr>
        </p:nvSpPr>
        <p:spPr>
          <a:xfrm>
            <a:off x="6464174" y="1787729"/>
            <a:ext cx="4679542" cy="2078101"/>
          </a:xfrm>
        </p:spPr>
        <p:txBody>
          <a:bodyPr/>
          <a:lstStyle/>
          <a:p>
            <a:pPr marL="0" indent="0">
              <a:buNone/>
            </a:pPr>
            <a:r>
              <a:rPr lang="cs-CZ" dirty="0" err="1"/>
              <a:t>Malaria</a:t>
            </a:r>
            <a:r>
              <a:rPr lang="cs-CZ" dirty="0"/>
              <a:t> = „</a:t>
            </a:r>
            <a:r>
              <a:rPr lang="cs-CZ" dirty="0" err="1"/>
              <a:t>Bad</a:t>
            </a:r>
            <a:r>
              <a:rPr lang="cs-CZ" dirty="0"/>
              <a:t> air“ </a:t>
            </a:r>
            <a:r>
              <a:rPr lang="cs-CZ" dirty="0" err="1"/>
              <a:t>theory</a:t>
            </a:r>
            <a:endParaRPr lang="cs-CZ" dirty="0"/>
          </a:p>
          <a:p>
            <a:pPr marL="0" indent="0">
              <a:buNone/>
            </a:pPr>
            <a:r>
              <a:rPr lang="cs-CZ" dirty="0" err="1"/>
              <a:t>Solutions</a:t>
            </a:r>
            <a:r>
              <a:rPr lang="cs-CZ" dirty="0"/>
              <a:t>:</a:t>
            </a:r>
          </a:p>
          <a:p>
            <a:r>
              <a:rPr lang="cs-CZ" dirty="0" err="1"/>
              <a:t>Perfume</a:t>
            </a:r>
            <a:endParaRPr lang="cs-CZ" dirty="0"/>
          </a:p>
          <a:p>
            <a:r>
              <a:rPr lang="cs-CZ" dirty="0" err="1"/>
              <a:t>Drying</a:t>
            </a:r>
            <a:r>
              <a:rPr lang="cs-CZ" dirty="0"/>
              <a:t> </a:t>
            </a:r>
            <a:r>
              <a:rPr lang="cs-CZ" dirty="0" err="1"/>
              <a:t>wetlands</a:t>
            </a:r>
            <a:endParaRPr lang="cs-CZ" dirty="0"/>
          </a:p>
          <a:p>
            <a:endParaRPr lang="cs-CZ" dirty="0"/>
          </a:p>
        </p:txBody>
      </p:sp>
      <p:pic>
        <p:nvPicPr>
          <p:cNvPr id="4100" name="Picture 4" descr="Cartoon Swamp Landscape High Res Stock Images | Shutterstock">
            <a:extLst>
              <a:ext uri="{FF2B5EF4-FFF2-40B4-BE49-F238E27FC236}">
                <a16:creationId xmlns:a16="http://schemas.microsoft.com/office/drawing/2014/main" id="{0AD3F10C-3F36-49C1-AC9A-16D627313DA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1883096"/>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8" name="Šipka: doleva 7">
            <a:extLst>
              <a:ext uri="{FF2B5EF4-FFF2-40B4-BE49-F238E27FC236}">
                <a16:creationId xmlns:a16="http://schemas.microsoft.com/office/drawing/2014/main" id="{D71A8800-E881-4633-8677-A5945253B8F0}"/>
              </a:ext>
            </a:extLst>
          </p:cNvPr>
          <p:cNvSpPr/>
          <p:nvPr/>
        </p:nvSpPr>
        <p:spPr>
          <a:xfrm>
            <a:off x="2869949" y="2190939"/>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12" name="Zástupný symbol pro obsah 3">
            <a:extLst>
              <a:ext uri="{FF2B5EF4-FFF2-40B4-BE49-F238E27FC236}">
                <a16:creationId xmlns:a16="http://schemas.microsoft.com/office/drawing/2014/main" id="{033FF374-C833-473D-A3D5-40D11FAEB08E}"/>
              </a:ext>
            </a:extLst>
          </p:cNvPr>
          <p:cNvSpPr txBox="1">
            <a:spLocks/>
          </p:cNvSpPr>
          <p:nvPr/>
        </p:nvSpPr>
        <p:spPr>
          <a:xfrm>
            <a:off x="6464174" y="4103907"/>
            <a:ext cx="4679542" cy="2078101"/>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cs-CZ" dirty="0" err="1"/>
              <a:t>Mosquito</a:t>
            </a:r>
            <a:r>
              <a:rPr lang="cs-CZ" dirty="0"/>
              <a:t> </a:t>
            </a:r>
            <a:r>
              <a:rPr lang="cs-CZ" dirty="0" err="1"/>
              <a:t>theory</a:t>
            </a:r>
            <a:endParaRPr lang="cs-CZ" dirty="0"/>
          </a:p>
          <a:p>
            <a:pPr marL="0" indent="0">
              <a:buFont typeface="Arial" panose="020B0604020202020204" pitchFamily="34" charset="0"/>
              <a:buNone/>
            </a:pPr>
            <a:r>
              <a:rPr lang="cs-CZ" dirty="0" err="1"/>
              <a:t>Solutions</a:t>
            </a:r>
            <a:r>
              <a:rPr lang="cs-CZ" dirty="0"/>
              <a:t>:</a:t>
            </a:r>
          </a:p>
          <a:p>
            <a:r>
              <a:rPr lang="cs-CZ" dirty="0" err="1"/>
              <a:t>Mosquito</a:t>
            </a:r>
            <a:r>
              <a:rPr lang="cs-CZ" dirty="0"/>
              <a:t> </a:t>
            </a:r>
            <a:r>
              <a:rPr lang="cs-CZ" dirty="0" err="1"/>
              <a:t>net</a:t>
            </a:r>
            <a:endParaRPr lang="cs-CZ" dirty="0"/>
          </a:p>
          <a:p>
            <a:endParaRPr lang="cs-CZ" dirty="0"/>
          </a:p>
        </p:txBody>
      </p:sp>
      <p:pic>
        <p:nvPicPr>
          <p:cNvPr id="13" name="Picture 2" descr="Medieval Plague Doctor And Patient Flat Vector Illustration Middle Age  Practitioner Treating Sick Man Isolated Cartoon Characters With Outline  Elements On White Background Acient Medical Treatment Stock Illustration -  Download Image Now -">
            <a:extLst>
              <a:ext uri="{FF2B5EF4-FFF2-40B4-BE49-F238E27FC236}">
                <a16:creationId xmlns:a16="http://schemas.microsoft.com/office/drawing/2014/main" id="{51AF77B8-901D-4DF7-B513-27EF1F8C1F4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5520" y="3708707"/>
            <a:ext cx="1822692" cy="151481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4" descr="Cartoon Swamp Landscape High Res Stock Images | Shutterstock">
            <a:extLst>
              <a:ext uri="{FF2B5EF4-FFF2-40B4-BE49-F238E27FC236}">
                <a16:creationId xmlns:a16="http://schemas.microsoft.com/office/drawing/2014/main" id="{5384FE85-DBAC-4D88-9039-00A8CE9EC27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7556"/>
          <a:stretch/>
        </p:blipFill>
        <p:spPr bwMode="auto">
          <a:xfrm>
            <a:off x="4026766" y="4016391"/>
            <a:ext cx="2069234" cy="1156819"/>
          </a:xfrm>
          <a:prstGeom prst="rect">
            <a:avLst/>
          </a:prstGeom>
          <a:noFill/>
          <a:extLst>
            <a:ext uri="{909E8E84-426E-40DD-AFC4-6F175D3DCCD1}">
              <a14:hiddenFill xmlns:a14="http://schemas.microsoft.com/office/drawing/2010/main">
                <a:solidFill>
                  <a:srgbClr val="FFFFFF"/>
                </a:solidFill>
              </a14:hiddenFill>
            </a:ext>
          </a:extLst>
        </p:spPr>
      </p:pic>
      <p:sp>
        <p:nvSpPr>
          <p:cNvPr id="15" name="Šipka: doleva 14">
            <a:extLst>
              <a:ext uri="{FF2B5EF4-FFF2-40B4-BE49-F238E27FC236}">
                <a16:creationId xmlns:a16="http://schemas.microsoft.com/office/drawing/2014/main" id="{E563C2D2-32E5-4CE6-BE35-8FC9885E959E}"/>
              </a:ext>
            </a:extLst>
          </p:cNvPr>
          <p:cNvSpPr/>
          <p:nvPr/>
        </p:nvSpPr>
        <p:spPr>
          <a:xfrm rot="18341275">
            <a:off x="3813982" y="5424398"/>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pic>
        <p:nvPicPr>
          <p:cNvPr id="4102" name="Picture 6" descr="Plakát Vektorové Ilustrace Mosquito Cartoon • Pixers® • Žijeme pro změnu">
            <a:extLst>
              <a:ext uri="{FF2B5EF4-FFF2-40B4-BE49-F238E27FC236}">
                <a16:creationId xmlns:a16="http://schemas.microsoft.com/office/drawing/2014/main" id="{B737E31F-3593-43E7-B259-8D320DF4E270}"/>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768212" y="5521026"/>
            <a:ext cx="978697" cy="824902"/>
          </a:xfrm>
          <a:prstGeom prst="rect">
            <a:avLst/>
          </a:prstGeom>
          <a:noFill/>
          <a:extLst>
            <a:ext uri="{909E8E84-426E-40DD-AFC4-6F175D3DCCD1}">
              <a14:hiddenFill xmlns:a14="http://schemas.microsoft.com/office/drawing/2010/main">
                <a:solidFill>
                  <a:srgbClr val="FFFFFF"/>
                </a:solidFill>
              </a14:hiddenFill>
            </a:ext>
          </a:extLst>
        </p:spPr>
      </p:pic>
      <p:sp>
        <p:nvSpPr>
          <p:cNvPr id="17" name="Šipka: doleva 16">
            <a:extLst>
              <a:ext uri="{FF2B5EF4-FFF2-40B4-BE49-F238E27FC236}">
                <a16:creationId xmlns:a16="http://schemas.microsoft.com/office/drawing/2014/main" id="{9A92B115-60A8-4BBC-9AE5-70BFE9973C25}"/>
              </a:ext>
            </a:extLst>
          </p:cNvPr>
          <p:cNvSpPr/>
          <p:nvPr/>
        </p:nvSpPr>
        <p:spPr>
          <a:xfrm rot="2513689">
            <a:off x="1922951" y="5240725"/>
            <a:ext cx="878186" cy="615635"/>
          </a:xfrm>
          <a:prstGeom prst="leftArrow">
            <a:avLst/>
          </a:prstGeom>
          <a:solidFill>
            <a:srgbClr val="CC0066"/>
          </a:solidFill>
          <a:ln>
            <a:solidFill>
              <a:srgbClr val="CC006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401175383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a:xfrm>
            <a:off x="1051845" y="493016"/>
            <a:ext cx="10091871" cy="717848"/>
          </a:xfrm>
        </p:spPr>
        <p:txBody>
          <a:bodyPr>
            <a:normAutofit fontScale="90000"/>
          </a:bodyPr>
          <a:lstStyle/>
          <a:p>
            <a:r>
              <a:rPr lang="cs-CZ" dirty="0" err="1"/>
              <a:t>Policy</a:t>
            </a:r>
            <a:r>
              <a:rPr lang="cs-CZ" dirty="0"/>
              <a:t> </a:t>
            </a:r>
            <a:r>
              <a:rPr lang="cs-CZ" dirty="0" err="1"/>
              <a:t>cycle</a:t>
            </a:r>
            <a:r>
              <a:rPr lang="cs-CZ" dirty="0"/>
              <a:t> </a:t>
            </a:r>
            <a:r>
              <a:rPr lang="cs-CZ" dirty="0" err="1"/>
              <a:t>is</a:t>
            </a:r>
            <a:r>
              <a:rPr lang="cs-CZ" dirty="0"/>
              <a:t> (</a:t>
            </a:r>
            <a:r>
              <a:rPr lang="cs-CZ" dirty="0" err="1"/>
              <a:t>typically</a:t>
            </a:r>
            <a:r>
              <a:rPr lang="cs-CZ" dirty="0"/>
              <a:t>) a single-</a:t>
            </a:r>
            <a:r>
              <a:rPr lang="cs-CZ" dirty="0" err="1"/>
              <a:t>loop</a:t>
            </a:r>
            <a:r>
              <a:rPr lang="cs-CZ" dirty="0"/>
              <a:t> </a:t>
            </a:r>
            <a:r>
              <a:rPr lang="cs-CZ" dirty="0" err="1"/>
              <a:t>learning</a:t>
            </a:r>
            <a:endParaRPr lang="cs-CZ" dirty="0"/>
          </a:p>
        </p:txBody>
      </p:sp>
      <p:pic>
        <p:nvPicPr>
          <p:cNvPr id="3074" name="Picture 2" descr="TWO LEARNING CYCLES">
            <a:extLst>
              <a:ext uri="{FF2B5EF4-FFF2-40B4-BE49-F238E27FC236}">
                <a16:creationId xmlns:a16="http://schemas.microsoft.com/office/drawing/2014/main" id="{45DD6563-5D88-4A31-822A-2E543E252F44}"/>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r="26809"/>
          <a:stretch/>
        </p:blipFill>
        <p:spPr bwMode="auto">
          <a:xfrm>
            <a:off x="966490" y="1439533"/>
            <a:ext cx="3808411" cy="4972050"/>
          </a:xfrm>
          <a:prstGeom prst="rect">
            <a:avLst/>
          </a:prstGeom>
          <a:noFill/>
          <a:extLst>
            <a:ext uri="{909E8E84-426E-40DD-AFC4-6F175D3DCCD1}">
              <a14:hiddenFill xmlns:a14="http://schemas.microsoft.com/office/drawing/2010/main">
                <a:solidFill>
                  <a:srgbClr val="FFFFFF"/>
                </a:solidFill>
              </a14:hiddenFill>
            </a:ext>
          </a:extLst>
        </p:spPr>
      </p:pic>
      <p:sp>
        <p:nvSpPr>
          <p:cNvPr id="6" name="Volný tvar: obrazec 5">
            <a:extLst>
              <a:ext uri="{FF2B5EF4-FFF2-40B4-BE49-F238E27FC236}">
                <a16:creationId xmlns:a16="http://schemas.microsoft.com/office/drawing/2014/main" id="{6D97648B-9365-4F99-8E53-BDD35B7D776D}"/>
              </a:ext>
            </a:extLst>
          </p:cNvPr>
          <p:cNvSpPr/>
          <p:nvPr/>
        </p:nvSpPr>
        <p:spPr>
          <a:xfrm>
            <a:off x="923026" y="3053751"/>
            <a:ext cx="3838755" cy="3416060"/>
          </a:xfrm>
          <a:custGeom>
            <a:avLst/>
            <a:gdLst>
              <a:gd name="connsiteX0" fmla="*/ 379563 w 3838755"/>
              <a:gd name="connsiteY0" fmla="*/ 129396 h 3416060"/>
              <a:gd name="connsiteX1" fmla="*/ 629729 w 3838755"/>
              <a:gd name="connsiteY1" fmla="*/ 129396 h 3416060"/>
              <a:gd name="connsiteX2" fmla="*/ 664234 w 3838755"/>
              <a:gd name="connsiteY2" fmla="*/ 569343 h 3416060"/>
              <a:gd name="connsiteX3" fmla="*/ 1311216 w 3838755"/>
              <a:gd name="connsiteY3" fmla="*/ 1138687 h 3416060"/>
              <a:gd name="connsiteX4" fmla="*/ 1673525 w 3838755"/>
              <a:gd name="connsiteY4" fmla="*/ 1483743 h 3416060"/>
              <a:gd name="connsiteX5" fmla="*/ 2743200 w 3838755"/>
              <a:gd name="connsiteY5" fmla="*/ 1518249 h 3416060"/>
              <a:gd name="connsiteX6" fmla="*/ 3183148 w 3838755"/>
              <a:gd name="connsiteY6" fmla="*/ 948906 h 3416060"/>
              <a:gd name="connsiteX7" fmla="*/ 3398808 w 3838755"/>
              <a:gd name="connsiteY7" fmla="*/ 517585 h 3416060"/>
              <a:gd name="connsiteX8" fmla="*/ 3355676 w 3838755"/>
              <a:gd name="connsiteY8" fmla="*/ 0 h 3416060"/>
              <a:gd name="connsiteX9" fmla="*/ 3519578 w 3838755"/>
              <a:gd name="connsiteY9" fmla="*/ 0 h 3416060"/>
              <a:gd name="connsiteX10" fmla="*/ 3838755 w 3838755"/>
              <a:gd name="connsiteY10" fmla="*/ 1742536 h 3416060"/>
              <a:gd name="connsiteX11" fmla="*/ 3010619 w 3838755"/>
              <a:gd name="connsiteY11" fmla="*/ 3416060 h 3416060"/>
              <a:gd name="connsiteX12" fmla="*/ 1043797 w 3838755"/>
              <a:gd name="connsiteY12" fmla="*/ 3407434 h 3416060"/>
              <a:gd name="connsiteX13" fmla="*/ 0 w 3838755"/>
              <a:gd name="connsiteY13" fmla="*/ 1915064 h 3416060"/>
              <a:gd name="connsiteX14" fmla="*/ 379563 w 3838755"/>
              <a:gd name="connsiteY14" fmla="*/ 129396 h 3416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838755" h="3416060">
                <a:moveTo>
                  <a:pt x="379563" y="129396"/>
                </a:moveTo>
                <a:lnTo>
                  <a:pt x="629729" y="129396"/>
                </a:lnTo>
                <a:lnTo>
                  <a:pt x="664234" y="569343"/>
                </a:lnTo>
                <a:lnTo>
                  <a:pt x="1311216" y="1138687"/>
                </a:lnTo>
                <a:lnTo>
                  <a:pt x="1673525" y="1483743"/>
                </a:lnTo>
                <a:lnTo>
                  <a:pt x="2743200" y="1518249"/>
                </a:lnTo>
                <a:lnTo>
                  <a:pt x="3183148" y="948906"/>
                </a:lnTo>
                <a:lnTo>
                  <a:pt x="3398808" y="517585"/>
                </a:lnTo>
                <a:lnTo>
                  <a:pt x="3355676" y="0"/>
                </a:lnTo>
                <a:lnTo>
                  <a:pt x="3519578" y="0"/>
                </a:lnTo>
                <a:lnTo>
                  <a:pt x="3838755" y="1742536"/>
                </a:lnTo>
                <a:lnTo>
                  <a:pt x="3010619" y="3416060"/>
                </a:lnTo>
                <a:lnTo>
                  <a:pt x="1043797" y="3407434"/>
                </a:lnTo>
                <a:lnTo>
                  <a:pt x="0" y="1915064"/>
                </a:lnTo>
                <a:lnTo>
                  <a:pt x="379563" y="129396"/>
                </a:ln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p:txBody>
      </p:sp>
      <p:sp>
        <p:nvSpPr>
          <p:cNvPr id="7" name="Obdélník 6">
            <a:extLst>
              <a:ext uri="{FF2B5EF4-FFF2-40B4-BE49-F238E27FC236}">
                <a16:creationId xmlns:a16="http://schemas.microsoft.com/office/drawing/2014/main" id="{29E9EB40-9D7C-4AD3-BE7E-CD73C9C656B0}"/>
              </a:ext>
            </a:extLst>
          </p:cNvPr>
          <p:cNvSpPr/>
          <p:nvPr/>
        </p:nvSpPr>
        <p:spPr>
          <a:xfrm>
            <a:off x="4604259" y="3053751"/>
            <a:ext cx="554337" cy="122495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4" name="Zástupný symbol pro obsah 3">
            <a:extLst>
              <a:ext uri="{FF2B5EF4-FFF2-40B4-BE49-F238E27FC236}">
                <a16:creationId xmlns:a16="http://schemas.microsoft.com/office/drawing/2014/main" id="{6010E01D-CF27-409C-ACFB-0370D2A8BA6B}"/>
              </a:ext>
            </a:extLst>
          </p:cNvPr>
          <p:cNvSpPr>
            <a:spLocks noGrp="1"/>
          </p:cNvSpPr>
          <p:nvPr>
            <p:ph idx="1"/>
          </p:nvPr>
        </p:nvSpPr>
        <p:spPr/>
        <p:txBody>
          <a:bodyPr/>
          <a:lstStyle/>
          <a:p>
            <a:endParaRPr lang="en-GB" dirty="0"/>
          </a:p>
        </p:txBody>
      </p:sp>
      <p:pic>
        <p:nvPicPr>
          <p:cNvPr id="1028" name="Picture 4" descr="GeoLog | GeoPolicy: Science and the policy cycle">
            <a:extLst>
              <a:ext uri="{FF2B5EF4-FFF2-40B4-BE49-F238E27FC236}">
                <a16:creationId xmlns:a16="http://schemas.microsoft.com/office/drawing/2014/main" id="{7F7D3CC7-687E-4B71-9EC8-040F3C0828B9}"/>
              </a:ext>
            </a:extLst>
          </p:cNvPr>
          <p:cNvPicPr>
            <a:picLocks noChangeAspect="1" noChangeArrowheads="1" noCrop="1"/>
          </p:cNvPicPr>
          <p:nvPr/>
        </p:nvPicPr>
        <p:blipFill>
          <a:blip r:embed="rId3">
            <a:extLst>
              <a:ext uri="{28A0092B-C50C-407E-A947-70E740481C1C}">
                <a14:useLocalDpi xmlns:a14="http://schemas.microsoft.com/office/drawing/2010/main" val="0"/>
              </a:ext>
            </a:extLst>
          </a:blip>
          <a:srcRect/>
          <a:stretch>
            <a:fillRect/>
          </a:stretch>
        </p:blipFill>
        <p:spPr bwMode="auto">
          <a:xfrm>
            <a:off x="5132717" y="1073359"/>
            <a:ext cx="7286202" cy="4095751"/>
          </a:xfrm>
          <a:prstGeom prst="rect">
            <a:avLst/>
          </a:prstGeom>
          <a:noFill/>
          <a:extLst>
            <a:ext uri="{909E8E84-426E-40DD-AFC4-6F175D3DCCD1}">
              <a14:hiddenFill xmlns:a14="http://schemas.microsoft.com/office/drawing/2010/main">
                <a:solidFill>
                  <a:srgbClr val="FFFFFF"/>
                </a:solidFill>
              </a14:hiddenFill>
            </a:ext>
          </a:extLst>
        </p:spPr>
      </p:pic>
      <p:sp>
        <p:nvSpPr>
          <p:cNvPr id="11" name="Nadpis 1">
            <a:extLst>
              <a:ext uri="{FF2B5EF4-FFF2-40B4-BE49-F238E27FC236}">
                <a16:creationId xmlns:a16="http://schemas.microsoft.com/office/drawing/2014/main" id="{B3B4F1A5-07F0-4602-BC22-1803C7A5FCD3}"/>
              </a:ext>
            </a:extLst>
          </p:cNvPr>
          <p:cNvSpPr txBox="1">
            <a:spLocks/>
          </p:cNvSpPr>
          <p:nvPr/>
        </p:nvSpPr>
        <p:spPr>
          <a:xfrm>
            <a:off x="1050064" y="4713925"/>
            <a:ext cx="10091871" cy="1367697"/>
          </a:xfrm>
          <a:prstGeom prst="rect">
            <a:avLst/>
          </a:prstGeom>
        </p:spPr>
        <p:txBody>
          <a:bodyPr vert="horz" lIns="91440" tIns="45720" rIns="91440" bIns="45720" rtlCol="0" anchor="ctr">
            <a:normAutofit fontScale="60000" lnSpcReduction="20000"/>
          </a:bodyPr>
          <a:lstStyle>
            <a:lvl1pPr algn="l" defTabSz="914400" rtl="0" eaLnBrk="1" latinLnBrk="0" hangingPunct="1">
              <a:lnSpc>
                <a:spcPct val="90000"/>
              </a:lnSpc>
              <a:spcBef>
                <a:spcPct val="0"/>
              </a:spcBef>
              <a:buNone/>
              <a:defRPr sz="4400" kern="1200">
                <a:solidFill>
                  <a:srgbClr val="CC0066"/>
                </a:solidFill>
                <a:latin typeface="+mj-lt"/>
                <a:ea typeface="+mj-ea"/>
                <a:cs typeface="+mj-cs"/>
              </a:defRPr>
            </a:lvl1pPr>
          </a:lstStyle>
          <a:p>
            <a:r>
              <a:rPr lang="cs-CZ" dirty="0" err="1"/>
              <a:t>When</a:t>
            </a:r>
            <a:r>
              <a:rPr lang="cs-CZ" dirty="0"/>
              <a:t> </a:t>
            </a:r>
            <a:r>
              <a:rPr lang="cs-CZ" dirty="0" err="1"/>
              <a:t>same</a:t>
            </a:r>
            <a:r>
              <a:rPr lang="cs-CZ" dirty="0"/>
              <a:t> </a:t>
            </a:r>
            <a:r>
              <a:rPr lang="cs-CZ" dirty="0" err="1"/>
              <a:t>people</a:t>
            </a:r>
            <a:r>
              <a:rPr lang="cs-CZ" dirty="0"/>
              <a:t> </a:t>
            </a:r>
            <a:r>
              <a:rPr lang="cs-CZ" dirty="0" err="1"/>
              <a:t>try</a:t>
            </a:r>
            <a:r>
              <a:rPr lang="cs-CZ" dirty="0"/>
              <a:t> to </a:t>
            </a:r>
            <a:r>
              <a:rPr lang="cs-CZ" dirty="0" err="1"/>
              <a:t>solve</a:t>
            </a:r>
            <a:r>
              <a:rPr lang="cs-CZ" dirty="0"/>
              <a:t> </a:t>
            </a:r>
            <a:r>
              <a:rPr lang="cs-CZ" dirty="0" err="1"/>
              <a:t>the</a:t>
            </a:r>
            <a:r>
              <a:rPr lang="cs-CZ" dirty="0"/>
              <a:t> </a:t>
            </a:r>
            <a:r>
              <a:rPr lang="cs-CZ" dirty="0" err="1"/>
              <a:t>same</a:t>
            </a:r>
            <a:r>
              <a:rPr lang="cs-CZ" dirty="0"/>
              <a:t> </a:t>
            </a:r>
            <a:r>
              <a:rPr lang="cs-CZ" dirty="0" err="1"/>
              <a:t>problem</a:t>
            </a:r>
            <a:r>
              <a:rPr lang="cs-CZ" dirty="0"/>
              <a:t> </a:t>
            </a:r>
            <a:r>
              <a:rPr lang="cs-CZ" dirty="0" err="1"/>
              <a:t>with</a:t>
            </a:r>
            <a:r>
              <a:rPr lang="cs-CZ" dirty="0"/>
              <a:t> </a:t>
            </a:r>
            <a:r>
              <a:rPr lang="cs-CZ" dirty="0" err="1"/>
              <a:t>the</a:t>
            </a:r>
            <a:r>
              <a:rPr lang="cs-CZ" dirty="0"/>
              <a:t> </a:t>
            </a:r>
            <a:r>
              <a:rPr lang="cs-CZ" dirty="0" err="1"/>
              <a:t>same</a:t>
            </a:r>
            <a:r>
              <a:rPr lang="cs-CZ" dirty="0"/>
              <a:t> </a:t>
            </a:r>
            <a:r>
              <a:rPr lang="cs-CZ" dirty="0" err="1"/>
              <a:t>decision-making</a:t>
            </a:r>
            <a:r>
              <a:rPr lang="cs-CZ" dirty="0"/>
              <a:t> </a:t>
            </a:r>
            <a:r>
              <a:rPr lang="cs-CZ" dirty="0" err="1"/>
              <a:t>procedures</a:t>
            </a:r>
            <a:r>
              <a:rPr lang="cs-CZ" dirty="0"/>
              <a:t>, </a:t>
            </a:r>
            <a:r>
              <a:rPr lang="cs-CZ" dirty="0" err="1"/>
              <a:t>they</a:t>
            </a:r>
            <a:r>
              <a:rPr lang="cs-CZ" dirty="0"/>
              <a:t> </a:t>
            </a:r>
            <a:r>
              <a:rPr lang="cs-CZ" dirty="0" err="1"/>
              <a:t>typically</a:t>
            </a:r>
            <a:r>
              <a:rPr lang="cs-CZ" dirty="0"/>
              <a:t> end up </a:t>
            </a:r>
            <a:r>
              <a:rPr lang="cs-CZ" dirty="0" err="1"/>
              <a:t>with</a:t>
            </a:r>
            <a:r>
              <a:rPr lang="cs-CZ" dirty="0"/>
              <a:t> </a:t>
            </a:r>
            <a:r>
              <a:rPr lang="cs-CZ" dirty="0" err="1"/>
              <a:t>the</a:t>
            </a:r>
            <a:r>
              <a:rPr lang="cs-CZ" dirty="0"/>
              <a:t> </a:t>
            </a:r>
            <a:r>
              <a:rPr lang="cs-CZ" dirty="0" err="1"/>
              <a:t>same</a:t>
            </a:r>
            <a:r>
              <a:rPr lang="cs-CZ" dirty="0"/>
              <a:t> </a:t>
            </a:r>
            <a:r>
              <a:rPr lang="cs-CZ" dirty="0" err="1"/>
              <a:t>solution</a:t>
            </a:r>
            <a:r>
              <a:rPr lang="cs-CZ" dirty="0"/>
              <a:t> as last </a:t>
            </a:r>
            <a:r>
              <a:rPr lang="cs-CZ" dirty="0" err="1"/>
              <a:t>time</a:t>
            </a:r>
            <a:r>
              <a:rPr lang="cs-CZ" dirty="0"/>
              <a:t> („just </a:t>
            </a:r>
            <a:r>
              <a:rPr lang="cs-CZ" dirty="0" err="1"/>
              <a:t>this</a:t>
            </a:r>
            <a:r>
              <a:rPr lang="cs-CZ" dirty="0"/>
              <a:t> </a:t>
            </a:r>
            <a:r>
              <a:rPr lang="cs-CZ" dirty="0" err="1"/>
              <a:t>time</a:t>
            </a:r>
            <a:r>
              <a:rPr lang="cs-CZ" dirty="0"/>
              <a:t> </a:t>
            </a:r>
            <a:r>
              <a:rPr lang="cs-CZ" dirty="0" err="1"/>
              <a:t>we</a:t>
            </a:r>
            <a:r>
              <a:rPr lang="cs-CZ" dirty="0"/>
              <a:t> </a:t>
            </a:r>
            <a:r>
              <a:rPr lang="cs-CZ" dirty="0" err="1"/>
              <a:t>will</a:t>
            </a:r>
            <a:r>
              <a:rPr lang="cs-CZ" dirty="0"/>
              <a:t> </a:t>
            </a:r>
            <a:r>
              <a:rPr lang="cs-CZ" dirty="0" err="1"/>
              <a:t>implement</a:t>
            </a:r>
            <a:r>
              <a:rPr lang="cs-CZ" dirty="0"/>
              <a:t> </a:t>
            </a:r>
            <a:r>
              <a:rPr lang="cs-CZ" dirty="0" err="1"/>
              <a:t>it</a:t>
            </a:r>
            <a:r>
              <a:rPr lang="cs-CZ" dirty="0"/>
              <a:t> more </a:t>
            </a:r>
            <a:r>
              <a:rPr lang="cs-CZ" dirty="0" err="1"/>
              <a:t>properly</a:t>
            </a:r>
            <a:r>
              <a:rPr lang="cs-CZ" dirty="0"/>
              <a:t>“).</a:t>
            </a:r>
          </a:p>
        </p:txBody>
      </p:sp>
    </p:spTree>
    <p:extLst>
      <p:ext uri="{BB962C8B-B14F-4D97-AF65-F5344CB8AC3E}">
        <p14:creationId xmlns:p14="http://schemas.microsoft.com/office/powerpoint/2010/main" val="24122409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Course</a:t>
            </a:r>
            <a:r>
              <a:rPr lang="cs-CZ" dirty="0"/>
              <a:t> </a:t>
            </a:r>
            <a:r>
              <a:rPr lang="cs-CZ" dirty="0" err="1"/>
              <a:t>overview</a:t>
            </a:r>
            <a:r>
              <a:rPr lang="cs-CZ" dirty="0"/>
              <a:t> - </a:t>
            </a:r>
            <a:r>
              <a:rPr lang="cs-CZ" dirty="0" err="1"/>
              <a:t>Structure</a:t>
            </a:r>
            <a:endParaRPr lang="cs-CZ" dirty="0"/>
          </a:p>
        </p:txBody>
      </p:sp>
      <p:graphicFrame>
        <p:nvGraphicFramePr>
          <p:cNvPr id="4" name="Zástupný symbol pro obsah 3">
            <a:extLst>
              <a:ext uri="{FF2B5EF4-FFF2-40B4-BE49-F238E27FC236}">
                <a16:creationId xmlns:a16="http://schemas.microsoft.com/office/drawing/2014/main" id="{8CCC00EE-2093-4504-B640-DE7173301CA3}"/>
              </a:ext>
            </a:extLst>
          </p:cNvPr>
          <p:cNvGraphicFramePr>
            <a:graphicFrameLocks noGrp="1"/>
          </p:cNvGraphicFramePr>
          <p:nvPr>
            <p:ph idx="1"/>
            <p:extLst/>
          </p:nvPr>
        </p:nvGraphicFramePr>
        <p:xfrm>
          <a:off x="1916717" y="1539186"/>
          <a:ext cx="5805487" cy="484436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Pravá složená závorka 4">
            <a:extLst>
              <a:ext uri="{FF2B5EF4-FFF2-40B4-BE49-F238E27FC236}">
                <a16:creationId xmlns:a16="http://schemas.microsoft.com/office/drawing/2014/main" id="{EBF3C264-8696-49F4-9846-5778A0B86D51}"/>
              </a:ext>
            </a:extLst>
          </p:cNvPr>
          <p:cNvSpPr/>
          <p:nvPr/>
        </p:nvSpPr>
        <p:spPr>
          <a:xfrm>
            <a:off x="7912327" y="1602560"/>
            <a:ext cx="226738" cy="1339816"/>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6" name="Pravá složená závorka 5">
            <a:extLst>
              <a:ext uri="{FF2B5EF4-FFF2-40B4-BE49-F238E27FC236}">
                <a16:creationId xmlns:a16="http://schemas.microsoft.com/office/drawing/2014/main" id="{08ABF088-B2F5-4594-8DBE-1399A06E0DBC}"/>
              </a:ext>
            </a:extLst>
          </p:cNvPr>
          <p:cNvSpPr/>
          <p:nvPr/>
        </p:nvSpPr>
        <p:spPr>
          <a:xfrm>
            <a:off x="7912327" y="3382271"/>
            <a:ext cx="226738" cy="2837459"/>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cs-CZ"/>
          </a:p>
        </p:txBody>
      </p:sp>
      <p:sp>
        <p:nvSpPr>
          <p:cNvPr id="7" name="TextovéPole 6">
            <a:extLst>
              <a:ext uri="{FF2B5EF4-FFF2-40B4-BE49-F238E27FC236}">
                <a16:creationId xmlns:a16="http://schemas.microsoft.com/office/drawing/2014/main" id="{C2493A1A-58F4-4572-A25E-027344882E41}"/>
              </a:ext>
            </a:extLst>
          </p:cNvPr>
          <p:cNvSpPr txBox="1"/>
          <p:nvPr/>
        </p:nvSpPr>
        <p:spPr>
          <a:xfrm>
            <a:off x="8537418" y="2087802"/>
            <a:ext cx="1145506" cy="369332"/>
          </a:xfrm>
          <a:prstGeom prst="rect">
            <a:avLst/>
          </a:prstGeom>
          <a:noFill/>
        </p:spPr>
        <p:txBody>
          <a:bodyPr wrap="none" rtlCol="0">
            <a:spAutoFit/>
          </a:bodyPr>
          <a:lstStyle/>
          <a:p>
            <a:r>
              <a:rPr lang="cs-CZ" b="1" dirty="0" err="1"/>
              <a:t>Questions</a:t>
            </a:r>
            <a:endParaRPr lang="cs-CZ" b="1" dirty="0"/>
          </a:p>
        </p:txBody>
      </p:sp>
      <p:sp>
        <p:nvSpPr>
          <p:cNvPr id="8" name="TextovéPole 7">
            <a:extLst>
              <a:ext uri="{FF2B5EF4-FFF2-40B4-BE49-F238E27FC236}">
                <a16:creationId xmlns:a16="http://schemas.microsoft.com/office/drawing/2014/main" id="{46D434EB-F887-48EE-8611-4A77BFF1931D}"/>
              </a:ext>
            </a:extLst>
          </p:cNvPr>
          <p:cNvSpPr txBox="1"/>
          <p:nvPr/>
        </p:nvSpPr>
        <p:spPr>
          <a:xfrm>
            <a:off x="8418214" y="4616334"/>
            <a:ext cx="2043508" cy="369332"/>
          </a:xfrm>
          <a:prstGeom prst="rect">
            <a:avLst/>
          </a:prstGeom>
          <a:noFill/>
        </p:spPr>
        <p:txBody>
          <a:bodyPr wrap="none" rtlCol="0">
            <a:spAutoFit/>
          </a:bodyPr>
          <a:lstStyle/>
          <a:p>
            <a:r>
              <a:rPr lang="cs-CZ" b="1" dirty="0"/>
              <a:t>(</a:t>
            </a:r>
            <a:r>
              <a:rPr lang="cs-CZ" b="1" dirty="0" err="1"/>
              <a:t>Tentative</a:t>
            </a:r>
            <a:r>
              <a:rPr lang="cs-CZ" b="1" dirty="0"/>
              <a:t>) </a:t>
            </a:r>
            <a:r>
              <a:rPr lang="cs-CZ" b="1" dirty="0" err="1"/>
              <a:t>answers</a:t>
            </a:r>
            <a:endParaRPr lang="cs-CZ" b="1" dirty="0"/>
          </a:p>
        </p:txBody>
      </p:sp>
      <p:pic>
        <p:nvPicPr>
          <p:cNvPr id="9" name="Grafický objekt 8" descr="Zaškrtnutí">
            <a:extLst>
              <a:ext uri="{FF2B5EF4-FFF2-40B4-BE49-F238E27FC236}">
                <a16:creationId xmlns:a16="http://schemas.microsoft.com/office/drawing/2014/main" id="{B7A0C043-DDDA-4C53-85C7-D031BD85114B}"/>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008491" y="1815268"/>
            <a:ext cx="914400" cy="914400"/>
          </a:xfrm>
          <a:prstGeom prst="rect">
            <a:avLst/>
          </a:prstGeom>
        </p:spPr>
      </p:pic>
      <p:pic>
        <p:nvPicPr>
          <p:cNvPr id="11" name="Grafický objekt 10" descr="Kurzor">
            <a:extLst>
              <a:ext uri="{FF2B5EF4-FFF2-40B4-BE49-F238E27FC236}">
                <a16:creationId xmlns:a16="http://schemas.microsoft.com/office/drawing/2014/main" id="{4CD1CA08-B2C8-4318-B9AB-80EBFE58D7CD}"/>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902866" y="2027976"/>
            <a:ext cx="914400" cy="914400"/>
          </a:xfrm>
          <a:prstGeom prst="rect">
            <a:avLst/>
          </a:prstGeom>
        </p:spPr>
      </p:pic>
    </p:spTree>
    <p:extLst>
      <p:ext uri="{BB962C8B-B14F-4D97-AF65-F5344CB8AC3E}">
        <p14:creationId xmlns:p14="http://schemas.microsoft.com/office/powerpoint/2010/main" val="35570931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4" grpId="0">
        <p:bldAsOne/>
      </p:bldGraphic>
      <p:bldP spid="5" grpId="0" animBg="1"/>
      <p:bldP spid="6" grpId="0" animBg="1"/>
      <p:bldP spid="7" grpId="0"/>
      <p:bldP spid="8" grpId="0"/>
    </p:bld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délník 1">
            <a:extLst>
              <a:ext uri="{FF2B5EF4-FFF2-40B4-BE49-F238E27FC236}">
                <a16:creationId xmlns:a16="http://schemas.microsoft.com/office/drawing/2014/main" id="{6259A205-1F61-424C-8947-1BD32D049327}"/>
              </a:ext>
            </a:extLst>
          </p:cNvPr>
          <p:cNvSpPr/>
          <p:nvPr/>
        </p:nvSpPr>
        <p:spPr>
          <a:xfrm>
            <a:off x="336430" y="560717"/>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indent="-342900" algn="ctr">
              <a:buAutoNum type="arabicPeriod"/>
            </a:pPr>
            <a:r>
              <a:rPr lang="cs-CZ" sz="2400" b="1" dirty="0" err="1"/>
              <a:t>The</a:t>
            </a:r>
            <a:r>
              <a:rPr lang="cs-CZ" sz="2400" b="1" dirty="0"/>
              <a:t> </a:t>
            </a:r>
            <a:r>
              <a:rPr lang="cs-CZ" sz="2400" b="1" dirty="0" err="1"/>
              <a:t>world</a:t>
            </a:r>
            <a:r>
              <a:rPr lang="cs-CZ" sz="2400" b="1" dirty="0"/>
              <a:t> </a:t>
            </a:r>
            <a:r>
              <a:rPr lang="cs-CZ" sz="2400" b="1" dirty="0" err="1"/>
              <a:t>is</a:t>
            </a:r>
            <a:r>
              <a:rPr lang="cs-CZ" sz="2400" b="1" dirty="0"/>
              <a:t> </a:t>
            </a:r>
            <a:r>
              <a:rPr lang="cs-CZ" sz="2400" b="1" dirty="0" err="1"/>
              <a:t>complex</a:t>
            </a:r>
            <a:endParaRPr lang="cs-CZ" sz="2400" b="1" dirty="0"/>
          </a:p>
          <a:p>
            <a:pPr algn="ctr"/>
            <a:endParaRPr lang="cs-CZ" b="1" dirty="0"/>
          </a:p>
          <a:p>
            <a:pPr algn="ctr"/>
            <a:r>
              <a:rPr lang="cs-CZ" b="1" dirty="0" err="1"/>
              <a:t>Probe</a:t>
            </a:r>
            <a:r>
              <a:rPr lang="cs-CZ" b="1" dirty="0"/>
              <a:t> – </a:t>
            </a:r>
            <a:r>
              <a:rPr lang="cs-CZ" b="1" dirty="0" err="1"/>
              <a:t>sense</a:t>
            </a:r>
            <a:r>
              <a:rPr lang="cs-CZ" b="1" dirty="0"/>
              <a:t> – </a:t>
            </a:r>
            <a:r>
              <a:rPr lang="cs-CZ" b="1" dirty="0" err="1"/>
              <a:t>respond</a:t>
            </a:r>
            <a:r>
              <a:rPr lang="cs-CZ" b="1" dirty="0"/>
              <a:t> (experiment)</a:t>
            </a:r>
          </a:p>
          <a:p>
            <a:pPr algn="ctr"/>
            <a:r>
              <a:rPr lang="cs-CZ" b="1" dirty="0" err="1"/>
              <a:t>works</a:t>
            </a:r>
            <a:r>
              <a:rPr lang="cs-CZ" b="1" dirty="0"/>
              <a:t> </a:t>
            </a:r>
            <a:r>
              <a:rPr lang="cs-CZ" b="1" dirty="0" err="1"/>
              <a:t>better</a:t>
            </a:r>
            <a:r>
              <a:rPr lang="cs-CZ" b="1" dirty="0"/>
              <a:t> in </a:t>
            </a:r>
            <a:r>
              <a:rPr lang="cs-CZ" b="1" dirty="0" err="1"/>
              <a:t>complex</a:t>
            </a:r>
            <a:r>
              <a:rPr lang="cs-CZ" b="1" dirty="0"/>
              <a:t> </a:t>
            </a:r>
            <a:r>
              <a:rPr lang="cs-CZ" b="1" dirty="0" err="1"/>
              <a:t>than</a:t>
            </a:r>
            <a:endParaRPr lang="cs-CZ" b="1" dirty="0"/>
          </a:p>
          <a:p>
            <a:pPr algn="ctr"/>
            <a:r>
              <a:rPr lang="cs-CZ" b="1" dirty="0" err="1"/>
              <a:t>Sense</a:t>
            </a:r>
            <a:r>
              <a:rPr lang="cs-CZ" b="1" dirty="0"/>
              <a:t> – </a:t>
            </a:r>
            <a:r>
              <a:rPr lang="cs-CZ" b="1" dirty="0" err="1"/>
              <a:t>analyze</a:t>
            </a:r>
            <a:r>
              <a:rPr lang="cs-CZ" b="1" dirty="0"/>
              <a:t> - </a:t>
            </a:r>
            <a:r>
              <a:rPr lang="cs-CZ" b="1" dirty="0" err="1"/>
              <a:t>respond</a:t>
            </a:r>
            <a:endParaRPr lang="en-GB" b="1" dirty="0"/>
          </a:p>
        </p:txBody>
      </p:sp>
      <p:sp>
        <p:nvSpPr>
          <p:cNvPr id="3" name="Obdélník 2">
            <a:extLst>
              <a:ext uri="{FF2B5EF4-FFF2-40B4-BE49-F238E27FC236}">
                <a16:creationId xmlns:a16="http://schemas.microsoft.com/office/drawing/2014/main" id="{24E43E02-F941-4D3D-80E4-E5BCCE6A1745}"/>
              </a:ext>
            </a:extLst>
          </p:cNvPr>
          <p:cNvSpPr/>
          <p:nvPr/>
        </p:nvSpPr>
        <p:spPr>
          <a:xfrm>
            <a:off x="336430" y="2708694"/>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2. </a:t>
            </a:r>
            <a:r>
              <a:rPr lang="cs-CZ" b="1" dirty="0" err="1"/>
              <a:t>Measurement</a:t>
            </a:r>
            <a:r>
              <a:rPr lang="cs-CZ" b="1" dirty="0"/>
              <a:t> </a:t>
            </a:r>
            <a:r>
              <a:rPr lang="cs-CZ" b="1" dirty="0" err="1"/>
              <a:t>matters</a:t>
            </a:r>
            <a:r>
              <a:rPr lang="cs-CZ" b="1" dirty="0"/>
              <a:t> (</a:t>
            </a:r>
            <a:r>
              <a:rPr lang="cs-CZ" b="1" dirty="0" err="1"/>
              <a:t>unlike</a:t>
            </a:r>
            <a:r>
              <a:rPr lang="cs-CZ" b="1" dirty="0"/>
              <a:t> </a:t>
            </a:r>
            <a:r>
              <a:rPr lang="cs-CZ" b="1" dirty="0" err="1"/>
              <a:t>target</a:t>
            </a:r>
            <a:r>
              <a:rPr lang="cs-CZ" b="1" dirty="0"/>
              <a:t> </a:t>
            </a:r>
            <a:r>
              <a:rPr lang="cs-CZ" b="1" dirty="0" err="1"/>
              <a:t>setting</a:t>
            </a:r>
            <a:r>
              <a:rPr lang="cs-CZ" b="1" dirty="0"/>
              <a:t>)</a:t>
            </a:r>
          </a:p>
          <a:p>
            <a:pPr algn="ctr"/>
            <a:r>
              <a:rPr lang="cs-CZ" b="1" dirty="0" err="1"/>
              <a:t>We</a:t>
            </a:r>
            <a:r>
              <a:rPr lang="cs-CZ" b="1" dirty="0"/>
              <a:t> </a:t>
            </a:r>
            <a:r>
              <a:rPr lang="cs-CZ" b="1" dirty="0" err="1"/>
              <a:t>should</a:t>
            </a:r>
            <a:r>
              <a:rPr lang="cs-CZ" b="1" dirty="0"/>
              <a:t> </a:t>
            </a:r>
            <a:r>
              <a:rPr lang="cs-CZ" b="1" dirty="0" err="1"/>
              <a:t>measure</a:t>
            </a:r>
            <a:r>
              <a:rPr lang="cs-CZ" b="1" dirty="0"/>
              <a:t> </a:t>
            </a:r>
            <a:r>
              <a:rPr lang="cs-CZ" b="1" dirty="0" err="1"/>
              <a:t>things</a:t>
            </a:r>
            <a:r>
              <a:rPr lang="cs-CZ" b="1" dirty="0"/>
              <a:t> </a:t>
            </a:r>
            <a:r>
              <a:rPr lang="cs-CZ" b="1" dirty="0" err="1"/>
              <a:t>from</a:t>
            </a:r>
            <a:r>
              <a:rPr lang="cs-CZ" b="1" dirty="0"/>
              <a:t> </a:t>
            </a:r>
            <a:r>
              <a:rPr lang="cs-CZ" b="1" dirty="0" err="1"/>
              <a:t>the</a:t>
            </a:r>
            <a:r>
              <a:rPr lang="cs-CZ" b="1" dirty="0"/>
              <a:t> </a:t>
            </a:r>
            <a:r>
              <a:rPr lang="cs-CZ" b="1" dirty="0" err="1"/>
              <a:t>perspective</a:t>
            </a:r>
            <a:r>
              <a:rPr lang="cs-CZ" b="1" dirty="0"/>
              <a:t> </a:t>
            </a:r>
            <a:r>
              <a:rPr lang="cs-CZ" b="1" dirty="0" err="1"/>
              <a:t>of</a:t>
            </a:r>
            <a:r>
              <a:rPr lang="cs-CZ" b="1" dirty="0"/>
              <a:t> </a:t>
            </a:r>
            <a:r>
              <a:rPr lang="cs-CZ" b="1" dirty="0" err="1"/>
              <a:t>the</a:t>
            </a:r>
            <a:r>
              <a:rPr lang="cs-CZ" b="1" dirty="0"/>
              <a:t> </a:t>
            </a:r>
            <a:r>
              <a:rPr lang="cs-CZ" b="1" dirty="0" err="1"/>
              <a:t>purpose</a:t>
            </a:r>
            <a:r>
              <a:rPr lang="cs-CZ" b="1" dirty="0"/>
              <a:t> </a:t>
            </a:r>
            <a:r>
              <a:rPr lang="cs-CZ" b="1" dirty="0" err="1"/>
              <a:t>from</a:t>
            </a:r>
            <a:r>
              <a:rPr lang="cs-CZ" b="1" dirty="0"/>
              <a:t> </a:t>
            </a:r>
            <a:r>
              <a:rPr lang="cs-CZ" b="1" dirty="0" err="1"/>
              <a:t>the</a:t>
            </a:r>
            <a:r>
              <a:rPr lang="cs-CZ" b="1" dirty="0"/>
              <a:t> </a:t>
            </a:r>
            <a:r>
              <a:rPr lang="cs-CZ" b="1" dirty="0" err="1"/>
              <a:t>citizens</a:t>
            </a:r>
            <a:r>
              <a:rPr lang="cs-CZ" b="1" dirty="0"/>
              <a:t> point </a:t>
            </a:r>
            <a:r>
              <a:rPr lang="cs-CZ" b="1" dirty="0" err="1"/>
              <a:t>of</a:t>
            </a:r>
            <a:r>
              <a:rPr lang="cs-CZ" b="1" dirty="0"/>
              <a:t> </a:t>
            </a:r>
            <a:r>
              <a:rPr lang="cs-CZ" b="1" dirty="0" err="1"/>
              <a:t>view</a:t>
            </a:r>
            <a:r>
              <a:rPr lang="cs-CZ" b="1" dirty="0"/>
              <a:t> (and </a:t>
            </a:r>
            <a:r>
              <a:rPr lang="cs-CZ" b="1" dirty="0" err="1"/>
              <a:t>its</a:t>
            </a:r>
            <a:r>
              <a:rPr lang="cs-CZ" b="1" dirty="0"/>
              <a:t> diversity)</a:t>
            </a:r>
            <a:endParaRPr lang="en-GB" b="1" dirty="0"/>
          </a:p>
        </p:txBody>
      </p:sp>
      <p:sp>
        <p:nvSpPr>
          <p:cNvPr id="4" name="Obdélník 3">
            <a:extLst>
              <a:ext uri="{FF2B5EF4-FFF2-40B4-BE49-F238E27FC236}">
                <a16:creationId xmlns:a16="http://schemas.microsoft.com/office/drawing/2014/main" id="{1EEACE3D-8CD2-4CAE-AF00-0FB326889040}"/>
              </a:ext>
            </a:extLst>
          </p:cNvPr>
          <p:cNvSpPr/>
          <p:nvPr/>
        </p:nvSpPr>
        <p:spPr>
          <a:xfrm>
            <a:off x="336430" y="4856672"/>
            <a:ext cx="5063706" cy="1440611"/>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b="1" dirty="0"/>
              <a:t>3. </a:t>
            </a:r>
            <a:r>
              <a:rPr lang="cs-CZ" b="1" dirty="0" err="1"/>
              <a:t>Division</a:t>
            </a:r>
            <a:r>
              <a:rPr lang="cs-CZ" b="1" dirty="0"/>
              <a:t> </a:t>
            </a:r>
            <a:r>
              <a:rPr lang="cs-CZ" b="1" dirty="0" err="1"/>
              <a:t>of</a:t>
            </a:r>
            <a:r>
              <a:rPr lang="cs-CZ" b="1" dirty="0"/>
              <a:t> </a:t>
            </a:r>
            <a:r>
              <a:rPr lang="cs-CZ" b="1" dirty="0" err="1"/>
              <a:t>labour</a:t>
            </a:r>
            <a:r>
              <a:rPr lang="cs-CZ" b="1" dirty="0"/>
              <a:t> </a:t>
            </a:r>
            <a:r>
              <a:rPr lang="cs-CZ" b="1" dirty="0" err="1"/>
              <a:t>is</a:t>
            </a:r>
            <a:r>
              <a:rPr lang="cs-CZ" b="1" dirty="0"/>
              <a:t> </a:t>
            </a:r>
            <a:r>
              <a:rPr lang="cs-CZ" b="1" dirty="0" err="1"/>
              <a:t>usually</a:t>
            </a:r>
            <a:r>
              <a:rPr lang="cs-CZ" b="1" dirty="0"/>
              <a:t> not a </a:t>
            </a:r>
            <a:r>
              <a:rPr lang="cs-CZ" b="1" dirty="0" err="1"/>
              <a:t>good</a:t>
            </a:r>
            <a:r>
              <a:rPr lang="cs-CZ" b="1" dirty="0"/>
              <a:t> idea in </a:t>
            </a:r>
            <a:r>
              <a:rPr lang="cs-CZ" b="1" dirty="0" err="1"/>
              <a:t>service</a:t>
            </a:r>
            <a:r>
              <a:rPr lang="cs-CZ" b="1" dirty="0"/>
              <a:t> management </a:t>
            </a:r>
            <a:endParaRPr lang="en-GB" b="1" dirty="0"/>
          </a:p>
        </p:txBody>
      </p:sp>
      <p:sp>
        <p:nvSpPr>
          <p:cNvPr id="5" name="Obdélník 4">
            <a:extLst>
              <a:ext uri="{FF2B5EF4-FFF2-40B4-BE49-F238E27FC236}">
                <a16:creationId xmlns:a16="http://schemas.microsoft.com/office/drawing/2014/main" id="{9B82F393-7A7D-4FDF-B7D2-0C83A2B37ACB}"/>
              </a:ext>
            </a:extLst>
          </p:cNvPr>
          <p:cNvSpPr/>
          <p:nvPr/>
        </p:nvSpPr>
        <p:spPr>
          <a:xfrm>
            <a:off x="6791866" y="560717"/>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4. Hierarchy </a:t>
            </a:r>
            <a:r>
              <a:rPr lang="cs-CZ" sz="2400" b="1" dirty="0" err="1"/>
              <a:t>is</a:t>
            </a:r>
            <a:r>
              <a:rPr lang="cs-CZ" sz="2400" b="1" dirty="0"/>
              <a:t> not </a:t>
            </a:r>
            <a:r>
              <a:rPr lang="cs-CZ" sz="2400" b="1" dirty="0" err="1"/>
              <a:t>the</a:t>
            </a:r>
            <a:r>
              <a:rPr lang="cs-CZ" sz="2400" b="1" dirty="0"/>
              <a:t> </a:t>
            </a:r>
            <a:r>
              <a:rPr lang="cs-CZ" sz="2400" b="1" dirty="0" err="1"/>
              <a:t>only</a:t>
            </a:r>
            <a:r>
              <a:rPr lang="cs-CZ" sz="2400" b="1" dirty="0"/>
              <a:t> </a:t>
            </a:r>
            <a:r>
              <a:rPr lang="cs-CZ" sz="2400" b="1" dirty="0" err="1"/>
              <a:t>option</a:t>
            </a:r>
            <a:endParaRPr lang="en-GB" b="1" dirty="0"/>
          </a:p>
        </p:txBody>
      </p:sp>
      <p:sp>
        <p:nvSpPr>
          <p:cNvPr id="6" name="Obdélník 5">
            <a:extLst>
              <a:ext uri="{FF2B5EF4-FFF2-40B4-BE49-F238E27FC236}">
                <a16:creationId xmlns:a16="http://schemas.microsoft.com/office/drawing/2014/main" id="{1B32D218-EAB1-4859-A93F-1BEB60DFB060}"/>
              </a:ext>
            </a:extLst>
          </p:cNvPr>
          <p:cNvSpPr/>
          <p:nvPr/>
        </p:nvSpPr>
        <p:spPr>
          <a:xfrm>
            <a:off x="6791866" y="2708694"/>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5. </a:t>
            </a:r>
            <a:r>
              <a:rPr lang="cs-CZ" sz="2400" b="1" dirty="0" err="1"/>
              <a:t>Intrinsic</a:t>
            </a:r>
            <a:r>
              <a:rPr lang="cs-CZ" sz="2400" b="1" dirty="0"/>
              <a:t> </a:t>
            </a:r>
            <a:r>
              <a:rPr lang="cs-CZ" sz="2400" b="1" dirty="0" err="1"/>
              <a:t>motivation</a:t>
            </a:r>
            <a:r>
              <a:rPr lang="cs-CZ" sz="2400" b="1" dirty="0"/>
              <a:t> </a:t>
            </a:r>
            <a:r>
              <a:rPr lang="cs-CZ" sz="2400" b="1" dirty="0" err="1"/>
              <a:t>is</a:t>
            </a:r>
            <a:r>
              <a:rPr lang="cs-CZ" sz="2400" b="1" dirty="0"/>
              <a:t> much </a:t>
            </a:r>
            <a:r>
              <a:rPr lang="cs-CZ" sz="2400" b="1" dirty="0" err="1"/>
              <a:t>better</a:t>
            </a:r>
            <a:r>
              <a:rPr lang="cs-CZ" sz="2400" b="1" dirty="0"/>
              <a:t> </a:t>
            </a:r>
            <a:r>
              <a:rPr lang="cs-CZ" sz="2400" b="1" dirty="0" err="1"/>
              <a:t>for</a:t>
            </a:r>
            <a:r>
              <a:rPr lang="cs-CZ" sz="2400" b="1" dirty="0"/>
              <a:t> </a:t>
            </a:r>
            <a:r>
              <a:rPr lang="cs-CZ" sz="2400" b="1" dirty="0" err="1"/>
              <a:t>solving</a:t>
            </a:r>
            <a:r>
              <a:rPr lang="cs-CZ" sz="2400" b="1" dirty="0"/>
              <a:t> </a:t>
            </a:r>
            <a:r>
              <a:rPr lang="cs-CZ" sz="2400" b="1" dirty="0" err="1"/>
              <a:t>complex</a:t>
            </a:r>
            <a:r>
              <a:rPr lang="cs-CZ" sz="2400" b="1" dirty="0"/>
              <a:t> </a:t>
            </a:r>
            <a:r>
              <a:rPr lang="cs-CZ" sz="2400" b="1" dirty="0" err="1"/>
              <a:t>problems</a:t>
            </a:r>
            <a:endParaRPr lang="en-GB" b="1" dirty="0"/>
          </a:p>
        </p:txBody>
      </p:sp>
      <p:sp>
        <p:nvSpPr>
          <p:cNvPr id="7" name="Obdélník 6">
            <a:extLst>
              <a:ext uri="{FF2B5EF4-FFF2-40B4-BE49-F238E27FC236}">
                <a16:creationId xmlns:a16="http://schemas.microsoft.com/office/drawing/2014/main" id="{87B98E80-3103-4498-881B-8287D7F5B925}"/>
              </a:ext>
            </a:extLst>
          </p:cNvPr>
          <p:cNvSpPr/>
          <p:nvPr/>
        </p:nvSpPr>
        <p:spPr>
          <a:xfrm>
            <a:off x="6791866" y="4865297"/>
            <a:ext cx="5063706" cy="144061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cs-CZ" sz="2400" b="1" dirty="0"/>
              <a:t>6. </a:t>
            </a:r>
            <a:r>
              <a:rPr lang="cs-CZ" sz="2400" b="1" dirty="0" err="1"/>
              <a:t>Problem</a:t>
            </a:r>
            <a:r>
              <a:rPr lang="cs-CZ" sz="2400" b="1" dirty="0"/>
              <a:t> </a:t>
            </a:r>
            <a:r>
              <a:rPr lang="cs-CZ" sz="2400" b="1" dirty="0" err="1"/>
              <a:t>is</a:t>
            </a:r>
            <a:r>
              <a:rPr lang="cs-CZ" sz="2400" b="1" dirty="0"/>
              <a:t> not </a:t>
            </a:r>
            <a:r>
              <a:rPr lang="cs-CZ" sz="2400" b="1" dirty="0" err="1"/>
              <a:t>lack</a:t>
            </a:r>
            <a:r>
              <a:rPr lang="cs-CZ" sz="2400" b="1" dirty="0"/>
              <a:t> </a:t>
            </a:r>
            <a:r>
              <a:rPr lang="cs-CZ" sz="2400" b="1" dirty="0" err="1"/>
              <a:t>of</a:t>
            </a:r>
            <a:r>
              <a:rPr lang="cs-CZ" sz="2400" b="1" dirty="0"/>
              <a:t> </a:t>
            </a:r>
            <a:r>
              <a:rPr lang="cs-CZ" sz="2400" b="1" dirty="0" err="1"/>
              <a:t>accountability</a:t>
            </a:r>
            <a:r>
              <a:rPr lang="cs-CZ" sz="2400" b="1" dirty="0"/>
              <a:t>, but </a:t>
            </a:r>
            <a:r>
              <a:rPr lang="cs-CZ" sz="2400" b="1" dirty="0" err="1"/>
              <a:t>too</a:t>
            </a:r>
            <a:r>
              <a:rPr lang="cs-CZ" sz="2400" b="1" dirty="0"/>
              <a:t> much </a:t>
            </a:r>
            <a:r>
              <a:rPr lang="cs-CZ" sz="2400" b="1" dirty="0" err="1"/>
              <a:t>of</a:t>
            </a:r>
            <a:r>
              <a:rPr lang="cs-CZ" sz="2400" b="1" dirty="0"/>
              <a:t> </a:t>
            </a:r>
            <a:r>
              <a:rPr lang="cs-CZ" sz="2400" b="1" dirty="0" err="1"/>
              <a:t>wrong</a:t>
            </a:r>
            <a:r>
              <a:rPr lang="cs-CZ" sz="2400" b="1" dirty="0"/>
              <a:t> type </a:t>
            </a:r>
            <a:r>
              <a:rPr lang="cs-CZ" sz="2400" b="1" dirty="0" err="1"/>
              <a:t>of</a:t>
            </a:r>
            <a:r>
              <a:rPr lang="cs-CZ" sz="2400" b="1" dirty="0"/>
              <a:t> </a:t>
            </a:r>
            <a:r>
              <a:rPr lang="cs-CZ" sz="2400" b="1" dirty="0" err="1"/>
              <a:t>accountability</a:t>
            </a:r>
            <a:endParaRPr lang="en-GB" b="1" dirty="0"/>
          </a:p>
        </p:txBody>
      </p:sp>
    </p:spTree>
    <p:extLst>
      <p:ext uri="{BB962C8B-B14F-4D97-AF65-F5344CB8AC3E}">
        <p14:creationId xmlns:p14="http://schemas.microsoft.com/office/powerpoint/2010/main" val="16908028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animBg="1"/>
      <p:bldP spid="4" grpId="0" animBg="1"/>
      <p:bldP spid="5" grpId="0" animBg="1"/>
      <p:bldP spid="6" grpId="0" animBg="1"/>
      <p:bldP spid="7" grpId="0" animBg="1"/>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person waving reflecting shadow on teal wall paint">
            <a:extLst>
              <a:ext uri="{FF2B5EF4-FFF2-40B4-BE49-F238E27FC236}">
                <a16:creationId xmlns:a16="http://schemas.microsoft.com/office/drawing/2014/main" id="{B1FD84FE-C84D-40BA-B1F6-24F5731152F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69" y="0"/>
            <a:ext cx="5145087" cy="6858000"/>
          </a:xfrm>
          <a:prstGeom prst="rect">
            <a:avLst/>
          </a:prstGeom>
          <a:noFill/>
          <a:extLst>
            <a:ext uri="{909E8E84-426E-40DD-AFC4-6F175D3DCCD1}">
              <a14:hiddenFill xmlns:a14="http://schemas.microsoft.com/office/drawing/2010/main">
                <a:solidFill>
                  <a:srgbClr val="FFFFFF"/>
                </a:solidFill>
              </a14:hiddenFill>
            </a:ext>
          </a:extLst>
        </p:spPr>
      </p:pic>
      <p:sp>
        <p:nvSpPr>
          <p:cNvPr id="5" name="TextovéPole 4">
            <a:extLst>
              <a:ext uri="{FF2B5EF4-FFF2-40B4-BE49-F238E27FC236}">
                <a16:creationId xmlns:a16="http://schemas.microsoft.com/office/drawing/2014/main" id="{E8609CE0-A8A0-4EB4-A242-6C2F209BBCCC}"/>
              </a:ext>
            </a:extLst>
          </p:cNvPr>
          <p:cNvSpPr txBox="1"/>
          <p:nvPr/>
        </p:nvSpPr>
        <p:spPr>
          <a:xfrm>
            <a:off x="6096000" y="1351507"/>
            <a:ext cx="5040702" cy="1200329"/>
          </a:xfrm>
          <a:prstGeom prst="rect">
            <a:avLst/>
          </a:prstGeom>
          <a:noFill/>
        </p:spPr>
        <p:txBody>
          <a:bodyPr wrap="square" rtlCol="0">
            <a:spAutoFit/>
          </a:bodyPr>
          <a:lstStyle/>
          <a:p>
            <a:r>
              <a:rPr lang="cs-CZ" sz="2400" dirty="0" err="1"/>
              <a:t>Thank</a:t>
            </a:r>
            <a:r>
              <a:rPr lang="cs-CZ" sz="2400" dirty="0"/>
              <a:t> </a:t>
            </a:r>
            <a:r>
              <a:rPr lang="cs-CZ" sz="2400" dirty="0" err="1"/>
              <a:t>you</a:t>
            </a:r>
            <a:r>
              <a:rPr lang="cs-CZ" sz="2400" dirty="0"/>
              <a:t> and</a:t>
            </a:r>
          </a:p>
          <a:p>
            <a:r>
              <a:rPr lang="cs-CZ" sz="2400" dirty="0" err="1"/>
              <a:t>see</a:t>
            </a:r>
            <a:r>
              <a:rPr lang="cs-CZ" sz="2400" dirty="0"/>
              <a:t> </a:t>
            </a:r>
            <a:r>
              <a:rPr lang="cs-CZ" sz="2400" dirty="0" err="1"/>
              <a:t>you</a:t>
            </a:r>
            <a:r>
              <a:rPr lang="cs-CZ" sz="2400" dirty="0"/>
              <a:t> in </a:t>
            </a:r>
            <a:r>
              <a:rPr lang="cs-CZ" sz="2400" dirty="0" err="1"/>
              <a:t>three</a:t>
            </a:r>
            <a:r>
              <a:rPr lang="cs-CZ" sz="2400" dirty="0"/>
              <a:t> </a:t>
            </a:r>
            <a:r>
              <a:rPr lang="cs-CZ" sz="2400" dirty="0" err="1"/>
              <a:t>weeks</a:t>
            </a:r>
            <a:r>
              <a:rPr lang="cs-CZ" sz="2400" dirty="0"/>
              <a:t> </a:t>
            </a:r>
          </a:p>
          <a:p>
            <a:r>
              <a:rPr lang="cs-CZ" sz="2400" dirty="0"/>
              <a:t>Same </a:t>
            </a:r>
            <a:r>
              <a:rPr lang="cs-CZ" sz="2400" dirty="0" err="1"/>
              <a:t>room</a:t>
            </a:r>
            <a:r>
              <a:rPr lang="cs-CZ" sz="2400" dirty="0"/>
              <a:t>, </a:t>
            </a:r>
            <a:r>
              <a:rPr lang="cs-CZ" sz="2400" dirty="0" err="1"/>
              <a:t>same</a:t>
            </a:r>
            <a:r>
              <a:rPr lang="cs-CZ" sz="2400" dirty="0"/>
              <a:t> </a:t>
            </a:r>
            <a:r>
              <a:rPr lang="cs-CZ" sz="2400" dirty="0" err="1"/>
              <a:t>time</a:t>
            </a:r>
            <a:r>
              <a:rPr lang="cs-CZ" sz="2400" dirty="0"/>
              <a:t> </a:t>
            </a:r>
          </a:p>
        </p:txBody>
      </p:sp>
    </p:spTree>
    <p:extLst>
      <p:ext uri="{BB962C8B-B14F-4D97-AF65-F5344CB8AC3E}">
        <p14:creationId xmlns:p14="http://schemas.microsoft.com/office/powerpoint/2010/main" val="598426103"/>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703C7A3-A931-47E5-8839-3F43A401E3B7}"/>
              </a:ext>
            </a:extLst>
          </p:cNvPr>
          <p:cNvSpPr>
            <a:spLocks noGrp="1"/>
          </p:cNvSpPr>
          <p:nvPr>
            <p:ph type="title"/>
          </p:nvPr>
        </p:nvSpPr>
        <p:spPr/>
        <p:txBody>
          <a:bodyPr/>
          <a:lstStyle/>
          <a:p>
            <a:endParaRPr lang="en-GB" dirty="0"/>
          </a:p>
        </p:txBody>
      </p:sp>
      <p:sp>
        <p:nvSpPr>
          <p:cNvPr id="3" name="Zástupný symbol pro text 2">
            <a:extLst>
              <a:ext uri="{FF2B5EF4-FFF2-40B4-BE49-F238E27FC236}">
                <a16:creationId xmlns:a16="http://schemas.microsoft.com/office/drawing/2014/main" id="{E3FFBF55-4C37-4421-AE10-022B3AC240A2}"/>
              </a:ext>
            </a:extLst>
          </p:cNvPr>
          <p:cNvSpPr>
            <a:spLocks noGrp="1"/>
          </p:cNvSpPr>
          <p:nvPr>
            <p:ph type="body" idx="1"/>
          </p:nvPr>
        </p:nvSpPr>
        <p:spPr/>
        <p:txBody>
          <a:bodyPr/>
          <a:lstStyle/>
          <a:p>
            <a:r>
              <a:rPr lang="cs-CZ" dirty="0" err="1"/>
              <a:t>Following</a:t>
            </a:r>
            <a:r>
              <a:rPr lang="cs-CZ" dirty="0"/>
              <a:t> </a:t>
            </a:r>
            <a:r>
              <a:rPr lang="cs-CZ" dirty="0" err="1"/>
              <a:t>slides</a:t>
            </a:r>
            <a:r>
              <a:rPr lang="cs-CZ" dirty="0"/>
              <a:t> </a:t>
            </a:r>
            <a:r>
              <a:rPr lang="cs-CZ" dirty="0" err="1"/>
              <a:t>will</a:t>
            </a:r>
            <a:r>
              <a:rPr lang="cs-CZ" dirty="0"/>
              <a:t> </a:t>
            </a:r>
            <a:r>
              <a:rPr lang="cs-CZ" dirty="0" err="1"/>
              <a:t>come</a:t>
            </a:r>
            <a:r>
              <a:rPr lang="cs-CZ" dirty="0"/>
              <a:t> </a:t>
            </a:r>
            <a:r>
              <a:rPr lang="cs-CZ" dirty="0" err="1"/>
              <a:t>later</a:t>
            </a:r>
            <a:r>
              <a:rPr lang="cs-CZ" dirty="0"/>
              <a:t> in </a:t>
            </a:r>
            <a:r>
              <a:rPr lang="cs-CZ" dirty="0" err="1"/>
              <a:t>the</a:t>
            </a:r>
            <a:r>
              <a:rPr lang="cs-CZ" dirty="0"/>
              <a:t> </a:t>
            </a:r>
            <a:r>
              <a:rPr lang="cs-CZ" dirty="0" err="1"/>
              <a:t>course</a:t>
            </a:r>
            <a:r>
              <a:rPr lang="cs-CZ" dirty="0"/>
              <a:t>…</a:t>
            </a:r>
            <a:endParaRPr lang="en-GB" dirty="0"/>
          </a:p>
        </p:txBody>
      </p:sp>
    </p:spTree>
    <p:extLst>
      <p:ext uri="{BB962C8B-B14F-4D97-AF65-F5344CB8AC3E}">
        <p14:creationId xmlns:p14="http://schemas.microsoft.com/office/powerpoint/2010/main" val="28705028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 name="Rechthoek 2">
            <a:extLst>
              <a:ext uri="{FF2B5EF4-FFF2-40B4-BE49-F238E27FC236}">
                <a16:creationId xmlns:a16="http://schemas.microsoft.com/office/drawing/2014/main" id="{3259DDF1-84E0-4A83-BA7C-24F8B67BA312}"/>
              </a:ext>
            </a:extLst>
          </p:cNvPr>
          <p:cNvSpPr/>
          <p:nvPr/>
        </p:nvSpPr>
        <p:spPr>
          <a:xfrm>
            <a:off x="1913380" y="3030489"/>
            <a:ext cx="2250951" cy="738664"/>
          </a:xfrm>
          <a:prstGeom prst="rect">
            <a:avLst/>
          </a:prstGeom>
        </p:spPr>
        <p:txBody>
          <a:bodyPr wrap="square">
            <a:spAutoFit/>
          </a:bodyPr>
          <a:lstStyle/>
          <a:p>
            <a:pPr algn="ctr"/>
            <a:r>
              <a:rPr lang="nl-BE" sz="1400" dirty="0" err="1"/>
              <a:t>What</a:t>
            </a:r>
            <a:r>
              <a:rPr lang="nl-BE" sz="1400" dirty="0"/>
              <a:t>: </a:t>
            </a:r>
            <a:r>
              <a:rPr lang="nl-BE" sz="1400" dirty="0" err="1"/>
              <a:t>Give</a:t>
            </a:r>
            <a:r>
              <a:rPr lang="nl-BE" sz="1400" dirty="0"/>
              <a:t> </a:t>
            </a:r>
            <a:r>
              <a:rPr lang="nl-BE" sz="1400" dirty="0" err="1"/>
              <a:t>what</a:t>
            </a:r>
            <a:r>
              <a:rPr lang="nl-BE" sz="1400" dirty="0"/>
              <a:t> </a:t>
            </a:r>
            <a:r>
              <a:rPr lang="nl-BE" sz="1400" dirty="0" err="1"/>
              <a:t>they</a:t>
            </a:r>
            <a:r>
              <a:rPr lang="nl-BE" sz="1400" dirty="0"/>
              <a:t> want as </a:t>
            </a:r>
            <a:r>
              <a:rPr lang="nl-BE" sz="1400" dirty="0" err="1"/>
              <a:t>quickly</a:t>
            </a:r>
            <a:r>
              <a:rPr lang="nl-BE" sz="1400" dirty="0"/>
              <a:t> as </a:t>
            </a:r>
            <a:r>
              <a:rPr lang="nl-BE" sz="1400" dirty="0" err="1"/>
              <a:t>possible</a:t>
            </a:r>
            <a:r>
              <a:rPr lang="nl-BE" sz="1400" dirty="0"/>
              <a:t> (</a:t>
            </a:r>
            <a:r>
              <a:rPr lang="nl-BE" sz="1400" dirty="0" err="1"/>
              <a:t>categorise</a:t>
            </a:r>
            <a:r>
              <a:rPr lang="nl-BE" sz="1400" dirty="0"/>
              <a:t>-act) </a:t>
            </a:r>
          </a:p>
        </p:txBody>
      </p:sp>
      <p:sp>
        <p:nvSpPr>
          <p:cNvPr id="8" name="Rechthoek 7">
            <a:extLst>
              <a:ext uri="{FF2B5EF4-FFF2-40B4-BE49-F238E27FC236}">
                <a16:creationId xmlns:a16="http://schemas.microsoft.com/office/drawing/2014/main" id="{89F736FF-0F56-475D-A573-F7D282FF08D9}"/>
              </a:ext>
            </a:extLst>
          </p:cNvPr>
          <p:cNvSpPr/>
          <p:nvPr/>
        </p:nvSpPr>
        <p:spPr>
          <a:xfrm>
            <a:off x="1033669" y="4205479"/>
            <a:ext cx="3170417" cy="954107"/>
          </a:xfrm>
          <a:prstGeom prst="rect">
            <a:avLst/>
          </a:prstGeom>
        </p:spPr>
        <p:txBody>
          <a:bodyPr wrap="square">
            <a:spAutoFit/>
          </a:bodyPr>
          <a:lstStyle/>
          <a:p>
            <a:pPr lvl="2" algn="ctr"/>
            <a:r>
              <a:rPr lang="nl-BE" sz="1400" dirty="0"/>
              <a:t>How: Focus on </a:t>
            </a:r>
            <a:r>
              <a:rPr lang="nl-BE" sz="1400" dirty="0" err="1"/>
              <a:t>how</a:t>
            </a:r>
            <a:r>
              <a:rPr lang="nl-BE" sz="1400" dirty="0"/>
              <a:t> </a:t>
            </a:r>
            <a:r>
              <a:rPr lang="nl-BE" sz="1400" dirty="0" err="1"/>
              <a:t>to</a:t>
            </a:r>
            <a:r>
              <a:rPr lang="nl-BE" sz="1400" dirty="0"/>
              <a:t> </a:t>
            </a:r>
            <a:r>
              <a:rPr lang="nl-BE" sz="1400" dirty="0" err="1"/>
              <a:t>process</a:t>
            </a:r>
            <a:r>
              <a:rPr lang="nl-BE" sz="1400" dirty="0"/>
              <a:t> </a:t>
            </a:r>
            <a:r>
              <a:rPr lang="nl-BE" sz="1400" dirty="0" err="1"/>
              <a:t>demand</a:t>
            </a:r>
            <a:r>
              <a:rPr lang="nl-BE" sz="1400" dirty="0"/>
              <a:t> right first time </a:t>
            </a:r>
            <a:r>
              <a:rPr lang="nl-BE" sz="1400" dirty="0" err="1"/>
              <a:t>and</a:t>
            </a:r>
            <a:r>
              <a:rPr lang="nl-BE" sz="1400" dirty="0"/>
              <a:t> </a:t>
            </a:r>
            <a:r>
              <a:rPr lang="nl-BE" sz="1400" dirty="0" err="1"/>
              <a:t>frequency</a:t>
            </a:r>
            <a:r>
              <a:rPr lang="nl-BE" sz="1400" dirty="0"/>
              <a:t> of </a:t>
            </a:r>
            <a:r>
              <a:rPr lang="nl-BE" sz="1400" dirty="0" err="1"/>
              <a:t>errors</a:t>
            </a:r>
            <a:r>
              <a:rPr lang="nl-BE" sz="1400" dirty="0"/>
              <a:t> </a:t>
            </a:r>
            <a:r>
              <a:rPr lang="nl-BE" sz="1400" dirty="0" err="1"/>
              <a:t>caused</a:t>
            </a:r>
            <a:r>
              <a:rPr lang="nl-BE" sz="1400" dirty="0"/>
              <a:t> </a:t>
            </a:r>
            <a:r>
              <a:rPr lang="nl-BE" sz="1400" dirty="0" err="1"/>
              <a:t>by</a:t>
            </a:r>
            <a:r>
              <a:rPr lang="nl-BE" sz="1400" dirty="0"/>
              <a:t> </a:t>
            </a:r>
            <a:r>
              <a:rPr lang="nl-BE" sz="1400" dirty="0" err="1"/>
              <a:t>the</a:t>
            </a:r>
            <a:r>
              <a:rPr lang="nl-BE" sz="1400" dirty="0"/>
              <a:t> system</a:t>
            </a:r>
          </a:p>
        </p:txBody>
      </p:sp>
      <p:sp>
        <p:nvSpPr>
          <p:cNvPr id="17" name="Rechthoek 16">
            <a:extLst>
              <a:ext uri="{FF2B5EF4-FFF2-40B4-BE49-F238E27FC236}">
                <a16:creationId xmlns:a16="http://schemas.microsoft.com/office/drawing/2014/main" id="{492F7BE3-9294-4E71-85E2-976F3EBE6157}"/>
              </a:ext>
            </a:extLst>
          </p:cNvPr>
          <p:cNvSpPr/>
          <p:nvPr/>
        </p:nvSpPr>
        <p:spPr>
          <a:xfrm>
            <a:off x="889170" y="5566291"/>
            <a:ext cx="3338670" cy="523220"/>
          </a:xfrm>
          <a:prstGeom prst="rect">
            <a:avLst/>
          </a:prstGeom>
        </p:spPr>
        <p:txBody>
          <a:bodyPr wrap="square">
            <a:spAutoFit/>
          </a:bodyPr>
          <a:lstStyle/>
          <a:p>
            <a:pPr lvl="2" algn="ctr"/>
            <a:r>
              <a:rPr lang="nl-BE" sz="1400" dirty="0" err="1"/>
              <a:t>Main</a:t>
            </a:r>
            <a:r>
              <a:rPr lang="nl-BE" sz="1400" dirty="0"/>
              <a:t> issue: </a:t>
            </a:r>
            <a:r>
              <a:rPr lang="nl-BE" sz="1400" b="1" dirty="0" err="1">
                <a:solidFill>
                  <a:srgbClr val="FF0000"/>
                </a:solidFill>
              </a:rPr>
              <a:t>v</a:t>
            </a:r>
            <a:r>
              <a:rPr lang="nl-BE" sz="1400" dirty="0" err="1"/>
              <a:t>olitality</a:t>
            </a:r>
            <a:r>
              <a:rPr lang="nl-BE" sz="1400" dirty="0"/>
              <a:t> of volume/change of </a:t>
            </a:r>
            <a:r>
              <a:rPr lang="nl-BE" sz="1400" dirty="0" err="1"/>
              <a:t>demand</a:t>
            </a:r>
            <a:endParaRPr lang="nl-BE" sz="1400" dirty="0"/>
          </a:p>
        </p:txBody>
      </p:sp>
      <p:sp>
        <p:nvSpPr>
          <p:cNvPr id="11" name="Pijl: omlaag 10">
            <a:extLst>
              <a:ext uri="{FF2B5EF4-FFF2-40B4-BE49-F238E27FC236}">
                <a16:creationId xmlns:a16="http://schemas.microsoft.com/office/drawing/2014/main" id="{E442C219-2198-4B51-B761-7E5F6D9202EB}"/>
              </a:ext>
            </a:extLst>
          </p:cNvPr>
          <p:cNvSpPr/>
          <p:nvPr/>
        </p:nvSpPr>
        <p:spPr>
          <a:xfrm>
            <a:off x="2915457" y="2673066"/>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0" name="Pijl: omlaag 19">
            <a:extLst>
              <a:ext uri="{FF2B5EF4-FFF2-40B4-BE49-F238E27FC236}">
                <a16:creationId xmlns:a16="http://schemas.microsoft.com/office/drawing/2014/main" id="{B5C4FB89-017D-473A-9665-268E5E79A950}"/>
              </a:ext>
            </a:extLst>
          </p:cNvPr>
          <p:cNvSpPr/>
          <p:nvPr/>
        </p:nvSpPr>
        <p:spPr>
          <a:xfrm>
            <a:off x="5817177" y="2664055"/>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23" name="Pijl: omlaag 22">
            <a:extLst>
              <a:ext uri="{FF2B5EF4-FFF2-40B4-BE49-F238E27FC236}">
                <a16:creationId xmlns:a16="http://schemas.microsoft.com/office/drawing/2014/main" id="{7AC17B2B-6D4D-4773-AB52-C763B66C80AA}"/>
              </a:ext>
            </a:extLst>
          </p:cNvPr>
          <p:cNvSpPr/>
          <p:nvPr/>
        </p:nvSpPr>
        <p:spPr>
          <a:xfrm>
            <a:off x="9000851" y="2689231"/>
            <a:ext cx="422910" cy="323117"/>
          </a:xfrm>
          <a:prstGeom prst="down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14" name="Rechthoek 13">
            <a:extLst>
              <a:ext uri="{FF2B5EF4-FFF2-40B4-BE49-F238E27FC236}">
                <a16:creationId xmlns:a16="http://schemas.microsoft.com/office/drawing/2014/main" id="{AC2E1D54-F324-44CA-8E80-54DE65A89A65}"/>
              </a:ext>
            </a:extLst>
          </p:cNvPr>
          <p:cNvSpPr/>
          <p:nvPr/>
        </p:nvSpPr>
        <p:spPr>
          <a:xfrm>
            <a:off x="4451361" y="4063795"/>
            <a:ext cx="3290559" cy="1169551"/>
          </a:xfrm>
          <a:prstGeom prst="rect">
            <a:avLst/>
          </a:prstGeom>
        </p:spPr>
        <p:txBody>
          <a:bodyPr wrap="square">
            <a:spAutoFit/>
          </a:bodyPr>
          <a:lstStyle/>
          <a:p>
            <a:pPr algn="ctr"/>
            <a:r>
              <a:rPr lang="nl-BE" sz="1400" dirty="0"/>
              <a:t>How: Focus on </a:t>
            </a:r>
            <a:r>
              <a:rPr lang="nl-BE" sz="1400" dirty="0" err="1"/>
              <a:t>understanding</a:t>
            </a:r>
            <a:r>
              <a:rPr lang="nl-BE" sz="1400" dirty="0"/>
              <a:t> type </a:t>
            </a:r>
            <a:r>
              <a:rPr lang="nl-BE" sz="1400" dirty="0" err="1"/>
              <a:t>and</a:t>
            </a:r>
            <a:r>
              <a:rPr lang="nl-BE" sz="1400" dirty="0"/>
              <a:t> </a:t>
            </a:r>
            <a:r>
              <a:rPr lang="nl-BE" sz="1400" dirty="0" err="1"/>
              <a:t>frequency</a:t>
            </a:r>
            <a:r>
              <a:rPr lang="nl-BE" sz="1400" dirty="0"/>
              <a:t> of </a:t>
            </a:r>
            <a:r>
              <a:rPr lang="nl-BE" sz="1400" dirty="0" err="1"/>
              <a:t>value</a:t>
            </a:r>
            <a:r>
              <a:rPr lang="nl-BE" sz="1400" dirty="0"/>
              <a:t> </a:t>
            </a:r>
            <a:r>
              <a:rPr lang="nl-BE" sz="1400" dirty="0" err="1"/>
              <a:t>demand</a:t>
            </a:r>
            <a:r>
              <a:rPr lang="nl-BE" sz="1400" dirty="0"/>
              <a:t>, train </a:t>
            </a:r>
            <a:r>
              <a:rPr lang="nl-BE" sz="1400" dirty="0" err="1"/>
              <a:t>against</a:t>
            </a:r>
            <a:r>
              <a:rPr lang="nl-BE" sz="1400" dirty="0"/>
              <a:t> high </a:t>
            </a:r>
            <a:r>
              <a:rPr lang="nl-BE" sz="1400" dirty="0" err="1"/>
              <a:t>frequency</a:t>
            </a:r>
            <a:r>
              <a:rPr lang="nl-BE" sz="1400" dirty="0"/>
              <a:t> </a:t>
            </a:r>
            <a:r>
              <a:rPr lang="nl-BE" sz="1400" dirty="0" err="1"/>
              <a:t>demand</a:t>
            </a:r>
            <a:r>
              <a:rPr lang="nl-BE" sz="1400" dirty="0"/>
              <a:t> </a:t>
            </a:r>
            <a:r>
              <a:rPr lang="nl-BE" sz="1400" dirty="0" err="1"/>
              <a:t>and</a:t>
            </a:r>
            <a:r>
              <a:rPr lang="nl-BE" sz="1400" dirty="0"/>
              <a:t> put expertise on frontline; pull in expertise </a:t>
            </a:r>
            <a:r>
              <a:rPr lang="nl-BE" sz="1400" dirty="0" err="1"/>
              <a:t>for</a:t>
            </a:r>
            <a:r>
              <a:rPr lang="nl-BE" sz="1400" dirty="0"/>
              <a:t> low </a:t>
            </a:r>
            <a:r>
              <a:rPr lang="nl-BE" sz="1400" dirty="0" err="1"/>
              <a:t>frequency</a:t>
            </a:r>
            <a:r>
              <a:rPr lang="nl-BE" sz="1400" dirty="0"/>
              <a:t> </a:t>
            </a:r>
            <a:r>
              <a:rPr lang="nl-BE" sz="1400" dirty="0" err="1"/>
              <a:t>demand</a:t>
            </a:r>
            <a:endParaRPr lang="nl-BE" sz="1400" dirty="0"/>
          </a:p>
        </p:txBody>
      </p:sp>
      <p:sp>
        <p:nvSpPr>
          <p:cNvPr id="19" name="Rechthoek 18">
            <a:extLst>
              <a:ext uri="{FF2B5EF4-FFF2-40B4-BE49-F238E27FC236}">
                <a16:creationId xmlns:a16="http://schemas.microsoft.com/office/drawing/2014/main" id="{E1240F98-1EB1-4F5A-B755-002BFD6C5011}"/>
              </a:ext>
            </a:extLst>
          </p:cNvPr>
          <p:cNvSpPr/>
          <p:nvPr/>
        </p:nvSpPr>
        <p:spPr>
          <a:xfrm>
            <a:off x="4694323" y="3025091"/>
            <a:ext cx="3078076" cy="954107"/>
          </a:xfrm>
          <a:prstGeom prst="rect">
            <a:avLst/>
          </a:prstGeom>
        </p:spPr>
        <p:txBody>
          <a:bodyPr wrap="square">
            <a:spAutoFit/>
          </a:bodyPr>
          <a:lstStyle/>
          <a:p>
            <a:pPr algn="ctr"/>
            <a:r>
              <a:rPr lang="en-US" sz="1400" dirty="0"/>
              <a:t>What: Interpret/</a:t>
            </a:r>
            <a:r>
              <a:rPr lang="en-US" sz="1400" dirty="0" err="1"/>
              <a:t>analyse</a:t>
            </a:r>
            <a:r>
              <a:rPr lang="en-US" sz="1400" dirty="0"/>
              <a:t> what comes into the system and provide correct response at first point of contact (sense-act)</a:t>
            </a:r>
            <a:endParaRPr lang="nl-BE" sz="1400" dirty="0"/>
          </a:p>
        </p:txBody>
      </p:sp>
      <p:sp>
        <p:nvSpPr>
          <p:cNvPr id="24" name="Rechthoek 23">
            <a:extLst>
              <a:ext uri="{FF2B5EF4-FFF2-40B4-BE49-F238E27FC236}">
                <a16:creationId xmlns:a16="http://schemas.microsoft.com/office/drawing/2014/main" id="{61129F44-03E1-409E-95C1-40B5119FB9C1}"/>
              </a:ext>
            </a:extLst>
          </p:cNvPr>
          <p:cNvSpPr/>
          <p:nvPr/>
        </p:nvSpPr>
        <p:spPr>
          <a:xfrm>
            <a:off x="3610781" y="5455503"/>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somewhat</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6" name="Rechthoek 25">
            <a:extLst>
              <a:ext uri="{FF2B5EF4-FFF2-40B4-BE49-F238E27FC236}">
                <a16:creationId xmlns:a16="http://schemas.microsoft.com/office/drawing/2014/main" id="{6D6DCFC6-0D8E-4DF2-94DC-7305082702B5}"/>
              </a:ext>
            </a:extLst>
          </p:cNvPr>
          <p:cNvSpPr/>
          <p:nvPr/>
        </p:nvSpPr>
        <p:spPr>
          <a:xfrm>
            <a:off x="7608169" y="3068961"/>
            <a:ext cx="3173569" cy="954107"/>
          </a:xfrm>
          <a:prstGeom prst="rect">
            <a:avLst/>
          </a:prstGeom>
        </p:spPr>
        <p:txBody>
          <a:bodyPr wrap="square">
            <a:spAutoFit/>
          </a:bodyPr>
          <a:lstStyle/>
          <a:p>
            <a:pPr algn="ctr"/>
            <a:r>
              <a:rPr lang="en-US" sz="1400" dirty="0"/>
              <a:t>What: explore/discover  the many ambiguous demands coming from the same user(s), over longer term engagement (act-sense)</a:t>
            </a:r>
            <a:endParaRPr lang="nl-BE" sz="1400" dirty="0"/>
          </a:p>
        </p:txBody>
      </p:sp>
      <p:sp>
        <p:nvSpPr>
          <p:cNvPr id="27" name="Tekstvak 26">
            <a:extLst>
              <a:ext uri="{FF2B5EF4-FFF2-40B4-BE49-F238E27FC236}">
                <a16:creationId xmlns:a16="http://schemas.microsoft.com/office/drawing/2014/main" id="{2A5DEB1E-5B22-4CB5-AD6B-C482C4030CC0}"/>
              </a:ext>
            </a:extLst>
          </p:cNvPr>
          <p:cNvSpPr txBox="1"/>
          <p:nvPr/>
        </p:nvSpPr>
        <p:spPr>
          <a:xfrm>
            <a:off x="7786298" y="4077073"/>
            <a:ext cx="2881702" cy="1169551"/>
          </a:xfrm>
          <a:prstGeom prst="rect">
            <a:avLst/>
          </a:prstGeom>
          <a:noFill/>
        </p:spPr>
        <p:txBody>
          <a:bodyPr wrap="square" rtlCol="0">
            <a:spAutoFit/>
          </a:bodyPr>
          <a:lstStyle/>
          <a:p>
            <a:pPr algn="ctr"/>
            <a:r>
              <a:rPr lang="nl-BE" sz="1400" dirty="0"/>
              <a:t>How: focus on </a:t>
            </a:r>
            <a:r>
              <a:rPr lang="nl-BE" sz="1400" dirty="0" err="1"/>
              <a:t>understanding</a:t>
            </a:r>
            <a:r>
              <a:rPr lang="nl-BE" sz="1400" dirty="0"/>
              <a:t> </a:t>
            </a:r>
            <a:r>
              <a:rPr lang="nl-BE" sz="1400" dirty="0" err="1"/>
              <a:t>patterns</a:t>
            </a:r>
            <a:r>
              <a:rPr lang="nl-BE" sz="1400" dirty="0"/>
              <a:t> of </a:t>
            </a:r>
            <a:r>
              <a:rPr lang="nl-BE" sz="1400" dirty="0" err="1"/>
              <a:t>demand</a:t>
            </a:r>
            <a:r>
              <a:rPr lang="nl-BE" sz="1400" dirty="0"/>
              <a:t> (e.g. using personas) and construct </a:t>
            </a:r>
            <a:r>
              <a:rPr lang="en-US" sz="1400" dirty="0"/>
              <a:t>response flexibly (sequence/combination) with known elements</a:t>
            </a:r>
            <a:r>
              <a:rPr lang="nl-BE" sz="1400" dirty="0"/>
              <a:t> </a:t>
            </a:r>
          </a:p>
        </p:txBody>
      </p:sp>
      <p:sp>
        <p:nvSpPr>
          <p:cNvPr id="28" name="Rechthoek 27">
            <a:extLst>
              <a:ext uri="{FF2B5EF4-FFF2-40B4-BE49-F238E27FC236}">
                <a16:creationId xmlns:a16="http://schemas.microsoft.com/office/drawing/2014/main" id="{FED88456-7D39-4C34-B7BA-C506D116D371}"/>
              </a:ext>
            </a:extLst>
          </p:cNvPr>
          <p:cNvSpPr/>
          <p:nvPr/>
        </p:nvSpPr>
        <p:spPr>
          <a:xfrm>
            <a:off x="6567342" y="5445224"/>
            <a:ext cx="4100658" cy="738664"/>
          </a:xfrm>
          <a:prstGeom prst="rect">
            <a:avLst/>
          </a:prstGeom>
        </p:spPr>
        <p:txBody>
          <a:bodyPr wrap="square">
            <a:spAutoFit/>
          </a:bodyPr>
          <a:lstStyle/>
          <a:p>
            <a:pPr lvl="2" algn="ctr"/>
            <a:r>
              <a:rPr lang="nl-BE" sz="1400" dirty="0" err="1"/>
              <a:t>Main</a:t>
            </a:r>
            <a:r>
              <a:rPr lang="nl-BE" sz="1400" dirty="0"/>
              <a:t> issues: correct </a:t>
            </a:r>
            <a:r>
              <a:rPr lang="nl-BE" sz="1400" dirty="0" err="1"/>
              <a:t>interpretation</a:t>
            </a:r>
            <a:r>
              <a:rPr lang="nl-BE" sz="1400" dirty="0"/>
              <a:t> of </a:t>
            </a:r>
            <a:r>
              <a:rPr lang="nl-BE" sz="1400" dirty="0" err="1"/>
              <a:t>highly</a:t>
            </a:r>
            <a:r>
              <a:rPr lang="nl-BE" sz="1400" dirty="0"/>
              <a:t> </a:t>
            </a:r>
            <a:r>
              <a:rPr lang="nl-BE" sz="1400" b="1" dirty="0" err="1">
                <a:solidFill>
                  <a:srgbClr val="FF0000"/>
                </a:solidFill>
              </a:rPr>
              <a:t>a</a:t>
            </a:r>
            <a:r>
              <a:rPr lang="nl-BE" sz="1400" dirty="0" err="1"/>
              <a:t>mbiguous</a:t>
            </a:r>
            <a:r>
              <a:rPr lang="nl-BE" sz="1400" dirty="0"/>
              <a:t> / </a:t>
            </a:r>
            <a:r>
              <a:rPr lang="nl-BE" sz="1400" b="1" dirty="0">
                <a:solidFill>
                  <a:srgbClr val="FF0000"/>
                </a:solidFill>
              </a:rPr>
              <a:t>c</a:t>
            </a:r>
            <a:r>
              <a:rPr lang="nl-BE" sz="1400" dirty="0"/>
              <a:t>omplex </a:t>
            </a:r>
            <a:r>
              <a:rPr lang="nl-BE" sz="1400" dirty="0" err="1"/>
              <a:t>demand</a:t>
            </a:r>
            <a:r>
              <a:rPr lang="nl-BE" sz="1400" dirty="0"/>
              <a:t>, </a:t>
            </a:r>
            <a:r>
              <a:rPr lang="nl-BE" sz="1400" b="1" dirty="0" err="1">
                <a:solidFill>
                  <a:srgbClr val="FF0000"/>
                </a:solidFill>
              </a:rPr>
              <a:t>u</a:t>
            </a:r>
            <a:r>
              <a:rPr lang="nl-BE" sz="1400" dirty="0" err="1"/>
              <a:t>ncertainty</a:t>
            </a:r>
            <a:r>
              <a:rPr lang="nl-BE" sz="1400" dirty="0"/>
              <a:t> </a:t>
            </a:r>
            <a:r>
              <a:rPr lang="nl-BE" sz="1400" dirty="0" err="1"/>
              <a:t>and</a:t>
            </a:r>
            <a:r>
              <a:rPr lang="nl-BE" sz="1400" dirty="0"/>
              <a:t> </a:t>
            </a:r>
            <a:r>
              <a:rPr lang="nl-BE" sz="1400" b="1" dirty="0" err="1">
                <a:solidFill>
                  <a:srgbClr val="FF0000"/>
                </a:solidFill>
              </a:rPr>
              <a:t>v</a:t>
            </a:r>
            <a:r>
              <a:rPr lang="nl-BE" sz="1400" dirty="0" err="1"/>
              <a:t>olatity</a:t>
            </a:r>
            <a:endParaRPr lang="nl-BE" sz="1400" dirty="0"/>
          </a:p>
        </p:txBody>
      </p:sp>
      <p:sp>
        <p:nvSpPr>
          <p:cNvPr id="29" name="Rechthoek 28">
            <a:extLst>
              <a:ext uri="{FF2B5EF4-FFF2-40B4-BE49-F238E27FC236}">
                <a16:creationId xmlns:a16="http://schemas.microsoft.com/office/drawing/2014/main" id="{2576498F-19C1-44A2-8F52-2CDAB87097E0}"/>
              </a:ext>
            </a:extLst>
          </p:cNvPr>
          <p:cNvSpPr/>
          <p:nvPr/>
        </p:nvSpPr>
        <p:spPr>
          <a:xfrm>
            <a:off x="1913380" y="833120"/>
            <a:ext cx="5167661" cy="1605280"/>
          </a:xfrm>
          <a:prstGeom prst="rect">
            <a:avLst/>
          </a:prstGeom>
          <a:noFill/>
          <a:ln>
            <a:solidFill>
              <a:srgbClr val="0070C0"/>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nl-BE"/>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4" name="TextovéPole 3">
            <a:extLst>
              <a:ext uri="{FF2B5EF4-FFF2-40B4-BE49-F238E27FC236}">
                <a16:creationId xmlns:a16="http://schemas.microsoft.com/office/drawing/2014/main" id="{4E2AB69F-614D-4323-9B24-B381BD886FE0}"/>
              </a:ext>
            </a:extLst>
          </p:cNvPr>
          <p:cNvSpPr txBox="1"/>
          <p:nvPr/>
        </p:nvSpPr>
        <p:spPr>
          <a:xfrm rot="16200000">
            <a:off x="-722859" y="2811517"/>
            <a:ext cx="2641942" cy="369332"/>
          </a:xfrm>
          <a:prstGeom prst="rect">
            <a:avLst/>
          </a:prstGeom>
          <a:noFill/>
        </p:spPr>
        <p:txBody>
          <a:bodyPr wrap="none" rtlCol="0">
            <a:spAutoFit/>
          </a:bodyPr>
          <a:lstStyle/>
          <a:p>
            <a:r>
              <a:rPr lang="cs-CZ" dirty="0" err="1">
                <a:solidFill>
                  <a:srgbClr val="CC0066"/>
                </a:solidFill>
              </a:rPr>
              <a:t>Manufacturing</a:t>
            </a:r>
            <a:r>
              <a:rPr lang="cs-CZ" dirty="0">
                <a:solidFill>
                  <a:srgbClr val="CC0066"/>
                </a:solidFill>
              </a:rPr>
              <a:t> </a:t>
            </a:r>
            <a:r>
              <a:rPr lang="cs-CZ" dirty="0" err="1">
                <a:solidFill>
                  <a:srgbClr val="CC0066"/>
                </a:solidFill>
              </a:rPr>
              <a:t>is</a:t>
            </a:r>
            <a:r>
              <a:rPr lang="cs-CZ" dirty="0">
                <a:solidFill>
                  <a:srgbClr val="CC0066"/>
                </a:solidFill>
              </a:rPr>
              <a:t> </a:t>
            </a:r>
            <a:r>
              <a:rPr lang="cs-CZ" dirty="0" err="1">
                <a:solidFill>
                  <a:srgbClr val="CC0066"/>
                </a:solidFill>
              </a:rPr>
              <a:t>this</a:t>
            </a:r>
            <a:r>
              <a:rPr lang="cs-CZ" dirty="0">
                <a:solidFill>
                  <a:srgbClr val="CC0066"/>
                </a:solidFill>
              </a:rPr>
              <a:t> </a:t>
            </a:r>
            <a:r>
              <a:rPr lang="cs-CZ" dirty="0" err="1">
                <a:solidFill>
                  <a:srgbClr val="CC0066"/>
                </a:solidFill>
              </a:rPr>
              <a:t>way</a:t>
            </a:r>
            <a:r>
              <a:rPr lang="cs-CZ" dirty="0">
                <a:solidFill>
                  <a:srgbClr val="CC0066"/>
                </a:solidFill>
              </a:rPr>
              <a:t> </a:t>
            </a:r>
          </a:p>
        </p:txBody>
      </p:sp>
      <p:sp>
        <p:nvSpPr>
          <p:cNvPr id="9" name="Šipka: doleva 8">
            <a:extLst>
              <a:ext uri="{FF2B5EF4-FFF2-40B4-BE49-F238E27FC236}">
                <a16:creationId xmlns:a16="http://schemas.microsoft.com/office/drawing/2014/main" id="{E62A6CF9-965E-40CA-9FAB-5F2649C06C20}"/>
              </a:ext>
            </a:extLst>
          </p:cNvPr>
          <p:cNvSpPr/>
          <p:nvPr/>
        </p:nvSpPr>
        <p:spPr>
          <a:xfrm>
            <a:off x="304422" y="1306989"/>
            <a:ext cx="508184" cy="52322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a:p>
        </p:txBody>
      </p:sp>
    </p:spTree>
    <p:extLst>
      <p:ext uri="{BB962C8B-B14F-4D97-AF65-F5344CB8AC3E}">
        <p14:creationId xmlns:p14="http://schemas.microsoft.com/office/powerpoint/2010/main" val="5235147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0"/>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21"/>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29"/>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1"/>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20"/>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3"/>
                                        </p:tgtEl>
                                        <p:attrNameLst>
                                          <p:attrName>style.visibility</p:attrName>
                                        </p:attrNameLst>
                                      </p:cBhvr>
                                      <p:to>
                                        <p:strVal val="visible"/>
                                      </p:to>
                                    </p:set>
                                  </p:childTnLst>
                                </p:cTn>
                              </p:par>
                              <p:par>
                                <p:cTn id="35" presetID="1" presetClass="entr" presetSubtype="0" fill="hold" grpId="0" nodeType="withEffect">
                                  <p:stCondLst>
                                    <p:cond delay="0"/>
                                  </p:stCondLst>
                                  <p:childTnLst>
                                    <p:set>
                                      <p:cBhvr>
                                        <p:cTn id="36" dur="1" fill="hold">
                                          <p:stCondLst>
                                            <p:cond delay="0"/>
                                          </p:stCondLst>
                                        </p:cTn>
                                        <p:tgtEl>
                                          <p:spTgt spid="26"/>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grpId="0" nodeType="clickEffect">
                                  <p:stCondLst>
                                    <p:cond delay="0"/>
                                  </p:stCondLst>
                                  <p:childTnLst>
                                    <p:set>
                                      <p:cBhvr>
                                        <p:cTn id="44" dur="1" fill="hold">
                                          <p:stCondLst>
                                            <p:cond delay="0"/>
                                          </p:stCondLst>
                                        </p:cTn>
                                        <p:tgtEl>
                                          <p:spTgt spid="24"/>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28"/>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grpId="0" nodeType="clickEffect">
                                  <p:stCondLst>
                                    <p:cond delay="0"/>
                                  </p:stCondLst>
                                  <p:childTnLst>
                                    <p:set>
                                      <p:cBhvr>
                                        <p:cTn id="52" dur="1" fill="hold">
                                          <p:stCondLst>
                                            <p:cond delay="0"/>
                                          </p:stCondLst>
                                        </p:cTn>
                                        <p:tgtEl>
                                          <p:spTgt spid="8"/>
                                        </p:tgtEl>
                                        <p:attrNameLst>
                                          <p:attrName>style.visibility</p:attrName>
                                        </p:attrNameLst>
                                      </p:cBhvr>
                                      <p:to>
                                        <p:strVal val="visible"/>
                                      </p:to>
                                    </p:set>
                                  </p:childTnLst>
                                </p:cTn>
                              </p:par>
                            </p:childTnLst>
                          </p:cTn>
                        </p:par>
                      </p:childTnLst>
                    </p:cTn>
                  </p:par>
                  <p:par>
                    <p:cTn id="53" fill="hold">
                      <p:stCondLst>
                        <p:cond delay="indefinite"/>
                      </p:stCondLst>
                      <p:childTnLst>
                        <p:par>
                          <p:cTn id="54" fill="hold">
                            <p:stCondLst>
                              <p:cond delay="0"/>
                            </p:stCondLst>
                            <p:childTnLst>
                              <p:par>
                                <p:cTn id="55" presetID="1" presetClass="entr" presetSubtype="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childTnLst>
                                </p:cTn>
                              </p:par>
                            </p:childTnLst>
                          </p:cTn>
                        </p:par>
                      </p:childTnLst>
                    </p:cTn>
                  </p:par>
                  <p:par>
                    <p:cTn id="57" fill="hold">
                      <p:stCondLst>
                        <p:cond delay="indefinite"/>
                      </p:stCondLst>
                      <p:childTnLst>
                        <p:par>
                          <p:cTn id="58" fill="hold">
                            <p:stCondLst>
                              <p:cond delay="0"/>
                            </p:stCondLst>
                            <p:childTnLst>
                              <p:par>
                                <p:cTn id="59" presetID="1" presetClass="entr" presetSubtype="0" fill="hold" grpId="0" nodeType="clickEffect">
                                  <p:stCondLst>
                                    <p:cond delay="0"/>
                                  </p:stCondLst>
                                  <p:childTnLst>
                                    <p:set>
                                      <p:cBhvr>
                                        <p:cTn id="60" dur="1" fill="hold">
                                          <p:stCondLst>
                                            <p:cond delay="0"/>
                                          </p:stCondLst>
                                        </p:cTn>
                                        <p:tgtEl>
                                          <p:spTgt spid="27"/>
                                        </p:tgtEl>
                                        <p:attrNameLst>
                                          <p:attrName>style.visibility</p:attrName>
                                        </p:attrNameLst>
                                      </p:cBhvr>
                                      <p:to>
                                        <p:strVal val="visible"/>
                                      </p:to>
                                    </p:set>
                                  </p:childTnLst>
                                </p:cTn>
                              </p:par>
                            </p:childTnLst>
                          </p:cTn>
                        </p:par>
                      </p:childTnLst>
                    </p:cTn>
                  </p:par>
                  <p:par>
                    <p:cTn id="61" fill="hold">
                      <p:stCondLst>
                        <p:cond delay="indefinite"/>
                      </p:stCondLst>
                      <p:childTnLst>
                        <p:par>
                          <p:cTn id="62" fill="hold">
                            <p:stCondLst>
                              <p:cond delay="0"/>
                            </p:stCondLst>
                            <p:childTnLst>
                              <p:par>
                                <p:cTn id="63" presetID="1" presetClass="entr" presetSubtype="0" fill="hold" grpId="0" nodeType="clickEffect">
                                  <p:stCondLst>
                                    <p:cond delay="0"/>
                                  </p:stCondLst>
                                  <p:childTnLst>
                                    <p:set>
                                      <p:cBhvr>
                                        <p:cTn id="64" dur="1" fill="hold">
                                          <p:stCondLst>
                                            <p:cond delay="0"/>
                                          </p:stCondLst>
                                        </p:cTn>
                                        <p:tgtEl>
                                          <p:spTgt spid="4"/>
                                        </p:tgtEl>
                                        <p:attrNameLst>
                                          <p:attrName>style.visibility</p:attrName>
                                        </p:attrNameLst>
                                      </p:cBhvr>
                                      <p:to>
                                        <p:strVal val="visible"/>
                                      </p:to>
                                    </p:set>
                                  </p:childTnLst>
                                </p:cTn>
                              </p:par>
                              <p:par>
                                <p:cTn id="65" presetID="1" presetClass="entr" presetSubtype="0" fill="hold" grpId="0" nodeType="withEffect">
                                  <p:stCondLst>
                                    <p:cond delay="0"/>
                                  </p:stCondLst>
                                  <p:childTnLst>
                                    <p:set>
                                      <p:cBhvr>
                                        <p:cTn id="6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3" grpId="0"/>
      <p:bldP spid="8" grpId="0"/>
      <p:bldP spid="17" grpId="0"/>
      <p:bldP spid="11" grpId="0" animBg="1"/>
      <p:bldP spid="20" grpId="0" animBg="1"/>
      <p:bldP spid="23" grpId="0" animBg="1"/>
      <p:bldP spid="14" grpId="0"/>
      <p:bldP spid="19" grpId="0"/>
      <p:bldP spid="24" grpId="0"/>
      <p:bldP spid="26" grpId="0"/>
      <p:bldP spid="27" grpId="0"/>
      <p:bldP spid="28" grpId="0"/>
      <p:bldP spid="29" grpId="0" animBg="1"/>
      <p:bldP spid="30" grpId="0"/>
      <p:bldP spid="21" grpId="0"/>
      <p:bldP spid="4" grpId="0"/>
      <p:bldP spid="9" grpId="0" animBg="1"/>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22" name="Obousměrná vodorovná šipka 21"/>
          <p:cNvSpPr/>
          <p:nvPr/>
        </p:nvSpPr>
        <p:spPr>
          <a:xfrm>
            <a:off x="4259796" y="3104964"/>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25" name="TextovéPole 24"/>
          <p:cNvSpPr txBox="1"/>
          <p:nvPr/>
        </p:nvSpPr>
        <p:spPr>
          <a:xfrm>
            <a:off x="1667509" y="2987951"/>
            <a:ext cx="2592287" cy="954107"/>
          </a:xfrm>
          <a:prstGeom prst="rect">
            <a:avLst/>
          </a:prstGeom>
          <a:noFill/>
        </p:spPr>
        <p:txBody>
          <a:bodyPr wrap="square" rtlCol="0">
            <a:spAutoFit/>
          </a:bodyPr>
          <a:lstStyle/>
          <a:p>
            <a:r>
              <a:rPr lang="cs-CZ" sz="2800" dirty="0"/>
              <a:t>More </a:t>
            </a:r>
            <a:r>
              <a:rPr lang="cs-CZ" sz="2800" dirty="0" err="1"/>
              <a:t>similar</a:t>
            </a:r>
            <a:r>
              <a:rPr lang="cs-CZ" sz="2800" dirty="0"/>
              <a:t> to </a:t>
            </a:r>
            <a:r>
              <a:rPr lang="cs-CZ" sz="2800" dirty="0" err="1"/>
              <a:t>manufacturing</a:t>
            </a:r>
            <a:endParaRPr lang="en-GB" sz="2800" dirty="0"/>
          </a:p>
        </p:txBody>
      </p:sp>
      <p:sp>
        <p:nvSpPr>
          <p:cNvPr id="31" name="TextovéPole 30"/>
          <p:cNvSpPr txBox="1"/>
          <p:nvPr/>
        </p:nvSpPr>
        <p:spPr>
          <a:xfrm>
            <a:off x="7860197" y="2987951"/>
            <a:ext cx="2592287" cy="954107"/>
          </a:xfrm>
          <a:prstGeom prst="rect">
            <a:avLst/>
          </a:prstGeom>
          <a:noFill/>
        </p:spPr>
        <p:txBody>
          <a:bodyPr wrap="square" rtlCol="0">
            <a:spAutoFit/>
          </a:bodyPr>
          <a:lstStyle/>
          <a:p>
            <a:r>
              <a:rPr lang="cs-CZ" sz="2800" dirty="0" err="1"/>
              <a:t>Less</a:t>
            </a:r>
            <a:r>
              <a:rPr lang="cs-CZ" sz="2800" dirty="0"/>
              <a:t> </a:t>
            </a:r>
            <a:r>
              <a:rPr lang="cs-CZ" sz="2800" dirty="0" err="1"/>
              <a:t>similar</a:t>
            </a:r>
            <a:r>
              <a:rPr lang="cs-CZ" sz="2800" dirty="0"/>
              <a:t> to </a:t>
            </a:r>
            <a:r>
              <a:rPr lang="cs-CZ" sz="2800" dirty="0" err="1"/>
              <a:t>manufacturing</a:t>
            </a:r>
            <a:endParaRPr lang="en-GB" sz="2800" dirty="0"/>
          </a:p>
        </p:txBody>
      </p:sp>
      <p:sp>
        <p:nvSpPr>
          <p:cNvPr id="32" name="Obousměrná vodorovná šipka 31"/>
          <p:cNvSpPr/>
          <p:nvPr/>
        </p:nvSpPr>
        <p:spPr>
          <a:xfrm>
            <a:off x="4259796" y="4437112"/>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33" name="TextovéPole 32"/>
          <p:cNvSpPr txBox="1"/>
          <p:nvPr/>
        </p:nvSpPr>
        <p:spPr>
          <a:xfrm>
            <a:off x="1667509" y="4320098"/>
            <a:ext cx="2592287" cy="523220"/>
          </a:xfrm>
          <a:prstGeom prst="rect">
            <a:avLst/>
          </a:prstGeom>
          <a:noFill/>
        </p:spPr>
        <p:txBody>
          <a:bodyPr wrap="square" rtlCol="0">
            <a:spAutoFit/>
          </a:bodyPr>
          <a:lstStyle/>
          <a:p>
            <a:r>
              <a:rPr lang="cs-CZ" sz="2800" dirty="0" err="1"/>
              <a:t>Less</a:t>
            </a:r>
            <a:r>
              <a:rPr lang="cs-CZ" sz="2800" dirty="0"/>
              <a:t> VUCA</a:t>
            </a:r>
            <a:endParaRPr lang="en-GB" sz="2800" dirty="0"/>
          </a:p>
        </p:txBody>
      </p:sp>
      <p:sp>
        <p:nvSpPr>
          <p:cNvPr id="34" name="TextovéPole 33"/>
          <p:cNvSpPr txBox="1"/>
          <p:nvPr/>
        </p:nvSpPr>
        <p:spPr>
          <a:xfrm>
            <a:off x="7860197" y="4320098"/>
            <a:ext cx="2592287" cy="523220"/>
          </a:xfrm>
          <a:prstGeom prst="rect">
            <a:avLst/>
          </a:prstGeom>
          <a:noFill/>
        </p:spPr>
        <p:txBody>
          <a:bodyPr wrap="square" rtlCol="0">
            <a:spAutoFit/>
          </a:bodyPr>
          <a:lstStyle/>
          <a:p>
            <a:r>
              <a:rPr lang="cs-CZ" sz="2800" dirty="0"/>
              <a:t>More VUCA</a:t>
            </a:r>
            <a:endParaRPr lang="en-GB" sz="2800" dirty="0"/>
          </a:p>
        </p:txBody>
      </p:sp>
      <p:sp>
        <p:nvSpPr>
          <p:cNvPr id="35" name="Rámeček 34"/>
          <p:cNvSpPr/>
          <p:nvPr/>
        </p:nvSpPr>
        <p:spPr>
          <a:xfrm>
            <a:off x="1524000" y="764704"/>
            <a:ext cx="2843808" cy="5976664"/>
          </a:xfrm>
          <a:prstGeom prst="frame">
            <a:avLst>
              <a:gd name="adj1" fmla="val 3527"/>
            </a:avLst>
          </a:prstGeom>
          <a:ln>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solidFill>
                <a:schemeClr val="tx1"/>
              </a:solidFill>
            </a:endParaRPr>
          </a:p>
        </p:txBody>
      </p:sp>
      <p:sp>
        <p:nvSpPr>
          <p:cNvPr id="36" name="TextovéPole 35"/>
          <p:cNvSpPr txBox="1"/>
          <p:nvPr/>
        </p:nvSpPr>
        <p:spPr>
          <a:xfrm>
            <a:off x="1775520" y="4869160"/>
            <a:ext cx="2160240" cy="1938992"/>
          </a:xfrm>
          <a:prstGeom prst="rect">
            <a:avLst/>
          </a:prstGeom>
          <a:noFill/>
        </p:spPr>
        <p:txBody>
          <a:bodyPr wrap="square" rtlCol="0">
            <a:spAutoFit/>
          </a:bodyPr>
          <a:lstStyle/>
          <a:p>
            <a:pPr algn="ctr"/>
            <a:r>
              <a:rPr lang="cs-CZ" sz="2400" dirty="0" err="1"/>
              <a:t>If</a:t>
            </a:r>
            <a:r>
              <a:rPr lang="cs-CZ" sz="2400" dirty="0"/>
              <a:t> </a:t>
            </a:r>
            <a:r>
              <a:rPr lang="cs-CZ" sz="2400" dirty="0">
                <a:solidFill>
                  <a:srgbClr val="FF0000"/>
                </a:solidFill>
              </a:rPr>
              <a:t>V</a:t>
            </a:r>
            <a:r>
              <a:rPr lang="cs-CZ" sz="2400" dirty="0"/>
              <a:t>olatility </a:t>
            </a:r>
            <a:r>
              <a:rPr lang="cs-CZ" sz="2400" dirty="0" err="1"/>
              <a:t>is</a:t>
            </a:r>
            <a:r>
              <a:rPr lang="cs-CZ" sz="2400" dirty="0"/>
              <a:t> </a:t>
            </a:r>
            <a:r>
              <a:rPr lang="cs-CZ" sz="2400" dirty="0" err="1"/>
              <a:t>low</a:t>
            </a:r>
            <a:r>
              <a:rPr lang="cs-CZ" sz="2400" dirty="0"/>
              <a:t>, </a:t>
            </a:r>
            <a:r>
              <a:rPr lang="cs-CZ" sz="2400" dirty="0" err="1"/>
              <a:t>bureaucracy</a:t>
            </a:r>
            <a:r>
              <a:rPr lang="cs-CZ" sz="2400" dirty="0"/>
              <a:t> </a:t>
            </a:r>
            <a:r>
              <a:rPr lang="cs-CZ" sz="2400" dirty="0" err="1"/>
              <a:t>is</a:t>
            </a:r>
            <a:r>
              <a:rPr lang="cs-CZ" sz="2400" dirty="0"/>
              <a:t> a </a:t>
            </a:r>
            <a:r>
              <a:rPr lang="cs-CZ" sz="2400" dirty="0" err="1"/>
              <a:t>good</a:t>
            </a:r>
            <a:r>
              <a:rPr lang="cs-CZ" sz="2400" dirty="0"/>
              <a:t> </a:t>
            </a:r>
            <a:r>
              <a:rPr lang="cs-CZ" sz="2400" dirty="0" err="1"/>
              <a:t>solution</a:t>
            </a:r>
            <a:r>
              <a:rPr lang="cs-CZ" sz="2400" dirty="0"/>
              <a:t> </a:t>
            </a:r>
            <a:r>
              <a:rPr lang="cs-CZ" sz="2400" dirty="0" err="1"/>
              <a:t>here</a:t>
            </a:r>
            <a:r>
              <a:rPr lang="cs-CZ" sz="2400" dirty="0"/>
              <a:t>!</a:t>
            </a:r>
            <a:endParaRPr lang="en-GB" sz="2400" dirty="0"/>
          </a:p>
        </p:txBody>
      </p:sp>
    </p:spTree>
    <p:extLst>
      <p:ext uri="{BB962C8B-B14F-4D97-AF65-F5344CB8AC3E}">
        <p14:creationId xmlns:p14="http://schemas.microsoft.com/office/powerpoint/2010/main" val="292655538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25"/>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3"/>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2"/>
                                        </p:tgtEl>
                                        <p:attrNameLst>
                                          <p:attrName>style.visibility</p:attrName>
                                        </p:attrNameLst>
                                      </p:cBhvr>
                                      <p:to>
                                        <p:strVal val="visible"/>
                                      </p:to>
                                    </p:set>
                                  </p:childTnLst>
                                </p:cTn>
                              </p:par>
                              <p:par>
                                <p:cTn id="17" presetID="1" presetClass="entr" presetSubtype="0" fill="hold" grpId="0" nodeType="with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6"/>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5" grpId="0"/>
      <p:bldP spid="31" grpId="0"/>
      <p:bldP spid="32" grpId="0" animBg="1"/>
      <p:bldP spid="33" grpId="0"/>
      <p:bldP spid="34" grpId="0"/>
      <p:bldP spid="35" grpId="0" animBg="1"/>
      <p:bldP spid="36"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802B94B-DEDC-4217-ABD8-8BEE7570EBDC}"/>
              </a:ext>
            </a:extLst>
          </p:cNvPr>
          <p:cNvSpPr>
            <a:spLocks noGrp="1"/>
          </p:cNvSpPr>
          <p:nvPr>
            <p:ph type="title"/>
          </p:nvPr>
        </p:nvSpPr>
        <p:spPr>
          <a:xfrm>
            <a:off x="1981200" y="103188"/>
            <a:ext cx="8229600" cy="647700"/>
          </a:xfrm>
        </p:spPr>
        <p:txBody>
          <a:bodyPr>
            <a:normAutofit fontScale="90000"/>
          </a:bodyPr>
          <a:lstStyle/>
          <a:p>
            <a:r>
              <a:rPr lang="nl-BE" dirty="0"/>
              <a:t>A </a:t>
            </a:r>
            <a:r>
              <a:rPr lang="nl-BE" dirty="0" err="1"/>
              <a:t>continuum</a:t>
            </a:r>
            <a:r>
              <a:rPr lang="nl-BE" dirty="0"/>
              <a:t> of services…</a:t>
            </a:r>
          </a:p>
        </p:txBody>
      </p:sp>
      <p:sp>
        <p:nvSpPr>
          <p:cNvPr id="5" name="Tekstvak 4">
            <a:extLst>
              <a:ext uri="{FF2B5EF4-FFF2-40B4-BE49-F238E27FC236}">
                <a16:creationId xmlns:a16="http://schemas.microsoft.com/office/drawing/2014/main" id="{D3826477-012F-47C6-965C-805B86FF0514}"/>
              </a:ext>
            </a:extLst>
          </p:cNvPr>
          <p:cNvSpPr txBox="1"/>
          <p:nvPr/>
        </p:nvSpPr>
        <p:spPr>
          <a:xfrm>
            <a:off x="2221231" y="948691"/>
            <a:ext cx="1811365" cy="2031325"/>
          </a:xfrm>
          <a:prstGeom prst="rect">
            <a:avLst/>
          </a:prstGeom>
          <a:noFill/>
        </p:spPr>
        <p:txBody>
          <a:bodyPr wrap="square" rtlCol="0">
            <a:spAutoFit/>
          </a:bodyPr>
          <a:lstStyle/>
          <a:p>
            <a:pPr algn="ctr"/>
            <a:r>
              <a:rPr lang="nl-BE" dirty="0"/>
              <a:t>Drivers </a:t>
            </a:r>
            <a:r>
              <a:rPr lang="nl-BE" dirty="0" err="1"/>
              <a:t>licence</a:t>
            </a:r>
            <a:endParaRPr lang="nl-BE" dirty="0"/>
          </a:p>
          <a:p>
            <a:pPr algn="ctr"/>
            <a:r>
              <a:rPr lang="nl-BE" dirty="0"/>
              <a:t>License </a:t>
            </a:r>
            <a:r>
              <a:rPr lang="nl-BE" dirty="0" err="1"/>
              <a:t>plates</a:t>
            </a:r>
            <a:endParaRPr lang="nl-BE" dirty="0"/>
          </a:p>
          <a:p>
            <a:pPr algn="ctr"/>
            <a:r>
              <a:rPr lang="nl-BE" dirty="0" err="1"/>
              <a:t>Birth</a:t>
            </a:r>
            <a:r>
              <a:rPr lang="nl-BE" dirty="0"/>
              <a:t> </a:t>
            </a:r>
            <a:r>
              <a:rPr lang="nl-BE" dirty="0" err="1"/>
              <a:t>certificate</a:t>
            </a:r>
            <a:endParaRPr lang="nl-BE" dirty="0"/>
          </a:p>
          <a:p>
            <a:pPr algn="ctr"/>
            <a:r>
              <a:rPr lang="nl-BE" dirty="0"/>
              <a:t>ID card</a:t>
            </a:r>
          </a:p>
          <a:p>
            <a:pPr algn="ctr"/>
            <a:r>
              <a:rPr lang="nl-BE" dirty="0"/>
              <a:t>Child benefits </a:t>
            </a:r>
          </a:p>
          <a:p>
            <a:pPr algn="ctr"/>
            <a:r>
              <a:rPr lang="nl-BE" dirty="0"/>
              <a:t>…</a:t>
            </a:r>
          </a:p>
          <a:p>
            <a:pPr algn="ctr"/>
            <a:endParaRPr lang="nl-BE" dirty="0"/>
          </a:p>
        </p:txBody>
      </p:sp>
      <p:sp>
        <p:nvSpPr>
          <p:cNvPr id="6" name="Tekstvak 5">
            <a:extLst>
              <a:ext uri="{FF2B5EF4-FFF2-40B4-BE49-F238E27FC236}">
                <a16:creationId xmlns:a16="http://schemas.microsoft.com/office/drawing/2014/main" id="{12D67E52-CCCC-412E-8829-6294E266B488}"/>
              </a:ext>
            </a:extLst>
          </p:cNvPr>
          <p:cNvSpPr txBox="1"/>
          <p:nvPr/>
        </p:nvSpPr>
        <p:spPr>
          <a:xfrm>
            <a:off x="4939781" y="953046"/>
            <a:ext cx="2020361" cy="1754326"/>
          </a:xfrm>
          <a:prstGeom prst="rect">
            <a:avLst/>
          </a:prstGeom>
          <a:noFill/>
        </p:spPr>
        <p:txBody>
          <a:bodyPr wrap="none" rtlCol="0">
            <a:spAutoFit/>
          </a:bodyPr>
          <a:lstStyle/>
          <a:p>
            <a:pPr algn="ctr"/>
            <a:r>
              <a:rPr lang="nl-BE" dirty="0" err="1"/>
              <a:t>Emergency</a:t>
            </a:r>
            <a:r>
              <a:rPr lang="nl-BE" dirty="0"/>
              <a:t> services</a:t>
            </a:r>
          </a:p>
          <a:p>
            <a:pPr algn="ctr"/>
            <a:r>
              <a:rPr lang="nl-BE" dirty="0"/>
              <a:t>(</a:t>
            </a:r>
            <a:r>
              <a:rPr lang="nl-BE" dirty="0" err="1"/>
              <a:t>police</a:t>
            </a:r>
            <a:r>
              <a:rPr lang="nl-BE" dirty="0"/>
              <a:t>, </a:t>
            </a:r>
            <a:r>
              <a:rPr lang="nl-BE" dirty="0" err="1"/>
              <a:t>hospital</a:t>
            </a:r>
            <a:r>
              <a:rPr lang="nl-BE" dirty="0"/>
              <a:t>,…)</a:t>
            </a:r>
          </a:p>
          <a:p>
            <a:pPr algn="ctr"/>
            <a:r>
              <a:rPr lang="nl-BE" dirty="0" err="1"/>
              <a:t>Housing</a:t>
            </a:r>
            <a:r>
              <a:rPr lang="nl-BE" dirty="0"/>
              <a:t> </a:t>
            </a:r>
            <a:r>
              <a:rPr lang="nl-BE" dirty="0" err="1"/>
              <a:t>repairs</a:t>
            </a:r>
            <a:endParaRPr lang="nl-BE" dirty="0"/>
          </a:p>
          <a:p>
            <a:pPr algn="ctr"/>
            <a:r>
              <a:rPr lang="nl-BE" dirty="0"/>
              <a:t>Acute health care</a:t>
            </a:r>
          </a:p>
          <a:p>
            <a:pPr algn="ctr"/>
            <a:r>
              <a:rPr lang="nl-BE" dirty="0"/>
              <a:t>…</a:t>
            </a:r>
          </a:p>
          <a:p>
            <a:pPr algn="ctr"/>
            <a:endParaRPr lang="nl-BE" dirty="0"/>
          </a:p>
        </p:txBody>
      </p:sp>
      <p:sp>
        <p:nvSpPr>
          <p:cNvPr id="7" name="Tekstvak 6">
            <a:extLst>
              <a:ext uri="{FF2B5EF4-FFF2-40B4-BE49-F238E27FC236}">
                <a16:creationId xmlns:a16="http://schemas.microsoft.com/office/drawing/2014/main" id="{6D6BBA6F-8445-4B4C-B59A-6C1BFAE9DEC4}"/>
              </a:ext>
            </a:extLst>
          </p:cNvPr>
          <p:cNvSpPr txBox="1"/>
          <p:nvPr/>
        </p:nvSpPr>
        <p:spPr>
          <a:xfrm>
            <a:off x="7176120" y="692696"/>
            <a:ext cx="3303270" cy="2308324"/>
          </a:xfrm>
          <a:prstGeom prst="rect">
            <a:avLst/>
          </a:prstGeom>
          <a:noFill/>
        </p:spPr>
        <p:txBody>
          <a:bodyPr wrap="square" rtlCol="0">
            <a:spAutoFit/>
          </a:bodyPr>
          <a:lstStyle/>
          <a:p>
            <a:pPr algn="ctr"/>
            <a:r>
              <a:rPr lang="nl-BE" dirty="0" err="1"/>
              <a:t>Education</a:t>
            </a:r>
            <a:endParaRPr lang="nl-BE" dirty="0"/>
          </a:p>
          <a:p>
            <a:pPr algn="ctr"/>
            <a:r>
              <a:rPr lang="nl-BE" dirty="0"/>
              <a:t>Human services (welfare, </a:t>
            </a:r>
            <a:r>
              <a:rPr lang="nl-BE" dirty="0" err="1"/>
              <a:t>mental</a:t>
            </a:r>
            <a:r>
              <a:rPr lang="nl-BE" dirty="0"/>
              <a:t> health, </a:t>
            </a:r>
            <a:r>
              <a:rPr lang="nl-BE" dirty="0" err="1"/>
              <a:t>child</a:t>
            </a:r>
            <a:r>
              <a:rPr lang="nl-BE" dirty="0"/>
              <a:t> </a:t>
            </a:r>
            <a:r>
              <a:rPr lang="nl-BE" dirty="0" err="1"/>
              <a:t>protection</a:t>
            </a:r>
            <a:r>
              <a:rPr lang="nl-BE" dirty="0"/>
              <a:t>, </a:t>
            </a:r>
            <a:r>
              <a:rPr lang="nl-BE" dirty="0" err="1"/>
              <a:t>elderly</a:t>
            </a:r>
            <a:r>
              <a:rPr lang="nl-BE" dirty="0"/>
              <a:t> care, </a:t>
            </a:r>
            <a:r>
              <a:rPr lang="nl-BE" dirty="0" err="1"/>
              <a:t>chronic</a:t>
            </a:r>
            <a:r>
              <a:rPr lang="nl-BE" dirty="0"/>
              <a:t> care…) </a:t>
            </a:r>
          </a:p>
          <a:p>
            <a:pPr algn="ctr"/>
            <a:r>
              <a:rPr lang="nl-BE" dirty="0" err="1"/>
              <a:t>Criminal</a:t>
            </a:r>
            <a:r>
              <a:rPr lang="nl-BE" dirty="0"/>
              <a:t> </a:t>
            </a:r>
            <a:r>
              <a:rPr lang="nl-BE" dirty="0" err="1"/>
              <a:t>justice</a:t>
            </a:r>
            <a:endParaRPr lang="nl-BE" dirty="0"/>
          </a:p>
          <a:p>
            <a:pPr algn="ctr"/>
            <a:r>
              <a:rPr lang="nl-BE" dirty="0" err="1"/>
              <a:t>Social</a:t>
            </a:r>
            <a:r>
              <a:rPr lang="nl-BE" dirty="0"/>
              <a:t> </a:t>
            </a:r>
            <a:r>
              <a:rPr lang="nl-BE" dirty="0" err="1"/>
              <a:t>housing</a:t>
            </a:r>
            <a:endParaRPr lang="nl-BE" dirty="0"/>
          </a:p>
          <a:p>
            <a:pPr algn="ctr"/>
            <a:r>
              <a:rPr lang="nl-BE" dirty="0"/>
              <a:t>…</a:t>
            </a:r>
          </a:p>
          <a:p>
            <a:pPr algn="ctr"/>
            <a:endParaRPr lang="nl-BE" dirty="0"/>
          </a:p>
        </p:txBody>
      </p:sp>
      <p:sp>
        <p:nvSpPr>
          <p:cNvPr id="30" name="Tekstvak 29">
            <a:extLst>
              <a:ext uri="{FF2B5EF4-FFF2-40B4-BE49-F238E27FC236}">
                <a16:creationId xmlns:a16="http://schemas.microsoft.com/office/drawing/2014/main" id="{B9A336E8-C0E1-46A4-9978-8AB4487F6EE2}"/>
              </a:ext>
            </a:extLst>
          </p:cNvPr>
          <p:cNvSpPr txBox="1"/>
          <p:nvPr/>
        </p:nvSpPr>
        <p:spPr>
          <a:xfrm>
            <a:off x="1518749" y="833120"/>
            <a:ext cx="314510" cy="1815882"/>
          </a:xfrm>
          <a:prstGeom prst="rect">
            <a:avLst/>
          </a:prstGeom>
          <a:noFill/>
        </p:spPr>
        <p:txBody>
          <a:bodyPr wrap="none" rtlCol="0">
            <a:spAutoFit/>
          </a:bodyPr>
          <a:lstStyle/>
          <a:p>
            <a:r>
              <a:rPr lang="nl-BE" sz="1400" b="1" dirty="0"/>
              <a:t>T</a:t>
            </a:r>
          </a:p>
          <a:p>
            <a:r>
              <a:rPr lang="nl-BE" sz="1400" b="1" dirty="0"/>
              <a:t>R</a:t>
            </a:r>
          </a:p>
          <a:p>
            <a:r>
              <a:rPr lang="nl-BE" sz="1400" b="1" dirty="0"/>
              <a:t>A</a:t>
            </a:r>
          </a:p>
          <a:p>
            <a:r>
              <a:rPr lang="nl-BE" sz="1400" b="1" dirty="0"/>
              <a:t>N</a:t>
            </a:r>
          </a:p>
          <a:p>
            <a:r>
              <a:rPr lang="nl-BE" sz="1400" b="1" dirty="0"/>
              <a:t>S</a:t>
            </a:r>
          </a:p>
          <a:p>
            <a:r>
              <a:rPr lang="nl-BE" sz="1400" b="1" dirty="0"/>
              <a:t>A</a:t>
            </a:r>
          </a:p>
          <a:p>
            <a:r>
              <a:rPr lang="nl-BE" sz="1400" b="1" dirty="0"/>
              <a:t>C</a:t>
            </a:r>
          </a:p>
          <a:p>
            <a:r>
              <a:rPr lang="nl-BE" sz="1400" b="1" dirty="0"/>
              <a:t>T</a:t>
            </a:r>
          </a:p>
        </p:txBody>
      </p:sp>
      <p:sp>
        <p:nvSpPr>
          <p:cNvPr id="21" name="Tekstvak 20">
            <a:extLst>
              <a:ext uri="{FF2B5EF4-FFF2-40B4-BE49-F238E27FC236}">
                <a16:creationId xmlns:a16="http://schemas.microsoft.com/office/drawing/2014/main" id="{7E7D8A00-A1EC-416A-9AA8-846E9F97BF6A}"/>
              </a:ext>
            </a:extLst>
          </p:cNvPr>
          <p:cNvSpPr txBox="1"/>
          <p:nvPr/>
        </p:nvSpPr>
        <p:spPr>
          <a:xfrm>
            <a:off x="10353490" y="836713"/>
            <a:ext cx="293670" cy="1384995"/>
          </a:xfrm>
          <a:prstGeom prst="rect">
            <a:avLst/>
          </a:prstGeom>
          <a:noFill/>
        </p:spPr>
        <p:txBody>
          <a:bodyPr wrap="none" rtlCol="0">
            <a:spAutoFit/>
          </a:bodyPr>
          <a:lstStyle/>
          <a:p>
            <a:r>
              <a:rPr lang="nl-BE" sz="1400" b="1" dirty="0"/>
              <a:t>R</a:t>
            </a:r>
          </a:p>
          <a:p>
            <a:r>
              <a:rPr lang="nl-BE" sz="1400" b="1" dirty="0"/>
              <a:t>E</a:t>
            </a:r>
          </a:p>
          <a:p>
            <a:r>
              <a:rPr lang="nl-BE" sz="1400" b="1" dirty="0"/>
              <a:t>L</a:t>
            </a:r>
          </a:p>
          <a:p>
            <a:r>
              <a:rPr lang="nl-BE" sz="1400" b="1" dirty="0"/>
              <a:t>A</a:t>
            </a:r>
          </a:p>
          <a:p>
            <a:r>
              <a:rPr lang="nl-BE" sz="1400" b="1" dirty="0"/>
              <a:t>T</a:t>
            </a:r>
          </a:p>
          <a:p>
            <a:r>
              <a:rPr lang="nl-BE" sz="1400" b="1" dirty="0"/>
              <a:t>E</a:t>
            </a:r>
          </a:p>
        </p:txBody>
      </p:sp>
      <p:sp>
        <p:nvSpPr>
          <p:cNvPr id="32" name="Obousměrná vodorovná šipka 31"/>
          <p:cNvSpPr/>
          <p:nvPr/>
        </p:nvSpPr>
        <p:spPr>
          <a:xfrm>
            <a:off x="4259796" y="3104964"/>
            <a:ext cx="3672408" cy="648072"/>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6" name="TextovéPole 15"/>
          <p:cNvSpPr txBox="1"/>
          <p:nvPr/>
        </p:nvSpPr>
        <p:spPr>
          <a:xfrm>
            <a:off x="4783942" y="2780928"/>
            <a:ext cx="2624116" cy="523220"/>
          </a:xfrm>
          <a:prstGeom prst="rect">
            <a:avLst/>
          </a:prstGeom>
          <a:noFill/>
        </p:spPr>
        <p:txBody>
          <a:bodyPr wrap="none" rtlCol="0">
            <a:spAutoFit/>
          </a:bodyPr>
          <a:lstStyle/>
          <a:p>
            <a:r>
              <a:rPr lang="cs-CZ" sz="2800" dirty="0"/>
              <a:t>E – </a:t>
            </a:r>
            <a:r>
              <a:rPr lang="cs-CZ" sz="2800" dirty="0" err="1"/>
              <a:t>Governance</a:t>
            </a:r>
            <a:r>
              <a:rPr lang="cs-CZ" sz="2800" dirty="0"/>
              <a:t>?</a:t>
            </a:r>
            <a:endParaRPr lang="en-GB" sz="2800" dirty="0"/>
          </a:p>
        </p:txBody>
      </p:sp>
      <p:sp>
        <p:nvSpPr>
          <p:cNvPr id="17" name="TextovéPole 16"/>
          <p:cNvSpPr txBox="1"/>
          <p:nvPr/>
        </p:nvSpPr>
        <p:spPr>
          <a:xfrm>
            <a:off x="1775520" y="3811012"/>
            <a:ext cx="3888432" cy="3046988"/>
          </a:xfrm>
          <a:prstGeom prst="rect">
            <a:avLst/>
          </a:prstGeom>
          <a:noFill/>
        </p:spPr>
        <p:txBody>
          <a:bodyPr wrap="square" rtlCol="0">
            <a:spAutoFit/>
          </a:bodyPr>
          <a:lstStyle/>
          <a:p>
            <a:r>
              <a:rPr lang="cs-CZ" sz="2400" dirty="0" err="1"/>
              <a:t>This</a:t>
            </a:r>
            <a:r>
              <a:rPr lang="cs-CZ" sz="2400" dirty="0"/>
              <a:t> </a:t>
            </a:r>
            <a:r>
              <a:rPr lang="cs-CZ" sz="2400" dirty="0" err="1"/>
              <a:t>can</a:t>
            </a:r>
            <a:r>
              <a:rPr lang="cs-CZ" sz="2400" dirty="0"/>
              <a:t> </a:t>
            </a:r>
            <a:r>
              <a:rPr lang="cs-CZ" sz="2400" dirty="0" err="1"/>
              <a:t>be</a:t>
            </a:r>
            <a:r>
              <a:rPr lang="cs-CZ" sz="2400" dirty="0"/>
              <a:t> </a:t>
            </a:r>
            <a:r>
              <a:rPr lang="cs-CZ" sz="2400" dirty="0" err="1"/>
              <a:t>easily</a:t>
            </a:r>
            <a:r>
              <a:rPr lang="cs-CZ" sz="2400" dirty="0"/>
              <a:t> </a:t>
            </a:r>
            <a:r>
              <a:rPr lang="cs-CZ" sz="2400" dirty="0" err="1"/>
              <a:t>automated</a:t>
            </a:r>
            <a:r>
              <a:rPr lang="cs-CZ" sz="2400" dirty="0"/>
              <a:t>.</a:t>
            </a:r>
          </a:p>
          <a:p>
            <a:endParaRPr lang="cs-CZ" sz="2400" dirty="0"/>
          </a:p>
          <a:p>
            <a:r>
              <a:rPr lang="cs-CZ" sz="2400" dirty="0" err="1"/>
              <a:t>Give</a:t>
            </a:r>
            <a:r>
              <a:rPr lang="cs-CZ" sz="2400" dirty="0"/>
              <a:t> </a:t>
            </a:r>
            <a:r>
              <a:rPr lang="cs-CZ" sz="2400" dirty="0" err="1"/>
              <a:t>the</a:t>
            </a:r>
            <a:r>
              <a:rPr lang="cs-CZ" sz="2400" dirty="0"/>
              <a:t> </a:t>
            </a:r>
            <a:r>
              <a:rPr lang="cs-CZ" sz="2400" dirty="0" err="1"/>
              <a:t>boring</a:t>
            </a:r>
            <a:r>
              <a:rPr lang="cs-CZ" sz="2400" dirty="0"/>
              <a:t> </a:t>
            </a:r>
            <a:r>
              <a:rPr lang="cs-CZ" sz="2400" dirty="0" err="1"/>
              <a:t>work</a:t>
            </a:r>
            <a:r>
              <a:rPr lang="cs-CZ" sz="2400" dirty="0"/>
              <a:t> to </a:t>
            </a:r>
            <a:r>
              <a:rPr lang="cs-CZ" sz="2400" dirty="0" err="1"/>
              <a:t>the</a:t>
            </a:r>
            <a:r>
              <a:rPr lang="cs-CZ" sz="2400" dirty="0"/>
              <a:t> AI! </a:t>
            </a:r>
            <a:r>
              <a:rPr lang="cs-CZ" sz="2400" dirty="0" err="1"/>
              <a:t>Human</a:t>
            </a:r>
            <a:r>
              <a:rPr lang="cs-CZ" sz="2400" dirty="0"/>
              <a:t> </a:t>
            </a:r>
            <a:r>
              <a:rPr lang="cs-CZ" sz="2400" dirty="0" err="1"/>
              <a:t>can</a:t>
            </a:r>
            <a:r>
              <a:rPr lang="cs-CZ" sz="2400" dirty="0"/>
              <a:t> </a:t>
            </a:r>
            <a:r>
              <a:rPr lang="cs-CZ" sz="2400" dirty="0" err="1"/>
              <a:t>be</a:t>
            </a:r>
            <a:r>
              <a:rPr lang="cs-CZ" sz="2400" dirty="0"/>
              <a:t> </a:t>
            </a:r>
            <a:r>
              <a:rPr lang="cs-CZ" sz="2400" dirty="0" err="1"/>
              <a:t>replaced</a:t>
            </a:r>
            <a:r>
              <a:rPr lang="cs-CZ" sz="2400" dirty="0"/>
              <a:t> </a:t>
            </a:r>
            <a:r>
              <a:rPr lang="cs-CZ" sz="2400" dirty="0" err="1"/>
              <a:t>here</a:t>
            </a:r>
            <a:r>
              <a:rPr lang="cs-CZ" sz="2400" dirty="0"/>
              <a:t>.</a:t>
            </a:r>
          </a:p>
          <a:p>
            <a:endParaRPr lang="cs-CZ" sz="2400" dirty="0"/>
          </a:p>
          <a:p>
            <a:r>
              <a:rPr lang="cs-CZ" sz="2400" dirty="0" err="1"/>
              <a:t>Redesign</a:t>
            </a:r>
            <a:r>
              <a:rPr lang="cs-CZ" sz="2400" dirty="0"/>
              <a:t> </a:t>
            </a:r>
            <a:r>
              <a:rPr lang="cs-CZ" sz="2400" dirty="0" err="1"/>
              <a:t>the</a:t>
            </a:r>
            <a:r>
              <a:rPr lang="cs-CZ" sz="2400" dirty="0"/>
              <a:t> </a:t>
            </a:r>
            <a:r>
              <a:rPr lang="cs-CZ" sz="2400" dirty="0" err="1"/>
              <a:t>service</a:t>
            </a:r>
            <a:r>
              <a:rPr lang="cs-CZ" sz="2400" dirty="0"/>
              <a:t> </a:t>
            </a:r>
            <a:r>
              <a:rPr lang="cs-CZ" sz="2400" dirty="0" err="1"/>
              <a:t>first</a:t>
            </a:r>
            <a:r>
              <a:rPr lang="cs-CZ" sz="2400" dirty="0"/>
              <a:t>, </a:t>
            </a:r>
            <a:r>
              <a:rPr lang="cs-CZ" sz="2400" dirty="0" err="1"/>
              <a:t>then</a:t>
            </a:r>
            <a:r>
              <a:rPr lang="cs-CZ" sz="2400" dirty="0"/>
              <a:t> </a:t>
            </a:r>
            <a:r>
              <a:rPr lang="cs-CZ" sz="2400" dirty="0" err="1"/>
              <a:t>make</a:t>
            </a:r>
            <a:r>
              <a:rPr lang="cs-CZ" sz="2400" dirty="0"/>
              <a:t> </a:t>
            </a:r>
            <a:r>
              <a:rPr lang="cs-CZ" sz="2400" dirty="0" err="1"/>
              <a:t>it</a:t>
            </a:r>
            <a:r>
              <a:rPr lang="cs-CZ" sz="2400" dirty="0"/>
              <a:t> </a:t>
            </a:r>
            <a:r>
              <a:rPr lang="cs-CZ" sz="2400" dirty="0" err="1"/>
              <a:t>electronic</a:t>
            </a:r>
            <a:r>
              <a:rPr lang="cs-CZ" sz="2400" dirty="0"/>
              <a:t>.</a:t>
            </a:r>
          </a:p>
        </p:txBody>
      </p:sp>
      <p:sp>
        <p:nvSpPr>
          <p:cNvPr id="18" name="TextovéPole 17"/>
          <p:cNvSpPr txBox="1"/>
          <p:nvPr/>
        </p:nvSpPr>
        <p:spPr>
          <a:xfrm>
            <a:off x="6528048" y="3441680"/>
            <a:ext cx="3888432" cy="3416320"/>
          </a:xfrm>
          <a:prstGeom prst="rect">
            <a:avLst/>
          </a:prstGeom>
          <a:noFill/>
        </p:spPr>
        <p:txBody>
          <a:bodyPr wrap="square" rtlCol="0">
            <a:spAutoFit/>
          </a:bodyPr>
          <a:lstStyle/>
          <a:p>
            <a:pPr algn="r"/>
            <a:r>
              <a:rPr lang="cs-CZ" sz="2400" dirty="0" err="1"/>
              <a:t>This</a:t>
            </a:r>
            <a:r>
              <a:rPr lang="cs-CZ" sz="2400" dirty="0"/>
              <a:t> </a:t>
            </a:r>
            <a:r>
              <a:rPr lang="cs-CZ" sz="2400" dirty="0" err="1"/>
              <a:t>can</a:t>
            </a:r>
            <a:r>
              <a:rPr lang="cs-CZ" sz="2400" dirty="0"/>
              <a:t>‘t </a:t>
            </a:r>
            <a:r>
              <a:rPr lang="cs-CZ" sz="2400" dirty="0" err="1"/>
              <a:t>be</a:t>
            </a:r>
            <a:r>
              <a:rPr lang="cs-CZ" sz="2400" dirty="0"/>
              <a:t> </a:t>
            </a:r>
            <a:r>
              <a:rPr lang="cs-CZ" sz="2400" dirty="0" err="1"/>
              <a:t>easily</a:t>
            </a:r>
            <a:r>
              <a:rPr lang="cs-CZ" sz="2400" dirty="0"/>
              <a:t> </a:t>
            </a:r>
            <a:r>
              <a:rPr lang="cs-CZ" sz="2400" dirty="0" err="1"/>
              <a:t>automated</a:t>
            </a:r>
            <a:r>
              <a:rPr lang="cs-CZ" sz="2400" dirty="0"/>
              <a:t>.</a:t>
            </a:r>
          </a:p>
          <a:p>
            <a:pPr algn="r"/>
            <a:endParaRPr lang="cs-CZ" sz="2400" dirty="0"/>
          </a:p>
          <a:p>
            <a:pPr algn="r"/>
            <a:r>
              <a:rPr lang="cs-CZ" sz="2400" dirty="0"/>
              <a:t>Use IT/AI to </a:t>
            </a:r>
            <a:r>
              <a:rPr lang="cs-CZ" sz="2400" dirty="0" err="1"/>
              <a:t>enhance</a:t>
            </a:r>
            <a:r>
              <a:rPr lang="cs-CZ" sz="2400" dirty="0"/>
              <a:t> </a:t>
            </a:r>
            <a:r>
              <a:rPr lang="cs-CZ" sz="2400" dirty="0" err="1"/>
              <a:t>humans</a:t>
            </a:r>
            <a:r>
              <a:rPr lang="cs-CZ" sz="2400" dirty="0"/>
              <a:t> </a:t>
            </a:r>
            <a:r>
              <a:rPr lang="cs-CZ" sz="2400" dirty="0" err="1"/>
              <a:t>here</a:t>
            </a:r>
            <a:r>
              <a:rPr lang="cs-CZ" sz="2400" dirty="0"/>
              <a:t>.</a:t>
            </a:r>
          </a:p>
          <a:p>
            <a:pPr algn="r"/>
            <a:endParaRPr lang="cs-CZ" sz="2400" dirty="0"/>
          </a:p>
          <a:p>
            <a:pPr algn="r"/>
            <a:r>
              <a:rPr lang="cs-CZ" sz="2400" dirty="0" err="1"/>
              <a:t>Redesign</a:t>
            </a:r>
            <a:r>
              <a:rPr lang="cs-CZ" sz="2400" dirty="0"/>
              <a:t> </a:t>
            </a:r>
            <a:r>
              <a:rPr lang="cs-CZ" sz="2400" dirty="0" err="1"/>
              <a:t>the</a:t>
            </a:r>
            <a:r>
              <a:rPr lang="cs-CZ" sz="2400" dirty="0"/>
              <a:t> </a:t>
            </a:r>
            <a:r>
              <a:rPr lang="cs-CZ" sz="2400" dirty="0" err="1"/>
              <a:t>service</a:t>
            </a:r>
            <a:r>
              <a:rPr lang="cs-CZ" sz="2400" dirty="0"/>
              <a:t> </a:t>
            </a:r>
            <a:r>
              <a:rPr lang="cs-CZ" sz="2400" dirty="0" err="1"/>
              <a:t>first</a:t>
            </a:r>
            <a:r>
              <a:rPr lang="cs-CZ" sz="2400" dirty="0"/>
              <a:t>, </a:t>
            </a:r>
            <a:r>
              <a:rPr lang="cs-CZ" sz="2400" dirty="0" err="1"/>
              <a:t>then</a:t>
            </a:r>
            <a:r>
              <a:rPr lang="cs-CZ" sz="2400" dirty="0"/>
              <a:t> </a:t>
            </a:r>
            <a:r>
              <a:rPr lang="cs-CZ" sz="2400" dirty="0" err="1"/>
              <a:t>make</a:t>
            </a:r>
            <a:r>
              <a:rPr lang="cs-CZ" sz="2400" dirty="0"/>
              <a:t> </a:t>
            </a:r>
            <a:r>
              <a:rPr lang="cs-CZ" sz="2400" dirty="0" err="1"/>
              <a:t>it</a:t>
            </a:r>
            <a:r>
              <a:rPr lang="cs-CZ" sz="2400" dirty="0"/>
              <a:t> </a:t>
            </a:r>
            <a:r>
              <a:rPr lang="cs-CZ" sz="2400" dirty="0" err="1"/>
              <a:t>electronic</a:t>
            </a:r>
            <a:r>
              <a:rPr lang="cs-CZ" sz="2400" dirty="0"/>
              <a:t> (</a:t>
            </a:r>
            <a:r>
              <a:rPr lang="cs-CZ" sz="2400" dirty="0" err="1"/>
              <a:t>if</a:t>
            </a:r>
            <a:r>
              <a:rPr lang="cs-CZ" sz="2400" dirty="0"/>
              <a:t> </a:t>
            </a:r>
            <a:r>
              <a:rPr lang="cs-CZ" sz="2400" dirty="0" err="1"/>
              <a:t>still</a:t>
            </a:r>
            <a:r>
              <a:rPr lang="cs-CZ" sz="2400" dirty="0"/>
              <a:t> </a:t>
            </a:r>
            <a:r>
              <a:rPr lang="cs-CZ" sz="2400" dirty="0" err="1"/>
              <a:t>needed</a:t>
            </a:r>
            <a:r>
              <a:rPr lang="cs-CZ" sz="2400" dirty="0"/>
              <a:t>).</a:t>
            </a:r>
          </a:p>
        </p:txBody>
      </p:sp>
    </p:spTree>
    <p:extLst>
      <p:ext uri="{BB962C8B-B14F-4D97-AF65-F5344CB8AC3E}">
        <p14:creationId xmlns:p14="http://schemas.microsoft.com/office/powerpoint/2010/main" val="31069739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2"/>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6"/>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7"/>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 grpId="0" animBg="1"/>
      <p:bldP spid="16" grpId="0"/>
      <p:bldP spid="17" grpId="0"/>
      <p:bldP spid="1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a:bodyPr>
          <a:lstStyle/>
          <a:p>
            <a:r>
              <a:rPr lang="cs-CZ" dirty="0"/>
              <a:t>Shift #2: </a:t>
            </a:r>
            <a:r>
              <a:rPr lang="cs-CZ" dirty="0" err="1"/>
              <a:t>Purpose</a:t>
            </a:r>
            <a:r>
              <a:rPr lang="cs-CZ" dirty="0"/>
              <a:t>: </a:t>
            </a:r>
            <a:r>
              <a:rPr lang="cs-CZ" dirty="0" err="1"/>
              <a:t>human</a:t>
            </a:r>
            <a:r>
              <a:rPr lang="cs-CZ" dirty="0"/>
              <a:t> </a:t>
            </a:r>
            <a:r>
              <a:rPr lang="cs-CZ" dirty="0" err="1"/>
              <a:t>development</a:t>
            </a:r>
            <a:endParaRPr lang="cs-CZ" dirty="0"/>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selecting</a:t>
            </a:r>
            <a:r>
              <a:rPr lang="cs-CZ" dirty="0"/>
              <a:t> </a:t>
            </a:r>
            <a:r>
              <a:rPr lang="cs-CZ" dirty="0" err="1"/>
              <a:t>measures</a:t>
            </a:r>
            <a:r>
              <a:rPr lang="cs-CZ" dirty="0"/>
              <a:t> </a:t>
            </a:r>
            <a:r>
              <a:rPr lang="cs-CZ" dirty="0" err="1"/>
              <a:t>of</a:t>
            </a:r>
            <a:r>
              <a:rPr lang="cs-CZ" dirty="0"/>
              <a:t> </a:t>
            </a:r>
            <a:r>
              <a:rPr lang="cs-CZ" dirty="0" err="1"/>
              <a:t>human</a:t>
            </a:r>
            <a:r>
              <a:rPr lang="cs-CZ" dirty="0"/>
              <a:t> </a:t>
            </a:r>
            <a:r>
              <a:rPr lang="cs-CZ" dirty="0" err="1"/>
              <a:t>well-being</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t>
            </a:r>
            <a:r>
              <a:rPr lang="cs-CZ" dirty="0" err="1"/>
              <a:t>policy-makers</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err="1"/>
              <a:t>understanding</a:t>
            </a:r>
            <a:r>
              <a:rPr lang="cs-CZ" dirty="0"/>
              <a:t> </a:t>
            </a:r>
            <a:r>
              <a:rPr lang="cs-CZ" dirty="0" err="1"/>
              <a:t>human</a:t>
            </a:r>
            <a:r>
              <a:rPr lang="cs-CZ" dirty="0"/>
              <a:t> </a:t>
            </a:r>
            <a:r>
              <a:rPr lang="cs-CZ" dirty="0" err="1"/>
              <a:t>development</a:t>
            </a:r>
            <a:r>
              <a:rPr lang="cs-CZ" dirty="0"/>
              <a:t> </a:t>
            </a:r>
            <a:r>
              <a:rPr lang="cs-CZ" dirty="0" err="1"/>
              <a:t>from</a:t>
            </a:r>
            <a:r>
              <a:rPr lang="cs-CZ" dirty="0"/>
              <a:t> </a:t>
            </a:r>
            <a:r>
              <a:rPr lang="cs-CZ" dirty="0" err="1"/>
              <a:t>the</a:t>
            </a:r>
            <a:r>
              <a:rPr lang="cs-CZ" dirty="0"/>
              <a:t> point </a:t>
            </a:r>
            <a:r>
              <a:rPr lang="cs-CZ" dirty="0" err="1"/>
              <a:t>of</a:t>
            </a:r>
            <a:r>
              <a:rPr lang="cs-CZ" dirty="0"/>
              <a:t> </a:t>
            </a:r>
            <a:r>
              <a:rPr lang="cs-CZ" dirty="0" err="1"/>
              <a:t>view</a:t>
            </a:r>
            <a:r>
              <a:rPr lang="cs-CZ" dirty="0"/>
              <a:t> </a:t>
            </a:r>
            <a:r>
              <a:rPr lang="cs-CZ" dirty="0" err="1"/>
              <a:t>of</a:t>
            </a:r>
            <a:r>
              <a:rPr lang="cs-CZ" dirty="0"/>
              <a:t> a diversity </a:t>
            </a:r>
            <a:r>
              <a:rPr lang="cs-CZ" dirty="0" err="1"/>
              <a:t>of</a:t>
            </a:r>
            <a:r>
              <a:rPr lang="cs-CZ" dirty="0"/>
              <a:t> </a:t>
            </a:r>
            <a:r>
              <a:rPr lang="cs-CZ" dirty="0" err="1"/>
              <a:t>citizens</a:t>
            </a:r>
            <a:r>
              <a:rPr lang="cs-CZ" dirty="0"/>
              <a:t>.</a:t>
            </a:r>
          </a:p>
        </p:txBody>
      </p:sp>
      <p:sp>
        <p:nvSpPr>
          <p:cNvPr id="4" name="TextovéPole 3">
            <a:extLst>
              <a:ext uri="{FF2B5EF4-FFF2-40B4-BE49-F238E27FC236}">
                <a16:creationId xmlns:a16="http://schemas.microsoft.com/office/drawing/2014/main" id="{1344F1BF-EB22-433E-9AA6-22D960A83F88}"/>
              </a:ext>
            </a:extLst>
          </p:cNvPr>
          <p:cNvSpPr txBox="1"/>
          <p:nvPr/>
        </p:nvSpPr>
        <p:spPr>
          <a:xfrm>
            <a:off x="1051842" y="3429000"/>
            <a:ext cx="10086534" cy="1200329"/>
          </a:xfrm>
          <a:prstGeom prst="rect">
            <a:avLst/>
          </a:prstGeom>
          <a:noFill/>
        </p:spPr>
        <p:txBody>
          <a:bodyPr wrap="square" rtlCol="0">
            <a:spAutoFit/>
          </a:bodyPr>
          <a:lstStyle/>
          <a:p>
            <a:r>
              <a:rPr lang="en-US" sz="2400" dirty="0"/>
              <a:t>The purpose of any public service is positive change in the well-being of people and an expansion of their </a:t>
            </a:r>
            <a:r>
              <a:rPr lang="cs-CZ" sz="2400" dirty="0" err="1"/>
              <a:t>freedom</a:t>
            </a:r>
            <a:r>
              <a:rPr lang="cs-CZ" sz="2400" dirty="0"/>
              <a:t> to do </a:t>
            </a:r>
            <a:r>
              <a:rPr lang="cs-CZ" sz="2400" dirty="0" err="1"/>
              <a:t>what</a:t>
            </a:r>
            <a:r>
              <a:rPr lang="cs-CZ" sz="2400" dirty="0"/>
              <a:t> </a:t>
            </a:r>
            <a:r>
              <a:rPr lang="cs-CZ" sz="2400" dirty="0" err="1"/>
              <a:t>they</a:t>
            </a:r>
            <a:r>
              <a:rPr lang="cs-CZ" sz="2400" dirty="0"/>
              <a:t> </a:t>
            </a:r>
            <a:r>
              <a:rPr lang="cs-CZ" sz="2400" dirty="0" err="1"/>
              <a:t>value</a:t>
            </a:r>
            <a:r>
              <a:rPr lang="en-US" sz="2400" dirty="0"/>
              <a:t>. These are the results we look for, not indicators or targets. </a:t>
            </a:r>
            <a:endParaRPr lang="cs-CZ" sz="2400" dirty="0"/>
          </a:p>
        </p:txBody>
      </p:sp>
    </p:spTree>
    <p:extLst>
      <p:ext uri="{BB962C8B-B14F-4D97-AF65-F5344CB8AC3E}">
        <p14:creationId xmlns:p14="http://schemas.microsoft.com/office/powerpoint/2010/main" val="361860220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Reflections</a:t>
            </a:r>
            <a:r>
              <a:rPr lang="cs-CZ" dirty="0"/>
              <a:t> and </a:t>
            </a:r>
            <a:r>
              <a:rPr lang="cs-CZ" dirty="0" err="1"/>
              <a:t>clarifications</a:t>
            </a:r>
            <a:endParaRPr lang="cs-CZ" dirty="0"/>
          </a:p>
        </p:txBody>
      </p:sp>
      <p:sp>
        <p:nvSpPr>
          <p:cNvPr id="3" name="Zástupný symbol pro obsah 2">
            <a:extLst>
              <a:ext uri="{FF2B5EF4-FFF2-40B4-BE49-F238E27FC236}">
                <a16:creationId xmlns:a16="http://schemas.microsoft.com/office/drawing/2014/main" id="{8E035854-8CBC-4160-AD57-A0D6BF776D37}"/>
              </a:ext>
            </a:extLst>
          </p:cNvPr>
          <p:cNvSpPr>
            <a:spLocks noGrp="1"/>
          </p:cNvSpPr>
          <p:nvPr>
            <p:ph idx="1"/>
          </p:nvPr>
        </p:nvSpPr>
        <p:spPr/>
        <p:txBody>
          <a:bodyPr>
            <a:normAutofit/>
          </a:bodyPr>
          <a:lstStyle/>
          <a:p>
            <a:pPr marL="0" indent="0">
              <a:buNone/>
            </a:pPr>
            <a:r>
              <a:rPr lang="cs-CZ" sz="2400" dirty="0" err="1">
                <a:solidFill>
                  <a:srgbClr val="CC0066"/>
                </a:solidFill>
              </a:rPr>
              <a:t>Why</a:t>
            </a:r>
            <a:r>
              <a:rPr lang="cs-CZ" sz="2400" dirty="0">
                <a:solidFill>
                  <a:srgbClr val="CC0066"/>
                </a:solidFill>
              </a:rPr>
              <a:t> </a:t>
            </a:r>
            <a:r>
              <a:rPr lang="cs-CZ" sz="2400" dirty="0" err="1">
                <a:solidFill>
                  <a:srgbClr val="CC0066"/>
                </a:solidFill>
              </a:rPr>
              <a:t>we</a:t>
            </a:r>
            <a:r>
              <a:rPr lang="cs-CZ" sz="2400" dirty="0">
                <a:solidFill>
                  <a:srgbClr val="CC0066"/>
                </a:solidFill>
              </a:rPr>
              <a:t> </a:t>
            </a:r>
            <a:r>
              <a:rPr lang="cs-CZ" sz="2400" dirty="0" err="1">
                <a:solidFill>
                  <a:srgbClr val="CC0066"/>
                </a:solidFill>
              </a:rPr>
              <a:t>still</a:t>
            </a:r>
            <a:r>
              <a:rPr lang="cs-CZ" sz="2400" dirty="0">
                <a:solidFill>
                  <a:srgbClr val="CC0066"/>
                </a:solidFill>
              </a:rPr>
              <a:t> </a:t>
            </a:r>
            <a:r>
              <a:rPr lang="cs-CZ" sz="2400" dirty="0" err="1">
                <a:solidFill>
                  <a:srgbClr val="CC0066"/>
                </a:solidFill>
              </a:rPr>
              <a:t>manage</a:t>
            </a:r>
            <a:r>
              <a:rPr lang="cs-CZ" sz="2400" dirty="0">
                <a:solidFill>
                  <a:srgbClr val="CC0066"/>
                </a:solidFill>
              </a:rPr>
              <a:t> public </a:t>
            </a:r>
            <a:r>
              <a:rPr lang="cs-CZ" sz="2400" dirty="0" err="1">
                <a:solidFill>
                  <a:srgbClr val="CC0066"/>
                </a:solidFill>
              </a:rPr>
              <a:t>services</a:t>
            </a:r>
            <a:r>
              <a:rPr lang="cs-CZ" sz="2400" dirty="0">
                <a:solidFill>
                  <a:srgbClr val="CC0066"/>
                </a:solidFill>
              </a:rPr>
              <a:t> in </a:t>
            </a:r>
            <a:r>
              <a:rPr lang="cs-CZ" sz="2400" dirty="0" err="1">
                <a:solidFill>
                  <a:srgbClr val="CC0066"/>
                </a:solidFill>
              </a:rPr>
              <a:t>the</a:t>
            </a:r>
            <a:r>
              <a:rPr lang="cs-CZ" sz="2400" dirty="0">
                <a:solidFill>
                  <a:srgbClr val="CC0066"/>
                </a:solidFill>
              </a:rPr>
              <a:t> </a:t>
            </a:r>
            <a:r>
              <a:rPr lang="cs-CZ" sz="2400" dirty="0" err="1">
                <a:solidFill>
                  <a:srgbClr val="CC0066"/>
                </a:solidFill>
              </a:rPr>
              <a:t>old</a:t>
            </a:r>
            <a:r>
              <a:rPr lang="cs-CZ" sz="2400" dirty="0">
                <a:solidFill>
                  <a:srgbClr val="CC0066"/>
                </a:solidFill>
              </a:rPr>
              <a:t> </a:t>
            </a:r>
            <a:r>
              <a:rPr lang="cs-CZ" sz="2400" dirty="0" err="1">
                <a:solidFill>
                  <a:srgbClr val="CC0066"/>
                </a:solidFill>
              </a:rPr>
              <a:t>way</a:t>
            </a:r>
            <a:r>
              <a:rPr lang="cs-CZ" sz="2400" dirty="0">
                <a:solidFill>
                  <a:srgbClr val="CC0066"/>
                </a:solidFill>
              </a:rPr>
              <a:t>, </a:t>
            </a:r>
            <a:r>
              <a:rPr lang="cs-CZ" sz="2400" dirty="0" err="1">
                <a:solidFill>
                  <a:srgbClr val="CC0066"/>
                </a:solidFill>
              </a:rPr>
              <a:t>when</a:t>
            </a:r>
            <a:r>
              <a:rPr lang="cs-CZ" sz="2400" dirty="0">
                <a:solidFill>
                  <a:srgbClr val="CC0066"/>
                </a:solidFill>
              </a:rPr>
              <a:t> </a:t>
            </a:r>
            <a:r>
              <a:rPr lang="cs-CZ" sz="2400" dirty="0" err="1">
                <a:solidFill>
                  <a:srgbClr val="CC0066"/>
                </a:solidFill>
              </a:rPr>
              <a:t>it</a:t>
            </a:r>
            <a:r>
              <a:rPr lang="cs-CZ" sz="2400" dirty="0">
                <a:solidFill>
                  <a:srgbClr val="CC0066"/>
                </a:solidFill>
              </a:rPr>
              <a:t> </a:t>
            </a:r>
            <a:r>
              <a:rPr lang="cs-CZ" sz="2400" dirty="0" err="1">
                <a:solidFill>
                  <a:srgbClr val="CC0066"/>
                </a:solidFill>
              </a:rPr>
              <a:t>doesn‘t</a:t>
            </a:r>
            <a:r>
              <a:rPr lang="cs-CZ" sz="2400" dirty="0">
                <a:solidFill>
                  <a:srgbClr val="CC0066"/>
                </a:solidFill>
              </a:rPr>
              <a:t> </a:t>
            </a:r>
            <a:r>
              <a:rPr lang="cs-CZ" sz="2400" dirty="0" err="1">
                <a:solidFill>
                  <a:srgbClr val="CC0066"/>
                </a:solidFill>
              </a:rPr>
              <a:t>work</a:t>
            </a:r>
            <a:r>
              <a:rPr lang="cs-CZ" sz="2400" dirty="0">
                <a:solidFill>
                  <a:srgbClr val="CC0066"/>
                </a:solidFill>
              </a:rPr>
              <a:t>?</a:t>
            </a:r>
          </a:p>
          <a:p>
            <a:pPr marL="0" indent="0">
              <a:buNone/>
            </a:pPr>
            <a:endParaRPr lang="cs-CZ" sz="2400" dirty="0"/>
          </a:p>
          <a:p>
            <a:pPr marL="0" indent="0">
              <a:buNone/>
            </a:pPr>
            <a:r>
              <a:rPr lang="cs-CZ" sz="2400" dirty="0" err="1"/>
              <a:t>Changing</a:t>
            </a:r>
            <a:r>
              <a:rPr lang="cs-CZ" sz="2400" dirty="0"/>
              <a:t> </a:t>
            </a:r>
            <a:r>
              <a:rPr lang="cs-CZ" sz="2400" dirty="0" err="1"/>
              <a:t>assumptions</a:t>
            </a:r>
            <a:r>
              <a:rPr lang="cs-CZ" sz="2400" dirty="0"/>
              <a:t> </a:t>
            </a:r>
            <a:r>
              <a:rPr lang="cs-CZ" sz="2400" dirty="0" err="1"/>
              <a:t>about</a:t>
            </a:r>
            <a:r>
              <a:rPr lang="cs-CZ" sz="2400" dirty="0"/>
              <a:t> </a:t>
            </a:r>
            <a:r>
              <a:rPr lang="cs-CZ" sz="2400" dirty="0" err="1"/>
              <a:t>how</a:t>
            </a:r>
            <a:r>
              <a:rPr lang="cs-CZ" sz="2400" dirty="0"/>
              <a:t> </a:t>
            </a:r>
            <a:r>
              <a:rPr lang="cs-CZ" sz="2400" dirty="0" err="1"/>
              <a:t>things</a:t>
            </a:r>
            <a:r>
              <a:rPr lang="cs-CZ" sz="2400" dirty="0"/>
              <a:t> are </a:t>
            </a:r>
            <a:r>
              <a:rPr lang="cs-CZ" sz="2400" dirty="0" err="1"/>
              <a:t>is</a:t>
            </a:r>
            <a:r>
              <a:rPr lang="cs-CZ" sz="2400" dirty="0"/>
              <a:t> </a:t>
            </a:r>
            <a:r>
              <a:rPr lang="cs-CZ" sz="2400" dirty="0" err="1"/>
              <a:t>often</a:t>
            </a:r>
            <a:r>
              <a:rPr lang="cs-CZ" sz="2400" dirty="0"/>
              <a:t> VERY </a:t>
            </a:r>
            <a:r>
              <a:rPr lang="cs-CZ" sz="2400" dirty="0" err="1"/>
              <a:t>difficult</a:t>
            </a:r>
            <a:r>
              <a:rPr lang="cs-CZ" sz="2400" dirty="0"/>
              <a:t>. </a:t>
            </a:r>
            <a:r>
              <a:rPr lang="cs-CZ" sz="2400" dirty="0" err="1"/>
              <a:t>Here</a:t>
            </a:r>
            <a:r>
              <a:rPr lang="cs-CZ" sz="2400" dirty="0"/>
              <a:t> </a:t>
            </a:r>
            <a:r>
              <a:rPr lang="cs-CZ" sz="2400" dirty="0" err="1"/>
              <a:t>the</a:t>
            </a:r>
            <a:r>
              <a:rPr lang="cs-CZ" sz="2400" dirty="0"/>
              <a:t> </a:t>
            </a:r>
            <a:r>
              <a:rPr lang="cs-CZ" sz="2400" dirty="0" err="1"/>
              <a:t>solution</a:t>
            </a:r>
            <a:r>
              <a:rPr lang="cs-CZ" sz="2400" dirty="0"/>
              <a:t> </a:t>
            </a:r>
            <a:r>
              <a:rPr lang="cs-CZ" sz="2400" dirty="0" err="1"/>
              <a:t>requests</a:t>
            </a:r>
            <a:r>
              <a:rPr lang="cs-CZ" sz="2400" dirty="0"/>
              <a:t> </a:t>
            </a:r>
            <a:r>
              <a:rPr lang="cs-CZ" sz="2400" dirty="0" err="1"/>
              <a:t>giving</a:t>
            </a:r>
            <a:r>
              <a:rPr lang="cs-CZ" sz="2400" dirty="0"/>
              <a:t> up a </a:t>
            </a:r>
            <a:r>
              <a:rPr lang="cs-CZ" sz="2400" dirty="0" err="1"/>
              <a:t>certain</a:t>
            </a:r>
            <a:r>
              <a:rPr lang="cs-CZ" sz="2400" dirty="0"/>
              <a:t> type </a:t>
            </a:r>
            <a:r>
              <a:rPr lang="cs-CZ" sz="2400" dirty="0" err="1"/>
              <a:t>of</a:t>
            </a:r>
            <a:r>
              <a:rPr lang="cs-CZ" sz="2400" dirty="0"/>
              <a:t> </a:t>
            </a:r>
            <a:r>
              <a:rPr lang="cs-CZ" sz="2400" dirty="0" err="1"/>
              <a:t>control</a:t>
            </a:r>
            <a:r>
              <a:rPr lang="cs-CZ" sz="2400" dirty="0"/>
              <a:t> (and </a:t>
            </a:r>
            <a:r>
              <a:rPr lang="cs-CZ" sz="2400" dirty="0" err="1"/>
              <a:t>gaining</a:t>
            </a:r>
            <a:r>
              <a:rPr lang="cs-CZ" sz="2400" dirty="0"/>
              <a:t> a </a:t>
            </a:r>
            <a:r>
              <a:rPr lang="cs-CZ" sz="2400" dirty="0" err="1"/>
              <a:t>different</a:t>
            </a:r>
            <a:r>
              <a:rPr lang="cs-CZ" sz="2400" dirty="0"/>
              <a:t> type </a:t>
            </a:r>
            <a:r>
              <a:rPr lang="cs-CZ" sz="2400" dirty="0" err="1"/>
              <a:t>of</a:t>
            </a:r>
            <a:r>
              <a:rPr lang="cs-CZ" sz="2400" dirty="0"/>
              <a:t> </a:t>
            </a:r>
            <a:r>
              <a:rPr lang="cs-CZ" sz="2400" dirty="0" err="1"/>
              <a:t>control</a:t>
            </a:r>
            <a:r>
              <a:rPr lang="cs-CZ" sz="2400" dirty="0"/>
              <a:t>). </a:t>
            </a:r>
            <a:r>
              <a:rPr lang="cs-CZ" sz="2400" dirty="0" err="1"/>
              <a:t>For</a:t>
            </a:r>
            <a:r>
              <a:rPr lang="cs-CZ" sz="2400" dirty="0"/>
              <a:t> </a:t>
            </a:r>
            <a:r>
              <a:rPr lang="cs-CZ" sz="2400" dirty="0" err="1"/>
              <a:t>managers</a:t>
            </a:r>
            <a:r>
              <a:rPr lang="cs-CZ" sz="2400" dirty="0"/>
              <a:t> and </a:t>
            </a:r>
            <a:r>
              <a:rPr lang="cs-CZ" sz="2400" dirty="0" err="1"/>
              <a:t>politicians</a:t>
            </a:r>
            <a:r>
              <a:rPr lang="cs-CZ" sz="2400" dirty="0"/>
              <a:t> </a:t>
            </a:r>
            <a:r>
              <a:rPr lang="cs-CZ" sz="2400" dirty="0" err="1"/>
              <a:t>it</a:t>
            </a:r>
            <a:r>
              <a:rPr lang="cs-CZ" sz="2400" dirty="0"/>
              <a:t> </a:t>
            </a:r>
            <a:r>
              <a:rPr lang="cs-CZ" sz="2400" dirty="0" err="1"/>
              <a:t>is</a:t>
            </a:r>
            <a:r>
              <a:rPr lang="cs-CZ" sz="2400" dirty="0"/>
              <a:t> </a:t>
            </a:r>
            <a:r>
              <a:rPr lang="cs-CZ" sz="2400" dirty="0" err="1"/>
              <a:t>difficult</a:t>
            </a:r>
            <a:r>
              <a:rPr lang="cs-CZ" sz="2400" dirty="0"/>
              <a:t> to </a:t>
            </a:r>
            <a:r>
              <a:rPr lang="cs-CZ" sz="2400" dirty="0" err="1"/>
              <a:t>give</a:t>
            </a:r>
            <a:r>
              <a:rPr lang="cs-CZ" sz="2400" dirty="0"/>
              <a:t> up (</a:t>
            </a:r>
            <a:r>
              <a:rPr lang="cs-CZ" sz="2400" dirty="0" err="1"/>
              <a:t>an</a:t>
            </a:r>
            <a:r>
              <a:rPr lang="cs-CZ" sz="2400" dirty="0"/>
              <a:t> </a:t>
            </a:r>
            <a:r>
              <a:rPr lang="cs-CZ" sz="2400" dirty="0" err="1"/>
              <a:t>illusion</a:t>
            </a:r>
            <a:r>
              <a:rPr lang="cs-CZ" sz="2400" dirty="0"/>
              <a:t> </a:t>
            </a:r>
            <a:r>
              <a:rPr lang="cs-CZ" sz="2400" dirty="0" err="1"/>
              <a:t>of</a:t>
            </a:r>
            <a:r>
              <a:rPr lang="cs-CZ" sz="2400" dirty="0"/>
              <a:t>) </a:t>
            </a:r>
            <a:r>
              <a:rPr lang="cs-CZ" sz="2400" dirty="0" err="1"/>
              <a:t>control</a:t>
            </a:r>
            <a:r>
              <a:rPr lang="cs-CZ" sz="2400" dirty="0"/>
              <a:t>. </a:t>
            </a:r>
          </a:p>
          <a:p>
            <a:pPr marL="0" indent="0">
              <a:buNone/>
            </a:pPr>
            <a:endParaRPr lang="cs-CZ" sz="2400" dirty="0"/>
          </a:p>
          <a:p>
            <a:pPr marL="0" indent="0">
              <a:buNone/>
            </a:pPr>
            <a:r>
              <a:rPr lang="cs-CZ" sz="2400" dirty="0" err="1"/>
              <a:t>We</a:t>
            </a:r>
            <a:r>
              <a:rPr lang="cs-CZ" sz="2400" dirty="0"/>
              <a:t> </a:t>
            </a:r>
            <a:r>
              <a:rPr lang="cs-CZ" sz="2400" dirty="0" err="1"/>
              <a:t>will</a:t>
            </a:r>
            <a:r>
              <a:rPr lang="cs-CZ" sz="2400" dirty="0"/>
              <a:t> </a:t>
            </a:r>
            <a:r>
              <a:rPr lang="cs-CZ" sz="2400" dirty="0" err="1"/>
              <a:t>discuss</a:t>
            </a:r>
            <a:r>
              <a:rPr lang="cs-CZ" sz="2400" dirty="0"/>
              <a:t> </a:t>
            </a:r>
            <a:r>
              <a:rPr lang="cs-CZ" sz="2400" dirty="0" err="1"/>
              <a:t>this</a:t>
            </a:r>
            <a:r>
              <a:rPr lang="cs-CZ" sz="2400" dirty="0"/>
              <a:t> </a:t>
            </a:r>
            <a:r>
              <a:rPr lang="cs-CZ" sz="2400" dirty="0" err="1"/>
              <a:t>mainly</a:t>
            </a:r>
            <a:r>
              <a:rPr lang="cs-CZ" sz="2400" dirty="0"/>
              <a:t> in </a:t>
            </a:r>
            <a:r>
              <a:rPr lang="cs-CZ" sz="2400" dirty="0" err="1"/>
              <a:t>the</a:t>
            </a:r>
            <a:r>
              <a:rPr lang="cs-CZ" sz="2400" dirty="0"/>
              <a:t> </a:t>
            </a:r>
            <a:r>
              <a:rPr lang="cs-CZ" sz="2400" dirty="0" err="1"/>
              <a:t>Topic</a:t>
            </a:r>
            <a:r>
              <a:rPr lang="cs-CZ" sz="2400" dirty="0"/>
              <a:t> 4 (</a:t>
            </a:r>
            <a:r>
              <a:rPr lang="cs-CZ" sz="2400" dirty="0" err="1"/>
              <a:t>Learning</a:t>
            </a:r>
            <a:r>
              <a:rPr lang="cs-CZ" sz="2400" dirty="0"/>
              <a:t> </a:t>
            </a:r>
            <a:r>
              <a:rPr lang="cs-CZ" sz="2400" dirty="0" err="1"/>
              <a:t>within</a:t>
            </a:r>
            <a:r>
              <a:rPr lang="cs-CZ" sz="2400" dirty="0"/>
              <a:t> HLS)</a:t>
            </a:r>
          </a:p>
          <a:p>
            <a:pPr marL="0" indent="0">
              <a:buNone/>
            </a:pPr>
            <a:endParaRPr lang="cs-CZ" dirty="0"/>
          </a:p>
          <a:p>
            <a:pPr marL="0" indent="0">
              <a:buNone/>
            </a:pPr>
            <a:endParaRPr lang="cs-CZ" dirty="0"/>
          </a:p>
        </p:txBody>
      </p:sp>
    </p:spTree>
    <p:extLst>
      <p:ext uri="{BB962C8B-B14F-4D97-AF65-F5344CB8AC3E}">
        <p14:creationId xmlns:p14="http://schemas.microsoft.com/office/powerpoint/2010/main" val="15916048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7EADD2E7-645C-4807-8928-BE66173168C1}"/>
              </a:ext>
            </a:extLst>
          </p:cNvPr>
          <p:cNvSpPr txBox="1">
            <a:spLocks/>
          </p:cNvSpPr>
          <p:nvPr/>
        </p:nvSpPr>
        <p:spPr>
          <a:xfrm>
            <a:off x="950343" y="692929"/>
            <a:ext cx="10515600" cy="506144"/>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cs-CZ" sz="7200" baseline="30000" dirty="0" err="1">
                <a:solidFill>
                  <a:srgbClr val="CC0066"/>
                </a:solidFill>
                <a:latin typeface="+mn-lt"/>
              </a:rPr>
              <a:t>Reflection</a:t>
            </a:r>
            <a:endParaRPr lang="en-GB" sz="7200" baseline="30000" dirty="0">
              <a:solidFill>
                <a:srgbClr val="CC0066"/>
              </a:solidFill>
              <a:latin typeface="+mn-lt"/>
            </a:endParaRPr>
          </a:p>
        </p:txBody>
      </p:sp>
      <p:sp>
        <p:nvSpPr>
          <p:cNvPr id="5" name="Zástupný symbol pro obsah 2">
            <a:extLst>
              <a:ext uri="{FF2B5EF4-FFF2-40B4-BE49-F238E27FC236}">
                <a16:creationId xmlns:a16="http://schemas.microsoft.com/office/drawing/2014/main" id="{F2E9C17C-5578-4483-8395-9BD840A2202C}"/>
              </a:ext>
            </a:extLst>
          </p:cNvPr>
          <p:cNvSpPr txBox="1">
            <a:spLocks/>
          </p:cNvSpPr>
          <p:nvPr/>
        </p:nvSpPr>
        <p:spPr>
          <a:xfrm>
            <a:off x="1012104" y="1272349"/>
            <a:ext cx="4974577" cy="4525963"/>
          </a:xfr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cs-CZ" dirty="0" err="1"/>
              <a:t>What</a:t>
            </a:r>
            <a:r>
              <a:rPr lang="cs-CZ" dirty="0"/>
              <a:t> are </a:t>
            </a:r>
            <a:r>
              <a:rPr lang="cs-CZ" dirty="0" err="1"/>
              <a:t>your</a:t>
            </a:r>
            <a:r>
              <a:rPr lang="cs-CZ" dirty="0"/>
              <a:t> </a:t>
            </a:r>
            <a:r>
              <a:rPr lang="cs-CZ" dirty="0" err="1"/>
              <a:t>new</a:t>
            </a:r>
            <a:r>
              <a:rPr lang="cs-CZ" dirty="0"/>
              <a:t> </a:t>
            </a:r>
            <a:r>
              <a:rPr lang="cs-CZ" dirty="0" err="1"/>
              <a:t>insights</a:t>
            </a:r>
            <a:r>
              <a:rPr lang="cs-CZ" dirty="0"/>
              <a:t> </a:t>
            </a:r>
            <a:r>
              <a:rPr lang="cs-CZ" dirty="0" err="1"/>
              <a:t>after</a:t>
            </a:r>
            <a:r>
              <a:rPr lang="cs-CZ" dirty="0"/>
              <a:t> </a:t>
            </a:r>
            <a:r>
              <a:rPr lang="cs-CZ" dirty="0" err="1"/>
              <a:t>the</a:t>
            </a:r>
            <a:r>
              <a:rPr lang="cs-CZ" dirty="0"/>
              <a:t> </a:t>
            </a:r>
            <a:r>
              <a:rPr lang="cs-CZ" dirty="0" err="1"/>
              <a:t>first</a:t>
            </a:r>
            <a:r>
              <a:rPr lang="cs-CZ" dirty="0"/>
              <a:t> </a:t>
            </a:r>
            <a:r>
              <a:rPr lang="cs-CZ" dirty="0" err="1"/>
              <a:t>topic</a:t>
            </a:r>
            <a:r>
              <a:rPr lang="cs-CZ" dirty="0"/>
              <a:t>?</a:t>
            </a:r>
          </a:p>
          <a:p>
            <a:pPr marL="0" indent="0">
              <a:buNone/>
            </a:pPr>
            <a:endParaRPr lang="cs-CZ" dirty="0"/>
          </a:p>
          <a:p>
            <a:pPr marL="0" indent="0">
              <a:buNone/>
            </a:pPr>
            <a:r>
              <a:rPr lang="cs-CZ" dirty="0" err="1"/>
              <a:t>Where</a:t>
            </a:r>
            <a:r>
              <a:rPr lang="cs-CZ" dirty="0"/>
              <a:t> are </a:t>
            </a:r>
            <a:r>
              <a:rPr lang="cs-CZ" dirty="0" err="1"/>
              <a:t>you</a:t>
            </a:r>
            <a:r>
              <a:rPr lang="cs-CZ" dirty="0"/>
              <a:t> </a:t>
            </a:r>
            <a:r>
              <a:rPr lang="cs-CZ" dirty="0" err="1"/>
              <a:t>still</a:t>
            </a:r>
            <a:r>
              <a:rPr lang="cs-CZ" dirty="0"/>
              <a:t> </a:t>
            </a:r>
            <a:r>
              <a:rPr lang="cs-CZ" dirty="0" err="1"/>
              <a:t>puzzled</a:t>
            </a:r>
            <a:r>
              <a:rPr lang="cs-CZ" dirty="0"/>
              <a:t>?</a:t>
            </a:r>
          </a:p>
        </p:txBody>
      </p:sp>
      <p:pic>
        <p:nvPicPr>
          <p:cNvPr id="3" name="Obrázek 2">
            <a:extLst>
              <a:ext uri="{FF2B5EF4-FFF2-40B4-BE49-F238E27FC236}">
                <a16:creationId xmlns:a16="http://schemas.microsoft.com/office/drawing/2014/main" id="{22EB0F7A-0147-46F6-807F-E384393624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94090" y="-1238001"/>
            <a:ext cx="5397910" cy="8096001"/>
          </a:xfrm>
          <a:prstGeom prst="rect">
            <a:avLst/>
          </a:prstGeom>
        </p:spPr>
      </p:pic>
      <p:sp>
        <p:nvSpPr>
          <p:cNvPr id="7" name="Obdélník 6">
            <a:extLst>
              <a:ext uri="{FF2B5EF4-FFF2-40B4-BE49-F238E27FC236}">
                <a16:creationId xmlns:a16="http://schemas.microsoft.com/office/drawing/2014/main" id="{856133A3-F1BA-405F-A7F6-47077E280B06}"/>
              </a:ext>
            </a:extLst>
          </p:cNvPr>
          <p:cNvSpPr/>
          <p:nvPr/>
        </p:nvSpPr>
        <p:spPr>
          <a:xfrm>
            <a:off x="9836673" y="6581001"/>
            <a:ext cx="2311082" cy="276999"/>
          </a:xfrm>
          <a:prstGeom prst="rect">
            <a:avLst/>
          </a:prstGeom>
        </p:spPr>
        <p:txBody>
          <a:bodyPr wrap="none">
            <a:spAutoFit/>
          </a:bodyPr>
          <a:lstStyle/>
          <a:p>
            <a:r>
              <a:rPr lang="en-US" sz="1200" dirty="0">
                <a:solidFill>
                  <a:schemeClr val="bg1">
                    <a:lumMod val="50000"/>
                  </a:schemeClr>
                </a:solidFill>
              </a:rPr>
              <a:t>Photo by </a:t>
            </a:r>
            <a:r>
              <a:rPr lang="en-US" sz="1200" dirty="0">
                <a:solidFill>
                  <a:schemeClr val="bg1">
                    <a:lumMod val="50000"/>
                  </a:schemeClr>
                </a:solidFill>
                <a:hlinkClick r:id="rId3">
                  <a:extLst>
                    <a:ext uri="{A12FA001-AC4F-418D-AE19-62706E023703}">
                      <ahyp:hlinkClr xmlns:ahyp="http://schemas.microsoft.com/office/drawing/2018/hyperlinkcolor" val="tx"/>
                    </a:ext>
                  </a:extLst>
                </a:hlinkClick>
              </a:rPr>
              <a:t>Luke Leung</a:t>
            </a:r>
            <a:r>
              <a:rPr lang="en-US" sz="1200" dirty="0">
                <a:solidFill>
                  <a:schemeClr val="bg1">
                    <a:lumMod val="50000"/>
                  </a:schemeClr>
                </a:solidFill>
              </a:rPr>
              <a:t> on </a:t>
            </a:r>
            <a:r>
              <a:rPr lang="en-US" sz="1200" dirty="0" err="1">
                <a:solidFill>
                  <a:schemeClr val="bg1">
                    <a:lumMod val="50000"/>
                  </a:schemeClr>
                </a:solidFill>
                <a:hlinkClick r:id="rId4">
                  <a:extLst>
                    <a:ext uri="{A12FA001-AC4F-418D-AE19-62706E023703}">
                      <ahyp:hlinkClr xmlns:ahyp="http://schemas.microsoft.com/office/drawing/2018/hyperlinkcolor" val="tx"/>
                    </a:ext>
                  </a:extLst>
                </a:hlinkClick>
              </a:rPr>
              <a:t>Unsplash</a:t>
            </a:r>
            <a:r>
              <a:rPr lang="en-US" sz="1200" dirty="0">
                <a:solidFill>
                  <a:schemeClr val="bg1">
                    <a:lumMod val="50000"/>
                  </a:schemeClr>
                </a:solidFill>
              </a:rPr>
              <a:t> </a:t>
            </a:r>
            <a:endParaRPr lang="cs-CZ" sz="1200" dirty="0">
              <a:solidFill>
                <a:schemeClr val="bg1">
                  <a:lumMod val="50000"/>
                </a:schemeClr>
              </a:solidFill>
            </a:endParaRPr>
          </a:p>
        </p:txBody>
      </p:sp>
    </p:spTree>
    <p:extLst>
      <p:ext uri="{BB962C8B-B14F-4D97-AF65-F5344CB8AC3E}">
        <p14:creationId xmlns:p14="http://schemas.microsoft.com/office/powerpoint/2010/main" val="5271302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38B9BAC-E42C-4080-888F-6D6956771F4E}"/>
              </a:ext>
            </a:extLst>
          </p:cNvPr>
          <p:cNvSpPr>
            <a:spLocks noGrp="1"/>
          </p:cNvSpPr>
          <p:nvPr>
            <p:ph type="title"/>
          </p:nvPr>
        </p:nvSpPr>
        <p:spPr/>
        <p:txBody>
          <a:bodyPr>
            <a:normAutofit fontScale="90000"/>
          </a:bodyPr>
          <a:lstStyle/>
          <a:p>
            <a:r>
              <a:rPr lang="cs-CZ" dirty="0"/>
              <a:t>Shift #3: </a:t>
            </a:r>
            <a:r>
              <a:rPr lang="cs-CZ" dirty="0" err="1"/>
              <a:t>What</a:t>
            </a:r>
            <a:r>
              <a:rPr lang="cs-CZ" dirty="0"/>
              <a:t> </a:t>
            </a:r>
            <a:r>
              <a:rPr lang="cs-CZ" dirty="0" err="1"/>
              <a:t>the</a:t>
            </a:r>
            <a:r>
              <a:rPr lang="cs-CZ" dirty="0"/>
              <a:t> public </a:t>
            </a:r>
            <a:r>
              <a:rPr lang="cs-CZ" dirty="0" err="1"/>
              <a:t>sector</a:t>
            </a:r>
            <a:r>
              <a:rPr lang="cs-CZ" dirty="0"/>
              <a:t> </a:t>
            </a:r>
            <a:r>
              <a:rPr lang="cs-CZ" dirty="0" err="1"/>
              <a:t>delivers</a:t>
            </a:r>
            <a:r>
              <a:rPr lang="cs-CZ" dirty="0"/>
              <a:t> (and </a:t>
            </a:r>
            <a:r>
              <a:rPr lang="cs-CZ" dirty="0" err="1"/>
              <a:t>how</a:t>
            </a:r>
            <a:r>
              <a:rPr lang="cs-CZ" dirty="0"/>
              <a:t> </a:t>
            </a:r>
            <a:r>
              <a:rPr lang="cs-CZ" dirty="0" err="1"/>
              <a:t>it</a:t>
            </a:r>
            <a:r>
              <a:rPr lang="cs-CZ" dirty="0"/>
              <a:t> </a:t>
            </a:r>
            <a:r>
              <a:rPr lang="cs-CZ" dirty="0" err="1"/>
              <a:t>manages</a:t>
            </a:r>
            <a:r>
              <a:rPr lang="cs-CZ" dirty="0"/>
              <a:t> </a:t>
            </a:r>
            <a:r>
              <a:rPr lang="cs-CZ" dirty="0" err="1"/>
              <a:t>the</a:t>
            </a:r>
            <a:r>
              <a:rPr lang="cs-CZ" dirty="0"/>
              <a:t> </a:t>
            </a:r>
            <a:r>
              <a:rPr lang="cs-CZ" dirty="0" err="1"/>
              <a:t>delivery</a:t>
            </a:r>
            <a:r>
              <a:rPr lang="cs-CZ" dirty="0"/>
              <a:t>)</a:t>
            </a:r>
          </a:p>
        </p:txBody>
      </p:sp>
      <p:sp>
        <p:nvSpPr>
          <p:cNvPr id="3" name="Zástupný symbol pro obsah 2">
            <a:extLst>
              <a:ext uri="{FF2B5EF4-FFF2-40B4-BE49-F238E27FC236}">
                <a16:creationId xmlns:a16="http://schemas.microsoft.com/office/drawing/2014/main" id="{5C92D592-B3BE-43CE-9DAF-A4C7C783F74B}"/>
              </a:ext>
            </a:extLst>
          </p:cNvPr>
          <p:cNvSpPr>
            <a:spLocks noGrp="1"/>
          </p:cNvSpPr>
          <p:nvPr>
            <p:ph sz="half" idx="1"/>
          </p:nvPr>
        </p:nvSpPr>
        <p:spPr/>
        <p:txBody>
          <a:bodyPr>
            <a:normAutofit/>
          </a:bodyPr>
          <a:lstStyle/>
          <a:p>
            <a:pPr marL="0" indent="0" algn="r">
              <a:buNone/>
            </a:pPr>
            <a:r>
              <a:rPr lang="cs-CZ" dirty="0"/>
              <a:t>F</a:t>
            </a:r>
            <a:r>
              <a:rPr lang="en-GB" dirty="0"/>
              <a:t>rom </a:t>
            </a:r>
            <a:r>
              <a:rPr lang="cs-CZ" dirty="0" err="1"/>
              <a:t>products</a:t>
            </a:r>
            <a:r>
              <a:rPr lang="cs-CZ" dirty="0"/>
              <a:t>…</a:t>
            </a:r>
            <a:r>
              <a:rPr lang="en-GB" dirty="0"/>
              <a:t> </a:t>
            </a:r>
            <a:endParaRPr lang="cs-CZ" dirty="0"/>
          </a:p>
        </p:txBody>
      </p:sp>
      <p:cxnSp>
        <p:nvCxnSpPr>
          <p:cNvPr id="9" name="Přímá spojnice 8">
            <a:extLst>
              <a:ext uri="{FF2B5EF4-FFF2-40B4-BE49-F238E27FC236}">
                <a16:creationId xmlns:a16="http://schemas.microsoft.com/office/drawing/2014/main" id="{E994C8AC-9BF1-49B7-B4FE-5A6967056EB9}"/>
              </a:ext>
            </a:extLst>
          </p:cNvPr>
          <p:cNvCxnSpPr>
            <a:cxnSpLocks/>
          </p:cNvCxnSpPr>
          <p:nvPr/>
        </p:nvCxnSpPr>
        <p:spPr>
          <a:xfrm>
            <a:off x="6095110" y="1982623"/>
            <a:ext cx="890" cy="1446377"/>
          </a:xfrm>
          <a:prstGeom prst="line">
            <a:avLst/>
          </a:prstGeom>
          <a:ln>
            <a:solidFill>
              <a:srgbClr val="CC0066"/>
            </a:solidFill>
          </a:ln>
        </p:spPr>
        <p:style>
          <a:lnRef idx="1">
            <a:schemeClr val="accent1"/>
          </a:lnRef>
          <a:fillRef idx="0">
            <a:schemeClr val="accent1"/>
          </a:fillRef>
          <a:effectRef idx="0">
            <a:schemeClr val="accent1"/>
          </a:effectRef>
          <a:fontRef idx="minor">
            <a:schemeClr val="tx1"/>
          </a:fontRef>
        </p:style>
      </p:cxnSp>
      <p:sp>
        <p:nvSpPr>
          <p:cNvPr id="5" name="Zástupný symbol pro obsah 4">
            <a:extLst>
              <a:ext uri="{FF2B5EF4-FFF2-40B4-BE49-F238E27FC236}">
                <a16:creationId xmlns:a16="http://schemas.microsoft.com/office/drawing/2014/main" id="{1917E322-53C8-4859-B1BA-0443AC42A211}"/>
              </a:ext>
            </a:extLst>
          </p:cNvPr>
          <p:cNvSpPr>
            <a:spLocks noGrp="1"/>
          </p:cNvSpPr>
          <p:nvPr>
            <p:ph sz="half" idx="2"/>
          </p:nvPr>
        </p:nvSpPr>
        <p:spPr>
          <a:xfrm>
            <a:off x="6172203" y="1982623"/>
            <a:ext cx="4967955" cy="4328445"/>
          </a:xfrm>
        </p:spPr>
        <p:txBody>
          <a:bodyPr/>
          <a:lstStyle/>
          <a:p>
            <a:pPr marL="0" indent="0">
              <a:buNone/>
            </a:pPr>
            <a:r>
              <a:rPr lang="cs-CZ" dirty="0"/>
              <a:t>… </a:t>
            </a:r>
            <a:r>
              <a:rPr lang="en-GB" dirty="0"/>
              <a:t>to </a:t>
            </a:r>
            <a:r>
              <a:rPr lang="cs-CZ" dirty="0" err="1"/>
              <a:t>services</a:t>
            </a:r>
            <a:endParaRPr lang="cs-CZ" dirty="0"/>
          </a:p>
        </p:txBody>
      </p:sp>
      <p:sp>
        <p:nvSpPr>
          <p:cNvPr id="4" name="TextovéPole 3">
            <a:extLst>
              <a:ext uri="{FF2B5EF4-FFF2-40B4-BE49-F238E27FC236}">
                <a16:creationId xmlns:a16="http://schemas.microsoft.com/office/drawing/2014/main" id="{A8D50D90-3DD8-47D4-991B-860E7A1619B1}"/>
              </a:ext>
            </a:extLst>
          </p:cNvPr>
          <p:cNvSpPr txBox="1"/>
          <p:nvPr/>
        </p:nvSpPr>
        <p:spPr>
          <a:xfrm>
            <a:off x="1051842" y="3429000"/>
            <a:ext cx="10086534" cy="3046988"/>
          </a:xfrm>
          <a:prstGeom prst="rect">
            <a:avLst/>
          </a:prstGeom>
          <a:noFill/>
        </p:spPr>
        <p:txBody>
          <a:bodyPr wrap="square" rtlCol="0">
            <a:spAutoFit/>
          </a:bodyPr>
          <a:lstStyle/>
          <a:p>
            <a:r>
              <a:rPr lang="en-US" sz="2400" dirty="0"/>
              <a:t>Public services are often managed in </a:t>
            </a:r>
            <a:r>
              <a:rPr lang="en-US" sz="2400" b="1" dirty="0">
                <a:solidFill>
                  <a:srgbClr val="CC0066"/>
                </a:solidFill>
              </a:rPr>
              <a:t>product</a:t>
            </a:r>
            <a:r>
              <a:rPr lang="en-US" sz="2400" b="1" dirty="0"/>
              <a:t> </a:t>
            </a:r>
            <a:r>
              <a:rPr lang="en-US" sz="2400" dirty="0"/>
              <a:t>manufacturing style. Production and consumption of products is separated in time and space and variety of products is relatively limited. But public services are </a:t>
            </a:r>
            <a:r>
              <a:rPr lang="en-US" sz="2400" b="1" dirty="0">
                <a:solidFill>
                  <a:srgbClr val="CC0066"/>
                </a:solidFill>
              </a:rPr>
              <a:t>services</a:t>
            </a:r>
            <a:r>
              <a:rPr lang="en-US" sz="2400" dirty="0"/>
              <a:t>, not products. Each service is co-produced in interaction between user and provider and consumed at the moment of its provision. As people have different needs, this leads to enormous variety in demand on services. Thus, service provision should be managed in a way different from manufacturing in order to cope with the variety and complexity of demand. </a:t>
            </a:r>
            <a:endParaRPr lang="cs-CZ" sz="2400" dirty="0"/>
          </a:p>
        </p:txBody>
      </p:sp>
    </p:spTree>
    <p:extLst>
      <p:ext uri="{BB962C8B-B14F-4D97-AF65-F5344CB8AC3E}">
        <p14:creationId xmlns:p14="http://schemas.microsoft.com/office/powerpoint/2010/main" val="12122622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7886F34-BE74-4C6B-A6F0-20A9EF6138B2}"/>
              </a:ext>
            </a:extLst>
          </p:cNvPr>
          <p:cNvSpPr>
            <a:spLocks noGrp="1"/>
          </p:cNvSpPr>
          <p:nvPr>
            <p:ph type="title"/>
          </p:nvPr>
        </p:nvSpPr>
        <p:spPr/>
        <p:txBody>
          <a:bodyPr/>
          <a:lstStyle/>
          <a:p>
            <a:r>
              <a:rPr lang="cs-CZ" dirty="0" err="1"/>
              <a:t>Your</a:t>
            </a:r>
            <a:r>
              <a:rPr lang="cs-CZ" dirty="0"/>
              <a:t> </a:t>
            </a:r>
            <a:r>
              <a:rPr lang="cs-CZ" dirty="0" err="1"/>
              <a:t>companions</a:t>
            </a:r>
            <a:r>
              <a:rPr lang="cs-CZ" dirty="0"/>
              <a:t> </a:t>
            </a:r>
            <a:r>
              <a:rPr lang="cs-CZ" dirty="0" err="1"/>
              <a:t>of</a:t>
            </a:r>
            <a:r>
              <a:rPr lang="cs-CZ" dirty="0"/>
              <a:t> </a:t>
            </a:r>
            <a:r>
              <a:rPr lang="cs-CZ" dirty="0" err="1"/>
              <a:t>the</a:t>
            </a:r>
            <a:r>
              <a:rPr lang="cs-CZ" dirty="0"/>
              <a:t> </a:t>
            </a:r>
            <a:r>
              <a:rPr lang="cs-CZ" dirty="0" err="1"/>
              <a:t>previous</a:t>
            </a:r>
            <a:r>
              <a:rPr lang="cs-CZ" dirty="0"/>
              <a:t> </a:t>
            </a:r>
            <a:r>
              <a:rPr lang="cs-CZ" dirty="0" err="1"/>
              <a:t>week</a:t>
            </a:r>
            <a:endParaRPr lang="cs-CZ" dirty="0"/>
          </a:p>
        </p:txBody>
      </p:sp>
      <p:pic>
        <p:nvPicPr>
          <p:cNvPr id="6" name="Obrázek 5" descr="adamsmith.jpg">
            <a:extLst>
              <a:ext uri="{FF2B5EF4-FFF2-40B4-BE49-F238E27FC236}">
                <a16:creationId xmlns:a16="http://schemas.microsoft.com/office/drawing/2014/main" id="{DC612230-817D-465D-A28D-4A6192D6BE3C}"/>
              </a:ext>
            </a:extLst>
          </p:cNvPr>
          <p:cNvPicPr>
            <a:picLocks noChangeAspect="1"/>
          </p:cNvPicPr>
          <p:nvPr/>
        </p:nvPicPr>
        <p:blipFill>
          <a:blip r:embed="rId2" cstate="print"/>
          <a:stretch>
            <a:fillRect/>
          </a:stretch>
        </p:blipFill>
        <p:spPr>
          <a:xfrm>
            <a:off x="3186114" y="3429000"/>
            <a:ext cx="1453345" cy="2164220"/>
          </a:xfrm>
          <a:prstGeom prst="rect">
            <a:avLst/>
          </a:prstGeom>
        </p:spPr>
      </p:pic>
      <p:pic>
        <p:nvPicPr>
          <p:cNvPr id="7" name="Picture 10" descr="Výsledek obrázku pro karl marx">
            <a:extLst>
              <a:ext uri="{FF2B5EF4-FFF2-40B4-BE49-F238E27FC236}">
                <a16:creationId xmlns:a16="http://schemas.microsoft.com/office/drawing/2014/main" id="{AD8BAF27-3298-4625-BA35-49CD0C380D5B}"/>
              </a:ext>
            </a:extLst>
          </p:cNvPr>
          <p:cNvPicPr>
            <a:picLocks noChangeAspect="1" noChangeArrowheads="1"/>
          </p:cNvPicPr>
          <p:nvPr/>
        </p:nvPicPr>
        <p:blipFill>
          <a:blip r:embed="rId3" cstate="print"/>
          <a:srcRect/>
          <a:stretch>
            <a:fillRect/>
          </a:stretch>
        </p:blipFill>
        <p:spPr bwMode="auto">
          <a:xfrm>
            <a:off x="5410200" y="3429001"/>
            <a:ext cx="1540229" cy="2164220"/>
          </a:xfrm>
          <a:prstGeom prst="rect">
            <a:avLst/>
          </a:prstGeom>
          <a:noFill/>
        </p:spPr>
      </p:pic>
      <p:pic>
        <p:nvPicPr>
          <p:cNvPr id="8" name="Picture 12" descr="Výsledek obrázku pro john seddon">
            <a:extLst>
              <a:ext uri="{FF2B5EF4-FFF2-40B4-BE49-F238E27FC236}">
                <a16:creationId xmlns:a16="http://schemas.microsoft.com/office/drawing/2014/main" id="{0F3AE10E-7D61-4D18-9B48-D8B66C4E7180}"/>
              </a:ext>
            </a:extLst>
          </p:cNvPr>
          <p:cNvPicPr>
            <a:picLocks noChangeAspect="1" noChangeArrowheads="1"/>
          </p:cNvPicPr>
          <p:nvPr/>
        </p:nvPicPr>
        <p:blipFill>
          <a:blip r:embed="rId4" cstate="print"/>
          <a:srcRect/>
          <a:stretch>
            <a:fillRect/>
          </a:stretch>
        </p:blipFill>
        <p:spPr bwMode="auto">
          <a:xfrm>
            <a:off x="7552543" y="3429000"/>
            <a:ext cx="1447800" cy="1447800"/>
          </a:xfrm>
          <a:prstGeom prst="rect">
            <a:avLst/>
          </a:prstGeom>
          <a:noFill/>
        </p:spPr>
      </p:pic>
      <p:pic>
        <p:nvPicPr>
          <p:cNvPr id="10242" name="Picture 2" descr="Stream episode Hilary Cottam, Innovator and Social Entrepreneur by Business  Fights Poverty podcast | Listen online for free on SoundCloud">
            <a:extLst>
              <a:ext uri="{FF2B5EF4-FFF2-40B4-BE49-F238E27FC236}">
                <a16:creationId xmlns:a16="http://schemas.microsoft.com/office/drawing/2014/main" id="{18F0D396-4D86-492F-A7A7-8C6B3387A43A}"/>
              </a:ext>
            </a:extLst>
          </p:cNvPr>
          <p:cNvPicPr>
            <a:picLocks noGrp="1" noChangeAspect="1" noChangeArrowheads="1"/>
          </p:cNvPicPr>
          <p:nvPr>
            <p:ph idx="1"/>
          </p:nvPr>
        </p:nvPicPr>
        <p:blipFill>
          <a:blip r:embed="rId5">
            <a:extLst>
              <a:ext uri="{28A0092B-C50C-407E-A947-70E740481C1C}">
                <a14:useLocalDpi xmlns:a14="http://schemas.microsoft.com/office/drawing/2010/main" val="0"/>
              </a:ext>
            </a:extLst>
          </a:blip>
          <a:srcRect/>
          <a:stretch>
            <a:fillRect/>
          </a:stretch>
        </p:blipFill>
        <p:spPr bwMode="auto">
          <a:xfrm>
            <a:off x="1051846" y="1283047"/>
            <a:ext cx="1425666" cy="1425666"/>
          </a:xfrm>
          <a:prstGeom prst="rect">
            <a:avLst/>
          </a:prstGeom>
          <a:noFill/>
          <a:extLst>
            <a:ext uri="{909E8E84-426E-40DD-AFC4-6F175D3DCCD1}">
              <a14:hiddenFill xmlns:a14="http://schemas.microsoft.com/office/drawing/2010/main">
                <a:solidFill>
                  <a:srgbClr val="FFFFFF"/>
                </a:solidFill>
              </a14:hiddenFill>
            </a:ext>
          </a:extLst>
        </p:spPr>
      </p:pic>
      <p:pic>
        <p:nvPicPr>
          <p:cNvPr id="10244" name="Picture 4" descr="ᗪᗩᐯᕮ SᑎOᗯᗪᕮᑎ 🏴󠁧󠁢󠁷󠁬󠁳󠁿 🇪🇺 (@snowded) | Twitter">
            <a:extLst>
              <a:ext uri="{FF2B5EF4-FFF2-40B4-BE49-F238E27FC236}">
                <a16:creationId xmlns:a16="http://schemas.microsoft.com/office/drawing/2014/main" id="{AB739EE9-E4BB-451C-88DE-E912E6EE074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186114" y="1264780"/>
            <a:ext cx="1443934" cy="1443934"/>
          </a:xfrm>
          <a:prstGeom prst="rect">
            <a:avLst/>
          </a:prstGeom>
          <a:noFill/>
          <a:extLst>
            <a:ext uri="{909E8E84-426E-40DD-AFC4-6F175D3DCCD1}">
              <a14:hiddenFill xmlns:a14="http://schemas.microsoft.com/office/drawing/2010/main">
                <a:solidFill>
                  <a:srgbClr val="FFFFFF"/>
                </a:solidFill>
              </a14:hiddenFill>
            </a:ext>
          </a:extLst>
        </p:spPr>
      </p:pic>
      <p:pic>
        <p:nvPicPr>
          <p:cNvPr id="10246" name="Picture 6" descr="Professor Gwyn Bevan">
            <a:extLst>
              <a:ext uri="{FF2B5EF4-FFF2-40B4-BE49-F238E27FC236}">
                <a16:creationId xmlns:a16="http://schemas.microsoft.com/office/drawing/2014/main" id="{F18B5E0B-DFA9-4C10-80E8-21F2578DE64E}"/>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5410200" y="1283047"/>
            <a:ext cx="1443934" cy="1443934"/>
          </a:xfrm>
          <a:prstGeom prst="rect">
            <a:avLst/>
          </a:prstGeom>
          <a:noFill/>
          <a:extLst>
            <a:ext uri="{909E8E84-426E-40DD-AFC4-6F175D3DCCD1}">
              <a14:hiddenFill xmlns:a14="http://schemas.microsoft.com/office/drawing/2010/main">
                <a:solidFill>
                  <a:srgbClr val="FFFFFF"/>
                </a:solidFill>
              </a14:hiddenFill>
            </a:ext>
          </a:extLst>
        </p:spPr>
      </p:pic>
      <p:sp>
        <p:nvSpPr>
          <p:cNvPr id="9" name="TextovéPole 8">
            <a:extLst>
              <a:ext uri="{FF2B5EF4-FFF2-40B4-BE49-F238E27FC236}">
                <a16:creationId xmlns:a16="http://schemas.microsoft.com/office/drawing/2014/main" id="{D8518776-75E4-4E47-827D-E7EE0BB9A318}"/>
              </a:ext>
            </a:extLst>
          </p:cNvPr>
          <p:cNvSpPr txBox="1"/>
          <p:nvPr/>
        </p:nvSpPr>
        <p:spPr>
          <a:xfrm>
            <a:off x="1028804" y="2853546"/>
            <a:ext cx="1471750" cy="369332"/>
          </a:xfrm>
          <a:prstGeom prst="rect">
            <a:avLst/>
          </a:prstGeom>
          <a:noFill/>
        </p:spPr>
        <p:txBody>
          <a:bodyPr wrap="none" rtlCol="0">
            <a:spAutoFit/>
          </a:bodyPr>
          <a:lstStyle/>
          <a:p>
            <a:r>
              <a:rPr lang="cs-CZ" dirty="0"/>
              <a:t>Hilary </a:t>
            </a:r>
            <a:r>
              <a:rPr lang="cs-CZ" dirty="0" err="1"/>
              <a:t>Cottam</a:t>
            </a:r>
            <a:endParaRPr lang="cs-CZ" dirty="0"/>
          </a:p>
        </p:txBody>
      </p:sp>
      <p:sp>
        <p:nvSpPr>
          <p:cNvPr id="13" name="TextovéPole 12">
            <a:extLst>
              <a:ext uri="{FF2B5EF4-FFF2-40B4-BE49-F238E27FC236}">
                <a16:creationId xmlns:a16="http://schemas.microsoft.com/office/drawing/2014/main" id="{23D90C20-A126-4625-91A1-4AD42DED2AB2}"/>
              </a:ext>
            </a:extLst>
          </p:cNvPr>
          <p:cNvSpPr txBox="1"/>
          <p:nvPr/>
        </p:nvSpPr>
        <p:spPr>
          <a:xfrm>
            <a:off x="3158298" y="2884191"/>
            <a:ext cx="1575047" cy="369332"/>
          </a:xfrm>
          <a:prstGeom prst="rect">
            <a:avLst/>
          </a:prstGeom>
          <a:noFill/>
        </p:spPr>
        <p:txBody>
          <a:bodyPr wrap="none" rtlCol="0">
            <a:spAutoFit/>
          </a:bodyPr>
          <a:lstStyle/>
          <a:p>
            <a:r>
              <a:rPr lang="cs-CZ" dirty="0"/>
              <a:t>Dave </a:t>
            </a:r>
            <a:r>
              <a:rPr lang="cs-CZ" dirty="0" err="1"/>
              <a:t>Snowden</a:t>
            </a:r>
            <a:endParaRPr lang="cs-CZ" dirty="0"/>
          </a:p>
        </p:txBody>
      </p:sp>
      <p:sp>
        <p:nvSpPr>
          <p:cNvPr id="14" name="TextovéPole 13">
            <a:extLst>
              <a:ext uri="{FF2B5EF4-FFF2-40B4-BE49-F238E27FC236}">
                <a16:creationId xmlns:a16="http://schemas.microsoft.com/office/drawing/2014/main" id="{37870822-30D1-4F5E-9D18-7A33745A1249}"/>
              </a:ext>
            </a:extLst>
          </p:cNvPr>
          <p:cNvSpPr txBox="1"/>
          <p:nvPr/>
        </p:nvSpPr>
        <p:spPr>
          <a:xfrm>
            <a:off x="5344643" y="2893325"/>
            <a:ext cx="1345946" cy="369332"/>
          </a:xfrm>
          <a:prstGeom prst="rect">
            <a:avLst/>
          </a:prstGeom>
          <a:noFill/>
        </p:spPr>
        <p:txBody>
          <a:bodyPr wrap="none" rtlCol="0">
            <a:spAutoFit/>
          </a:bodyPr>
          <a:lstStyle/>
          <a:p>
            <a:r>
              <a:rPr lang="cs-CZ" dirty="0" err="1"/>
              <a:t>Gwyn</a:t>
            </a:r>
            <a:r>
              <a:rPr lang="cs-CZ" dirty="0"/>
              <a:t> </a:t>
            </a:r>
            <a:r>
              <a:rPr lang="cs-CZ" dirty="0" err="1"/>
              <a:t>Bevan</a:t>
            </a:r>
            <a:endParaRPr lang="cs-CZ" dirty="0"/>
          </a:p>
        </p:txBody>
      </p:sp>
      <p:sp>
        <p:nvSpPr>
          <p:cNvPr id="15" name="TextovéPole 14">
            <a:extLst>
              <a:ext uri="{FF2B5EF4-FFF2-40B4-BE49-F238E27FC236}">
                <a16:creationId xmlns:a16="http://schemas.microsoft.com/office/drawing/2014/main" id="{E1757CA4-EDFB-4D17-A11C-8D4E23C3FA89}"/>
              </a:ext>
            </a:extLst>
          </p:cNvPr>
          <p:cNvSpPr txBox="1"/>
          <p:nvPr/>
        </p:nvSpPr>
        <p:spPr>
          <a:xfrm>
            <a:off x="3158298" y="5768697"/>
            <a:ext cx="1329210" cy="369332"/>
          </a:xfrm>
          <a:prstGeom prst="rect">
            <a:avLst/>
          </a:prstGeom>
          <a:noFill/>
        </p:spPr>
        <p:txBody>
          <a:bodyPr wrap="none" rtlCol="0">
            <a:spAutoFit/>
          </a:bodyPr>
          <a:lstStyle/>
          <a:p>
            <a:r>
              <a:rPr lang="cs-CZ" dirty="0"/>
              <a:t>Adam Smith</a:t>
            </a:r>
          </a:p>
        </p:txBody>
      </p:sp>
      <p:sp>
        <p:nvSpPr>
          <p:cNvPr id="16" name="TextovéPole 15">
            <a:extLst>
              <a:ext uri="{FF2B5EF4-FFF2-40B4-BE49-F238E27FC236}">
                <a16:creationId xmlns:a16="http://schemas.microsoft.com/office/drawing/2014/main" id="{4A823CB8-9AB4-43F5-ACB3-2FD00CFE64CF}"/>
              </a:ext>
            </a:extLst>
          </p:cNvPr>
          <p:cNvSpPr txBox="1"/>
          <p:nvPr/>
        </p:nvSpPr>
        <p:spPr>
          <a:xfrm>
            <a:off x="5431395" y="5768697"/>
            <a:ext cx="1084912" cy="369332"/>
          </a:xfrm>
          <a:prstGeom prst="rect">
            <a:avLst/>
          </a:prstGeom>
          <a:noFill/>
        </p:spPr>
        <p:txBody>
          <a:bodyPr wrap="none" rtlCol="0">
            <a:spAutoFit/>
          </a:bodyPr>
          <a:lstStyle/>
          <a:p>
            <a:r>
              <a:rPr lang="cs-CZ" dirty="0"/>
              <a:t>Karl Marx</a:t>
            </a:r>
          </a:p>
        </p:txBody>
      </p:sp>
      <p:sp>
        <p:nvSpPr>
          <p:cNvPr id="17" name="TextovéPole 16">
            <a:extLst>
              <a:ext uri="{FF2B5EF4-FFF2-40B4-BE49-F238E27FC236}">
                <a16:creationId xmlns:a16="http://schemas.microsoft.com/office/drawing/2014/main" id="{3A87F902-4DB9-40A0-8CBA-7048FD845D4F}"/>
              </a:ext>
            </a:extLst>
          </p:cNvPr>
          <p:cNvSpPr txBox="1"/>
          <p:nvPr/>
        </p:nvSpPr>
        <p:spPr>
          <a:xfrm>
            <a:off x="7583785" y="5058456"/>
            <a:ext cx="1385316" cy="369332"/>
          </a:xfrm>
          <a:prstGeom prst="rect">
            <a:avLst/>
          </a:prstGeom>
          <a:noFill/>
        </p:spPr>
        <p:txBody>
          <a:bodyPr wrap="none" rtlCol="0">
            <a:spAutoFit/>
          </a:bodyPr>
          <a:lstStyle/>
          <a:p>
            <a:r>
              <a:rPr lang="cs-CZ" dirty="0"/>
              <a:t>John </a:t>
            </a:r>
            <a:r>
              <a:rPr lang="cs-CZ" dirty="0" err="1"/>
              <a:t>Seddon</a:t>
            </a:r>
            <a:endParaRPr lang="cs-CZ" dirty="0"/>
          </a:p>
        </p:txBody>
      </p:sp>
    </p:spTree>
    <p:extLst>
      <p:ext uri="{BB962C8B-B14F-4D97-AF65-F5344CB8AC3E}">
        <p14:creationId xmlns:p14="http://schemas.microsoft.com/office/powerpoint/2010/main" val="13090088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p:cNvSpPr>
            <a:spLocks noGrp="1"/>
          </p:cNvSpPr>
          <p:nvPr>
            <p:ph type="title"/>
          </p:nvPr>
        </p:nvSpPr>
        <p:spPr/>
        <p:txBody>
          <a:bodyPr/>
          <a:lstStyle/>
          <a:p>
            <a:r>
              <a:rPr lang="en-GB" noProof="0"/>
              <a:t>Reading reflections</a:t>
            </a:r>
          </a:p>
        </p:txBody>
      </p:sp>
      <p:sp>
        <p:nvSpPr>
          <p:cNvPr id="3" name="Zástupný symbol pro obsah 2"/>
          <p:cNvSpPr>
            <a:spLocks noGrp="1"/>
          </p:cNvSpPr>
          <p:nvPr>
            <p:ph idx="1"/>
          </p:nvPr>
        </p:nvSpPr>
        <p:spPr/>
        <p:txBody>
          <a:bodyPr/>
          <a:lstStyle/>
          <a:p>
            <a:r>
              <a:rPr lang="en-GB" noProof="0" dirty="0"/>
              <a:t>Split into groups</a:t>
            </a:r>
          </a:p>
          <a:p>
            <a:r>
              <a:rPr lang="en-GB" noProof="0" dirty="0"/>
              <a:t>Do exercise </a:t>
            </a:r>
            <a:r>
              <a:rPr lang="cs-CZ" noProof="0" dirty="0"/>
              <a:t>2</a:t>
            </a:r>
            <a:r>
              <a:rPr lang="en-GB" noProof="0" dirty="0"/>
              <a:t>-1, first individually and then discuss within groups</a:t>
            </a:r>
          </a:p>
          <a:p>
            <a:endParaRPr lang="en-GB" noProof="0" dirty="0"/>
          </a:p>
          <a:p>
            <a:r>
              <a:rPr lang="en-GB" noProof="0" dirty="0"/>
              <a:t>Do exercise </a:t>
            </a:r>
            <a:r>
              <a:rPr lang="cs-CZ" noProof="0" dirty="0"/>
              <a:t>2</a:t>
            </a:r>
            <a:r>
              <a:rPr lang="en-GB" noProof="0" dirty="0"/>
              <a:t>-2, first individually. </a:t>
            </a:r>
          </a:p>
          <a:p>
            <a:r>
              <a:rPr lang="en-GB" noProof="0" dirty="0"/>
              <a:t>Then compare within groups and try to explain each other the problematic points.</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3060</TotalTime>
  <Words>3776</Words>
  <Application>Microsoft Office PowerPoint</Application>
  <PresentationFormat>Širokoúhlá obrazovka</PresentationFormat>
  <Paragraphs>448</Paragraphs>
  <Slides>61</Slides>
  <Notes>11</Notes>
  <HiddenSlides>0</HiddenSlides>
  <MMClips>0</MMClips>
  <ScaleCrop>false</ScaleCrop>
  <HeadingPairs>
    <vt:vector size="6" baseType="variant">
      <vt:variant>
        <vt:lpstr>Použitá písma</vt:lpstr>
      </vt:variant>
      <vt:variant>
        <vt:i4>5</vt:i4>
      </vt:variant>
      <vt:variant>
        <vt:lpstr>Motiv</vt:lpstr>
      </vt:variant>
      <vt:variant>
        <vt:i4>1</vt:i4>
      </vt:variant>
      <vt:variant>
        <vt:lpstr>Nadpisy snímků</vt:lpstr>
      </vt:variant>
      <vt:variant>
        <vt:i4>61</vt:i4>
      </vt:variant>
    </vt:vector>
  </HeadingPairs>
  <TitlesOfParts>
    <vt:vector size="67" baseType="lpstr">
      <vt:lpstr>ＭＳ Ｐゴシック</vt:lpstr>
      <vt:lpstr>Arial</vt:lpstr>
      <vt:lpstr>Calibri</vt:lpstr>
      <vt:lpstr>Calibri Light</vt:lpstr>
      <vt:lpstr>Wingdings</vt:lpstr>
      <vt:lpstr>Motiv Office</vt:lpstr>
      <vt:lpstr>Public Management for 21st Century</vt:lpstr>
      <vt:lpstr>Outline for today:</vt:lpstr>
      <vt:lpstr>But first some more introductions</vt:lpstr>
      <vt:lpstr>Public Management for 21st Century</vt:lpstr>
      <vt:lpstr>Shift #1: The environment we operate in </vt:lpstr>
      <vt:lpstr>Shift #2: Purpose: human development</vt:lpstr>
      <vt:lpstr>Shift #3: What the public sector delivers (and how it manages the delivery)</vt:lpstr>
      <vt:lpstr>Your companions of the previous week</vt:lpstr>
      <vt:lpstr>Reading reflections</vt:lpstr>
      <vt:lpstr>Reflections and clarifications</vt:lpstr>
      <vt:lpstr>The Cynefin framework (/kəˈnɛvɪn/)</vt:lpstr>
      <vt:lpstr>Prezentace aplikace PowerPoint</vt:lpstr>
      <vt:lpstr>Prezentace aplikace PowerPoint</vt:lpstr>
      <vt:lpstr>Prezentace aplikace PowerPoint</vt:lpstr>
      <vt:lpstr>The Cynefin framework</vt:lpstr>
      <vt:lpstr>What’s Measured Is What Matters</vt:lpstr>
      <vt:lpstr>Dilbert‘s take aways from readings</vt:lpstr>
      <vt:lpstr>What gets measured, gets done…</vt:lpstr>
      <vt:lpstr>Prezentace aplikace PowerPoint</vt:lpstr>
      <vt:lpstr>Prezentace aplikace PowerPoint</vt:lpstr>
      <vt:lpstr> What gets measured, gets done…</vt:lpstr>
      <vt:lpstr>What gets measured, gets done…</vt:lpstr>
      <vt:lpstr>Problem of targets</vt:lpstr>
      <vt:lpstr>Goodhart‘s Law</vt:lpstr>
      <vt:lpstr>How thinking rules the systems</vt:lpstr>
      <vt:lpstr>Proclaimed vs. de-facto purpose – EU funds</vt:lpstr>
      <vt:lpstr>Measures and targets – main message</vt:lpstr>
      <vt:lpstr>Failure demand  &amp; Value demand Exercise: UK Police Force</vt:lpstr>
      <vt:lpstr>Demand Exercise</vt:lpstr>
      <vt:lpstr>Value and failure demand</vt:lpstr>
      <vt:lpstr>Prezentace aplikace PowerPoint</vt:lpstr>
      <vt:lpstr>Public Management for 21st Century</vt:lpstr>
      <vt:lpstr>Shift #4: The Nature of Public Organisations</vt:lpstr>
      <vt:lpstr>Group discussion</vt:lpstr>
      <vt:lpstr>Quick discussion </vt:lpstr>
      <vt:lpstr>Shift #4: The Nature of Public Organisations</vt:lpstr>
      <vt:lpstr>Shift #5: Motivation of Staff</vt:lpstr>
      <vt:lpstr>Flow</vt:lpstr>
      <vt:lpstr>Flow</vt:lpstr>
      <vt:lpstr>Prezentace aplikace PowerPoint</vt:lpstr>
      <vt:lpstr>Prezentace aplikace PowerPoint</vt:lpstr>
      <vt:lpstr>Shift #5: Motivation of Staff</vt:lpstr>
      <vt:lpstr>Shift #6: Accountability</vt:lpstr>
      <vt:lpstr>Accountability - discussion</vt:lpstr>
      <vt:lpstr>Shift #6: Accountability</vt:lpstr>
      <vt:lpstr>Your companions for the next three weeks</vt:lpstr>
      <vt:lpstr>Reading and watching list</vt:lpstr>
      <vt:lpstr>Prezentace aplikace PowerPoint</vt:lpstr>
      <vt:lpstr>Homework #2</vt:lpstr>
      <vt:lpstr>Double-loop learning</vt:lpstr>
      <vt:lpstr>Double-loop learning – Malaria example</vt:lpstr>
      <vt:lpstr>Policy cycle is (typically) a single-loop learning</vt:lpstr>
      <vt:lpstr>Course overview - Structure</vt:lpstr>
      <vt:lpstr>Prezentace aplikace PowerPoint</vt:lpstr>
      <vt:lpstr>Prezentace aplikace PowerPoint</vt:lpstr>
      <vt:lpstr>Prezentace aplikace PowerPoint</vt:lpstr>
      <vt:lpstr>A continuum of services…</vt:lpstr>
      <vt:lpstr>A continuum of services…</vt:lpstr>
      <vt:lpstr>A continuum of services…</vt:lpstr>
      <vt:lpstr>Reflections and clarifications</vt:lpstr>
      <vt:lpstr>Prezentace aplikace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Public Management for 21st Century</dc:title>
  <dc:creator>Vláďa</dc:creator>
  <cp:lastModifiedBy>Vláďa</cp:lastModifiedBy>
  <cp:revision>63</cp:revision>
  <dcterms:created xsi:type="dcterms:W3CDTF">2021-10-02T08:48:21Z</dcterms:created>
  <dcterms:modified xsi:type="dcterms:W3CDTF">2022-10-19T20:37:16Z</dcterms:modified>
</cp:coreProperties>
</file>