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8" autoAdjust="0"/>
    <p:restoredTop sz="94660"/>
  </p:normalViewPr>
  <p:slideViewPr>
    <p:cSldViewPr>
      <p:cViewPr varScale="1">
        <p:scale>
          <a:sx n="90" d="100"/>
          <a:sy n="90" d="100"/>
        </p:scale>
        <p:origin x="686" y="-52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9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23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47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09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7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03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6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25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3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2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A168-B2E5-44B0-97F3-62EDE82952D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7E693-1863-4317-8EF5-F07AC1D06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8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B-7d0m3ITrz4SM&amp;tbnid=LShstrl23U8kpM:&amp;ved=0CAUQjRw&amp;url=http://www.ordinace.cz/clanek/ozivovani-obecne-zasady/&amp;ei=2TLGU8LXF66N4gTpuYDIAg&amp;bvm=bv.71126742,d.d2k&amp;psig=AFQjCNFUh6QUQZRrVNRV5XaXbjG-0kLUyA&amp;ust=1405584438927557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eHeg8I7xuY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6512" y="1378511"/>
            <a:ext cx="92170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/>
              <a:t>CARDIOPULMONARY RESUSCITATION</a:t>
            </a:r>
            <a:endParaRPr lang="cs-CZ" sz="8000"/>
          </a:p>
        </p:txBody>
      </p:sp>
      <p:pic>
        <p:nvPicPr>
          <p:cNvPr id="3" name="Picture 2" descr="http://www.ordinace.cz/img/articles/16b9/71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540" y="3861048"/>
            <a:ext cx="4232920" cy="238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688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WHEN TO STOP CPR?</a:t>
            </a:r>
            <a:endParaRPr lang="cs-CZ" altLang="cs-CZ" sz="1000" b="1"/>
          </a:p>
          <a:p>
            <a:r>
              <a:rPr lang="cs-CZ" altLang="cs-CZ" sz="2200" b="1"/>
              <a:t> </a:t>
            </a:r>
            <a:endParaRPr lang="cs-CZ" alt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/>
              <a:t>vital functions re-established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/>
              <a:t>casualty under professional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/>
              <a:t>vital functions </a:t>
            </a:r>
            <a:r>
              <a:rPr lang="cs-CZ" altLang="cs-CZ" sz="2200"/>
              <a:t>not</a:t>
            </a:r>
            <a:r>
              <a:rPr lang="en-US" altLang="cs-CZ" sz="2200"/>
              <a:t> re-established</a:t>
            </a:r>
            <a:r>
              <a:rPr lang="cs-CZ" altLang="cs-CZ" sz="2200"/>
              <a:t> after 30-60 minutes of CPR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/>
              <a:t>rescuer physically exhausted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/>
          </a:p>
          <a:p>
            <a:r>
              <a:rPr lang="cs-CZ" altLang="cs-CZ" sz="3200" b="1"/>
              <a:t>WHEN NOT TO START CPR?</a:t>
            </a:r>
            <a:endParaRPr lang="cs-CZ" alt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/>
              <a:t>rescuer in danger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/>
              <a:t>signs of death</a:t>
            </a:r>
            <a:endParaRPr lang="cs-CZ" alt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/>
              <a:t>injuries </a:t>
            </a:r>
            <a:r>
              <a:rPr lang="en-GB" altLang="cs-CZ" sz="2200"/>
              <a:t>incompatible</a:t>
            </a:r>
            <a:r>
              <a:rPr lang="cs-CZ" altLang="cs-CZ" sz="2200"/>
              <a:t> </a:t>
            </a:r>
            <a:r>
              <a:rPr lang="en-GB" altLang="cs-CZ" sz="2200"/>
              <a:t>with</a:t>
            </a:r>
            <a:r>
              <a:rPr lang="cs-CZ" altLang="cs-CZ" sz="2200"/>
              <a:t> </a:t>
            </a:r>
            <a:r>
              <a:rPr lang="en-GB" altLang="cs-CZ" sz="2200"/>
              <a:t>life</a:t>
            </a:r>
            <a:endParaRPr lang="cs-CZ" altLang="cs-CZ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/>
              <a:t>final </a:t>
            </a:r>
            <a:r>
              <a:rPr lang="cs-CZ" altLang="cs-CZ" sz="2200"/>
              <a:t>stage</a:t>
            </a:r>
            <a:r>
              <a:rPr lang="en-US" altLang="cs-CZ" sz="2200"/>
              <a:t> of </a:t>
            </a:r>
            <a:r>
              <a:rPr lang="cs-CZ" altLang="cs-CZ" sz="2200"/>
              <a:t>fatal</a:t>
            </a:r>
            <a:r>
              <a:rPr lang="en-US" altLang="cs-CZ" sz="2200"/>
              <a:t> disease</a:t>
            </a:r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01696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31026"/>
            <a:ext cx="84249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OF DEATH</a:t>
            </a:r>
          </a:p>
          <a:p>
            <a:endParaRPr lang="cs-CZ" sz="10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pallor mortis - paleness (15-120 min. after death)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livor mortis - setting of blood in lower part of body (1 houh after death)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algor mortis - reduction in body temperature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rigor mortis - stiffness (2-4 hours)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decomposition</a:t>
            </a:r>
          </a:p>
          <a:p>
            <a:endParaRPr lang="cs-CZ" sz="500"/>
          </a:p>
          <a:p>
            <a:r>
              <a:rPr lang="cs-CZ" sz="2200" b="1">
                <a:solidFill>
                  <a:srgbClr val="0070C0"/>
                </a:solidFill>
              </a:rPr>
              <a:t>Clinical death </a:t>
            </a:r>
            <a:r>
              <a:rPr lang="cs-CZ" sz="2200"/>
              <a:t>- cardiac arrest - reversible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/>
          </a:p>
          <a:p>
            <a:r>
              <a:rPr lang="cs-CZ" sz="2200" b="1">
                <a:solidFill>
                  <a:srgbClr val="0070C0"/>
                </a:solidFill>
              </a:rPr>
              <a:t>Biological death </a:t>
            </a:r>
            <a:r>
              <a:rPr lang="cs-CZ" sz="2200"/>
              <a:t>- brain death (electrical activity of brain ceased)</a:t>
            </a:r>
          </a:p>
          <a:p>
            <a:r>
              <a:rPr lang="cs-CZ" sz="2200"/>
              <a:t> 3-5 minutes after cardiac arrest</a:t>
            </a:r>
          </a:p>
        </p:txBody>
      </p:sp>
    </p:spTree>
    <p:extLst>
      <p:ext uri="{BB962C8B-B14F-4D97-AF65-F5344CB8AC3E}">
        <p14:creationId xmlns:p14="http://schemas.microsoft.com/office/powerpoint/2010/main" val="2537957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AUTOMATIC EXTERNAL DEFIBRILATOR - AED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electronic portable device that is able to diagnose potentially life-threatening cardiac arrythmias and is able to treat them by application of brief electroshocs through electrodes placed on chest wall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get AED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switch 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follow voice commands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remove clothing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apply pads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follow voice commands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interrupt CPR!</a:t>
            </a:r>
          </a:p>
          <a:p>
            <a:endParaRPr lang="cs-CZ" sz="2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419384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0547" y="404663"/>
            <a:ext cx="8424936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AGONAL GASPING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abnormal uneffective breathing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present in up to 40% of sudden cardiac arrest victims in first minutes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indication to </a:t>
            </a:r>
            <a:r>
              <a:rPr lang="cs-CZ" sz="2200" b="1">
                <a:solidFill>
                  <a:srgbClr val="FF0000"/>
                </a:solidFill>
              </a:rPr>
              <a:t>start CPR </a:t>
            </a:r>
            <a:r>
              <a:rPr lang="cs-CZ" sz="2200" b="1"/>
              <a:t>and get AED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confuse with normal breathing!</a:t>
            </a:r>
          </a:p>
          <a:p>
            <a:endParaRPr lang="cs-CZ" sz="2200" b="1"/>
          </a:p>
          <a:p>
            <a:endParaRPr lang="cs-CZ" sz="2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 b="1"/>
          </a:p>
          <a:p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137786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CARDIOPULMONARY RESUSCITATION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emergency lifesaving procedure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to restore and maintain breathing and circulation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to provide oxygen to heart, brain and other vital organs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combination of chest compressions and rescue breaths</a:t>
            </a:r>
            <a:r>
              <a:rPr lang="cs-CZ" sz="2200" i="1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endParaRPr lang="cs-CZ" sz="2200" i="1">
              <a:solidFill>
                <a:srgbClr val="0070C0"/>
              </a:solidFill>
            </a:endParaRPr>
          </a:p>
          <a:p>
            <a:r>
              <a:rPr lang="cs-CZ" sz="2200" b="1"/>
              <a:t>Basic life support - BLS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provided by lay first aiders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on site of accident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no special tools available</a:t>
            </a:r>
          </a:p>
          <a:p>
            <a:endParaRPr lang="cs-CZ" sz="2200" b="1"/>
          </a:p>
          <a:p>
            <a:r>
              <a:rPr lang="cs-CZ" sz="2200" b="1"/>
              <a:t>Advanced life support - 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follows basic life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provided by specially trained professionals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special medical equipement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transport</a:t>
            </a:r>
          </a:p>
        </p:txBody>
      </p:sp>
      <p:pic>
        <p:nvPicPr>
          <p:cNvPr id="2052" name="Picture 4" descr="g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532" y="2780928"/>
            <a:ext cx="442593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31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16632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ADULT  BASIC LIFE SUPPORT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start if person is unconscious and not breathing normally</a:t>
            </a:r>
            <a:endParaRPr lang="cs-CZ" sz="2200" i="1">
              <a:solidFill>
                <a:srgbClr val="0070C0"/>
              </a:solidFill>
            </a:endParaRPr>
          </a:p>
          <a:p>
            <a:r>
              <a:rPr lang="cs-CZ" sz="1000" b="1"/>
              <a:t> </a:t>
            </a:r>
          </a:p>
          <a:p>
            <a:r>
              <a:rPr lang="cs-CZ" sz="2200" b="1"/>
              <a:t>SEQUENCE OF STEPS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danger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response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unresponsive </a:t>
            </a:r>
            <a:r>
              <a:rPr lang="cs-CZ" sz="2200" b="1"/>
              <a:t>- turn on back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airway - head-tilt chin-lift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breathing (10 seconds)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not breathing normally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send for AED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start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000" b="1"/>
          </a:p>
          <a:p>
            <a:r>
              <a:rPr lang="cs-CZ" sz="2200" b="1"/>
              <a:t>Follow </a:t>
            </a:r>
            <a:r>
              <a:rPr lang="cs-CZ" sz="2200" b="1">
                <a:solidFill>
                  <a:srgbClr val="0070C0"/>
                </a:solidFill>
              </a:rPr>
              <a:t>C-A-B rule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alternate 30 chest compressions and 2 rescue breaths</a:t>
            </a:r>
            <a:endParaRPr lang="cs-CZ" sz="2200"/>
          </a:p>
        </p:txBody>
      </p:sp>
      <p:sp>
        <p:nvSpPr>
          <p:cNvPr id="3" name="TextovéPole 2"/>
          <p:cNvSpPr txBox="1"/>
          <p:nvPr/>
        </p:nvSpPr>
        <p:spPr>
          <a:xfrm>
            <a:off x="3131840" y="5345921"/>
            <a:ext cx="5256584" cy="13234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>
                <a:solidFill>
                  <a:srgbClr val="FF0000"/>
                </a:solidFill>
              </a:rPr>
              <a:t>30 : 2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96752"/>
            <a:ext cx="1577296" cy="1577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7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C-A-B  RULE</a:t>
            </a:r>
          </a:p>
          <a:p>
            <a:endParaRPr lang="cs-CZ" sz="1000" b="1"/>
          </a:p>
          <a:p>
            <a:r>
              <a:rPr lang="cs-CZ" sz="2200" b="1">
                <a:solidFill>
                  <a:srgbClr val="FF0000"/>
                </a:solidFill>
              </a:rPr>
              <a:t>C</a:t>
            </a:r>
            <a:r>
              <a:rPr lang="cs-CZ" sz="2200" b="1">
                <a:solidFill>
                  <a:srgbClr val="0070C0"/>
                </a:solidFill>
              </a:rPr>
              <a:t> - Chest Compressions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30 compressions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compression rate 100-120/min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compression depth at least 5 cm (no more than 6 cm)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allow full chest wall recoil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minimize interruptions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000" b="1"/>
          </a:p>
          <a:p>
            <a:r>
              <a:rPr lang="cs-CZ" sz="2200" b="1">
                <a:solidFill>
                  <a:srgbClr val="FF0000"/>
                </a:solidFill>
              </a:rPr>
              <a:t>A</a:t>
            </a:r>
            <a:r>
              <a:rPr lang="cs-CZ" sz="2200" b="1">
                <a:solidFill>
                  <a:srgbClr val="0070C0"/>
                </a:solidFill>
              </a:rPr>
              <a:t> - Airway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airway - head-tilt chin-lift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000" b="1"/>
          </a:p>
          <a:p>
            <a:r>
              <a:rPr lang="cs-CZ" sz="2200" b="1">
                <a:solidFill>
                  <a:srgbClr val="FF0000"/>
                </a:solidFill>
              </a:rPr>
              <a:t>B</a:t>
            </a:r>
            <a:r>
              <a:rPr lang="cs-CZ" sz="2200" b="1">
                <a:solidFill>
                  <a:srgbClr val="0070C0"/>
                </a:solidFill>
              </a:rPr>
              <a:t> - Breathing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2 rescue breaths (mouth to mouth)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1 breath every 6 seconds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duration of 1 breath 1 second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normal tidal volume (500 ml)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78463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468503"/>
            <a:ext cx="8280920" cy="24006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5000" b="1" dirty="0">
                <a:solidFill>
                  <a:srgbClr val="FF0000"/>
                </a:solidFill>
              </a:rPr>
              <a:t>30 : 2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476672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COMPRESSION VENTILATION RATIO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5805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>
                <a:hlinkClick r:id="rId2"/>
              </a:rPr>
              <a:t>https://www.youtube.com/watch?v=MeHeg8I7xuY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6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CHEST COMPRESSION-ONLY CPR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alternative for those who are unwilling, unable, untrained to perform full CPR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compression rate 100-120/min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compression depth at least 5 cm (no more than 6 cm)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allow full chest wall recoil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no interruptions</a:t>
            </a:r>
          </a:p>
          <a:p>
            <a:pPr marL="342900" indent="-342900">
              <a:buFontTx/>
              <a:buChar char="-"/>
            </a:pPr>
            <a:endParaRPr lang="cs-CZ" sz="2200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4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75275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CHILD AND INFANT  BASIC LIFE SUPPORT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start if child is unconscious and not breathing normally</a:t>
            </a:r>
            <a:endParaRPr lang="cs-CZ" sz="2200" i="1">
              <a:solidFill>
                <a:srgbClr val="0070C0"/>
              </a:solidFill>
            </a:endParaRPr>
          </a:p>
          <a:p>
            <a:r>
              <a:rPr lang="cs-CZ" sz="1000" b="1"/>
              <a:t> </a:t>
            </a:r>
          </a:p>
          <a:p>
            <a:r>
              <a:rPr lang="cs-CZ" sz="2200" b="1"/>
              <a:t>SEQUENCE OF STEPS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danger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response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unresponsive - turn on back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airway - head-tilt chin-lift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breathing (10 seconds)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not breathing normally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5 initial rescue breaths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start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call EMS after 1 minute of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continue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000" b="1"/>
          </a:p>
          <a:p>
            <a:r>
              <a:rPr lang="cs-CZ" sz="2200" b="1"/>
              <a:t>After 5 initial rescue breaths follow C-A-B rule with compression- ventilation </a:t>
            </a:r>
            <a:r>
              <a:rPr lang="cs-CZ" sz="2200" b="1">
                <a:solidFill>
                  <a:srgbClr val="FF0000"/>
                </a:solidFill>
              </a:rPr>
              <a:t>ratio 30 : 2</a:t>
            </a:r>
            <a:r>
              <a:rPr lang="cs-CZ" sz="2200" b="1"/>
              <a:t>. </a:t>
            </a:r>
          </a:p>
          <a:p>
            <a:endParaRPr lang="cs-CZ" sz="2200" b="1"/>
          </a:p>
          <a:p>
            <a:pPr marL="342900" indent="-342900">
              <a:buFontTx/>
              <a:buChar char="-"/>
            </a:pPr>
            <a:endParaRPr lang="cs-CZ" sz="2200" i="1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384376" y="5345921"/>
            <a:ext cx="5076056" cy="13234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>
                <a:solidFill>
                  <a:srgbClr val="FF0000"/>
                </a:solidFill>
              </a:rPr>
              <a:t>30 : 2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24744"/>
            <a:ext cx="1289264" cy="128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36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NEW BORN INFANT  BASIC LIFE SUPPORT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start if new born infant (under 1 month) is unconscious and not breathing normally</a:t>
            </a:r>
            <a:endParaRPr lang="cs-CZ" sz="2200" i="1">
              <a:solidFill>
                <a:srgbClr val="0070C0"/>
              </a:solidFill>
            </a:endParaRPr>
          </a:p>
          <a:p>
            <a:r>
              <a:rPr lang="cs-CZ" sz="1000" b="1"/>
              <a:t> </a:t>
            </a:r>
          </a:p>
          <a:p>
            <a:r>
              <a:rPr lang="cs-CZ" sz="2200" b="1"/>
              <a:t>SEQUENCE OF STEPS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danger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response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unresponsive - turn on back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airway - </a:t>
            </a:r>
            <a:r>
              <a:rPr lang="cs-CZ" sz="2200" b="1">
                <a:solidFill>
                  <a:srgbClr val="FF0000"/>
                </a:solidFill>
              </a:rPr>
              <a:t>chin-lift (neutral head position)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for breathing (10 seconds)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not breathing normally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5 initial rescue breaths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start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call EMS after 1 minute of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continue in CPR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000" b="1"/>
          </a:p>
          <a:p>
            <a:r>
              <a:rPr lang="cs-CZ" sz="2200" b="1"/>
              <a:t>After 5 initial rescue breaths follow C-A-B rule with compression- ventilation </a:t>
            </a:r>
            <a:r>
              <a:rPr lang="cs-CZ" sz="2200" b="1">
                <a:solidFill>
                  <a:srgbClr val="FF0000"/>
                </a:solidFill>
              </a:rPr>
              <a:t>ratio 3 : 1</a:t>
            </a:r>
            <a:r>
              <a:rPr lang="cs-CZ" sz="2200" b="1"/>
              <a:t>. </a:t>
            </a:r>
          </a:p>
          <a:p>
            <a:endParaRPr lang="cs-CZ" sz="2200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68760"/>
            <a:ext cx="1289264" cy="128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29522" y="4293096"/>
            <a:ext cx="4680520" cy="13234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>
                <a:solidFill>
                  <a:srgbClr val="FF0000"/>
                </a:solidFill>
              </a:rPr>
              <a:t>3 : 1</a:t>
            </a:r>
          </a:p>
        </p:txBody>
      </p:sp>
    </p:spTree>
    <p:extLst>
      <p:ext uri="{BB962C8B-B14F-4D97-AF65-F5344CB8AC3E}">
        <p14:creationId xmlns:p14="http://schemas.microsoft.com/office/powerpoint/2010/main" val="7487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1666" y="455737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HAND PLACEMENT</a:t>
            </a:r>
          </a:p>
          <a:p>
            <a:r>
              <a:rPr lang="cs-CZ" sz="3200" b="1"/>
              <a:t>COMPRESSION DEPTH</a:t>
            </a:r>
          </a:p>
          <a:p>
            <a:endParaRPr lang="cs-CZ" sz="2200" b="1"/>
          </a:p>
          <a:p>
            <a:r>
              <a:rPr lang="cs-CZ" sz="2200" b="1">
                <a:solidFill>
                  <a:srgbClr val="0070C0"/>
                </a:solidFill>
              </a:rPr>
              <a:t>ADULT</a:t>
            </a:r>
            <a:r>
              <a:rPr lang="cs-CZ" sz="2200" b="1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2 hands </a:t>
            </a:r>
            <a:r>
              <a:rPr lang="cs-CZ" sz="2200"/>
              <a:t>on lower half of breastbone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at least 5 cm</a:t>
            </a:r>
          </a:p>
          <a:p>
            <a:endParaRPr lang="cs-CZ" sz="2200"/>
          </a:p>
          <a:p>
            <a:r>
              <a:rPr lang="cs-CZ" sz="2200" b="1">
                <a:solidFill>
                  <a:srgbClr val="0070C0"/>
                </a:solidFill>
              </a:rPr>
              <a:t>CHILD OVER 1 YEAR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2 hands or 1 hand </a:t>
            </a:r>
            <a:r>
              <a:rPr lang="cs-CZ" sz="2200"/>
              <a:t>on lower half of breastbone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at least 1/3 of chest </a:t>
            </a:r>
            <a:r>
              <a:rPr lang="cs-CZ" sz="2200"/>
              <a:t>diameter (about 5 cm)</a:t>
            </a:r>
          </a:p>
          <a:p>
            <a:endParaRPr lang="cs-CZ" sz="2200" b="1"/>
          </a:p>
          <a:p>
            <a:r>
              <a:rPr lang="cs-CZ" sz="2200" b="1">
                <a:solidFill>
                  <a:srgbClr val="0070C0"/>
                </a:solidFill>
              </a:rPr>
              <a:t>NEWBORN AND CHILD UNDER 1 YEAR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2 fingers </a:t>
            </a:r>
            <a:r>
              <a:rPr lang="cs-CZ" sz="2200"/>
              <a:t>in center of chest just below nipple 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at least 1/3 of chest </a:t>
            </a:r>
            <a:r>
              <a:rPr lang="cs-CZ" sz="2200"/>
              <a:t>diameter (about 4 cm)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132510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4072</TotalTime>
  <Words>716</Words>
  <Application>Microsoft Office PowerPoint</Application>
  <PresentationFormat>Předvádění na obrazovce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59</cp:revision>
  <dcterms:created xsi:type="dcterms:W3CDTF">2016-02-13T10:20:57Z</dcterms:created>
  <dcterms:modified xsi:type="dcterms:W3CDTF">2021-01-31T10:48:54Z</dcterms:modified>
</cp:coreProperties>
</file>