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64" r:id="rId3"/>
    <p:sldId id="257" r:id="rId4"/>
    <p:sldId id="258" r:id="rId5"/>
    <p:sldId id="265" r:id="rId6"/>
    <p:sldId id="259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3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3491" y="796631"/>
            <a:ext cx="6251304" cy="2700706"/>
          </a:xfrm>
        </p:spPr>
        <p:txBody>
          <a:bodyPr bIns="0" anchor="b">
            <a:normAutofit/>
          </a:bodyPr>
          <a:lstStyle>
            <a:lvl1pPr algn="ctr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3491" y="3497337"/>
            <a:ext cx="6251304" cy="1011489"/>
          </a:xfrm>
        </p:spPr>
        <p:txBody>
          <a:bodyPr tIns="91440" bIns="91440">
            <a:normAutofit/>
          </a:bodyPr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43490" y="329308"/>
            <a:ext cx="3719283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7760" y="798973"/>
            <a:ext cx="802005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7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235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92373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2" y="798974"/>
            <a:ext cx="4985762" cy="4659889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337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137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2" y="1756130"/>
            <a:ext cx="6251302" cy="1952270"/>
          </a:xfrm>
        </p:spPr>
        <p:txBody>
          <a:bodyPr anchor="b">
            <a:normAutofit/>
          </a:bodyPr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34318" y="3708400"/>
            <a:ext cx="6251302" cy="1110725"/>
          </a:xfrm>
        </p:spPr>
        <p:txBody>
          <a:bodyPr tIns="91440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013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251303" cy="105930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1" y="2013936"/>
            <a:ext cx="2965632" cy="34375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9162" y="2013936"/>
            <a:ext cx="2965424" cy="3437559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435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251303" cy="105631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2965631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2965631" cy="2644457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9270" y="2023004"/>
            <a:ext cx="2965523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9270" y="2821491"/>
            <a:ext cx="2965523" cy="263737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2601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298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557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406519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506719" cy="4658826"/>
          </a:xfrm>
        </p:spPr>
        <p:txBody>
          <a:bodyPr anchor="ctr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1501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973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4996501" y="482171"/>
            <a:ext cx="3511387" cy="5149101"/>
            <a:chOff x="4996501" y="482171"/>
            <a:chExt cx="3511387" cy="5149101"/>
          </a:xfrm>
        </p:grpSpPr>
        <p:sp>
          <p:nvSpPr>
            <p:cNvPr id="14" name="Rectangle 13"/>
            <p:cNvSpPr/>
            <p:nvPr/>
          </p:nvSpPr>
          <p:spPr>
            <a:xfrm>
              <a:off x="4996501" y="482171"/>
              <a:ext cx="3511387" cy="5149101"/>
            </a:xfrm>
            <a:prstGeom prst="rect">
              <a:avLst/>
            </a:prstGeom>
            <a:blipFill dpi="0" rotWithShape="1">
              <a:blip r:embed="rId2">
                <a:alphaModFix amt="30000"/>
              </a:blip>
              <a:srcRect/>
              <a:tile tx="0" ty="0" sx="100000" sy="100000" flip="none" algn="ctr"/>
            </a:blip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extrusionH="76200" contourW="12700" prstMaterial="matte">
              <a:bevelT w="152400" h="50800" prst="softRound"/>
              <a:extrusionClr>
                <a:schemeClr val="tx2"/>
              </a:extrusionClr>
              <a:contourClr>
                <a:schemeClr val="bg2"/>
              </a:contourClr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5312152" y="812506"/>
              <a:ext cx="2883013" cy="4479361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38100" cmpd="sng">
              <a:solidFill>
                <a:schemeClr val="tx2">
                  <a:lumMod val="25000"/>
                </a:schemeClr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9" y="1129513"/>
            <a:ext cx="3080490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50000"/>
              <a:lumOff val="50000"/>
              <a:alpha val="80000"/>
            </a:schemeClr>
          </a:solidFill>
          <a:ln w="9525" cap="sq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 dirty="0"/>
            </a:lvl1pPr>
          </a:lstStyle>
          <a:p>
            <a:pPr lvl="0" algn="ctr" defTabSz="914400">
              <a:spcBef>
                <a:spcPts val="1800"/>
              </a:spcBef>
            </a:pPr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076077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082905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pPr/>
              <a:t>5/9/2019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082083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832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3622291"/>
            <a:ext cx="9144000" cy="251227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>
                  <a:alpha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69" b="-2769"/>
          <a:stretch/>
        </p:blipFill>
        <p:spPr>
          <a:xfrm>
            <a:off x="0" y="6135624"/>
            <a:ext cx="9144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251303" cy="1049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25130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2650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5/9/2019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3719283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44768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82644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Společenské utváření člověka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43491" y="4228857"/>
            <a:ext cx="6251304" cy="2135367"/>
          </a:xfrm>
        </p:spPr>
        <p:txBody>
          <a:bodyPr>
            <a:normAutofit/>
          </a:bodyPr>
          <a:lstStyle/>
          <a:p>
            <a:r>
              <a:rPr lang="en-US" sz="1800" dirty="0" smtClean="0"/>
              <a:t>"Men </a:t>
            </a:r>
            <a:r>
              <a:rPr lang="en-US" sz="1800" dirty="0"/>
              <a:t>make their own history, but they do not make it just as </a:t>
            </a:r>
            <a:r>
              <a:rPr lang="en-US" sz="1800" dirty="0" smtClean="0"/>
              <a:t>they</a:t>
            </a:r>
            <a:r>
              <a:rPr lang="cs-CZ" sz="1800" dirty="0" smtClean="0"/>
              <a:t> </a:t>
            </a:r>
            <a:r>
              <a:rPr lang="en-US" sz="1800" dirty="0" smtClean="0"/>
              <a:t>please</a:t>
            </a:r>
            <a:r>
              <a:rPr lang="en-US" sz="1800" dirty="0"/>
              <a:t>; they do not make it under circumstances chosen by </a:t>
            </a:r>
            <a:r>
              <a:rPr lang="cs-CZ" sz="1800" dirty="0" smtClean="0"/>
              <a:t>t</a:t>
            </a:r>
            <a:r>
              <a:rPr lang="en-US" sz="1800" dirty="0" err="1" smtClean="0"/>
              <a:t>hemselves</a:t>
            </a:r>
            <a:r>
              <a:rPr lang="en-US" sz="1800" dirty="0" smtClean="0"/>
              <a:t>,</a:t>
            </a:r>
            <a:r>
              <a:rPr lang="cs-CZ" sz="1800" dirty="0" smtClean="0"/>
              <a:t> </a:t>
            </a:r>
            <a:r>
              <a:rPr lang="en-US" sz="1800" dirty="0" smtClean="0"/>
              <a:t>but </a:t>
            </a:r>
            <a:r>
              <a:rPr lang="en-US" sz="1800" dirty="0"/>
              <a:t>under circumstances directly encountered, given, and </a:t>
            </a:r>
            <a:r>
              <a:rPr lang="en-US" sz="1800" dirty="0" smtClean="0"/>
              <a:t>transmitted</a:t>
            </a:r>
            <a:r>
              <a:rPr lang="cs-CZ" sz="1800" dirty="0" smtClean="0"/>
              <a:t> </a:t>
            </a:r>
            <a:r>
              <a:rPr lang="en-US" sz="1800" dirty="0" smtClean="0"/>
              <a:t>from </a:t>
            </a:r>
            <a:r>
              <a:rPr lang="en-US" sz="1800" dirty="0"/>
              <a:t>the past" </a:t>
            </a:r>
            <a:endParaRPr lang="cs-CZ" sz="1800" dirty="0" smtClean="0"/>
          </a:p>
          <a:p>
            <a:r>
              <a:rPr lang="en-US" sz="1800" dirty="0" smtClean="0"/>
              <a:t>(</a:t>
            </a:r>
            <a:r>
              <a:rPr lang="cs-CZ" sz="1800" dirty="0" smtClean="0"/>
              <a:t>Marx, </a:t>
            </a:r>
            <a:r>
              <a:rPr lang="en-US" sz="1800" dirty="0" smtClean="0"/>
              <a:t>1852</a:t>
            </a:r>
            <a:r>
              <a:rPr lang="en-US" sz="1800" dirty="0"/>
              <a:t>, p. 15).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756893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Fromm</a:t>
            </a:r>
            <a:r>
              <a:rPr lang="cs-CZ" dirty="0" smtClean="0"/>
              <a:t>: Marx</a:t>
            </a:r>
            <a:r>
              <a:rPr lang="en-US" dirty="0" smtClean="0"/>
              <a:t>’s Concept of man </a:t>
            </a:r>
            <a:r>
              <a:rPr lang="cs-CZ" dirty="0" smtClean="0"/>
              <a:t>(1961)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69576" y="5640596"/>
            <a:ext cx="6251303" cy="3450613"/>
          </a:xfrm>
        </p:spPr>
        <p:txBody>
          <a:bodyPr/>
          <a:lstStyle/>
          <a:p>
            <a:r>
              <a:rPr lang="cs-CZ" dirty="0" smtClean="0"/>
              <a:t>CZ, s. 15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760288" y="2040549"/>
            <a:ext cx="8054939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,,</a:t>
            </a:r>
            <a:r>
              <a:rPr lang="cs-CZ" dirty="0" smtClean="0"/>
              <a:t>Způsob, jak </a:t>
            </a:r>
            <a:r>
              <a:rPr lang="cs-CZ" dirty="0"/>
              <a:t>lidé produkují prostředky k svému životu, závisí </a:t>
            </a:r>
            <a:r>
              <a:rPr lang="cs-CZ" dirty="0" smtClean="0"/>
              <a:t>především </a:t>
            </a:r>
            <a:r>
              <a:rPr lang="cs-CZ" dirty="0"/>
              <a:t>na </a:t>
            </a:r>
            <a:r>
              <a:rPr lang="cs-CZ" dirty="0" smtClean="0"/>
              <a:t>tom, jaké jsou </a:t>
            </a:r>
            <a:r>
              <a:rPr lang="cs-CZ" dirty="0"/>
              <a:t>vůbec životní prostředky, které tu byly před nimi a které musí reprodukovat</a:t>
            </a:r>
            <a:r>
              <a:rPr lang="cs-CZ" dirty="0" smtClean="0"/>
              <a:t>. Na </a:t>
            </a:r>
            <a:r>
              <a:rPr lang="cs-CZ" dirty="0"/>
              <a:t>tento způsob produkce nelze pohlížet jen z té stránky, že je </a:t>
            </a:r>
            <a:r>
              <a:rPr lang="cs-CZ" dirty="0" smtClean="0"/>
              <a:t>reprodukcí fyzické </a:t>
            </a:r>
            <a:r>
              <a:rPr lang="cs-CZ" dirty="0"/>
              <a:t>existence individuí. Je to spíše již určitý druh činnosti těchto individuí</a:t>
            </a:r>
            <a:r>
              <a:rPr lang="cs-CZ" dirty="0" smtClean="0"/>
              <a:t>, určitá </a:t>
            </a:r>
            <a:r>
              <a:rPr lang="cs-CZ" dirty="0"/>
              <a:t>forma projevu jejich života, určitý způsob jejich života. Jak </a:t>
            </a:r>
            <a:r>
              <a:rPr lang="cs-CZ" dirty="0" smtClean="0"/>
              <a:t>individua projevují </a:t>
            </a:r>
            <a:r>
              <a:rPr lang="cs-CZ" dirty="0"/>
              <a:t>svůj život, taková jsou. To, čím jsou, spadá tedy vjedno s jejich produkcí</a:t>
            </a:r>
            <a:r>
              <a:rPr lang="cs-CZ" dirty="0" smtClean="0"/>
              <a:t>, a </a:t>
            </a:r>
            <a:r>
              <a:rPr lang="cs-CZ" dirty="0"/>
              <a:t>to s tím, co produkují, i s tím, jak produkují. Čím individua jsou, </a:t>
            </a:r>
            <a:r>
              <a:rPr lang="cs-CZ" dirty="0" smtClean="0"/>
              <a:t>závisí tedy </a:t>
            </a:r>
            <a:r>
              <a:rPr lang="cs-CZ" dirty="0"/>
              <a:t>na materiálních podmínkách určujících jejich produkci." 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                                      K. Marx in </a:t>
            </a:r>
            <a:r>
              <a:rPr lang="cs-CZ" dirty="0" err="1" smtClean="0"/>
              <a:t>Fromm</a:t>
            </a:r>
            <a:r>
              <a:rPr lang="cs-CZ" dirty="0" smtClean="0"/>
              <a:t>, p. 15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6461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Fromm</a:t>
            </a:r>
            <a:r>
              <a:rPr lang="cs-CZ" dirty="0" smtClean="0"/>
              <a:t>: Marx</a:t>
            </a:r>
            <a:r>
              <a:rPr lang="en-US" dirty="0" smtClean="0"/>
              <a:t>’s Concept of man </a:t>
            </a:r>
            <a:r>
              <a:rPr lang="cs-CZ" dirty="0" smtClean="0"/>
              <a:t>(1961)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69576" y="5640596"/>
            <a:ext cx="6251303" cy="3450613"/>
          </a:xfrm>
        </p:spPr>
        <p:txBody>
          <a:bodyPr/>
          <a:lstStyle/>
          <a:p>
            <a:r>
              <a:rPr lang="cs-CZ" dirty="0" smtClean="0"/>
              <a:t>CZ, s. 24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591" y="2096615"/>
            <a:ext cx="8281249" cy="3531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256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46340" y="6277510"/>
            <a:ext cx="6251303" cy="3450613"/>
          </a:xfrm>
        </p:spPr>
        <p:txBody>
          <a:bodyPr/>
          <a:lstStyle/>
          <a:p>
            <a:r>
              <a:rPr lang="cs-CZ" dirty="0" smtClean="0"/>
              <a:t>CZ, s. 25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901" y="3028682"/>
            <a:ext cx="8774481" cy="3115264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901" y="1438382"/>
            <a:ext cx="8811122" cy="1590300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1443489" y="389147"/>
            <a:ext cx="6251303" cy="1049235"/>
          </a:xfrm>
        </p:spPr>
        <p:txBody>
          <a:bodyPr/>
          <a:lstStyle/>
          <a:p>
            <a:r>
              <a:rPr lang="cs-CZ" dirty="0" err="1" smtClean="0"/>
              <a:t>Fromm</a:t>
            </a:r>
            <a:r>
              <a:rPr lang="cs-CZ" dirty="0" smtClean="0"/>
              <a:t>: Marx</a:t>
            </a:r>
            <a:r>
              <a:rPr lang="en-US" dirty="0" smtClean="0"/>
              <a:t>’s Concept of man </a:t>
            </a:r>
            <a:r>
              <a:rPr lang="cs-CZ" dirty="0" smtClean="0"/>
              <a:t>(1961)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0392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Fromm:marx</a:t>
            </a:r>
            <a:r>
              <a:rPr lang="en-US" dirty="0" smtClean="0"/>
              <a:t>’</a:t>
            </a:r>
            <a:r>
              <a:rPr lang="cs-CZ" dirty="0" smtClean="0"/>
              <a:t>s </a:t>
            </a:r>
            <a:r>
              <a:rPr lang="cs-CZ" dirty="0" err="1" smtClean="0"/>
              <a:t>concept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man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,,Výroba </a:t>
            </a:r>
            <a:r>
              <a:rPr lang="cs-CZ" dirty="0" smtClean="0"/>
              <a:t>produkuje člověka </a:t>
            </a:r>
            <a:r>
              <a:rPr lang="cs-CZ" dirty="0"/>
              <a:t>nejen jako </a:t>
            </a:r>
            <a:r>
              <a:rPr lang="cs-CZ" i="1" dirty="0"/>
              <a:t>zboží, lidské zboží, </a:t>
            </a:r>
            <a:r>
              <a:rPr lang="cs-CZ" dirty="0"/>
              <a:t>člověka, určeného jakožto </a:t>
            </a:r>
            <a:r>
              <a:rPr lang="cs-CZ" i="1" dirty="0"/>
              <a:t>zboží, </a:t>
            </a:r>
            <a:r>
              <a:rPr lang="cs-CZ" dirty="0" smtClean="0"/>
              <a:t>produkuje ho </a:t>
            </a:r>
            <a:r>
              <a:rPr lang="cs-CZ" dirty="0"/>
              <a:t>v souhlase s tímto </a:t>
            </a:r>
            <a:r>
              <a:rPr lang="cs-CZ" dirty="0" smtClean="0"/>
              <a:t>určením </a:t>
            </a:r>
            <a:r>
              <a:rPr lang="cs-CZ" dirty="0"/>
              <a:t>jako bytost jak duchovně, tak tělesně </a:t>
            </a:r>
            <a:r>
              <a:rPr lang="cs-CZ" i="1" dirty="0"/>
              <a:t>odlid</a:t>
            </a:r>
            <a:r>
              <a:rPr lang="cs-CZ" dirty="0"/>
              <a:t>štěnou</a:t>
            </a:r>
            <a:r>
              <a:rPr lang="cs-CZ" dirty="0" smtClean="0"/>
              <a:t>. -Nemravnost</a:t>
            </a:r>
            <a:r>
              <a:rPr lang="cs-CZ" dirty="0"/>
              <a:t>, zrůdnost, tupost dělníků a kapitalistů. - Jejím </a:t>
            </a:r>
            <a:r>
              <a:rPr lang="cs-CZ" dirty="0" smtClean="0"/>
              <a:t>produktem je </a:t>
            </a:r>
            <a:r>
              <a:rPr lang="cs-CZ" dirty="0"/>
              <a:t>sebevědomé a samostatně činné zboží, [ ... ] </a:t>
            </a:r>
            <a:r>
              <a:rPr lang="cs-CZ" i="1" dirty="0"/>
              <a:t>lidské zboží. </a:t>
            </a:r>
            <a:r>
              <a:rPr lang="cs-CZ" dirty="0" smtClean="0"/>
              <a:t>„EFR, 71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5602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Fromm</a:t>
            </a:r>
            <a:r>
              <a:rPr lang="cs-CZ" dirty="0" smtClean="0"/>
              <a:t>: Sane society (1955)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8369" y="2015733"/>
            <a:ext cx="7983020" cy="3450613"/>
          </a:xfrm>
        </p:spPr>
        <p:txBody>
          <a:bodyPr>
            <a:normAutofit/>
          </a:bodyPr>
          <a:lstStyle/>
          <a:p>
            <a:r>
              <a:rPr lang="cs-CZ" dirty="0"/>
              <a:t>Stejně jako existuje </a:t>
            </a:r>
            <a:r>
              <a:rPr lang="cs-CZ" i="1" dirty="0"/>
              <a:t>folie a </a:t>
            </a:r>
            <a:r>
              <a:rPr lang="cs-CZ" i="1" dirty="0" err="1"/>
              <a:t>deux</a:t>
            </a:r>
            <a:r>
              <a:rPr lang="cs-CZ" dirty="0"/>
              <a:t>, existuje </a:t>
            </a:r>
            <a:r>
              <a:rPr lang="cs-CZ" dirty="0" smtClean="0"/>
              <a:t>i</a:t>
            </a:r>
            <a:r>
              <a:rPr lang="cs-CZ" i="1" dirty="0" smtClean="0"/>
              <a:t> </a:t>
            </a:r>
            <a:r>
              <a:rPr lang="cs-CZ" i="1" dirty="0"/>
              <a:t>folie a </a:t>
            </a:r>
            <a:r>
              <a:rPr lang="cs-CZ" i="1" dirty="0" err="1" smtClean="0"/>
              <a:t>millions</a:t>
            </a:r>
            <a:r>
              <a:rPr lang="cs-CZ" i="1" dirty="0" smtClean="0"/>
              <a:t>.</a:t>
            </a:r>
            <a:r>
              <a:rPr lang="cs-CZ" dirty="0" smtClean="0"/>
              <a:t>  </a:t>
            </a:r>
            <a:r>
              <a:rPr lang="cs-CZ" dirty="0"/>
              <a:t>Skutečnost, že miliony lidí propadají </a:t>
            </a:r>
            <a:r>
              <a:rPr lang="cs-CZ" dirty="0" smtClean="0"/>
              <a:t>stejným neřestem</a:t>
            </a:r>
            <a:r>
              <a:rPr lang="cs-CZ" dirty="0"/>
              <a:t>, ještě nepovyšuje tyto neřesti na ctnosti; skutečnost</a:t>
            </a:r>
            <a:r>
              <a:rPr lang="cs-CZ" dirty="0" smtClean="0"/>
              <a:t>, že </a:t>
            </a:r>
            <a:r>
              <a:rPr lang="cs-CZ" dirty="0"/>
              <a:t>sdílejí tolik společných omylů, ještě nedělá z těchto </a:t>
            </a:r>
            <a:r>
              <a:rPr lang="cs-CZ" dirty="0" smtClean="0"/>
              <a:t>omylů pravdu</a:t>
            </a:r>
            <a:r>
              <a:rPr lang="cs-CZ" dirty="0"/>
              <a:t>; a skutečnost, že miliony lidí vykazují známky </a:t>
            </a:r>
            <a:r>
              <a:rPr lang="cs-CZ" dirty="0" smtClean="0"/>
              <a:t>stejných psychickým </a:t>
            </a:r>
            <a:r>
              <a:rPr lang="cs-CZ" dirty="0"/>
              <a:t>poruch, neznamená, že jsou tito lidé </a:t>
            </a:r>
            <a:r>
              <a:rPr lang="cs-CZ" dirty="0" smtClean="0"/>
              <a:t>psychicky v </a:t>
            </a:r>
            <a:r>
              <a:rPr lang="cs-CZ" dirty="0"/>
              <a:t>pořádku.</a:t>
            </a:r>
          </a:p>
        </p:txBody>
      </p:sp>
    </p:spTree>
    <p:extLst>
      <p:ext uri="{BB962C8B-B14F-4D97-AF65-F5344CB8AC3E}">
        <p14:creationId xmlns:p14="http://schemas.microsoft.com/office/powerpoint/2010/main" val="1367319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Fromm</a:t>
            </a:r>
            <a:r>
              <a:rPr lang="cs-CZ" dirty="0" smtClean="0"/>
              <a:t>: Sane society (1955)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39739" y="1941817"/>
            <a:ext cx="8003569" cy="37500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Charakter společnosti je…</a:t>
            </a:r>
          </a:p>
          <a:p>
            <a:pPr marL="0" indent="0">
              <a:buNone/>
            </a:pPr>
            <a:r>
              <a:rPr lang="cs-CZ" dirty="0" smtClean="0"/>
              <a:t>„jádro struktury </a:t>
            </a:r>
            <a:r>
              <a:rPr lang="cs-CZ" dirty="0"/>
              <a:t>charakteru, jaké sdílí většina členů </a:t>
            </a:r>
            <a:r>
              <a:rPr lang="cs-CZ" dirty="0" smtClean="0"/>
              <a:t>téže kultury“ (74)</a:t>
            </a:r>
          </a:p>
          <a:p>
            <a:r>
              <a:rPr lang="cs-CZ" dirty="0" smtClean="0"/>
              <a:t>„</a:t>
            </a:r>
            <a:r>
              <a:rPr lang="cs-CZ" dirty="0"/>
              <a:t>Charakter společnosti má za úkol </a:t>
            </a:r>
            <a:r>
              <a:rPr lang="cs-CZ" dirty="0" smtClean="0"/>
              <a:t>formovat energii </a:t>
            </a:r>
            <a:r>
              <a:rPr lang="cs-CZ" dirty="0"/>
              <a:t>jednotlivců ve společnosti tak, aby jejich chování </a:t>
            </a:r>
            <a:r>
              <a:rPr lang="cs-CZ" dirty="0" smtClean="0"/>
              <a:t>nezáviselo na </a:t>
            </a:r>
            <a:r>
              <a:rPr lang="cs-CZ" dirty="0"/>
              <a:t>vědomém rozhodnutí, zda se chtějí řídit </a:t>
            </a:r>
            <a:r>
              <a:rPr lang="cs-CZ" dirty="0" smtClean="0"/>
              <a:t>daným společenským </a:t>
            </a:r>
            <a:r>
              <a:rPr lang="cs-CZ" dirty="0"/>
              <a:t>modelem nebo ne, nýbrž aby chtěli jednat </a:t>
            </a:r>
            <a:r>
              <a:rPr lang="cs-CZ" dirty="0" smtClean="0"/>
              <a:t>tak, jak </a:t>
            </a:r>
            <a:r>
              <a:rPr lang="cs-CZ" dirty="0"/>
              <a:t>jednat musí, a aby jim přinášelo určitý druh uspokojení</a:t>
            </a:r>
            <a:r>
              <a:rPr lang="cs-CZ" dirty="0" smtClean="0"/>
              <a:t>, že </a:t>
            </a:r>
            <a:r>
              <a:rPr lang="cs-CZ" dirty="0"/>
              <a:t>se chovají podle požadavků své </a:t>
            </a:r>
            <a:r>
              <a:rPr lang="cs-CZ" dirty="0" smtClean="0"/>
              <a:t>kultury.“ (75)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6724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Fromm</a:t>
            </a:r>
            <a:r>
              <a:rPr lang="cs-CZ" dirty="0" smtClean="0"/>
              <a:t>: Sane society (1955)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1240" y="1664412"/>
            <a:ext cx="8301520" cy="4274051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„</a:t>
            </a:r>
            <a:r>
              <a:rPr lang="cs-CZ" dirty="0"/>
              <a:t>Lidé spolupracují. Tisíce jich proudí do továren a do </a:t>
            </a:r>
            <a:r>
              <a:rPr lang="cs-CZ" dirty="0" smtClean="0"/>
              <a:t>kanceláří - </a:t>
            </a:r>
            <a:r>
              <a:rPr lang="cs-CZ" dirty="0"/>
              <a:t>přijíždějí vlastními auty, metrem, autobusem nebo vlakem</a:t>
            </a:r>
            <a:r>
              <a:rPr lang="cs-CZ" dirty="0" smtClean="0"/>
              <a:t>, spolupracují </a:t>
            </a:r>
            <a:r>
              <a:rPr lang="cs-CZ" dirty="0"/>
              <a:t>podle odborníky navrženého rytmu a </a:t>
            </a:r>
            <a:r>
              <a:rPr lang="cs-CZ" dirty="0" smtClean="0"/>
              <a:t>podle odborníky </a:t>
            </a:r>
            <a:r>
              <a:rPr lang="cs-CZ" dirty="0"/>
              <a:t>vypracovaných metod - ani příliš rychle, </a:t>
            </a:r>
            <a:r>
              <a:rPr lang="cs-CZ" dirty="0" smtClean="0"/>
              <a:t>ani příliš </a:t>
            </a:r>
            <a:r>
              <a:rPr lang="cs-CZ" dirty="0"/>
              <a:t>pomalu, ale vždycky ve spolupráci, každý jako </a:t>
            </a:r>
            <a:r>
              <a:rPr lang="cs-CZ" dirty="0" smtClean="0"/>
              <a:t>součást celku</a:t>
            </a:r>
            <a:r>
              <a:rPr lang="cs-CZ" dirty="0"/>
              <a:t>. Večer zase všechno proudí nazpátek. Lidé čtou </a:t>
            </a:r>
            <a:r>
              <a:rPr lang="cs-CZ" dirty="0" smtClean="0"/>
              <a:t>všichni stejné </a:t>
            </a:r>
            <a:r>
              <a:rPr lang="cs-CZ" dirty="0"/>
              <a:t>noviny, poslouchají stejné rádio a dívají se na stejné filmy</a:t>
            </a:r>
            <a:r>
              <a:rPr lang="cs-CZ" dirty="0" smtClean="0"/>
              <a:t>. Sledují </a:t>
            </a:r>
            <a:r>
              <a:rPr lang="cs-CZ" dirty="0"/>
              <a:t>je ti na vrcholku žebříčku stejně jako ti dole, </a:t>
            </a:r>
            <a:r>
              <a:rPr lang="cs-CZ" dirty="0" smtClean="0"/>
              <a:t>inteligentní i </a:t>
            </a:r>
            <a:r>
              <a:rPr lang="cs-CZ" dirty="0"/>
              <a:t>hloupí, vzdělaní i nevzdělaní. Vyrábí se a </a:t>
            </a:r>
            <a:r>
              <a:rPr lang="cs-CZ" dirty="0" smtClean="0"/>
              <a:t>spotřebovává, lidé </a:t>
            </a:r>
            <a:r>
              <a:rPr lang="cs-CZ" dirty="0"/>
              <a:t>se společně baví, kráčejí stejným krokem a </a:t>
            </a:r>
            <a:r>
              <a:rPr lang="cs-CZ" dirty="0" smtClean="0"/>
              <a:t>nekladou si </a:t>
            </a:r>
            <a:r>
              <a:rPr lang="cs-CZ" dirty="0"/>
              <a:t>otázky. Takový je obecný rytmus </a:t>
            </a:r>
            <a:r>
              <a:rPr lang="cs-CZ" dirty="0" smtClean="0"/>
              <a:t>života.</a:t>
            </a:r>
          </a:p>
          <a:p>
            <a:r>
              <a:rPr lang="cs-CZ" dirty="0" smtClean="0"/>
              <a:t>Člověka </a:t>
            </a:r>
            <a:r>
              <a:rPr lang="cs-CZ" dirty="0"/>
              <a:t>jakého druhu tedy potřebuje naše společnost</a:t>
            </a:r>
            <a:r>
              <a:rPr lang="cs-CZ" dirty="0" smtClean="0"/>
              <a:t>? Jaký druh </a:t>
            </a:r>
            <a:r>
              <a:rPr lang="cs-CZ" dirty="0"/>
              <a:t>charakteru společnosti se hodí do kapitalismu </a:t>
            </a:r>
            <a:r>
              <a:rPr lang="cs-CZ" dirty="0" smtClean="0"/>
              <a:t>dvacátého století? </a:t>
            </a:r>
          </a:p>
          <a:p>
            <a:r>
              <a:rPr lang="cs-CZ" dirty="0" smtClean="0"/>
              <a:t>Je </a:t>
            </a:r>
            <a:r>
              <a:rPr lang="cs-CZ" dirty="0"/>
              <a:t>zapotřebí lidí, kteří dokážou bez problému </a:t>
            </a:r>
            <a:r>
              <a:rPr lang="cs-CZ" dirty="0" smtClean="0"/>
              <a:t>spolupracovat ve </a:t>
            </a:r>
            <a:r>
              <a:rPr lang="cs-CZ" dirty="0"/>
              <a:t>velkých skupinách; kteří chtějí víc a víc spotřebovávat</a:t>
            </a:r>
            <a:r>
              <a:rPr lang="cs-CZ" dirty="0" smtClean="0"/>
              <a:t>, jejichž </a:t>
            </a:r>
            <a:r>
              <a:rPr lang="cs-CZ" dirty="0"/>
              <a:t>vkus je standardizovaný a snadno ovlivnitelný</a:t>
            </a:r>
            <a:r>
              <a:rPr lang="cs-CZ" dirty="0" smtClean="0"/>
              <a:t>. </a:t>
            </a:r>
          </a:p>
          <a:p>
            <a:r>
              <a:rPr lang="cs-CZ" dirty="0" smtClean="0"/>
              <a:t>Je </a:t>
            </a:r>
            <a:r>
              <a:rPr lang="cs-CZ" dirty="0"/>
              <a:t>zapotřebí člověka, který se cítí svobodný a nezávislý, </a:t>
            </a:r>
            <a:r>
              <a:rPr lang="cs-CZ" dirty="0" smtClean="0"/>
              <a:t>který </a:t>
            </a:r>
            <a:r>
              <a:rPr lang="pt-BR" dirty="0" smtClean="0"/>
              <a:t>se </a:t>
            </a:r>
            <a:r>
              <a:rPr lang="pt-BR" dirty="0"/>
              <a:t>necítí podroben žádnou autoritou, zásadami a svědomím</a:t>
            </a:r>
            <a:r>
              <a:rPr lang="pt-BR" dirty="0" smtClean="0"/>
              <a:t>,</a:t>
            </a:r>
            <a:r>
              <a:rPr lang="cs-CZ" dirty="0" smtClean="0"/>
              <a:t> </a:t>
            </a:r>
            <a:r>
              <a:rPr lang="pl-PL" dirty="0" smtClean="0"/>
              <a:t>a </a:t>
            </a:r>
            <a:r>
              <a:rPr lang="pl-PL" dirty="0"/>
              <a:t>který je přesto ochoten dát si poroučet a dělat to, </a:t>
            </a:r>
            <a:r>
              <a:rPr lang="pl-PL" dirty="0" smtClean="0"/>
              <a:t>co </a:t>
            </a:r>
            <a:r>
              <a:rPr lang="cs-CZ" dirty="0" smtClean="0"/>
              <a:t>se </a:t>
            </a:r>
            <a:r>
              <a:rPr lang="cs-CZ" dirty="0"/>
              <a:t>od něho čeká, zařadit se bez problémů do </a:t>
            </a:r>
            <a:r>
              <a:rPr lang="cs-CZ" dirty="0" smtClean="0"/>
              <a:t>společenského aparátu. Jak </a:t>
            </a:r>
            <a:r>
              <a:rPr lang="cs-CZ" dirty="0"/>
              <a:t>lze řídit člověka bez násilí, bez vůdce a bez cíle </a:t>
            </a:r>
            <a:r>
              <a:rPr lang="cs-CZ" dirty="0" smtClean="0"/>
              <a:t>- a </a:t>
            </a:r>
            <a:r>
              <a:rPr lang="cs-CZ" dirty="0"/>
              <a:t>to k jedinému cíli: zůstat neustále v pohybu, fungovat a </a:t>
            </a:r>
            <a:r>
              <a:rPr lang="cs-CZ" dirty="0" smtClean="0"/>
              <a:t>postupovat kupředu </a:t>
            </a:r>
            <a:r>
              <a:rPr lang="cs-CZ" dirty="0"/>
              <a:t>... </a:t>
            </a:r>
            <a:r>
              <a:rPr lang="cs-CZ" dirty="0" smtClean="0"/>
              <a:t>?“  (101)</a:t>
            </a:r>
          </a:p>
        </p:txBody>
      </p:sp>
    </p:spTree>
    <p:extLst>
      <p:ext uri="{BB962C8B-B14F-4D97-AF65-F5344CB8AC3E}">
        <p14:creationId xmlns:p14="http://schemas.microsoft.com/office/powerpoint/2010/main" val="3084660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Fromm</a:t>
            </a:r>
            <a:r>
              <a:rPr lang="cs-CZ" dirty="0" smtClean="0"/>
              <a:t>: </a:t>
            </a:r>
            <a:r>
              <a:rPr lang="cs-CZ" dirty="0" err="1" smtClean="0"/>
              <a:t>sane</a:t>
            </a:r>
            <a:r>
              <a:rPr lang="cs-CZ" dirty="0" smtClean="0"/>
              <a:t> society (1955)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V devatenáctém století byl pojem nelidskosti ztotožňován s pojmem krutosti; ve dvacátém století znamená schizoidní sebeodcizení. V minulosti existovalo nebezpečí, že by se člověk stal otrokem, zatímco nebezpečí budoucnosti spočívá v tom, že se člověk stane robotem. Roboti se každopádně nebouří. Jenže s ohledem na lidskou přirozenost roboti </a:t>
            </a:r>
            <a:r>
              <a:rPr lang="cs-CZ" dirty="0" smtClean="0"/>
              <a:t>nedokážou žít </a:t>
            </a:r>
            <a:r>
              <a:rPr lang="cs-CZ" dirty="0"/>
              <a:t>a uchovat si vnitřní zdraví, stávají se „golemy", </a:t>
            </a:r>
            <a:r>
              <a:rPr lang="cs-CZ" dirty="0" smtClean="0"/>
              <a:t>kteří ničí </a:t>
            </a:r>
            <a:r>
              <a:rPr lang="cs-CZ" dirty="0"/>
              <a:t>svůj svět i sebe samé, protože už nedokážou déle </a:t>
            </a:r>
            <a:r>
              <a:rPr lang="cs-CZ" dirty="0" smtClean="0"/>
              <a:t>snášet nudu </a:t>
            </a:r>
            <a:r>
              <a:rPr lang="cs-CZ" dirty="0"/>
              <a:t>nesmyslného života. (329)</a:t>
            </a:r>
          </a:p>
        </p:txBody>
      </p:sp>
    </p:spTree>
    <p:extLst>
      <p:ext uri="{BB962C8B-B14F-4D97-AF65-F5344CB8AC3E}">
        <p14:creationId xmlns:p14="http://schemas.microsoft.com/office/powerpoint/2010/main" val="1364563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9D5"/>
      </a:lt2>
      <a:accent1>
        <a:srgbClr val="FB8C29"/>
      </a:accent1>
      <a:accent2>
        <a:srgbClr val="F2C351"/>
      </a:accent2>
      <a:accent3>
        <a:srgbClr val="D0CBA5"/>
      </a:accent3>
      <a:accent4>
        <a:srgbClr val="A2C476"/>
      </a:accent4>
      <a:accent5>
        <a:srgbClr val="57C293"/>
      </a:accent5>
      <a:accent6>
        <a:srgbClr val="43BFDE"/>
      </a:accent6>
      <a:hlink>
        <a:srgbClr val="FBAE29"/>
      </a:hlink>
      <a:folHlink>
        <a:srgbClr val="EDC47E"/>
      </a:folHlink>
    </a:clrScheme>
    <a:fontScheme name="Gallery">
      <a:majorFont>
        <a:latin typeface="Rockwell" panose="020606030202050204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BB5F5D82-B5E9-469E-A815-C655ED4AF24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TM10001114[[fn=Galerie]]</Template>
  <TotalTime>746</TotalTime>
  <Words>806</Words>
  <Application>Microsoft Office PowerPoint</Application>
  <PresentationFormat>Předvádění na obrazovce (4:3)</PresentationFormat>
  <Paragraphs>27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Rockwell</vt:lpstr>
      <vt:lpstr>Gallery</vt:lpstr>
      <vt:lpstr>Společenské utváření člověka</vt:lpstr>
      <vt:lpstr>Fromm: Marx’s Concept of man (1961)</vt:lpstr>
      <vt:lpstr>Fromm: Marx’s Concept of man (1961)</vt:lpstr>
      <vt:lpstr>Fromm: Marx’s Concept of man (1961)</vt:lpstr>
      <vt:lpstr>Fromm:marx’s concept of man</vt:lpstr>
      <vt:lpstr>Fromm: Sane society (1955)</vt:lpstr>
      <vt:lpstr>Fromm: Sane society (1955)</vt:lpstr>
      <vt:lpstr>Fromm: Sane society (1955)</vt:lpstr>
      <vt:lpstr>Fromm: sane society (1955)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Lupač, Petr</dc:creator>
  <cp:lastModifiedBy>Lupač, Petr</cp:lastModifiedBy>
  <cp:revision>11</cp:revision>
  <dcterms:created xsi:type="dcterms:W3CDTF">2019-05-07T09:20:09Z</dcterms:created>
  <dcterms:modified xsi:type="dcterms:W3CDTF">2019-05-09T15:18:31Z</dcterms:modified>
</cp:coreProperties>
</file>