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12" r:id="rId2"/>
    <p:sldId id="471" r:id="rId3"/>
    <p:sldId id="456" r:id="rId4"/>
    <p:sldId id="315" r:id="rId5"/>
    <p:sldId id="407" r:id="rId6"/>
    <p:sldId id="414" r:id="rId7"/>
    <p:sldId id="415" r:id="rId8"/>
    <p:sldId id="416" r:id="rId9"/>
    <p:sldId id="417" r:id="rId10"/>
    <p:sldId id="418" r:id="rId11"/>
    <p:sldId id="460" r:id="rId12"/>
    <p:sldId id="461" r:id="rId13"/>
    <p:sldId id="465" r:id="rId14"/>
    <p:sldId id="419" r:id="rId15"/>
    <p:sldId id="420" r:id="rId16"/>
    <p:sldId id="421" r:id="rId17"/>
    <p:sldId id="422" r:id="rId18"/>
    <p:sldId id="423" r:id="rId19"/>
    <p:sldId id="425" r:id="rId20"/>
    <p:sldId id="426" r:id="rId21"/>
    <p:sldId id="427" r:id="rId22"/>
    <p:sldId id="428" r:id="rId23"/>
    <p:sldId id="429" r:id="rId24"/>
    <p:sldId id="430" r:id="rId25"/>
    <p:sldId id="431" r:id="rId26"/>
    <p:sldId id="432" r:id="rId27"/>
    <p:sldId id="433" r:id="rId28"/>
    <p:sldId id="434" r:id="rId29"/>
    <p:sldId id="435" r:id="rId30"/>
    <p:sldId id="462" r:id="rId31"/>
    <p:sldId id="463" r:id="rId32"/>
    <p:sldId id="464" r:id="rId33"/>
    <p:sldId id="436" r:id="rId34"/>
    <p:sldId id="437" r:id="rId35"/>
    <p:sldId id="438" r:id="rId36"/>
    <p:sldId id="439" r:id="rId37"/>
    <p:sldId id="458" r:id="rId38"/>
    <p:sldId id="440" r:id="rId39"/>
    <p:sldId id="441" r:id="rId40"/>
    <p:sldId id="442" r:id="rId41"/>
    <p:sldId id="459" r:id="rId42"/>
    <p:sldId id="449" r:id="rId43"/>
    <p:sldId id="450" r:id="rId44"/>
    <p:sldId id="451" r:id="rId45"/>
    <p:sldId id="452" r:id="rId46"/>
    <p:sldId id="453" r:id="rId47"/>
    <p:sldId id="443" r:id="rId48"/>
    <p:sldId id="444" r:id="rId49"/>
    <p:sldId id="467" r:id="rId50"/>
    <p:sldId id="468" r:id="rId51"/>
    <p:sldId id="469" r:id="rId52"/>
    <p:sldId id="445" r:id="rId53"/>
    <p:sldId id="446" r:id="rId54"/>
    <p:sldId id="447" r:id="rId55"/>
    <p:sldId id="448" r:id="rId56"/>
    <p:sldId id="454" r:id="rId57"/>
    <p:sldId id="455" r:id="rId58"/>
    <p:sldId id="377" r:id="rId59"/>
    <p:sldId id="378" r:id="rId60"/>
    <p:sldId id="470" r:id="rId61"/>
    <p:sldId id="466" r:id="rId62"/>
    <p:sldId id="325" r:id="rId63"/>
    <p:sldId id="324" r:id="rId64"/>
    <p:sldId id="413" r:id="rId6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90" d="100"/>
          <a:sy n="90" d="100"/>
        </p:scale>
        <p:origin x="-1584" y="-540"/>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6648"/>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t>11/04/2018</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11/04/2018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10</a:t>
            </a:fld>
            <a:endParaRPr lang="cs-CZ"/>
          </a:p>
        </p:txBody>
      </p:sp>
    </p:spTree>
    <p:extLst>
      <p:ext uri="{BB962C8B-B14F-4D97-AF65-F5344CB8AC3E}">
        <p14:creationId xmlns:p14="http://schemas.microsoft.com/office/powerpoint/2010/main" xmlns="" val="20371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30</a:t>
            </a:fld>
            <a:endParaRPr lang="nl-NL"/>
          </a:p>
        </p:txBody>
      </p:sp>
    </p:spTree>
    <p:extLst>
      <p:ext uri="{BB962C8B-B14F-4D97-AF65-F5344CB8AC3E}">
        <p14:creationId xmlns:p14="http://schemas.microsoft.com/office/powerpoint/2010/main" xmlns="" val="326499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32</a:t>
            </a:fld>
            <a:endParaRPr lang="nl-NL"/>
          </a:p>
        </p:txBody>
      </p:sp>
    </p:spTree>
    <p:extLst>
      <p:ext uri="{BB962C8B-B14F-4D97-AF65-F5344CB8AC3E}">
        <p14:creationId xmlns:p14="http://schemas.microsoft.com/office/powerpoint/2010/main" xmlns="" val="117374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37</a:t>
            </a:fld>
            <a:endParaRPr lang="nl-NL"/>
          </a:p>
        </p:txBody>
      </p:sp>
    </p:spTree>
    <p:extLst>
      <p:ext uri="{BB962C8B-B14F-4D97-AF65-F5344CB8AC3E}">
        <p14:creationId xmlns:p14="http://schemas.microsoft.com/office/powerpoint/2010/main" xmlns="" val="186234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sp>
        <p:nvSpPr>
          <p:cNvPr id="4" name="Zástupný symbol pro obsah 2"/>
          <p:cNvSpPr>
            <a:spLocks noGrp="1"/>
          </p:cNvSpPr>
          <p:nvPr>
            <p:ph idx="10"/>
          </p:nvPr>
        </p:nvSpPr>
        <p:spPr>
          <a:xfrm>
            <a:off x="467544" y="2060849"/>
            <a:ext cx="8229600" cy="3888431"/>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extLst>
      <p:ext uri="{BB962C8B-B14F-4D97-AF65-F5344CB8AC3E}">
        <p14:creationId xmlns:p14="http://schemas.microsoft.com/office/powerpoint/2010/main" xmlns="" val="9109423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3516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11/04/2018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11/04/2018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be/url?sa=i&amp;rct=j&amp;q=theory+x+and+theory+y+maslow's+hierarchy+of+needs&amp;source=images&amp;cd=&amp;cad=rja&amp;docid=4z-b9mqlnjqNVM&amp;tbnid=8jnNJxwfqqmIqM:&amp;ved=0CAUQjRw&amp;url=http://notesonleadership.wordpress.com/category/theory-x-and-y/&amp;ei=lR7ZUcLzDYWy0AXbyoGYDg&amp;bvm=bv.48705608,d.d2k&amp;psig=AFQjCNEQvA-29SOvEhXigv0nTI5nzB2sog&amp;ust=137326999254085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google.be/url?sa=i&amp;rct=j&amp;q=&amp;esrc=s&amp;frm=1&amp;source=images&amp;cd=&amp;cad=rja&amp;docid=qQ9UnRY8VtS8eM&amp;tbnid=DNETcBP41SbYfM:&amp;ved=0CAUQjRw&amp;url=http://selcukaytimur.wordpress.com/page/2/&amp;ei=hvFDUv_JNciltAbty4DoCA&amp;bvm=bv.53217764,d.bGE&amp;psig=AFQjCNGNhXogOi9NvuGmzFLZk325CC2xLQ&amp;ust=1380270320708063"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be/url?sa=i&amp;rct=j&amp;q=&amp;esrc=s&amp;frm=1&amp;source=images&amp;cd=&amp;cad=rja&amp;uact=8&amp;docid=-6sueA1d9EMtzM&amp;tbnid=LxFSfqaV39IFKM:&amp;ved=0CAUQjRw&amp;url=http://www.ikonavs.com/Logos.html&amp;ei=aXpHU9vLNaW60wWi64HwBg&amp;bvm=bv.64542518,d.ZGU&amp;psig=AFQjCNE9W_JKANQDFkVhM5QCOE31-jb1ug&amp;ust=1397279706888204"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be/url?sa=i&amp;rct=j&amp;q=&amp;esrc=s&amp;frm=1&amp;source=images&amp;cd=&amp;cad=rja&amp;uact=8&amp;docid=76IwEPKT2Ev0aM&amp;tbnid=DF-w6LPlnrGQ4M:&amp;ved=0CAUQjRw&amp;url=http://www.slideshare.net/apigee/the-programmable-car-apps-apis-data-and-ecosystems&amp;ei=fR9FU_eXCYaG0AWXoYGQBw&amp;bvm=bv.64507335,d.Yms&amp;psig=AFQjCNHBtvSAT5ZBJ0L5uYI9hwydYjvIaw&amp;ust=139712531116455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dl1.cuni.cz/mod/url/view.php?id=288807" TargetMode="External"/><Relationship Id="rId2" Type="http://schemas.openxmlformats.org/officeDocument/2006/relationships/hyperlink" Target="https://dl1.cuni.cz/mod/resource/view.php?id=288800" TargetMode="External"/><Relationship Id="rId1" Type="http://schemas.openxmlformats.org/officeDocument/2006/relationships/slideLayout" Target="../slideLayouts/slideLayout2.xml"/><Relationship Id="rId5" Type="http://schemas.openxmlformats.org/officeDocument/2006/relationships/hyperlink" Target="https://dl1.cuni.cz/mod/url/view.php?id=288808" TargetMode="External"/><Relationship Id="rId4" Type="http://schemas.openxmlformats.org/officeDocument/2006/relationships/hyperlink" Target="https://dl1.cuni.cz/mod/resource/view.php?id=288801"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hyperlink" Target="http://sensesofcinema.com/wp-content/uploads/2011/10/Modern-Times-19.png" TargetMode="External"/><Relationship Id="rId1" Type="http://schemas.openxmlformats.org/officeDocument/2006/relationships/slideLayout" Target="../slideLayouts/slideLayout2.xml"/><Relationship Id="rId6" Type="http://schemas.openxmlformats.org/officeDocument/2006/relationships/hyperlink" Target="http://lifewithoutbuildings.net/wordpress/wp-content/uploads/2009/09/chaplin_1.jpg" TargetMode="External"/><Relationship Id="rId5" Type="http://schemas.openxmlformats.org/officeDocument/2006/relationships/image" Target="../media/image10.png"/><Relationship Id="rId4" Type="http://schemas.openxmlformats.org/officeDocument/2006/relationships/hyperlink" Target="http://sensesofcinema.com/wp-content/uploads/2011/10/Modern-Times-6.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ocialistworker.co.uk/imageFiles/Image/2007/2056/police.jpg" TargetMode="External"/><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uact=8&amp;docid=Z08aiFCtN3UbHM&amp;tbnid=fmm32n4V-NlOfM:&amp;ved=0CAUQjRw&amp;url=http://blog.bayada.com/cares/the-role-of-the-client-services-manager-in-home-health-care&amp;ei=iRpFU4m5B9GU0QWchoG4Dg&amp;psig=AFQjCNFJZM-JVnxhrCQ-nFO3FK1YSh_LcA&amp;ust=1397124085818860"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www.insidebainbridge.com/wp-content/uploads/2011/10/boredkids.jpg" TargetMode="External"/><Relationship Id="rId4" Type="http://schemas.openxmlformats.org/officeDocument/2006/relationships/image" Target="../media/image15.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a:t>
            </a:r>
            <a:r>
              <a:rPr lang="cs-CZ" noProof="0" dirty="0" smtClean="0"/>
              <a:t>4</a:t>
            </a:r>
          </a:p>
          <a:p>
            <a:r>
              <a:rPr lang="cs-CZ" dirty="0" err="1" smtClean="0"/>
              <a:t>April</a:t>
            </a:r>
            <a:r>
              <a:rPr lang="en-GB" noProof="0" dirty="0" smtClean="0"/>
              <a:t> 1</a:t>
            </a:r>
            <a:r>
              <a:rPr lang="cs-CZ" noProof="0" dirty="0" smtClean="0"/>
              <a:t>2</a:t>
            </a:r>
            <a:r>
              <a:rPr lang="en-GB" noProof="0" dirty="0" smtClean="0"/>
              <a:t>, </a:t>
            </a:r>
            <a:r>
              <a:rPr lang="en-GB" noProof="0" dirty="0" smtClean="0"/>
              <a:t>2018</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56692"/>
            <a:ext cx="8291264" cy="504056"/>
          </a:xfrm>
        </p:spPr>
        <p:txBody>
          <a:bodyPr/>
          <a:lstStyle/>
          <a:p>
            <a:pPr algn="ctr"/>
            <a:r>
              <a:rPr lang="en-GB" noProof="0" smtClean="0">
                <a:solidFill>
                  <a:schemeClr val="tx1"/>
                </a:solidFill>
                <a:latin typeface="Calibri" pitchFamily="34" charset="0"/>
                <a:cs typeface="Calibri" pitchFamily="34" charset="0"/>
              </a:rPr>
              <a:t>Why services (including public) differ?</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67544" y="1556792"/>
            <a:ext cx="8229600" cy="4536504"/>
          </a:xfrm>
        </p:spPr>
        <p:txBody>
          <a:bodyPr>
            <a:noAutofit/>
          </a:bodyPr>
          <a:lstStyle/>
          <a:p>
            <a:r>
              <a:rPr lang="en-GB" sz="2600" noProof="0" smtClean="0">
                <a:latin typeface="Calibri" pitchFamily="34" charset="0"/>
                <a:cs typeface="Calibri" pitchFamily="34" charset="0"/>
              </a:rPr>
              <a:t>There is </a:t>
            </a:r>
            <a:r>
              <a:rPr lang="en-GB" sz="2600" b="1" noProof="0" smtClean="0">
                <a:latin typeface="Calibri" pitchFamily="34" charset="0"/>
                <a:cs typeface="Calibri" pitchFamily="34" charset="0"/>
              </a:rPr>
              <a:t>much higher</a:t>
            </a:r>
            <a:r>
              <a:rPr lang="en-GB" sz="2600" noProof="0" smtClean="0">
                <a:latin typeface="Calibri" pitchFamily="34" charset="0"/>
                <a:cs typeface="Calibri" pitchFamily="34" charset="0"/>
              </a:rPr>
              <a:t> variability of demand </a:t>
            </a:r>
            <a:r>
              <a:rPr lang="en-GB" sz="2600" i="1" noProof="0" smtClean="0">
                <a:latin typeface="Calibri" pitchFamily="34" charset="0"/>
                <a:cs typeface="Calibri" pitchFamily="34" charset="0"/>
              </a:rPr>
              <a:t>(every person in different).</a:t>
            </a:r>
            <a:endParaRPr lang="en-GB" sz="2600" noProof="0" smtClean="0">
              <a:latin typeface="Calibri" pitchFamily="34" charset="0"/>
              <a:cs typeface="Calibri" pitchFamily="34" charset="0"/>
            </a:endParaRPr>
          </a:p>
          <a:p>
            <a:r>
              <a:rPr lang="en-GB" sz="2600" noProof="0" smtClean="0">
                <a:latin typeface="Calibri" pitchFamily="34" charset="0"/>
                <a:cs typeface="Calibri" pitchFamily="34" charset="0"/>
              </a:rPr>
              <a:t>As demands on services are very variable</a:t>
            </a:r>
          </a:p>
          <a:p>
            <a:pPr lvl="1"/>
            <a:r>
              <a:rPr lang="en-GB" sz="2600" noProof="0" smtClean="0">
                <a:latin typeface="Calibri" pitchFamily="34" charset="0"/>
                <a:cs typeface="Calibri" pitchFamily="34" charset="0"/>
              </a:rPr>
              <a:t>It is difficult to set meaningful standards, guidelines are very detailed, but stil insufficient to cope with everything possible</a:t>
            </a:r>
          </a:p>
          <a:p>
            <a:pPr lvl="1"/>
            <a:r>
              <a:rPr lang="en-GB" sz="2600" noProof="0" smtClean="0">
                <a:latin typeface="Calibri" pitchFamily="34" charset="0"/>
                <a:cs typeface="Calibri" pitchFamily="34" charset="0"/>
              </a:rPr>
              <a:t>It is difficult to quantify the quality of human interaction</a:t>
            </a:r>
          </a:p>
          <a:p>
            <a:r>
              <a:rPr lang="en-GB" sz="2600" noProof="0" smtClean="0">
                <a:latin typeface="Calibri" pitchFamily="34" charset="0"/>
                <a:cs typeface="Calibri" pitchFamily="34" charset="0"/>
              </a:rPr>
              <a:t>Service is always co-produced in interaction between the client and provider in given time. To stock of services available.</a:t>
            </a:r>
            <a:endParaRPr lang="en-GB" sz="2600" i="1" noProof="0">
              <a:latin typeface="Calibri" pitchFamily="34" charset="0"/>
              <a:cs typeface="Calibri" pitchFamily="34" charset="0"/>
            </a:endParaRPr>
          </a:p>
        </p:txBody>
      </p:sp>
    </p:spTree>
    <p:extLst>
      <p:ext uri="{BB962C8B-B14F-4D97-AF65-F5344CB8AC3E}">
        <p14:creationId xmlns:p14="http://schemas.microsoft.com/office/powerpoint/2010/main" xmlns="" val="199776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Services vs products</a:t>
            </a:r>
            <a:endParaRPr lang="nl-BE" dirty="0"/>
          </a:p>
        </p:txBody>
      </p:sp>
      <p:sp>
        <p:nvSpPr>
          <p:cNvPr id="3" name="Tijdelijke aanduiding voor inhoud 2"/>
          <p:cNvSpPr>
            <a:spLocks noGrp="1"/>
          </p:cNvSpPr>
          <p:nvPr>
            <p:ph idx="1"/>
          </p:nvPr>
        </p:nvSpPr>
        <p:spPr/>
        <p:txBody>
          <a:bodyPr>
            <a:normAutofit lnSpcReduction="10000"/>
          </a:bodyPr>
          <a:lstStyle/>
          <a:p>
            <a:r>
              <a:rPr lang="en-US" sz="2800" dirty="0"/>
              <a:t>Services are </a:t>
            </a:r>
            <a:r>
              <a:rPr lang="en-US" sz="2800" dirty="0" err="1"/>
              <a:t>characterised</a:t>
            </a:r>
            <a:r>
              <a:rPr lang="en-US" sz="2800" dirty="0"/>
              <a:t> by </a:t>
            </a:r>
          </a:p>
          <a:p>
            <a:pPr lvl="1"/>
            <a:r>
              <a:rPr lang="en-US" sz="2400" dirty="0"/>
              <a:t>1) intangibility (it is a process not a product)</a:t>
            </a:r>
          </a:p>
          <a:p>
            <a:pPr lvl="1"/>
            <a:r>
              <a:rPr lang="en-US" sz="2400" dirty="0"/>
              <a:t>2) high levels of interaction (production and consumption occur simultaneously)</a:t>
            </a:r>
          </a:p>
          <a:p>
            <a:pPr lvl="1"/>
            <a:r>
              <a:rPr lang="en-US" sz="2400" dirty="0"/>
              <a:t>3) dependence on people (with the “customer co-producing)</a:t>
            </a:r>
          </a:p>
          <a:p>
            <a:r>
              <a:rPr lang="en-US" sz="2800" dirty="0"/>
              <a:t>A useful perspective is to think about services as “experiences” users are having</a:t>
            </a:r>
          </a:p>
          <a:p>
            <a:pPr lvl="1"/>
            <a:r>
              <a:rPr lang="en-US" sz="2400" dirty="0"/>
              <a:t>Every “touch point” a person has with a service provider is part of an experience, no matter how mundane the service is</a:t>
            </a:r>
          </a:p>
          <a:p>
            <a:endParaRPr lang="en-US" sz="2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11</a:t>
            </a:fld>
            <a:endParaRPr lang="en-US" dirty="0"/>
          </a:p>
        </p:txBody>
      </p:sp>
      <p:sp>
        <p:nvSpPr>
          <p:cNvPr id="5" name="Rechthoek 4"/>
          <p:cNvSpPr/>
          <p:nvPr/>
        </p:nvSpPr>
        <p:spPr>
          <a:xfrm>
            <a:off x="533400" y="6091535"/>
            <a:ext cx="3898900" cy="461665"/>
          </a:xfrm>
          <a:prstGeom prst="rect">
            <a:avLst/>
          </a:prstGeom>
        </p:spPr>
        <p:txBody>
          <a:bodyPr wrap="square">
            <a:spAutoFit/>
          </a:bodyPr>
          <a:lstStyle/>
          <a:p>
            <a:r>
              <a:rPr lang="en-US" sz="1200" dirty="0"/>
              <a:t>UK Department of Trade and Industry, 2007, Innovation in service, Occasional paper nr 9</a:t>
            </a:r>
            <a:endParaRPr lang="nl-BE" sz="1200" dirty="0"/>
          </a:p>
        </p:txBody>
      </p:sp>
      <p:sp>
        <p:nvSpPr>
          <p:cNvPr id="6" name="Tekstvak 5"/>
          <p:cNvSpPr txBox="1"/>
          <p:nvPr/>
        </p:nvSpPr>
        <p:spPr>
          <a:xfrm>
            <a:off x="4965701" y="5964535"/>
            <a:ext cx="3517900" cy="600164"/>
          </a:xfrm>
          <a:prstGeom prst="rect">
            <a:avLst/>
          </a:prstGeom>
          <a:noFill/>
        </p:spPr>
        <p:txBody>
          <a:bodyPr wrap="square" rtlCol="0">
            <a:spAutoFit/>
          </a:bodyPr>
          <a:lstStyle/>
          <a:p>
            <a:r>
              <a:rPr lang="nl-BE" sz="1100" dirty="0"/>
              <a:t>*S.P. </a:t>
            </a:r>
            <a:r>
              <a:rPr lang="nl-BE" sz="1100" dirty="0" err="1"/>
              <a:t>Osborne</a:t>
            </a:r>
            <a:r>
              <a:rPr lang="nl-BE" sz="1100" dirty="0"/>
              <a:t>, Public Management Review </a:t>
            </a:r>
            <a:r>
              <a:rPr lang="nl-BE" sz="1100" dirty="0" err="1"/>
              <a:t>ol</a:t>
            </a:r>
            <a:r>
              <a:rPr lang="nl-BE" sz="1100" dirty="0"/>
              <a:t> 12, 1, 2010, </a:t>
            </a:r>
            <a:r>
              <a:rPr lang="nl-BE" sz="1100" dirty="0" err="1"/>
              <a:t>Delivering</a:t>
            </a:r>
            <a:r>
              <a:rPr lang="nl-BE" sz="1100" dirty="0"/>
              <a:t> public services: time </a:t>
            </a:r>
            <a:r>
              <a:rPr lang="nl-BE" sz="1100" dirty="0" err="1"/>
              <a:t>for</a:t>
            </a:r>
            <a:r>
              <a:rPr lang="nl-BE" sz="1100" dirty="0"/>
              <a:t> a new </a:t>
            </a:r>
            <a:r>
              <a:rPr lang="nl-BE" sz="1100" dirty="0" err="1"/>
              <a:t>theory</a:t>
            </a:r>
            <a:r>
              <a:rPr lang="nl-BE" sz="1100" dirty="0"/>
              <a:t>?</a:t>
            </a:r>
          </a:p>
        </p:txBody>
      </p:sp>
    </p:spTree>
    <p:extLst>
      <p:ext uri="{BB962C8B-B14F-4D97-AF65-F5344CB8AC3E}">
        <p14:creationId xmlns:p14="http://schemas.microsoft.com/office/powerpoint/2010/main" xmlns="" val="1157720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Services </a:t>
            </a:r>
            <a:r>
              <a:rPr lang="nl-BE" dirty="0" err="1"/>
              <a:t>vs</a:t>
            </a:r>
            <a:r>
              <a:rPr lang="nl-BE" dirty="0"/>
              <a:t> </a:t>
            </a:r>
            <a:r>
              <a:rPr lang="nl-BE" dirty="0" err="1"/>
              <a:t>products</a:t>
            </a:r>
            <a:endParaRPr lang="nl-BE" dirty="0"/>
          </a:p>
        </p:txBody>
      </p:sp>
      <p:sp>
        <p:nvSpPr>
          <p:cNvPr id="3" name="Tijdelijke aanduiding voor inhoud 2"/>
          <p:cNvSpPr>
            <a:spLocks noGrp="1"/>
          </p:cNvSpPr>
          <p:nvPr>
            <p:ph idx="1"/>
          </p:nvPr>
        </p:nvSpPr>
        <p:spPr>
          <a:xfrm>
            <a:off x="457200" y="1340768"/>
            <a:ext cx="8229600" cy="4896544"/>
          </a:xfrm>
        </p:spPr>
        <p:txBody>
          <a:bodyPr>
            <a:normAutofit lnSpcReduction="10000"/>
          </a:bodyPr>
          <a:lstStyle/>
          <a:p>
            <a:r>
              <a:rPr lang="en-US" sz="2800" dirty="0"/>
              <a:t>Performance of a service is a subjective construct of the user</a:t>
            </a:r>
          </a:p>
          <a:p>
            <a:r>
              <a:rPr lang="en-US" sz="2800" dirty="0"/>
              <a:t>Key is to interact positively with the service user while governing and responding to their expectations:</a:t>
            </a:r>
          </a:p>
          <a:p>
            <a:pPr lvl="1"/>
            <a:r>
              <a:rPr lang="en-US" sz="2400" dirty="0"/>
              <a:t>Users invariably judge upon the basis of process issues, while expecting effectiveness</a:t>
            </a:r>
          </a:p>
          <a:p>
            <a:pPr lvl="1"/>
            <a:r>
              <a:rPr lang="en-US" sz="2400" dirty="0"/>
              <a:t>Relationship / trust building are key</a:t>
            </a:r>
          </a:p>
          <a:p>
            <a:pPr lvl="1"/>
            <a:r>
              <a:rPr lang="en-US" sz="2400" dirty="0"/>
              <a:t>By no means one should simply always give the user what they ask</a:t>
            </a:r>
          </a:p>
          <a:p>
            <a:r>
              <a:rPr lang="en-US" sz="2800" dirty="0"/>
              <a:t>In production, the work floor is typically NOT in direct contact with product users</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12</a:t>
            </a:fld>
            <a:endParaRPr lang="en-US" dirty="0"/>
          </a:p>
        </p:txBody>
      </p:sp>
      <p:sp>
        <p:nvSpPr>
          <p:cNvPr id="5" name="Rechthoek 4"/>
          <p:cNvSpPr/>
          <p:nvPr/>
        </p:nvSpPr>
        <p:spPr>
          <a:xfrm>
            <a:off x="533400" y="6462598"/>
            <a:ext cx="3898900" cy="461665"/>
          </a:xfrm>
          <a:prstGeom prst="rect">
            <a:avLst/>
          </a:prstGeom>
        </p:spPr>
        <p:txBody>
          <a:bodyPr wrap="square">
            <a:spAutoFit/>
          </a:bodyPr>
          <a:lstStyle/>
          <a:p>
            <a:r>
              <a:rPr lang="en-US" sz="1200" dirty="0"/>
              <a:t>UK Department of Trade and Industry, 2007, Innovation in service, Occasional paper nr 9</a:t>
            </a:r>
            <a:endParaRPr lang="nl-BE" sz="1200" dirty="0"/>
          </a:p>
        </p:txBody>
      </p:sp>
      <p:sp>
        <p:nvSpPr>
          <p:cNvPr id="6" name="Tekstvak 5"/>
          <p:cNvSpPr txBox="1"/>
          <p:nvPr/>
        </p:nvSpPr>
        <p:spPr>
          <a:xfrm>
            <a:off x="4965701" y="6335598"/>
            <a:ext cx="3517900" cy="600164"/>
          </a:xfrm>
          <a:prstGeom prst="rect">
            <a:avLst/>
          </a:prstGeom>
          <a:noFill/>
        </p:spPr>
        <p:txBody>
          <a:bodyPr wrap="square" rtlCol="0">
            <a:spAutoFit/>
          </a:bodyPr>
          <a:lstStyle/>
          <a:p>
            <a:r>
              <a:rPr lang="nl-BE" sz="1100" dirty="0"/>
              <a:t>*S.P. </a:t>
            </a:r>
            <a:r>
              <a:rPr lang="nl-BE" sz="1100" dirty="0" err="1"/>
              <a:t>Osborne</a:t>
            </a:r>
            <a:r>
              <a:rPr lang="nl-BE" sz="1100" dirty="0"/>
              <a:t>, Public Management Review </a:t>
            </a:r>
            <a:r>
              <a:rPr lang="nl-BE" sz="1100" dirty="0" err="1"/>
              <a:t>ol</a:t>
            </a:r>
            <a:r>
              <a:rPr lang="nl-BE" sz="1100" dirty="0"/>
              <a:t> 12, 1, 2010, </a:t>
            </a:r>
            <a:r>
              <a:rPr lang="nl-BE" sz="1100" dirty="0" err="1"/>
              <a:t>Delivering</a:t>
            </a:r>
            <a:r>
              <a:rPr lang="nl-BE" sz="1100" dirty="0"/>
              <a:t> public services: time </a:t>
            </a:r>
            <a:r>
              <a:rPr lang="nl-BE" sz="1100" dirty="0" err="1"/>
              <a:t>for</a:t>
            </a:r>
            <a:r>
              <a:rPr lang="nl-BE" sz="1100" dirty="0"/>
              <a:t> a new </a:t>
            </a:r>
            <a:r>
              <a:rPr lang="nl-BE" sz="1100" dirty="0" err="1"/>
              <a:t>theory</a:t>
            </a:r>
            <a:r>
              <a:rPr lang="nl-BE" sz="1100" dirty="0"/>
              <a:t>?</a:t>
            </a:r>
          </a:p>
        </p:txBody>
      </p:sp>
    </p:spTree>
    <p:extLst>
      <p:ext uri="{BB962C8B-B14F-4D97-AF65-F5344CB8AC3E}">
        <p14:creationId xmlns:p14="http://schemas.microsoft.com/office/powerpoint/2010/main" xmlns="" val="3478628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Types of services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397" y="1082039"/>
            <a:ext cx="7780283" cy="5503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kstvak 2"/>
          <p:cNvSpPr txBox="1"/>
          <p:nvPr/>
        </p:nvSpPr>
        <p:spPr>
          <a:xfrm>
            <a:off x="274320" y="6737566"/>
            <a:ext cx="9106980" cy="253916"/>
          </a:xfrm>
          <a:prstGeom prst="rect">
            <a:avLst/>
          </a:prstGeom>
          <a:noFill/>
        </p:spPr>
        <p:txBody>
          <a:bodyPr wrap="none" rtlCol="0">
            <a:spAutoFit/>
          </a:bodyPr>
          <a:lstStyle/>
          <a:p>
            <a:r>
              <a:rPr lang="nl-BE" sz="1050" dirty="0"/>
              <a:t>R. </a:t>
            </a:r>
            <a:r>
              <a:rPr lang="nl-BE" sz="1050" dirty="0" err="1"/>
              <a:t>Silvestro</a:t>
            </a:r>
            <a:r>
              <a:rPr lang="nl-BE" sz="1050" dirty="0"/>
              <a:t>, 1999, International </a:t>
            </a:r>
            <a:r>
              <a:rPr lang="nl-BE" sz="1050" dirty="0" err="1"/>
              <a:t>journal</a:t>
            </a:r>
            <a:r>
              <a:rPr lang="nl-BE" sz="1050" dirty="0"/>
              <a:t> of operations </a:t>
            </a:r>
            <a:r>
              <a:rPr lang="nl-BE" sz="1050" dirty="0" err="1"/>
              <a:t>and</a:t>
            </a:r>
            <a:r>
              <a:rPr lang="nl-BE" sz="1050" dirty="0"/>
              <a:t> </a:t>
            </a:r>
            <a:r>
              <a:rPr lang="nl-BE" sz="1050" dirty="0" err="1"/>
              <a:t>production</a:t>
            </a:r>
            <a:r>
              <a:rPr lang="nl-BE" sz="1050" dirty="0"/>
              <a:t> management, vol 19, n 4, Positioning services </a:t>
            </a:r>
            <a:r>
              <a:rPr lang="nl-BE" sz="1050" dirty="0" err="1"/>
              <a:t>along</a:t>
            </a:r>
            <a:r>
              <a:rPr lang="nl-BE" sz="1050" dirty="0"/>
              <a:t> the volume-</a:t>
            </a:r>
            <a:r>
              <a:rPr lang="nl-BE" sz="1050" dirty="0" err="1"/>
              <a:t>variety</a:t>
            </a:r>
            <a:r>
              <a:rPr lang="nl-BE" sz="1050" dirty="0"/>
              <a:t> </a:t>
            </a:r>
            <a:r>
              <a:rPr lang="nl-BE" sz="1050" dirty="0" err="1"/>
              <a:t>diagonal</a:t>
            </a:r>
            <a:endParaRPr lang="nl-BE" sz="1050" dirty="0"/>
          </a:p>
        </p:txBody>
      </p:sp>
    </p:spTree>
    <p:extLst>
      <p:ext uri="{BB962C8B-B14F-4D97-AF65-F5344CB8AC3E}">
        <p14:creationId xmlns:p14="http://schemas.microsoft.com/office/powerpoint/2010/main" xmlns="" val="42746980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16256" y="120216"/>
            <a:ext cx="8229600" cy="1108083"/>
          </a:xfrm>
        </p:spPr>
        <p:txBody>
          <a:bodyPr/>
          <a:lstStyle/>
          <a:p>
            <a:pPr marL="0" indent="0">
              <a:buNone/>
            </a:pPr>
            <a:r>
              <a:rPr lang="en-GB" noProof="0" smtClean="0"/>
              <a:t>OK, nothing is perfect… but there is no other way, right?…</a:t>
            </a:r>
          </a:p>
          <a:p>
            <a:endParaRPr lang="en-GB" noProof="0"/>
          </a:p>
        </p:txBody>
      </p:sp>
      <p:pic>
        <p:nvPicPr>
          <p:cNvPr id="6146" name="Picture 2" descr="http://www.beursklets.nl/wp-content/uploads/2013/11/there-is-no-alternativ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12975"/>
            <a:ext cx="1978925" cy="24506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4559452" y="1107561"/>
            <a:ext cx="4079580" cy="584775"/>
          </a:xfrm>
          <a:prstGeom prst="rect">
            <a:avLst/>
          </a:prstGeom>
          <a:noFill/>
        </p:spPr>
        <p:txBody>
          <a:bodyPr wrap="square" rtlCol="0">
            <a:spAutoFit/>
          </a:bodyPr>
          <a:lstStyle/>
          <a:p>
            <a:r>
              <a:rPr lang="nl-BE" sz="3200" dirty="0">
                <a:solidFill>
                  <a:srgbClr val="00397A"/>
                </a:solidFill>
                <a:latin typeface="Arial"/>
                <a:cs typeface="Arial"/>
              </a:rPr>
              <a:t>Or is </a:t>
            </a:r>
            <a:r>
              <a:rPr lang="nl-BE" sz="3200" dirty="0" err="1">
                <a:solidFill>
                  <a:srgbClr val="00397A"/>
                </a:solidFill>
                <a:latin typeface="Arial"/>
                <a:cs typeface="Arial"/>
              </a:rPr>
              <a:t>there</a:t>
            </a:r>
            <a:r>
              <a:rPr lang="nl-BE" sz="3200" dirty="0">
                <a:solidFill>
                  <a:srgbClr val="00397A"/>
                </a:solidFill>
                <a:latin typeface="Arial"/>
                <a:cs typeface="Arial"/>
              </a:rPr>
              <a:t>? </a:t>
            </a:r>
          </a:p>
        </p:txBody>
      </p:sp>
      <p:grpSp>
        <p:nvGrpSpPr>
          <p:cNvPr id="2" name="Groep 1"/>
          <p:cNvGrpSpPr/>
          <p:nvPr/>
        </p:nvGrpSpPr>
        <p:grpSpPr>
          <a:xfrm>
            <a:off x="1897038" y="1893610"/>
            <a:ext cx="7042245" cy="3543724"/>
            <a:chOff x="1897038" y="1893610"/>
            <a:chExt cx="7042245" cy="3543724"/>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5095" y="2457230"/>
              <a:ext cx="742941" cy="1181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53278" y="3950981"/>
              <a:ext cx="886574" cy="868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Rechte verbindingslijn met pijl 10"/>
            <p:cNvCxnSpPr>
              <a:stCxn id="9" idx="2"/>
              <a:endCxn id="10" idx="0"/>
            </p:cNvCxnSpPr>
            <p:nvPr/>
          </p:nvCxnSpPr>
          <p:spPr>
            <a:xfrm flipH="1">
              <a:off x="2796565" y="3638315"/>
              <a:ext cx="1" cy="312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2204708" y="2074250"/>
              <a:ext cx="1261884" cy="369332"/>
            </a:xfrm>
            <a:prstGeom prst="rect">
              <a:avLst/>
            </a:prstGeom>
            <a:noFill/>
          </p:spPr>
          <p:txBody>
            <a:bodyPr wrap="none" rtlCol="0">
              <a:spAutoFit/>
            </a:bodyPr>
            <a:lstStyle/>
            <a:p>
              <a:r>
                <a:rPr lang="nl-BE" dirty="0" smtClean="0"/>
                <a:t>E. </a:t>
              </a:r>
              <a:r>
                <a:rPr lang="nl-BE" dirty="0" err="1" smtClean="0"/>
                <a:t>Deming</a:t>
              </a:r>
              <a:endParaRPr lang="nl-BE" dirty="0"/>
            </a:p>
          </p:txBody>
        </p:sp>
        <p:sp>
          <p:nvSpPr>
            <p:cNvPr id="13" name="Tekstvak 12"/>
            <p:cNvSpPr txBox="1"/>
            <p:nvPr/>
          </p:nvSpPr>
          <p:spPr>
            <a:xfrm>
              <a:off x="2300244" y="4883336"/>
              <a:ext cx="992644" cy="369332"/>
            </a:xfrm>
            <a:prstGeom prst="rect">
              <a:avLst/>
            </a:prstGeom>
            <a:noFill/>
          </p:spPr>
          <p:txBody>
            <a:bodyPr wrap="none" rtlCol="0">
              <a:spAutoFit/>
            </a:bodyPr>
            <a:lstStyle/>
            <a:p>
              <a:r>
                <a:rPr lang="nl-BE" dirty="0"/>
                <a:t>T</a:t>
              </a:r>
              <a:r>
                <a:rPr lang="nl-BE" dirty="0" smtClean="0"/>
                <a:t>. </a:t>
              </a:r>
              <a:r>
                <a:rPr lang="nl-BE" dirty="0" err="1" smtClean="0"/>
                <a:t>Ohno</a:t>
              </a:r>
              <a:endParaRPr lang="nl-BE" dirty="0"/>
            </a:p>
          </p:txBody>
        </p:sp>
        <p:sp>
          <p:nvSpPr>
            <p:cNvPr id="19" name="PIJL-LINKS en -RECHTS 18"/>
            <p:cNvSpPr/>
            <p:nvPr/>
          </p:nvSpPr>
          <p:spPr>
            <a:xfrm>
              <a:off x="1897038" y="3398293"/>
              <a:ext cx="456240" cy="240022"/>
            </a:xfrm>
            <a:prstGeom prst="lef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Rechthoek 19"/>
            <p:cNvSpPr/>
            <p:nvPr/>
          </p:nvSpPr>
          <p:spPr>
            <a:xfrm>
              <a:off x="3691718" y="1893610"/>
              <a:ext cx="5247565" cy="2677656"/>
            </a:xfrm>
            <a:prstGeom prst="rect">
              <a:avLst/>
            </a:prstGeom>
          </p:spPr>
          <p:txBody>
            <a:bodyPr wrap="square">
              <a:spAutoFit/>
            </a:bodyPr>
            <a:lstStyle/>
            <a:p>
              <a:pPr marL="0" indent="0">
                <a:buNone/>
              </a:pPr>
              <a:r>
                <a:rPr lang="en-US" sz="1400" dirty="0"/>
                <a:t>William Edwards Deming was an American statistician, professor, author, lecturer and consultant. He is perhaps best known for the "Plan-Do-Check-Act" cycle popularly named after him. In Japan, from 1950 onwards, he taught top management how to improve design (and thus service), product quality, testing, and sales (the last through global markets) through various methods, including the application of statistical methods. Deming made a significant contribution to Japan's later reputation for innovative high-quality products and its economic power. He is regarded as having had more impact upon Japanese manufacturing and business than any other individual not of Japanese heritage. </a:t>
              </a:r>
            </a:p>
          </p:txBody>
        </p:sp>
        <p:sp>
          <p:nvSpPr>
            <p:cNvPr id="21" name="Rechthoek 20"/>
            <p:cNvSpPr/>
            <p:nvPr/>
          </p:nvSpPr>
          <p:spPr>
            <a:xfrm>
              <a:off x="3705366" y="4698670"/>
              <a:ext cx="4572000" cy="738664"/>
            </a:xfrm>
            <a:prstGeom prst="rect">
              <a:avLst/>
            </a:prstGeom>
          </p:spPr>
          <p:txBody>
            <a:bodyPr>
              <a:spAutoFit/>
            </a:bodyPr>
            <a:lstStyle/>
            <a:p>
              <a:r>
                <a:rPr lang="en-US" sz="1400" dirty="0" smtClean="0"/>
                <a:t>T. </a:t>
              </a:r>
              <a:r>
                <a:rPr lang="en-US" sz="1400" dirty="0" err="1" smtClean="0"/>
                <a:t>Ohno</a:t>
              </a:r>
              <a:r>
                <a:rPr lang="en-US" sz="1400" dirty="0"/>
                <a:t> </a:t>
              </a:r>
              <a:r>
                <a:rPr lang="en-US" sz="1400" dirty="0" smtClean="0"/>
                <a:t>is </a:t>
              </a:r>
              <a:r>
                <a:rPr lang="en-US" sz="1400" dirty="0"/>
                <a:t>considered to be the father of </a:t>
              </a:r>
              <a:r>
                <a:rPr lang="en-US" sz="1400" dirty="0" smtClean="0"/>
                <a:t>the Toyota Production System, </a:t>
              </a:r>
              <a:r>
                <a:rPr lang="en-US" sz="1400" dirty="0"/>
                <a:t>which </a:t>
              </a:r>
              <a:r>
                <a:rPr lang="en-US" sz="1400" dirty="0" smtClean="0"/>
                <a:t>later became </a:t>
              </a:r>
              <a:r>
                <a:rPr lang="en-US" sz="1400" dirty="0"/>
                <a:t>Lean </a:t>
              </a:r>
              <a:r>
                <a:rPr lang="en-US" sz="1400" dirty="0" smtClean="0"/>
                <a:t>Manufacturing </a:t>
              </a:r>
              <a:r>
                <a:rPr lang="en-US" sz="1400" dirty="0"/>
                <a:t>in the U.S.</a:t>
              </a:r>
              <a:endParaRPr lang="nl-BE" sz="1400" dirty="0"/>
            </a:p>
          </p:txBody>
        </p:sp>
      </p:grpSp>
    </p:spTree>
    <p:extLst>
      <p:ext uri="{BB962C8B-B14F-4D97-AF65-F5344CB8AC3E}">
        <p14:creationId xmlns:p14="http://schemas.microsoft.com/office/powerpoint/2010/main" xmlns="" val="2845399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918"/>
            <a:ext cx="8229600" cy="647700"/>
          </a:xfrm>
        </p:spPr>
        <p:txBody>
          <a:bodyPr>
            <a:normAutofit fontScale="90000"/>
          </a:bodyPr>
          <a:lstStyle/>
          <a:p>
            <a:r>
              <a:rPr lang="en-GB" noProof="0" smtClean="0"/>
              <a:t>Redefining “efficiency”!</a:t>
            </a:r>
            <a:endParaRPr lang="en-GB" noProof="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8313" y="1004888"/>
            <a:ext cx="5667375" cy="484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hteraccolade 5"/>
          <p:cNvSpPr/>
          <p:nvPr/>
        </p:nvSpPr>
        <p:spPr>
          <a:xfrm flipH="1">
            <a:off x="5300568" y="860096"/>
            <a:ext cx="325660" cy="4993017"/>
          </a:xfrm>
          <a:prstGeom prst="rightBrace">
            <a:avLst>
              <a:gd name="adj1" fmla="val 8333"/>
              <a:gd name="adj2" fmla="val 522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7" name="Rechteraccolade 6"/>
          <p:cNvSpPr/>
          <p:nvPr/>
        </p:nvSpPr>
        <p:spPr>
          <a:xfrm>
            <a:off x="3676872" y="860096"/>
            <a:ext cx="212739" cy="4993017"/>
          </a:xfrm>
          <a:prstGeom prst="rightBrace">
            <a:avLst>
              <a:gd name="adj1" fmla="val 8333"/>
              <a:gd name="adj2" fmla="val 522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cxnSp>
        <p:nvCxnSpPr>
          <p:cNvPr id="8" name="Rechte verbindingslijn 7"/>
          <p:cNvCxnSpPr/>
          <p:nvPr/>
        </p:nvCxnSpPr>
        <p:spPr>
          <a:xfrm flipV="1">
            <a:off x="1792905" y="1501254"/>
            <a:ext cx="5344875" cy="272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7506264" y="889792"/>
            <a:ext cx="1569491" cy="3693319"/>
          </a:xfrm>
          <a:prstGeom prst="rect">
            <a:avLst/>
          </a:prstGeom>
          <a:noFill/>
        </p:spPr>
        <p:txBody>
          <a:bodyPr wrap="square" rtlCol="0">
            <a:spAutoFit/>
          </a:bodyPr>
          <a:lstStyle/>
          <a:p>
            <a:pPr algn="ctr"/>
            <a:r>
              <a:rPr lang="nl-BE" dirty="0" err="1" smtClean="0">
                <a:solidFill>
                  <a:srgbClr val="FF0000"/>
                </a:solidFill>
              </a:rPr>
              <a:t>Reduce</a:t>
            </a:r>
            <a:r>
              <a:rPr lang="nl-BE" dirty="0" smtClean="0">
                <a:solidFill>
                  <a:srgbClr val="FF0000"/>
                </a:solidFill>
              </a:rPr>
              <a:t> waste </a:t>
            </a:r>
            <a:r>
              <a:rPr lang="nl-BE" dirty="0" err="1" smtClean="0">
                <a:solidFill>
                  <a:srgbClr val="FF0000"/>
                </a:solidFill>
              </a:rPr>
              <a:t>across</a:t>
            </a:r>
            <a:r>
              <a:rPr lang="nl-BE" dirty="0" smtClean="0">
                <a:solidFill>
                  <a:srgbClr val="FF0000"/>
                </a:solidFill>
              </a:rPr>
              <a:t> the </a:t>
            </a:r>
            <a:r>
              <a:rPr lang="nl-BE" dirty="0" err="1" smtClean="0">
                <a:solidFill>
                  <a:srgbClr val="FF0000"/>
                </a:solidFill>
              </a:rPr>
              <a:t>entire</a:t>
            </a:r>
            <a:r>
              <a:rPr lang="nl-BE" dirty="0" smtClean="0">
                <a:solidFill>
                  <a:srgbClr val="FF0000"/>
                </a:solidFill>
              </a:rPr>
              <a:t> system, handling abundant </a:t>
            </a:r>
            <a:r>
              <a:rPr lang="nl-BE" dirty="0" err="1" smtClean="0">
                <a:solidFill>
                  <a:srgbClr val="FF0000"/>
                </a:solidFill>
              </a:rPr>
              <a:t>variety</a:t>
            </a:r>
            <a:r>
              <a:rPr lang="nl-BE" dirty="0" smtClean="0">
                <a:solidFill>
                  <a:srgbClr val="FF0000"/>
                </a:solidFill>
              </a:rPr>
              <a:t>; </a:t>
            </a:r>
            <a:r>
              <a:rPr lang="nl-BE" dirty="0" err="1" smtClean="0">
                <a:solidFill>
                  <a:srgbClr val="FF0000"/>
                </a:solidFill>
              </a:rPr>
              <a:t>continuously</a:t>
            </a:r>
            <a:r>
              <a:rPr lang="nl-BE" dirty="0" smtClean="0">
                <a:solidFill>
                  <a:srgbClr val="FF0000"/>
                </a:solidFill>
              </a:rPr>
              <a:t> </a:t>
            </a:r>
            <a:r>
              <a:rPr lang="nl-BE" dirty="0" err="1" smtClean="0">
                <a:solidFill>
                  <a:srgbClr val="FF0000"/>
                </a:solidFill>
              </a:rPr>
              <a:t>improving</a:t>
            </a:r>
            <a:r>
              <a:rPr lang="nl-BE" dirty="0" smtClean="0">
                <a:solidFill>
                  <a:srgbClr val="FF0000"/>
                </a:solidFill>
              </a:rPr>
              <a:t> </a:t>
            </a:r>
            <a:r>
              <a:rPr lang="nl-BE" dirty="0" err="1" smtClean="0">
                <a:solidFill>
                  <a:srgbClr val="FF0000"/>
                </a:solidFill>
              </a:rPr>
              <a:t>standards</a:t>
            </a:r>
            <a:r>
              <a:rPr lang="nl-BE" dirty="0" smtClean="0">
                <a:solidFill>
                  <a:srgbClr val="FF0000"/>
                </a:solidFill>
              </a:rPr>
              <a:t>, </a:t>
            </a:r>
            <a:r>
              <a:rPr lang="nl-BE" dirty="0" err="1" smtClean="0">
                <a:solidFill>
                  <a:srgbClr val="FF0000"/>
                </a:solidFill>
              </a:rPr>
              <a:t>reducing</a:t>
            </a:r>
            <a:r>
              <a:rPr lang="nl-BE" dirty="0" smtClean="0">
                <a:solidFill>
                  <a:srgbClr val="FF0000"/>
                </a:solidFill>
              </a:rPr>
              <a:t> </a:t>
            </a:r>
            <a:r>
              <a:rPr lang="nl-BE" dirty="0" err="1" smtClean="0">
                <a:solidFill>
                  <a:srgbClr val="FF0000"/>
                </a:solidFill>
              </a:rPr>
              <a:t>inventory</a:t>
            </a:r>
            <a:r>
              <a:rPr lang="nl-BE" dirty="0" smtClean="0">
                <a:solidFill>
                  <a:srgbClr val="FF0000"/>
                </a:solidFill>
              </a:rPr>
              <a:t>, defects…</a:t>
            </a:r>
            <a:endParaRPr lang="nl-BE" dirty="0">
              <a:solidFill>
                <a:srgbClr val="FF0000"/>
              </a:solidFill>
            </a:endParaRPr>
          </a:p>
        </p:txBody>
      </p:sp>
      <p:sp>
        <p:nvSpPr>
          <p:cNvPr id="13" name="Tekstvak 12"/>
          <p:cNvSpPr txBox="1"/>
          <p:nvPr/>
        </p:nvSpPr>
        <p:spPr>
          <a:xfrm>
            <a:off x="172879" y="1007795"/>
            <a:ext cx="1565434" cy="3693319"/>
          </a:xfrm>
          <a:prstGeom prst="rect">
            <a:avLst/>
          </a:prstGeom>
          <a:noFill/>
        </p:spPr>
        <p:txBody>
          <a:bodyPr wrap="square" rtlCol="0">
            <a:spAutoFit/>
          </a:bodyPr>
          <a:lstStyle/>
          <a:p>
            <a:pPr algn="ctr"/>
            <a:r>
              <a:rPr lang="nl-BE" dirty="0" err="1" smtClean="0">
                <a:solidFill>
                  <a:srgbClr val="FF0000"/>
                </a:solidFill>
              </a:rPr>
              <a:t>Reduce</a:t>
            </a:r>
            <a:r>
              <a:rPr lang="nl-BE" dirty="0" smtClean="0">
                <a:solidFill>
                  <a:srgbClr val="FF0000"/>
                </a:solidFill>
              </a:rPr>
              <a:t> </a:t>
            </a:r>
            <a:r>
              <a:rPr lang="nl-BE" dirty="0" err="1" smtClean="0">
                <a:solidFill>
                  <a:srgbClr val="FF0000"/>
                </a:solidFill>
              </a:rPr>
              <a:t>cost</a:t>
            </a:r>
            <a:r>
              <a:rPr lang="nl-BE" dirty="0" smtClean="0">
                <a:solidFill>
                  <a:srgbClr val="FF0000"/>
                </a:solidFill>
              </a:rPr>
              <a:t> </a:t>
            </a:r>
            <a:r>
              <a:rPr lang="nl-BE" dirty="0" err="1" smtClean="0">
                <a:solidFill>
                  <a:srgbClr val="FF0000"/>
                </a:solidFill>
              </a:rPr>
              <a:t>relative</a:t>
            </a:r>
            <a:r>
              <a:rPr lang="nl-BE" dirty="0" smtClean="0">
                <a:solidFill>
                  <a:srgbClr val="FF0000"/>
                </a:solidFill>
              </a:rPr>
              <a:t> </a:t>
            </a:r>
            <a:r>
              <a:rPr lang="nl-BE" dirty="0" err="1" smtClean="0">
                <a:solidFill>
                  <a:srgbClr val="FF0000"/>
                </a:solidFill>
              </a:rPr>
              <a:t>to</a:t>
            </a:r>
            <a:r>
              <a:rPr lang="nl-BE" dirty="0" smtClean="0">
                <a:solidFill>
                  <a:srgbClr val="FF0000"/>
                </a:solidFill>
              </a:rPr>
              <a:t> </a:t>
            </a:r>
            <a:r>
              <a:rPr lang="nl-BE" dirty="0" err="1" smtClean="0">
                <a:solidFill>
                  <a:srgbClr val="FF0000"/>
                </a:solidFill>
              </a:rPr>
              <a:t>activity</a:t>
            </a:r>
            <a:r>
              <a:rPr lang="nl-BE" dirty="0" smtClean="0">
                <a:solidFill>
                  <a:srgbClr val="FF0000"/>
                </a:solidFill>
              </a:rPr>
              <a:t> </a:t>
            </a:r>
            <a:r>
              <a:rPr lang="nl-BE" dirty="0" err="1" smtClean="0">
                <a:solidFill>
                  <a:srgbClr val="FF0000"/>
                </a:solidFill>
              </a:rPr>
              <a:t>and</a:t>
            </a:r>
            <a:r>
              <a:rPr lang="nl-BE" dirty="0" smtClean="0">
                <a:solidFill>
                  <a:srgbClr val="FF0000"/>
                </a:solidFill>
              </a:rPr>
              <a:t> output</a:t>
            </a:r>
          </a:p>
          <a:p>
            <a:pPr algn="ctr"/>
            <a:r>
              <a:rPr lang="nl-BE" dirty="0" err="1" smtClean="0">
                <a:solidFill>
                  <a:srgbClr val="FF0000"/>
                </a:solidFill>
              </a:rPr>
              <a:t>with</a:t>
            </a:r>
            <a:r>
              <a:rPr lang="nl-BE" dirty="0" smtClean="0">
                <a:solidFill>
                  <a:srgbClr val="FF0000"/>
                </a:solidFill>
              </a:rPr>
              <a:t> “</a:t>
            </a:r>
            <a:r>
              <a:rPr lang="nl-BE" dirty="0" err="1" smtClean="0">
                <a:solidFill>
                  <a:srgbClr val="FF0000"/>
                </a:solidFill>
              </a:rPr>
              <a:t>acceptable</a:t>
            </a:r>
            <a:r>
              <a:rPr lang="nl-BE" dirty="0" smtClean="0">
                <a:solidFill>
                  <a:srgbClr val="FF0000"/>
                </a:solidFill>
              </a:rPr>
              <a:t>” </a:t>
            </a:r>
            <a:r>
              <a:rPr lang="nl-BE" dirty="0" err="1" smtClean="0">
                <a:solidFill>
                  <a:srgbClr val="FF0000"/>
                </a:solidFill>
              </a:rPr>
              <a:t>standards</a:t>
            </a:r>
            <a:r>
              <a:rPr lang="nl-BE" dirty="0" smtClean="0">
                <a:solidFill>
                  <a:srgbClr val="FF0000"/>
                </a:solidFill>
              </a:rPr>
              <a:t>, defects, </a:t>
            </a:r>
            <a:r>
              <a:rPr lang="nl-BE" dirty="0" err="1" smtClean="0">
                <a:solidFill>
                  <a:srgbClr val="FF0000"/>
                </a:solidFill>
              </a:rPr>
              <a:t>inventories</a:t>
            </a:r>
            <a:r>
              <a:rPr lang="nl-BE" dirty="0" smtClean="0">
                <a:solidFill>
                  <a:srgbClr val="FF0000"/>
                </a:solidFill>
              </a:rPr>
              <a:t> </a:t>
            </a:r>
            <a:r>
              <a:rPr lang="nl-BE" dirty="0" err="1" smtClean="0">
                <a:solidFill>
                  <a:srgbClr val="FF0000"/>
                </a:solidFill>
              </a:rPr>
              <a:t>and</a:t>
            </a:r>
            <a:r>
              <a:rPr lang="nl-BE" dirty="0" smtClean="0">
                <a:solidFill>
                  <a:srgbClr val="FF0000"/>
                </a:solidFill>
              </a:rPr>
              <a:t> </a:t>
            </a:r>
            <a:r>
              <a:rPr lang="nl-BE" dirty="0" err="1" smtClean="0">
                <a:solidFill>
                  <a:srgbClr val="FF0000"/>
                </a:solidFill>
              </a:rPr>
              <a:t>narrow</a:t>
            </a:r>
            <a:r>
              <a:rPr lang="nl-BE" dirty="0" smtClean="0">
                <a:solidFill>
                  <a:srgbClr val="FF0000"/>
                </a:solidFill>
              </a:rPr>
              <a:t> range of </a:t>
            </a:r>
            <a:r>
              <a:rPr lang="nl-BE" dirty="0" err="1" smtClean="0">
                <a:solidFill>
                  <a:srgbClr val="FF0000"/>
                </a:solidFill>
              </a:rPr>
              <a:t>products</a:t>
            </a:r>
            <a:r>
              <a:rPr lang="nl-BE" dirty="0" smtClean="0">
                <a:solidFill>
                  <a:srgbClr val="FF0000"/>
                </a:solidFill>
              </a:rPr>
              <a:t>/ services</a:t>
            </a:r>
            <a:endParaRPr lang="nl-BE" dirty="0">
              <a:solidFill>
                <a:srgbClr val="FF0000"/>
              </a:solidFill>
            </a:endParaRPr>
          </a:p>
        </p:txBody>
      </p:sp>
    </p:spTree>
    <p:extLst>
      <p:ext uri="{BB962C8B-B14F-4D97-AF65-F5344CB8AC3E}">
        <p14:creationId xmlns:p14="http://schemas.microsoft.com/office/powerpoint/2010/main" xmlns="" val="42940510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29475"/>
            <a:ext cx="8291264" cy="504056"/>
          </a:xfrm>
        </p:spPr>
        <p:txBody>
          <a:bodyPr/>
          <a:lstStyle/>
          <a:p>
            <a:pPr algn="ctr"/>
            <a:r>
              <a:rPr lang="en-GB" noProof="0" smtClean="0">
                <a:latin typeface="Calibri" pitchFamily="34" charset="0"/>
                <a:cs typeface="Calibri" pitchFamily="34" charset="0"/>
              </a:rPr>
              <a:t>Systems thinking</a:t>
            </a:r>
            <a:endParaRPr lang="en-GB" noProof="0">
              <a:latin typeface="Calibri" pitchFamily="34" charset="0"/>
              <a:cs typeface="Calibri" pitchFamily="34" charset="0"/>
            </a:endParaRPr>
          </a:p>
        </p:txBody>
      </p:sp>
      <p:sp>
        <p:nvSpPr>
          <p:cNvPr id="3" name="Zástupný symbol pro obsah 2"/>
          <p:cNvSpPr>
            <a:spLocks noGrp="1"/>
          </p:cNvSpPr>
          <p:nvPr>
            <p:ph idx="10"/>
          </p:nvPr>
        </p:nvSpPr>
        <p:spPr/>
        <p:txBody>
          <a:bodyPr/>
          <a:lstStyle/>
          <a:p>
            <a:pPr algn="just"/>
            <a:endParaRPr lang="en-GB" sz="3000" noProof="0" dirty="0" smtClean="0">
              <a:latin typeface="Calibri" pitchFamily="34" charset="0"/>
              <a:cs typeface="Calibri" pitchFamily="34" charset="0"/>
            </a:endParaRPr>
          </a:p>
          <a:p>
            <a:endParaRPr lang="en-GB" noProof="0" dirty="0">
              <a:latin typeface="Calibri" pitchFamily="34" charset="0"/>
              <a:cs typeface="Calibri" pitchFamily="34" charset="0"/>
            </a:endParaRPr>
          </a:p>
        </p:txBody>
      </p:sp>
      <p:sp>
        <p:nvSpPr>
          <p:cNvPr id="4" name="Zástupný symbol pro obsah 2"/>
          <p:cNvSpPr txBox="1">
            <a:spLocks/>
          </p:cNvSpPr>
          <p:nvPr/>
        </p:nvSpPr>
        <p:spPr>
          <a:xfrm>
            <a:off x="619944" y="2213249"/>
            <a:ext cx="8229600" cy="3888431"/>
          </a:xfrm>
          <a:prstGeom prst="rect">
            <a:avLst/>
          </a:prstGeom>
        </p:spPr>
        <p:txBody>
          <a:bodyPr/>
          <a:lst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cs-CZ" sz="3000" dirty="0" err="1" smtClean="0">
                <a:latin typeface="Calibri" pitchFamily="34" charset="0"/>
                <a:cs typeface="Calibri" pitchFamily="34" charset="0"/>
              </a:rPr>
              <a:t>Circle</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of</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Vanguard</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Method</a:t>
            </a:r>
            <a:endParaRPr lang="cs-CZ" sz="3000" dirty="0" smtClean="0">
              <a:latin typeface="Calibri" pitchFamily="34" charset="0"/>
              <a:cs typeface="Calibri" pitchFamily="34" charset="0"/>
            </a:endParaRPr>
          </a:p>
          <a:p>
            <a:pPr algn="just"/>
            <a:endParaRPr lang="cs-CZ" sz="3000" dirty="0" smtClean="0"/>
          </a:p>
          <a:p>
            <a:endParaRPr lang="cs-CZ" dirty="0"/>
          </a:p>
        </p:txBody>
      </p:sp>
      <p:grpSp>
        <p:nvGrpSpPr>
          <p:cNvPr id="5" name="Groep 2"/>
          <p:cNvGrpSpPr/>
          <p:nvPr/>
        </p:nvGrpSpPr>
        <p:grpSpPr>
          <a:xfrm>
            <a:off x="2987823" y="3456926"/>
            <a:ext cx="3430912" cy="1622051"/>
            <a:chOff x="5116752" y="1306877"/>
            <a:chExt cx="3372680" cy="1518210"/>
          </a:xfrm>
          <a:noFill/>
        </p:grpSpPr>
        <p:sp>
          <p:nvSpPr>
            <p:cNvPr id="7" name="Tekstvak 13"/>
            <p:cNvSpPr txBox="1"/>
            <p:nvPr/>
          </p:nvSpPr>
          <p:spPr>
            <a:xfrm>
              <a:off x="6207226" y="1306877"/>
              <a:ext cx="992579" cy="369332"/>
            </a:xfrm>
            <a:prstGeom prst="rect">
              <a:avLst/>
            </a:prstGeom>
            <a:grpFill/>
          </p:spPr>
          <p:txBody>
            <a:bodyPr wrap="none" rtlCol="0">
              <a:spAutoFit/>
            </a:bodyPr>
            <a:lstStyle/>
            <a:p>
              <a:r>
                <a:rPr lang="nl-BE" dirty="0" smtClean="0"/>
                <a:t>CHECK</a:t>
              </a:r>
              <a:endParaRPr lang="nl-BE" dirty="0"/>
            </a:p>
          </p:txBody>
        </p:sp>
        <p:sp>
          <p:nvSpPr>
            <p:cNvPr id="8" name="Tekstvak 14"/>
            <p:cNvSpPr txBox="1"/>
            <p:nvPr/>
          </p:nvSpPr>
          <p:spPr>
            <a:xfrm>
              <a:off x="7702037" y="2455755"/>
              <a:ext cx="787395" cy="369332"/>
            </a:xfrm>
            <a:prstGeom prst="rect">
              <a:avLst/>
            </a:prstGeom>
            <a:grpFill/>
          </p:spPr>
          <p:txBody>
            <a:bodyPr wrap="none" rtlCol="0">
              <a:spAutoFit/>
            </a:bodyPr>
            <a:lstStyle/>
            <a:p>
              <a:r>
                <a:rPr lang="nl-BE" dirty="0" smtClean="0"/>
                <a:t>PLAN</a:t>
              </a:r>
              <a:endParaRPr lang="nl-BE" dirty="0"/>
            </a:p>
          </p:txBody>
        </p:sp>
        <p:sp>
          <p:nvSpPr>
            <p:cNvPr id="9" name="Tekstvak 15"/>
            <p:cNvSpPr txBox="1"/>
            <p:nvPr/>
          </p:nvSpPr>
          <p:spPr>
            <a:xfrm>
              <a:off x="5116752" y="2445416"/>
              <a:ext cx="530915" cy="369332"/>
            </a:xfrm>
            <a:prstGeom prst="rect">
              <a:avLst/>
            </a:prstGeom>
            <a:grpFill/>
          </p:spPr>
          <p:txBody>
            <a:bodyPr wrap="none" rtlCol="0">
              <a:spAutoFit/>
            </a:bodyPr>
            <a:lstStyle/>
            <a:p>
              <a:r>
                <a:rPr lang="nl-BE" dirty="0" smtClean="0"/>
                <a:t>DO</a:t>
              </a:r>
              <a:endParaRPr lang="nl-BE" dirty="0"/>
            </a:p>
          </p:txBody>
        </p:sp>
        <p:cxnSp>
          <p:nvCxnSpPr>
            <p:cNvPr id="10" name="Rechte verbindingslijn met pijl 17"/>
            <p:cNvCxnSpPr>
              <a:stCxn id="7" idx="3"/>
              <a:endCxn id="8" idx="0"/>
            </p:cNvCxnSpPr>
            <p:nvPr/>
          </p:nvCxnSpPr>
          <p:spPr>
            <a:xfrm>
              <a:off x="7199805" y="1491543"/>
              <a:ext cx="895930" cy="964212"/>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9"/>
            <p:cNvCxnSpPr>
              <a:stCxn id="8" idx="1"/>
              <a:endCxn id="9" idx="3"/>
            </p:cNvCxnSpPr>
            <p:nvPr/>
          </p:nvCxnSpPr>
          <p:spPr>
            <a:xfrm flipH="1" flipV="1">
              <a:off x="5647667" y="2630082"/>
              <a:ext cx="2054370" cy="10339"/>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21"/>
            <p:cNvCxnSpPr>
              <a:stCxn id="9" idx="0"/>
              <a:endCxn id="7" idx="1"/>
            </p:cNvCxnSpPr>
            <p:nvPr/>
          </p:nvCxnSpPr>
          <p:spPr>
            <a:xfrm flipV="1">
              <a:off x="5382210" y="1491543"/>
              <a:ext cx="825016" cy="953873"/>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132043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Break-fix service systems</a:t>
            </a:r>
            <a:endParaRPr lang="en-GB" sz="3200" b="1" noProof="0">
              <a:latin typeface="Calibri" pitchFamily="34" charset="0"/>
              <a:cs typeface="Calibri" pitchFamily="34" charset="0"/>
            </a:endParaRPr>
          </a:p>
        </p:txBody>
      </p:sp>
      <p:sp>
        <p:nvSpPr>
          <p:cNvPr id="5" name="Tekstvak 4"/>
          <p:cNvSpPr txBox="1"/>
          <p:nvPr/>
        </p:nvSpPr>
        <p:spPr>
          <a:xfrm>
            <a:off x="641443" y="1299172"/>
            <a:ext cx="3145413" cy="523220"/>
          </a:xfrm>
          <a:prstGeom prst="rect">
            <a:avLst/>
          </a:prstGeom>
          <a:noFill/>
        </p:spPr>
        <p:txBody>
          <a:bodyPr wrap="none" rtlCol="0">
            <a:spAutoFit/>
          </a:bodyPr>
          <a:lstStyle/>
          <a:p>
            <a:r>
              <a:rPr lang="nl-BE" sz="2800" dirty="0" smtClean="0"/>
              <a:t>Customer </a:t>
            </a:r>
            <a:r>
              <a:rPr lang="nl-BE" sz="2800" dirty="0" err="1" smtClean="0"/>
              <a:t>demand</a:t>
            </a:r>
            <a:endParaRPr lang="nl-BE" sz="2800" dirty="0"/>
          </a:p>
        </p:txBody>
      </p:sp>
      <p:cxnSp>
        <p:nvCxnSpPr>
          <p:cNvPr id="7" name="Rechte verbindingslijn met pijl 6"/>
          <p:cNvCxnSpPr>
            <a:stCxn id="5" idx="3"/>
            <a:endCxn id="8" idx="1"/>
          </p:cNvCxnSpPr>
          <p:nvPr/>
        </p:nvCxnSpPr>
        <p:spPr>
          <a:xfrm flipV="1">
            <a:off x="3786856" y="1556653"/>
            <a:ext cx="1210497" cy="4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4997353" y="1295043"/>
            <a:ext cx="3546164" cy="523220"/>
          </a:xfrm>
          <a:prstGeom prst="rect">
            <a:avLst/>
          </a:prstGeom>
          <a:noFill/>
        </p:spPr>
        <p:txBody>
          <a:bodyPr wrap="none" rtlCol="0">
            <a:spAutoFit/>
          </a:bodyPr>
          <a:lstStyle/>
          <a:p>
            <a:r>
              <a:rPr lang="nl-BE" sz="2800" dirty="0" smtClean="0"/>
              <a:t>Understand </a:t>
            </a:r>
            <a:r>
              <a:rPr lang="nl-BE" sz="2800" dirty="0" err="1" smtClean="0"/>
              <a:t>demand</a:t>
            </a:r>
            <a:endParaRPr lang="nl-BE" sz="2800" dirty="0"/>
          </a:p>
        </p:txBody>
      </p:sp>
      <p:sp>
        <p:nvSpPr>
          <p:cNvPr id="10" name="Tekstvak 9"/>
          <p:cNvSpPr txBox="1"/>
          <p:nvPr/>
        </p:nvSpPr>
        <p:spPr>
          <a:xfrm>
            <a:off x="5011001" y="3750263"/>
            <a:ext cx="3506088" cy="523220"/>
          </a:xfrm>
          <a:prstGeom prst="rect">
            <a:avLst/>
          </a:prstGeom>
          <a:noFill/>
        </p:spPr>
        <p:txBody>
          <a:bodyPr wrap="none" rtlCol="0">
            <a:spAutoFit/>
          </a:bodyPr>
          <a:lstStyle/>
          <a:p>
            <a:r>
              <a:rPr lang="nl-BE" sz="2800" dirty="0" err="1" smtClean="0"/>
              <a:t>Determine</a:t>
            </a:r>
            <a:r>
              <a:rPr lang="nl-BE" sz="2800" dirty="0" smtClean="0"/>
              <a:t> </a:t>
            </a:r>
            <a:r>
              <a:rPr lang="nl-BE" sz="2800" dirty="0" err="1" smtClean="0"/>
              <a:t>resolution</a:t>
            </a:r>
            <a:endParaRPr lang="nl-BE" sz="2800" dirty="0"/>
          </a:p>
        </p:txBody>
      </p:sp>
      <p:cxnSp>
        <p:nvCxnSpPr>
          <p:cNvPr id="12" name="Rechte verbindingslijn met pijl 11"/>
          <p:cNvCxnSpPr>
            <a:stCxn id="8" idx="2"/>
            <a:endCxn id="10" idx="0"/>
          </p:cNvCxnSpPr>
          <p:nvPr/>
        </p:nvCxnSpPr>
        <p:spPr>
          <a:xfrm flipH="1">
            <a:off x="6764045" y="1818263"/>
            <a:ext cx="6390" cy="193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768822" y="3754276"/>
            <a:ext cx="3126177" cy="523220"/>
          </a:xfrm>
          <a:prstGeom prst="rect">
            <a:avLst/>
          </a:prstGeom>
          <a:noFill/>
        </p:spPr>
        <p:txBody>
          <a:bodyPr wrap="none" rtlCol="0">
            <a:spAutoFit/>
          </a:bodyPr>
          <a:lstStyle/>
          <a:p>
            <a:r>
              <a:rPr lang="nl-BE" sz="2800" dirty="0" err="1" smtClean="0"/>
              <a:t>Respond</a:t>
            </a:r>
            <a:r>
              <a:rPr lang="nl-BE" sz="2800" dirty="0" smtClean="0"/>
              <a:t> (</a:t>
            </a:r>
            <a:r>
              <a:rPr lang="nl-BE" sz="2800" dirty="0" err="1" smtClean="0"/>
              <a:t>resolve</a:t>
            </a:r>
            <a:r>
              <a:rPr lang="nl-BE" sz="2800" dirty="0" smtClean="0"/>
              <a:t>)</a:t>
            </a:r>
            <a:endParaRPr lang="nl-BE" sz="2800" dirty="0"/>
          </a:p>
        </p:txBody>
      </p:sp>
      <p:cxnSp>
        <p:nvCxnSpPr>
          <p:cNvPr id="15" name="Rechte verbindingslijn met pijl 14"/>
          <p:cNvCxnSpPr>
            <a:stCxn id="10" idx="1"/>
            <a:endCxn id="13" idx="3"/>
          </p:cNvCxnSpPr>
          <p:nvPr/>
        </p:nvCxnSpPr>
        <p:spPr>
          <a:xfrm flipH="1">
            <a:off x="3894999" y="4011873"/>
            <a:ext cx="1116002" cy="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4754879" y="4273483"/>
            <a:ext cx="4529797" cy="1754326"/>
          </a:xfrm>
          <a:prstGeom prst="rect">
            <a:avLst/>
          </a:prstGeom>
          <a:noFill/>
        </p:spPr>
        <p:txBody>
          <a:bodyPr wrap="square" rtlCol="0">
            <a:spAutoFit/>
          </a:bodyPr>
          <a:lstStyle/>
          <a:p>
            <a:r>
              <a:rPr lang="nl-BE" dirty="0" smtClean="0"/>
              <a:t>This step can entail: </a:t>
            </a:r>
          </a:p>
          <a:p>
            <a:pPr marL="285750" indent="-285750">
              <a:buFont typeface="Arial" panose="020B0604020202020204" pitchFamily="34" charset="0"/>
              <a:buChar char="•"/>
            </a:pPr>
            <a:r>
              <a:rPr lang="nl-BE" dirty="0" err="1" smtClean="0"/>
              <a:t>Straightforward</a:t>
            </a:r>
            <a:r>
              <a:rPr lang="nl-BE" dirty="0" smtClean="0"/>
              <a:t> </a:t>
            </a:r>
            <a:r>
              <a:rPr lang="nl-BE" dirty="0" err="1" smtClean="0"/>
              <a:t>categorising</a:t>
            </a:r>
            <a:r>
              <a:rPr lang="nl-BE" dirty="0" smtClean="0"/>
              <a:t> of the issue, </a:t>
            </a:r>
            <a:r>
              <a:rPr lang="nl-BE" dirty="0" err="1" smtClean="0"/>
              <a:t>then</a:t>
            </a:r>
            <a:r>
              <a:rPr lang="nl-BE" dirty="0"/>
              <a:t> </a:t>
            </a:r>
            <a:r>
              <a:rPr lang="nl-BE" dirty="0" err="1" smtClean="0"/>
              <a:t>appropriate</a:t>
            </a:r>
            <a:r>
              <a:rPr lang="nl-BE" dirty="0" smtClean="0"/>
              <a:t> solution is </a:t>
            </a:r>
            <a:r>
              <a:rPr lang="nl-BE" dirty="0" err="1" smtClean="0"/>
              <a:t>clear</a:t>
            </a:r>
            <a:endParaRPr lang="nl-BE" dirty="0" smtClean="0"/>
          </a:p>
          <a:p>
            <a:pPr marL="285750" indent="-285750">
              <a:buFont typeface="Arial" panose="020B0604020202020204" pitchFamily="34" charset="0"/>
              <a:buChar char="•"/>
            </a:pPr>
            <a:r>
              <a:rPr lang="nl-BE" dirty="0" smtClean="0"/>
              <a:t>For more </a:t>
            </a:r>
            <a:r>
              <a:rPr lang="nl-BE" dirty="0" err="1" smtClean="0"/>
              <a:t>complicated</a:t>
            </a:r>
            <a:r>
              <a:rPr lang="nl-BE" dirty="0" smtClean="0"/>
              <a:t> issues, expert analysis </a:t>
            </a:r>
            <a:r>
              <a:rPr lang="nl-BE" dirty="0" err="1" smtClean="0"/>
              <a:t>may</a:t>
            </a:r>
            <a:r>
              <a:rPr lang="nl-BE" dirty="0" smtClean="0"/>
              <a:t> </a:t>
            </a:r>
            <a:r>
              <a:rPr lang="nl-BE" dirty="0" err="1" smtClean="0"/>
              <a:t>be</a:t>
            </a:r>
            <a:r>
              <a:rPr lang="nl-BE" dirty="0" smtClean="0"/>
              <a:t> </a:t>
            </a:r>
            <a:r>
              <a:rPr lang="nl-BE" dirty="0" err="1" smtClean="0"/>
              <a:t>required</a:t>
            </a:r>
            <a:r>
              <a:rPr lang="nl-BE" dirty="0" smtClean="0"/>
              <a:t> </a:t>
            </a:r>
            <a:r>
              <a:rPr lang="nl-BE" dirty="0" err="1" smtClean="0"/>
              <a:t>before</a:t>
            </a:r>
            <a:r>
              <a:rPr lang="nl-BE" dirty="0" smtClean="0"/>
              <a:t> the right (set of) solution(s) </a:t>
            </a:r>
            <a:r>
              <a:rPr lang="nl-BE" dirty="0" err="1" smtClean="0"/>
              <a:t>becomes</a:t>
            </a:r>
            <a:r>
              <a:rPr lang="nl-BE" dirty="0" smtClean="0"/>
              <a:t> </a:t>
            </a:r>
            <a:r>
              <a:rPr lang="nl-BE" dirty="0" err="1" smtClean="0"/>
              <a:t>clear</a:t>
            </a:r>
            <a:endParaRPr lang="nl-BE" dirty="0"/>
          </a:p>
        </p:txBody>
      </p:sp>
      <p:sp>
        <p:nvSpPr>
          <p:cNvPr id="19" name="Tekstvak 18"/>
          <p:cNvSpPr txBox="1"/>
          <p:nvPr/>
        </p:nvSpPr>
        <p:spPr>
          <a:xfrm>
            <a:off x="2110154" y="6372664"/>
            <a:ext cx="2042547" cy="276999"/>
          </a:xfrm>
          <a:prstGeom prst="rect">
            <a:avLst/>
          </a:prstGeom>
          <a:noFill/>
        </p:spPr>
        <p:txBody>
          <a:bodyPr wrap="none" rtlCol="0">
            <a:spAutoFit/>
          </a:bodyPr>
          <a:lstStyle/>
          <a:p>
            <a:r>
              <a:rPr lang="nl-BE" sz="1200" dirty="0" smtClean="0"/>
              <a:t>*</a:t>
            </a:r>
            <a:r>
              <a:rPr lang="nl-BE" sz="1200" dirty="0" err="1" smtClean="0"/>
              <a:t>Based</a:t>
            </a:r>
            <a:r>
              <a:rPr lang="nl-BE" sz="1200" dirty="0" smtClean="0"/>
              <a:t> on </a:t>
            </a:r>
            <a:r>
              <a:rPr lang="nl-BE" sz="1200" dirty="0" err="1" smtClean="0"/>
              <a:t>Snowden</a:t>
            </a:r>
            <a:r>
              <a:rPr lang="nl-BE" sz="1200" dirty="0" smtClean="0"/>
              <a:t>, 2007 </a:t>
            </a:r>
            <a:endParaRPr lang="nl-BE" sz="1200" dirty="0"/>
          </a:p>
        </p:txBody>
      </p:sp>
    </p:spTree>
    <p:extLst>
      <p:ext uri="{BB962C8B-B14F-4D97-AF65-F5344CB8AC3E}">
        <p14:creationId xmlns:p14="http://schemas.microsoft.com/office/powerpoint/2010/main" xmlns="" val="160556815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726987" y="908311"/>
            <a:ext cx="703263" cy="762000"/>
            <a:chOff x="480" y="1536"/>
            <a:chExt cx="576" cy="624"/>
          </a:xfrm>
        </p:grpSpPr>
        <p:sp>
          <p:nvSpPr>
            <p:cNvPr id="23584"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85"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3412787" y="1249624"/>
            <a:ext cx="169863" cy="457200"/>
            <a:chOff x="1956" y="1344"/>
            <a:chExt cx="270" cy="722"/>
          </a:xfrm>
        </p:grpSpPr>
        <p:sp>
          <p:nvSpPr>
            <p:cNvPr id="23578"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9"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80"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81"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82"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83"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57" name="Line 13"/>
          <p:cNvSpPr>
            <a:spLocks noChangeShapeType="1"/>
          </p:cNvSpPr>
          <p:nvPr/>
        </p:nvSpPr>
        <p:spPr bwMode="auto">
          <a:xfrm>
            <a:off x="3717587" y="1441711"/>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3558" name="Text Box 14"/>
          <p:cNvSpPr txBox="1">
            <a:spLocks noChangeArrowheads="1"/>
          </p:cNvSpPr>
          <p:nvPr/>
        </p:nvSpPr>
        <p:spPr bwMode="auto">
          <a:xfrm>
            <a:off x="4857412" y="1136911"/>
            <a:ext cx="854075" cy="701675"/>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Call</a:t>
            </a:r>
          </a:p>
          <a:p>
            <a:pPr>
              <a:buFontTx/>
              <a:buNone/>
            </a:pPr>
            <a:r>
              <a:rPr lang="en-GB" sz="1800" dirty="0">
                <a:latin typeface="Tahoma" pitchFamily="34" charset="0"/>
              </a:rPr>
              <a:t>Centre</a:t>
            </a:r>
          </a:p>
        </p:txBody>
      </p:sp>
      <p:sp>
        <p:nvSpPr>
          <p:cNvPr id="23559" name="Text Box 15"/>
          <p:cNvSpPr txBox="1">
            <a:spLocks noChangeArrowheads="1"/>
          </p:cNvSpPr>
          <p:nvPr/>
        </p:nvSpPr>
        <p:spPr bwMode="auto">
          <a:xfrm>
            <a:off x="6055975" y="1136911"/>
            <a:ext cx="809625" cy="701675"/>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Works</a:t>
            </a:r>
          </a:p>
          <a:p>
            <a:pPr>
              <a:buFontTx/>
              <a:buNone/>
            </a:pPr>
            <a:r>
              <a:rPr lang="en-GB" sz="1800" dirty="0">
                <a:latin typeface="Tahoma" pitchFamily="34" charset="0"/>
              </a:rPr>
              <a:t>order</a:t>
            </a:r>
          </a:p>
        </p:txBody>
      </p:sp>
      <p:sp>
        <p:nvSpPr>
          <p:cNvPr id="23560" name="Text Box 16"/>
          <p:cNvSpPr txBox="1">
            <a:spLocks noChangeArrowheads="1"/>
          </p:cNvSpPr>
          <p:nvPr/>
        </p:nvSpPr>
        <p:spPr bwMode="auto">
          <a:xfrm>
            <a:off x="7468850" y="1249624"/>
            <a:ext cx="12541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Supervisor</a:t>
            </a:r>
          </a:p>
        </p:txBody>
      </p:sp>
      <p:sp>
        <p:nvSpPr>
          <p:cNvPr id="23561" name="Text Box 17"/>
          <p:cNvSpPr txBox="1">
            <a:spLocks noChangeArrowheads="1"/>
          </p:cNvSpPr>
          <p:nvPr/>
        </p:nvSpPr>
        <p:spPr bwMode="auto">
          <a:xfrm>
            <a:off x="7305337" y="3753111"/>
            <a:ext cx="1296988" cy="1035050"/>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Tradesman</a:t>
            </a:r>
          </a:p>
          <a:p>
            <a:pPr>
              <a:buFontTx/>
              <a:buNone/>
            </a:pPr>
            <a:endParaRPr lang="en-GB" sz="1800" dirty="0">
              <a:latin typeface="Tahoma" pitchFamily="34" charset="0"/>
            </a:endParaRPr>
          </a:p>
          <a:p>
            <a:pPr>
              <a:buFontTx/>
              <a:buNone/>
            </a:pPr>
            <a:r>
              <a:rPr lang="en-GB" sz="1800" dirty="0">
                <a:latin typeface="Tahoma" pitchFamily="34" charset="0"/>
              </a:rPr>
              <a:t>Materials</a:t>
            </a:r>
          </a:p>
        </p:txBody>
      </p:sp>
      <p:sp>
        <p:nvSpPr>
          <p:cNvPr id="23562" name="Text Box 18"/>
          <p:cNvSpPr txBox="1">
            <a:spLocks noChangeArrowheads="1"/>
          </p:cNvSpPr>
          <p:nvPr/>
        </p:nvSpPr>
        <p:spPr bwMode="auto">
          <a:xfrm>
            <a:off x="5832137" y="3741999"/>
            <a:ext cx="8604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Access</a:t>
            </a:r>
          </a:p>
        </p:txBody>
      </p:sp>
      <p:grpSp>
        <p:nvGrpSpPr>
          <p:cNvPr id="4" name="Group 19"/>
          <p:cNvGrpSpPr>
            <a:grpSpLocks/>
          </p:cNvGrpSpPr>
          <p:nvPr/>
        </p:nvGrpSpPr>
        <p:grpSpPr bwMode="auto">
          <a:xfrm>
            <a:off x="4250987" y="3270511"/>
            <a:ext cx="703263" cy="762000"/>
            <a:chOff x="480" y="1536"/>
            <a:chExt cx="576" cy="624"/>
          </a:xfrm>
        </p:grpSpPr>
        <p:sp>
          <p:nvSpPr>
            <p:cNvPr id="23576"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77"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3564" name="Line 22"/>
          <p:cNvSpPr>
            <a:spLocks noChangeShapeType="1"/>
          </p:cNvSpPr>
          <p:nvPr/>
        </p:nvSpPr>
        <p:spPr bwMode="auto">
          <a:xfrm>
            <a:off x="7908587" y="1594111"/>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3565" name="Line 23"/>
          <p:cNvSpPr>
            <a:spLocks noChangeShapeType="1"/>
          </p:cNvSpPr>
          <p:nvPr/>
        </p:nvSpPr>
        <p:spPr bwMode="auto">
          <a:xfrm>
            <a:off x="7908587" y="412299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3566" name="Line 24"/>
          <p:cNvSpPr>
            <a:spLocks noChangeShapeType="1"/>
          </p:cNvSpPr>
          <p:nvPr/>
        </p:nvSpPr>
        <p:spPr bwMode="auto">
          <a:xfrm flipH="1">
            <a:off x="5089187" y="3727711"/>
            <a:ext cx="1905000" cy="0"/>
          </a:xfrm>
          <a:prstGeom prst="line">
            <a:avLst/>
          </a:prstGeom>
          <a:noFill/>
          <a:ln w="9525">
            <a:solidFill>
              <a:schemeClr val="tx1"/>
            </a:solidFill>
            <a:miter lim="800000"/>
            <a:headEnd/>
            <a:tailEnd type="triangle" w="med" len="med"/>
          </a:ln>
        </p:spPr>
        <p:txBody>
          <a:bodyPr wrap="none"/>
          <a:lstStyle/>
          <a:p>
            <a:endParaRPr lang="en-GB"/>
          </a:p>
        </p:txBody>
      </p:sp>
      <p:grpSp>
        <p:nvGrpSpPr>
          <p:cNvPr id="5" name="Group 33"/>
          <p:cNvGrpSpPr>
            <a:grpSpLocks/>
          </p:cNvGrpSpPr>
          <p:nvPr/>
        </p:nvGrpSpPr>
        <p:grpSpPr bwMode="auto">
          <a:xfrm>
            <a:off x="4631987" y="1289311"/>
            <a:ext cx="169863" cy="457200"/>
            <a:chOff x="1956" y="1344"/>
            <a:chExt cx="270" cy="722"/>
          </a:xfrm>
        </p:grpSpPr>
        <p:sp>
          <p:nvSpPr>
            <p:cNvPr id="23570"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1"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72"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73"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74"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75"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68" name="Line 53"/>
          <p:cNvSpPr>
            <a:spLocks noChangeShapeType="1"/>
          </p:cNvSpPr>
          <p:nvPr/>
        </p:nvSpPr>
        <p:spPr bwMode="auto">
          <a:xfrm>
            <a:off x="5622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23569" name="Line 54"/>
          <p:cNvSpPr>
            <a:spLocks noChangeShapeType="1"/>
          </p:cNvSpPr>
          <p:nvPr/>
        </p:nvSpPr>
        <p:spPr bwMode="auto">
          <a:xfrm>
            <a:off x="7019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9" name="Tekstvak 8"/>
          <p:cNvSpPr txBox="1"/>
          <p:nvPr/>
        </p:nvSpPr>
        <p:spPr>
          <a:xfrm>
            <a:off x="660027" y="0"/>
            <a:ext cx="7966733" cy="523220"/>
          </a:xfrm>
          <a:prstGeom prst="rect">
            <a:avLst/>
          </a:prstGeom>
          <a:noFill/>
        </p:spPr>
        <p:txBody>
          <a:bodyPr wrap="none" rtlCol="0">
            <a:spAutoFit/>
          </a:bodyPr>
          <a:lstStyle/>
          <a:p>
            <a:r>
              <a:rPr lang="cs-CZ" sz="2800" b="1" dirty="0" smtClean="0"/>
              <a:t>Case 1 - </a:t>
            </a:r>
            <a:r>
              <a:rPr lang="nl-BE" sz="2800" b="1" dirty="0" smtClean="0"/>
              <a:t>Municipal social </a:t>
            </a:r>
            <a:r>
              <a:rPr lang="nl-BE" sz="2800" b="1" dirty="0"/>
              <a:t>h</a:t>
            </a:r>
            <a:r>
              <a:rPr lang="nl-BE" sz="2800" b="1" dirty="0" smtClean="0"/>
              <a:t>ousing repairs as a system</a:t>
            </a:r>
            <a:endParaRPr lang="nl-BE" sz="2800" b="1" dirty="0"/>
          </a:p>
        </p:txBody>
      </p:sp>
      <p:pic>
        <p:nvPicPr>
          <p:cNvPr id="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40" y="1249624"/>
            <a:ext cx="2497956" cy="3638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kstvak 10"/>
          <p:cNvSpPr txBox="1"/>
          <p:nvPr/>
        </p:nvSpPr>
        <p:spPr>
          <a:xfrm>
            <a:off x="334624" y="4717821"/>
            <a:ext cx="8535988" cy="1477328"/>
          </a:xfrm>
          <a:prstGeom prst="rect">
            <a:avLst/>
          </a:prstGeom>
          <a:noFill/>
        </p:spPr>
        <p:txBody>
          <a:bodyPr wrap="square" rtlCol="0">
            <a:spAutoFit/>
          </a:bodyPr>
          <a:lstStyle/>
          <a:p>
            <a:pPr algn="ctr"/>
            <a:r>
              <a:rPr lang="nl-BE" b="1" u="sng" dirty="0" smtClean="0"/>
              <a:t>Management </a:t>
            </a:r>
            <a:r>
              <a:rPr lang="nl-BE" b="1" u="sng" dirty="0" err="1" smtClean="0"/>
              <a:t>factory</a:t>
            </a:r>
            <a:r>
              <a:rPr lang="nl-BE" b="1" u="sng" dirty="0" smtClean="0"/>
              <a:t>:</a:t>
            </a:r>
          </a:p>
          <a:p>
            <a:pPr algn="ctr"/>
            <a:r>
              <a:rPr lang="nl-BE" dirty="0" smtClean="0"/>
              <a:t>Best </a:t>
            </a:r>
            <a:r>
              <a:rPr lang="nl-BE" dirty="0" err="1" smtClean="0"/>
              <a:t>value</a:t>
            </a:r>
            <a:r>
              <a:rPr lang="nl-BE" dirty="0" smtClean="0"/>
              <a:t> performance indicators: % of </a:t>
            </a:r>
            <a:r>
              <a:rPr lang="nl-BE" dirty="0" err="1" smtClean="0"/>
              <a:t>emergency</a:t>
            </a:r>
            <a:r>
              <a:rPr lang="nl-BE" dirty="0" smtClean="0"/>
              <a:t> </a:t>
            </a:r>
            <a:r>
              <a:rPr lang="nl-BE" dirty="0" err="1" smtClean="0"/>
              <a:t>repairs</a:t>
            </a:r>
            <a:r>
              <a:rPr lang="nl-BE" dirty="0" smtClean="0"/>
              <a:t> in 24 </a:t>
            </a:r>
            <a:r>
              <a:rPr lang="nl-BE" dirty="0" err="1" smtClean="0"/>
              <a:t>hours</a:t>
            </a:r>
            <a:r>
              <a:rPr lang="nl-BE" dirty="0" smtClean="0"/>
              <a:t>; urgent </a:t>
            </a:r>
            <a:r>
              <a:rPr lang="nl-BE" dirty="0" err="1" smtClean="0"/>
              <a:t>repairs</a:t>
            </a:r>
            <a:r>
              <a:rPr lang="nl-BE" dirty="0" smtClean="0"/>
              <a:t> in </a:t>
            </a:r>
            <a:r>
              <a:rPr lang="nl-BE" dirty="0" err="1" smtClean="0"/>
              <a:t>seven</a:t>
            </a:r>
            <a:r>
              <a:rPr lang="nl-BE" dirty="0" smtClean="0"/>
              <a:t> </a:t>
            </a:r>
            <a:r>
              <a:rPr lang="nl-BE" dirty="0" err="1" smtClean="0"/>
              <a:t>days</a:t>
            </a:r>
            <a:r>
              <a:rPr lang="nl-BE" dirty="0" smtClean="0"/>
              <a:t>, non-urgent </a:t>
            </a:r>
            <a:r>
              <a:rPr lang="nl-BE" dirty="0" err="1" smtClean="0"/>
              <a:t>repairs</a:t>
            </a:r>
            <a:r>
              <a:rPr lang="nl-BE" dirty="0" smtClean="0"/>
              <a:t> in 28 </a:t>
            </a:r>
            <a:r>
              <a:rPr lang="nl-BE" dirty="0" err="1" smtClean="0"/>
              <a:t>days</a:t>
            </a:r>
            <a:endParaRPr lang="nl-BE" dirty="0" smtClean="0"/>
          </a:p>
          <a:p>
            <a:pPr algn="ctr"/>
            <a:r>
              <a:rPr lang="nl-BE" dirty="0" smtClean="0"/>
              <a:t>Standard </a:t>
            </a:r>
            <a:r>
              <a:rPr lang="nl-BE" dirty="0" err="1" smtClean="0"/>
              <a:t>schedule</a:t>
            </a:r>
            <a:r>
              <a:rPr lang="nl-BE" dirty="0" smtClean="0"/>
              <a:t> of </a:t>
            </a:r>
            <a:r>
              <a:rPr lang="nl-BE" dirty="0" err="1" smtClean="0"/>
              <a:t>rates</a:t>
            </a:r>
            <a:r>
              <a:rPr lang="nl-BE" dirty="0" smtClean="0"/>
              <a:t>: list </a:t>
            </a:r>
            <a:r>
              <a:rPr lang="nl-BE" dirty="0" err="1" smtClean="0"/>
              <a:t>if</a:t>
            </a:r>
            <a:r>
              <a:rPr lang="nl-BE" dirty="0" smtClean="0"/>
              <a:t> </a:t>
            </a:r>
            <a:r>
              <a:rPr lang="nl-BE" dirty="0" err="1" smtClean="0"/>
              <a:t>repair</a:t>
            </a:r>
            <a:r>
              <a:rPr lang="nl-BE" dirty="0" smtClean="0"/>
              <a:t> types </a:t>
            </a:r>
            <a:r>
              <a:rPr lang="nl-BE" dirty="0" err="1" smtClean="0"/>
              <a:t>and</a:t>
            </a:r>
            <a:r>
              <a:rPr lang="nl-BE" dirty="0" smtClean="0"/>
              <a:t> </a:t>
            </a:r>
            <a:r>
              <a:rPr lang="nl-BE" dirty="0" err="1" smtClean="0"/>
              <a:t>associated</a:t>
            </a:r>
            <a:r>
              <a:rPr lang="nl-BE" dirty="0" smtClean="0"/>
              <a:t> </a:t>
            </a:r>
            <a:r>
              <a:rPr lang="nl-BE" dirty="0" err="1" smtClean="0"/>
              <a:t>allowed</a:t>
            </a:r>
            <a:r>
              <a:rPr lang="nl-BE" dirty="0" smtClean="0"/>
              <a:t> </a:t>
            </a:r>
            <a:r>
              <a:rPr lang="nl-BE" dirty="0" err="1" smtClean="0"/>
              <a:t>cost</a:t>
            </a:r>
            <a:r>
              <a:rPr lang="nl-BE" dirty="0" smtClean="0"/>
              <a:t>, </a:t>
            </a:r>
            <a:r>
              <a:rPr lang="nl-BE" dirty="0" err="1" smtClean="0"/>
              <a:t>used</a:t>
            </a:r>
            <a:r>
              <a:rPr lang="nl-BE" dirty="0" smtClean="0"/>
              <a:t> </a:t>
            </a:r>
            <a:r>
              <a:rPr lang="nl-BE" dirty="0" err="1" smtClean="0"/>
              <a:t>to</a:t>
            </a:r>
            <a:r>
              <a:rPr lang="nl-BE" dirty="0" smtClean="0"/>
              <a:t> </a:t>
            </a:r>
            <a:r>
              <a:rPr lang="nl-BE" dirty="0" err="1" smtClean="0"/>
              <a:t>pay</a:t>
            </a:r>
            <a:r>
              <a:rPr lang="nl-BE" dirty="0" smtClean="0"/>
              <a:t> </a:t>
            </a:r>
            <a:r>
              <a:rPr lang="nl-BE" dirty="0" err="1" smtClean="0"/>
              <a:t>tradesmen</a:t>
            </a:r>
            <a:endParaRPr lang="nl-BE" dirty="0"/>
          </a:p>
        </p:txBody>
      </p:sp>
      <p:sp>
        <p:nvSpPr>
          <p:cNvPr id="12" name="Tekstvak 11"/>
          <p:cNvSpPr txBox="1"/>
          <p:nvPr/>
        </p:nvSpPr>
        <p:spPr>
          <a:xfrm>
            <a:off x="4037043" y="528198"/>
            <a:ext cx="1082348" cy="369332"/>
          </a:xfrm>
          <a:prstGeom prst="rect">
            <a:avLst/>
          </a:prstGeom>
          <a:noFill/>
        </p:spPr>
        <p:txBody>
          <a:bodyPr wrap="none" rtlCol="0">
            <a:spAutoFit/>
          </a:bodyPr>
          <a:lstStyle/>
          <a:p>
            <a:r>
              <a:rPr lang="nl-BE" b="1" u="sng" dirty="0" err="1" smtClean="0"/>
              <a:t>Process</a:t>
            </a:r>
            <a:endParaRPr lang="nl-BE" b="1" u="sng" dirty="0"/>
          </a:p>
        </p:txBody>
      </p:sp>
    </p:spTree>
    <p:extLst>
      <p:ext uri="{BB962C8B-B14F-4D97-AF65-F5344CB8AC3E}">
        <p14:creationId xmlns:p14="http://schemas.microsoft.com/office/powerpoint/2010/main" xmlns="" val="3434680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p:bldP spid="23560" grpId="0"/>
      <p:bldP spid="23561" grpId="0"/>
      <p:bldP spid="23562" grpId="0"/>
      <p:bldP spid="23564" grpId="0" animBg="1"/>
      <p:bldP spid="23566" grpId="0" animBg="1"/>
      <p:bldP spid="23568" grpId="0" animBg="1"/>
      <p:bldP spid="2356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43"/>
          <p:cNvGrpSpPr>
            <a:grpSpLocks/>
          </p:cNvGrpSpPr>
          <p:nvPr/>
        </p:nvGrpSpPr>
        <p:grpSpPr bwMode="auto">
          <a:xfrm>
            <a:off x="6614782" y="1522969"/>
            <a:ext cx="1270000" cy="877887"/>
            <a:chOff x="4141" y="1415"/>
            <a:chExt cx="800" cy="553"/>
          </a:xfrm>
        </p:grpSpPr>
        <p:sp>
          <p:nvSpPr>
            <p:cNvPr id="12325"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11"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pSp>
        <p:nvGrpSpPr>
          <p:cNvPr id="17" name="Groep 16"/>
          <p:cNvGrpSpPr/>
          <p:nvPr/>
        </p:nvGrpSpPr>
        <p:grpSpPr>
          <a:xfrm>
            <a:off x="4641826" y="4239582"/>
            <a:ext cx="4529470" cy="1938992"/>
            <a:chOff x="4641826" y="4239582"/>
            <a:chExt cx="4529470" cy="1938992"/>
          </a:xfrm>
        </p:grpSpPr>
        <p:sp>
          <p:nvSpPr>
            <p:cNvPr id="13" name="Rechthoek 12"/>
            <p:cNvSpPr/>
            <p:nvPr/>
          </p:nvSpPr>
          <p:spPr>
            <a:xfrm>
              <a:off x="5393839" y="4239582"/>
              <a:ext cx="3777457" cy="1938992"/>
            </a:xfrm>
            <a:prstGeom prst="rect">
              <a:avLst/>
            </a:prstGeom>
          </p:spPr>
          <p:txBody>
            <a:bodyPr wrap="square">
              <a:spAutoFit/>
            </a:bodyPr>
            <a:lstStyle/>
            <a:p>
              <a:r>
                <a:rPr lang="en-US" sz="1200" dirty="0"/>
                <a:t>John </a:t>
              </a:r>
              <a:r>
                <a:rPr lang="en-US" sz="1200" dirty="0" err="1"/>
                <a:t>Seddon</a:t>
              </a:r>
              <a:r>
                <a:rPr lang="en-US" sz="1200" dirty="0"/>
                <a:t> is an occupational psychologist, researcher, professor, management thinker and leading global authority on change, </a:t>
              </a:r>
              <a:r>
                <a:rPr lang="en-US" sz="1200" dirty="0" err="1"/>
                <a:t>specialising</a:t>
              </a:r>
              <a:r>
                <a:rPr lang="en-US" sz="1200" dirty="0"/>
                <a:t> in the service industry. </a:t>
              </a:r>
              <a:r>
                <a:rPr lang="en-US" sz="1200" dirty="0" smtClean="0"/>
                <a:t>He has </a:t>
              </a:r>
              <a:r>
                <a:rPr lang="en-US" sz="1200" dirty="0"/>
                <a:t>published five books. In his 2008 book, Systems Thinking in the Public Sector, he provided a criticism of the UK Government reform </a:t>
              </a:r>
              <a:r>
                <a:rPr lang="en-US" sz="1200" dirty="0" err="1"/>
                <a:t>programme</a:t>
              </a:r>
              <a:r>
                <a:rPr lang="en-US" sz="1200" dirty="0"/>
                <a:t> and advocated its replacement by systems </a:t>
              </a:r>
              <a:r>
                <a:rPr lang="en-US" sz="1200" dirty="0" smtClean="0"/>
                <a:t>thinking. </a:t>
              </a:r>
              <a:r>
                <a:rPr lang="en-US" sz="1200" dirty="0" err="1" smtClean="0"/>
                <a:t>Seddon</a:t>
              </a:r>
              <a:r>
                <a:rPr lang="en-US" sz="1200" dirty="0" smtClean="0"/>
                <a:t> </a:t>
              </a:r>
              <a:r>
                <a:rPr lang="en-US" sz="1200" dirty="0"/>
                <a:t>won the first Management Innovation Prize for 'Reinventing Leadership' in October 2010</a:t>
              </a:r>
              <a:r>
                <a:rPr lang="en-US" sz="1200" dirty="0" smtClean="0"/>
                <a:t>. He conceived the Vanguard method.</a:t>
              </a:r>
              <a:endParaRPr lang="nl-BE" sz="1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1826" y="5209078"/>
              <a:ext cx="752013" cy="882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HW feedback</a:t>
            </a:r>
            <a:endParaRPr lang="en-GB" dirty="0"/>
          </a:p>
        </p:txBody>
      </p:sp>
      <p:sp>
        <p:nvSpPr>
          <p:cNvPr id="3" name="Zástupný symbol pro obsah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1. What is the purpose?</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p:txBody>
          <a:bodyPr/>
          <a:lstStyle/>
          <a:p>
            <a:r>
              <a:rPr lang="en-GB" noProof="0" smtClean="0"/>
              <a:t>From the customer’s point of view:</a:t>
            </a:r>
          </a:p>
          <a:p>
            <a:pPr lvl="1"/>
            <a:r>
              <a:rPr lang="en-GB" noProof="0" smtClean="0"/>
              <a:t>Repair properly and quickly</a:t>
            </a:r>
            <a:endParaRPr lang="en-GB" noProof="0"/>
          </a:p>
        </p:txBody>
      </p:sp>
      <p:pic>
        <p:nvPicPr>
          <p:cNvPr id="8194" name="Picture 2" descr="http://easi-dec.com/assets/uploads/news/Accessories_Platform_Roofline_-_Catwal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8528" y="3047734"/>
            <a:ext cx="2525196" cy="2784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600368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4"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6712" y="908720"/>
            <a:ext cx="8291264" cy="504056"/>
          </a:xfrm>
        </p:spPr>
        <p:txBody>
          <a:bodyPr/>
          <a:lstStyle/>
          <a:p>
            <a:pPr algn="ctr"/>
            <a:r>
              <a:rPr lang="en-GB" noProof="0" smtClean="0">
                <a:solidFill>
                  <a:schemeClr val="tx1"/>
                </a:solidFill>
                <a:latin typeface="Calibri" pitchFamily="34" charset="0"/>
                <a:cs typeface="Calibri" pitchFamily="34" charset="0"/>
              </a:rPr>
              <a:t>2. Value and failure demand</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67544" y="1880828"/>
            <a:ext cx="8229600" cy="3888431"/>
          </a:xfrm>
        </p:spPr>
        <p:txBody>
          <a:bodyPr>
            <a:normAutofit/>
          </a:bodyPr>
          <a:lstStyle/>
          <a:p>
            <a:r>
              <a:rPr lang="en-GB" sz="2600" b="1" noProof="0" smtClean="0">
                <a:latin typeface="Calibri" pitchFamily="34" charset="0"/>
                <a:cs typeface="Calibri" pitchFamily="34" charset="0"/>
              </a:rPr>
              <a:t>Failure demand </a:t>
            </a:r>
            <a:r>
              <a:rPr lang="en-GB" sz="2600" noProof="0" smtClean="0">
                <a:latin typeface="Calibri" pitchFamily="34" charset="0"/>
                <a:cs typeface="Calibri" pitchFamily="34" charset="0"/>
              </a:rPr>
              <a:t>= caused by a failure of an organisation to do something for the customer or to do it properly</a:t>
            </a:r>
          </a:p>
          <a:p>
            <a:r>
              <a:rPr lang="en-GB" sz="2600" b="1" noProof="0" smtClean="0">
                <a:latin typeface="Calibri" pitchFamily="34" charset="0"/>
                <a:cs typeface="Calibri" pitchFamily="34" charset="0"/>
              </a:rPr>
              <a:t>Value demand </a:t>
            </a:r>
            <a:r>
              <a:rPr lang="en-GB" sz="2600" noProof="0" smtClean="0">
                <a:latin typeface="Calibri" pitchFamily="34" charset="0"/>
                <a:cs typeface="Calibri" pitchFamily="34" charset="0"/>
              </a:rPr>
              <a:t>= not failure demand, demand that is present in perfect system</a:t>
            </a:r>
          </a:p>
          <a:p>
            <a:pPr>
              <a:spcBef>
                <a:spcPts val="1200"/>
              </a:spcBef>
            </a:pPr>
            <a:endParaRPr lang="en-GB" sz="2600" noProof="0">
              <a:latin typeface="Calibri" pitchFamily="34" charset="0"/>
              <a:cs typeface="Calibri" pitchFamily="34" charset="0"/>
            </a:endParaRPr>
          </a:p>
        </p:txBody>
      </p:sp>
    </p:spTree>
    <p:extLst>
      <p:ext uri="{BB962C8B-B14F-4D97-AF65-F5344CB8AC3E}">
        <p14:creationId xmlns:p14="http://schemas.microsoft.com/office/powerpoint/2010/main" xmlns="" val="25345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2. Demand: type and frequency</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p:txBody>
          <a:bodyPr>
            <a:normAutofit fontScale="92500" lnSpcReduction="10000"/>
          </a:bodyPr>
          <a:lstStyle/>
          <a:p>
            <a:r>
              <a:rPr lang="en-GB" sz="2800" noProof="0" smtClean="0"/>
              <a:t>Demand = the customer hitting the system with a request</a:t>
            </a:r>
          </a:p>
          <a:p>
            <a:pPr lvl="1"/>
            <a:r>
              <a:rPr lang="en-GB" sz="2400" noProof="0" smtClean="0"/>
              <a:t> 60% was value demand: tenants requesting a (diversity of) repair(s) for the first time</a:t>
            </a:r>
          </a:p>
          <a:p>
            <a:pPr lvl="2"/>
            <a:r>
              <a:rPr lang="en-GB" sz="2000" noProof="0" smtClean="0"/>
              <a:t>Type and frequency relatively predictable by geography</a:t>
            </a:r>
          </a:p>
          <a:p>
            <a:pPr lvl="1"/>
            <a:r>
              <a:rPr lang="en-GB" sz="2400" noProof="0" smtClean="0"/>
              <a:t>40% of calls to the call centre were failure demands</a:t>
            </a:r>
          </a:p>
          <a:p>
            <a:pPr lvl="2"/>
            <a:r>
              <a:rPr lang="en-GB" sz="2000" noProof="0" smtClean="0"/>
              <a:t>Tenants progress chasing their repair</a:t>
            </a:r>
          </a:p>
          <a:p>
            <a:pPr lvl="2"/>
            <a:r>
              <a:rPr lang="en-GB" sz="2000" noProof="0" smtClean="0"/>
              <a:t>Tenants complaining repair was not satisfactory</a:t>
            </a:r>
          </a:p>
          <a:p>
            <a:pPr lvl="2"/>
            <a:r>
              <a:rPr lang="en-GB" sz="2000" noProof="0" smtClean="0"/>
              <a:t>Tenants progress chasing their complaint</a:t>
            </a:r>
          </a:p>
          <a:p>
            <a:pPr lvl="1"/>
            <a:r>
              <a:rPr lang="en-GB" sz="2400" noProof="0" smtClean="0"/>
              <a:t>Call centre had to locate tradesmen or supervisor to find out what was happening, which took time</a:t>
            </a:r>
          </a:p>
          <a:p>
            <a:pPr lvl="2"/>
            <a:r>
              <a:rPr lang="en-GB" sz="2000" noProof="0" smtClean="0"/>
              <a:t>This time was not available to respond to valued demand hence creating waiting times</a:t>
            </a:r>
          </a:p>
        </p:txBody>
      </p:sp>
    </p:spTree>
    <p:extLst>
      <p:ext uri="{BB962C8B-B14F-4D97-AF65-F5344CB8AC3E}">
        <p14:creationId xmlns:p14="http://schemas.microsoft.com/office/powerpoint/2010/main" xmlns="" val="2169702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3552" y="138160"/>
            <a:ext cx="8229600" cy="647700"/>
          </a:xfrm>
        </p:spPr>
        <p:txBody>
          <a:bodyPr>
            <a:normAutofit/>
          </a:bodyPr>
          <a:lstStyle/>
          <a:p>
            <a:r>
              <a:rPr lang="en-GB" sz="3200" b="1" noProof="0" smtClean="0">
                <a:latin typeface="Calibri" pitchFamily="34" charset="0"/>
                <a:cs typeface="Calibri" pitchFamily="34" charset="0"/>
              </a:rPr>
              <a:t>2. Demand type and frequency</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57200" y="871914"/>
            <a:ext cx="8229600" cy="5076825"/>
          </a:xfrm>
        </p:spPr>
        <p:txBody>
          <a:bodyPr>
            <a:normAutofit lnSpcReduction="10000"/>
          </a:bodyPr>
          <a:lstStyle/>
          <a:p>
            <a:r>
              <a:rPr lang="en-GB" sz="2000" noProof="0" smtClean="0"/>
              <a:t>Organisations may have various transaction points with customers e.g. a cable TV operator may</a:t>
            </a:r>
          </a:p>
          <a:p>
            <a:pPr lvl="1"/>
            <a:r>
              <a:rPr lang="en-GB" sz="1800" noProof="0" smtClean="0"/>
              <a:t>Send a marketing pack</a:t>
            </a:r>
          </a:p>
          <a:p>
            <a:pPr lvl="1"/>
            <a:r>
              <a:rPr lang="en-GB" sz="1800" noProof="0" smtClean="0"/>
              <a:t>Send a sales man</a:t>
            </a:r>
          </a:p>
          <a:p>
            <a:pPr lvl="1"/>
            <a:r>
              <a:rPr lang="en-GB" sz="1800" noProof="0" smtClean="0"/>
              <a:t>Install cable</a:t>
            </a:r>
          </a:p>
          <a:p>
            <a:pPr lvl="1"/>
            <a:r>
              <a:rPr lang="en-GB" sz="1800" noProof="0" smtClean="0"/>
              <a:t>Transmit TV programmes</a:t>
            </a:r>
          </a:p>
          <a:p>
            <a:pPr lvl="1"/>
            <a:r>
              <a:rPr lang="en-GB" sz="1800" noProof="0" smtClean="0"/>
              <a:t>Send invoices</a:t>
            </a:r>
          </a:p>
          <a:p>
            <a:pPr lvl="1"/>
            <a:r>
              <a:rPr lang="en-GB" sz="1800" noProof="0" smtClean="0"/>
              <a:t>Provide customer service</a:t>
            </a:r>
          </a:p>
          <a:p>
            <a:r>
              <a:rPr lang="en-GB" sz="2000" noProof="0" smtClean="0"/>
              <a:t>For any of these transaction points, the client will make demands:</a:t>
            </a:r>
          </a:p>
          <a:p>
            <a:pPr lvl="1"/>
            <a:r>
              <a:rPr lang="en-GB" sz="1800" noProof="0" smtClean="0"/>
              <a:t>We need to know what type and how frequent for all of them</a:t>
            </a:r>
          </a:p>
          <a:p>
            <a:pPr lvl="1"/>
            <a:r>
              <a:rPr lang="en-GB" sz="1800" noProof="0" smtClean="0"/>
              <a:t>We need to know what matters for the client for all of them</a:t>
            </a:r>
          </a:p>
          <a:p>
            <a:r>
              <a:rPr lang="en-GB" sz="2000" noProof="0" smtClean="0"/>
              <a:t>Sometimes the label is not “demand” but “contact”</a:t>
            </a:r>
          </a:p>
          <a:p>
            <a:pPr lvl="1"/>
            <a:r>
              <a:rPr lang="en-GB" sz="1800" noProof="0" smtClean="0"/>
              <a:t>E.g. police need to understand what kinds of crime and disorder appear in what frequency</a:t>
            </a:r>
          </a:p>
          <a:p>
            <a:r>
              <a:rPr lang="en-GB" sz="2000" noProof="0" smtClean="0"/>
              <a:t>Organisations should handle predictable demand at the point of contact (if low frequency by pulling expertise)</a:t>
            </a:r>
            <a:endParaRPr lang="en-GB" sz="2000" noProof="0"/>
          </a:p>
        </p:txBody>
      </p:sp>
    </p:spTree>
    <p:extLst>
      <p:ext uri="{BB962C8B-B14F-4D97-AF65-F5344CB8AC3E}">
        <p14:creationId xmlns:p14="http://schemas.microsoft.com/office/powerpoint/2010/main" xmlns="" val="24112082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4"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5"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6"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8597" y="122830"/>
            <a:ext cx="8229600" cy="647700"/>
          </a:xfrm>
        </p:spPr>
        <p:txBody>
          <a:bodyPr>
            <a:normAutofit/>
          </a:bodyPr>
          <a:lstStyle/>
          <a:p>
            <a:r>
              <a:rPr lang="en-GB" sz="3200" b="1" noProof="0" smtClean="0">
                <a:latin typeface="Calibri" pitchFamily="34" charset="0"/>
                <a:cs typeface="Calibri" pitchFamily="34" charset="0"/>
              </a:rPr>
              <a:t>3. Capability of response</a:t>
            </a:r>
            <a:endParaRPr lang="en-GB" sz="3200" b="1" noProof="0">
              <a:latin typeface="Calibri" pitchFamily="34" charset="0"/>
              <a:cs typeface="Calibri" pitchFamily="34" charset="0"/>
            </a:endParaRPr>
          </a:p>
        </p:txBody>
      </p:sp>
      <p:pic>
        <p:nvPicPr>
          <p:cNvPr id="5" name="Picture 2"/>
          <p:cNvPicPr>
            <a:picLocks noGrp="1" noChangeAspect="1" noChangeArrowheads="1"/>
          </p:cNvPicPr>
          <p:nvPr>
            <p:ph/>
          </p:nvPr>
        </p:nvPicPr>
        <p:blipFill>
          <a:blip r:embed="rId2" cstate="print"/>
          <a:srcRect/>
          <a:stretch>
            <a:fillRect/>
          </a:stretch>
        </p:blipFill>
        <p:spPr>
          <a:xfrm>
            <a:off x="821968" y="1392071"/>
            <a:ext cx="7502857" cy="4614196"/>
          </a:xfrm>
          <a:noFill/>
        </p:spPr>
      </p:pic>
      <p:cxnSp>
        <p:nvCxnSpPr>
          <p:cNvPr id="7" name="Rechte verbindingslijn met pijl 6"/>
          <p:cNvCxnSpPr>
            <a:endCxn id="8" idx="1"/>
          </p:cNvCxnSpPr>
          <p:nvPr/>
        </p:nvCxnSpPr>
        <p:spPr>
          <a:xfrm flipV="1">
            <a:off x="1842138" y="5789065"/>
            <a:ext cx="87345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2715595" y="5604399"/>
            <a:ext cx="3796873" cy="369332"/>
          </a:xfrm>
          <a:prstGeom prst="rect">
            <a:avLst/>
          </a:prstGeom>
          <a:noFill/>
        </p:spPr>
        <p:txBody>
          <a:bodyPr wrap="none" rtlCol="0">
            <a:spAutoFit/>
          </a:bodyPr>
          <a:lstStyle/>
          <a:p>
            <a:r>
              <a:rPr lang="nl-BE" dirty="0" err="1" smtClean="0">
                <a:solidFill>
                  <a:schemeClr val="tx2"/>
                </a:solidFill>
              </a:rPr>
              <a:t>Average</a:t>
            </a:r>
            <a:r>
              <a:rPr lang="nl-BE" dirty="0" smtClean="0">
                <a:solidFill>
                  <a:schemeClr val="tx2"/>
                </a:solidFill>
              </a:rPr>
              <a:t> end </a:t>
            </a:r>
            <a:r>
              <a:rPr lang="nl-BE" dirty="0" err="1" smtClean="0">
                <a:solidFill>
                  <a:schemeClr val="tx2"/>
                </a:solidFill>
              </a:rPr>
              <a:t>to</a:t>
            </a:r>
            <a:r>
              <a:rPr lang="nl-BE" dirty="0" smtClean="0">
                <a:solidFill>
                  <a:schemeClr val="tx2"/>
                </a:solidFill>
              </a:rPr>
              <a:t> end time for </a:t>
            </a:r>
            <a:r>
              <a:rPr lang="nl-BE" dirty="0" err="1" smtClean="0">
                <a:solidFill>
                  <a:schemeClr val="tx2"/>
                </a:solidFill>
              </a:rPr>
              <a:t>repairs</a:t>
            </a:r>
            <a:endParaRPr lang="nl-BE" dirty="0">
              <a:solidFill>
                <a:schemeClr val="tx2"/>
              </a:solidFill>
            </a:endParaRPr>
          </a:p>
        </p:txBody>
      </p:sp>
      <p:sp>
        <p:nvSpPr>
          <p:cNvPr id="10" name="Ovaal 9"/>
          <p:cNvSpPr/>
          <p:nvPr/>
        </p:nvSpPr>
        <p:spPr>
          <a:xfrm>
            <a:off x="1637422" y="1790270"/>
            <a:ext cx="6578221" cy="1501254"/>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2" name="Rechte verbindingslijn met pijl 11"/>
          <p:cNvCxnSpPr>
            <a:endCxn id="13" idx="2"/>
          </p:cNvCxnSpPr>
          <p:nvPr/>
        </p:nvCxnSpPr>
        <p:spPr>
          <a:xfrm flipV="1">
            <a:off x="6223070" y="1361517"/>
            <a:ext cx="244557" cy="428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3791253" y="992185"/>
            <a:ext cx="5352747" cy="369332"/>
          </a:xfrm>
          <a:prstGeom prst="rect">
            <a:avLst/>
          </a:prstGeom>
          <a:noFill/>
        </p:spPr>
        <p:txBody>
          <a:bodyPr wrap="none" rtlCol="0">
            <a:spAutoFit/>
          </a:bodyPr>
          <a:lstStyle/>
          <a:p>
            <a:r>
              <a:rPr lang="nl-BE" dirty="0" err="1" smtClean="0">
                <a:solidFill>
                  <a:schemeClr val="tx2"/>
                </a:solidFill>
              </a:rPr>
              <a:t>Investigate</a:t>
            </a:r>
            <a:r>
              <a:rPr lang="nl-BE" dirty="0" smtClean="0">
                <a:solidFill>
                  <a:schemeClr val="tx2"/>
                </a:solidFill>
              </a:rPr>
              <a:t> </a:t>
            </a:r>
            <a:r>
              <a:rPr lang="nl-BE" dirty="0" err="1" smtClean="0">
                <a:solidFill>
                  <a:schemeClr val="tx2"/>
                </a:solidFill>
              </a:rPr>
              <a:t>if</a:t>
            </a:r>
            <a:r>
              <a:rPr lang="nl-BE" dirty="0" smtClean="0">
                <a:solidFill>
                  <a:schemeClr val="tx2"/>
                </a:solidFill>
              </a:rPr>
              <a:t> </a:t>
            </a:r>
            <a:r>
              <a:rPr lang="nl-BE" dirty="0" err="1" smtClean="0">
                <a:solidFill>
                  <a:schemeClr val="tx2"/>
                </a:solidFill>
              </a:rPr>
              <a:t>any</a:t>
            </a:r>
            <a:r>
              <a:rPr lang="nl-BE" dirty="0" smtClean="0">
                <a:solidFill>
                  <a:schemeClr val="tx2"/>
                </a:solidFill>
              </a:rPr>
              <a:t> special </a:t>
            </a:r>
            <a:r>
              <a:rPr lang="nl-BE" dirty="0" err="1" smtClean="0">
                <a:solidFill>
                  <a:schemeClr val="tx2"/>
                </a:solidFill>
              </a:rPr>
              <a:t>causes</a:t>
            </a:r>
            <a:r>
              <a:rPr lang="nl-BE" dirty="0" smtClean="0">
                <a:solidFill>
                  <a:schemeClr val="tx2"/>
                </a:solidFill>
              </a:rPr>
              <a:t>. </a:t>
            </a:r>
            <a:r>
              <a:rPr lang="nl-BE" dirty="0" err="1" smtClean="0">
                <a:solidFill>
                  <a:schemeClr val="tx2"/>
                </a:solidFill>
              </a:rPr>
              <a:t>Result</a:t>
            </a:r>
            <a:r>
              <a:rPr lang="nl-BE" dirty="0" smtClean="0">
                <a:solidFill>
                  <a:schemeClr val="tx2"/>
                </a:solidFill>
              </a:rPr>
              <a:t> was: NO. </a:t>
            </a:r>
            <a:endParaRPr lang="nl-BE" dirty="0">
              <a:solidFill>
                <a:schemeClr val="tx2"/>
              </a:solidFill>
            </a:endParaRPr>
          </a:p>
        </p:txBody>
      </p:sp>
      <p:sp>
        <p:nvSpPr>
          <p:cNvPr id="15" name="Ovale toelichting 14"/>
          <p:cNvSpPr/>
          <p:nvPr/>
        </p:nvSpPr>
        <p:spPr>
          <a:xfrm>
            <a:off x="-300871" y="773513"/>
            <a:ext cx="2593075" cy="20335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smtClean="0"/>
              <a:t>This</a:t>
            </a:r>
            <a:r>
              <a:rPr lang="nl-BE" dirty="0" smtClean="0"/>
              <a:t> data </a:t>
            </a:r>
            <a:r>
              <a:rPr lang="nl-BE" dirty="0" err="1" smtClean="0"/>
              <a:t>did</a:t>
            </a:r>
            <a:r>
              <a:rPr lang="nl-BE" dirty="0" smtClean="0"/>
              <a:t> NOT </a:t>
            </a:r>
            <a:r>
              <a:rPr lang="nl-BE" dirty="0" err="1" smtClean="0"/>
              <a:t>exist</a:t>
            </a:r>
            <a:r>
              <a:rPr lang="nl-BE" dirty="0" smtClean="0"/>
              <a:t>!</a:t>
            </a:r>
            <a:endParaRPr lang="nl-BE" dirty="0"/>
          </a:p>
        </p:txBody>
      </p:sp>
    </p:spTree>
    <p:extLst>
      <p:ext uri="{BB962C8B-B14F-4D97-AF65-F5344CB8AC3E}">
        <p14:creationId xmlns:p14="http://schemas.microsoft.com/office/powerpoint/2010/main" xmlns="" val="1677784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p:nvPr>
        </p:nvPicPr>
        <p:blipFill>
          <a:blip r:embed="rId2" cstate="print"/>
          <a:srcRect/>
          <a:stretch>
            <a:fillRect/>
          </a:stretch>
        </p:blipFill>
        <p:spPr>
          <a:xfrm>
            <a:off x="685800" y="1266825"/>
            <a:ext cx="7772400" cy="4779963"/>
          </a:xfrm>
          <a:noFill/>
        </p:spPr>
      </p:pic>
      <p:sp>
        <p:nvSpPr>
          <p:cNvPr id="2" name="Tekstvak 1"/>
          <p:cNvSpPr txBox="1"/>
          <p:nvPr/>
        </p:nvSpPr>
        <p:spPr>
          <a:xfrm>
            <a:off x="244201" y="369330"/>
            <a:ext cx="8772851" cy="646331"/>
          </a:xfrm>
          <a:prstGeom prst="rect">
            <a:avLst/>
          </a:prstGeom>
          <a:noFill/>
        </p:spPr>
        <p:txBody>
          <a:bodyPr wrap="none" rtlCol="0">
            <a:spAutoFit/>
          </a:bodyPr>
          <a:lstStyle/>
          <a:p>
            <a:pPr algn="ctr"/>
            <a:r>
              <a:rPr lang="nl-BE" b="1" dirty="0" smtClean="0"/>
              <a:t>SYSTEM IS PERFORMING AT POOR AVERAGE</a:t>
            </a:r>
            <a:r>
              <a:rPr lang="nl-BE" b="1" u="sng" dirty="0" smtClean="0"/>
              <a:t> AND </a:t>
            </a:r>
            <a:r>
              <a:rPr lang="nl-BE" b="1" dirty="0" smtClean="0"/>
              <a:t>IS NOT UNDER CONTROL.</a:t>
            </a:r>
          </a:p>
          <a:p>
            <a:pPr algn="ctr"/>
            <a:r>
              <a:rPr lang="nl-BE" b="1" dirty="0" smtClean="0"/>
              <a:t>IN FACT, IT IS GETTING WORSE. </a:t>
            </a:r>
            <a:endParaRPr lang="nl-BE" b="1" dirty="0"/>
          </a:p>
        </p:txBody>
      </p:sp>
      <p:cxnSp>
        <p:nvCxnSpPr>
          <p:cNvPr id="4" name="Rechte verbindingslijn met pijl 3"/>
          <p:cNvCxnSpPr/>
          <p:nvPr/>
        </p:nvCxnSpPr>
        <p:spPr>
          <a:xfrm flipV="1">
            <a:off x="4899546" y="1910687"/>
            <a:ext cx="409433" cy="1337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kstvak 4"/>
          <p:cNvSpPr txBox="1"/>
          <p:nvPr/>
        </p:nvSpPr>
        <p:spPr>
          <a:xfrm>
            <a:off x="4630626" y="1541355"/>
            <a:ext cx="4583306" cy="369332"/>
          </a:xfrm>
          <a:prstGeom prst="rect">
            <a:avLst/>
          </a:prstGeom>
          <a:noFill/>
        </p:spPr>
        <p:txBody>
          <a:bodyPr wrap="none" rtlCol="0">
            <a:spAutoFit/>
          </a:bodyPr>
          <a:lstStyle/>
          <a:p>
            <a:r>
              <a:rPr lang="nl-BE" dirty="0" smtClean="0">
                <a:solidFill>
                  <a:schemeClr val="tx2"/>
                </a:solidFill>
              </a:rPr>
              <a:t>New supervisors </a:t>
            </a:r>
            <a:r>
              <a:rPr lang="nl-BE" dirty="0" err="1" smtClean="0">
                <a:solidFill>
                  <a:schemeClr val="tx2"/>
                </a:solidFill>
              </a:rPr>
              <a:t>pushing</a:t>
            </a:r>
            <a:r>
              <a:rPr lang="nl-BE" dirty="0" smtClean="0">
                <a:solidFill>
                  <a:schemeClr val="tx2"/>
                </a:solidFill>
              </a:rPr>
              <a:t> harder on targets</a:t>
            </a:r>
            <a:endParaRPr lang="nl-BE" dirty="0">
              <a:solidFill>
                <a:schemeClr val="tx2"/>
              </a:solidFill>
            </a:endParaRPr>
          </a:p>
        </p:txBody>
      </p:sp>
      <p:sp>
        <p:nvSpPr>
          <p:cNvPr id="7" name="Tekstvak 6"/>
          <p:cNvSpPr txBox="1"/>
          <p:nvPr/>
        </p:nvSpPr>
        <p:spPr>
          <a:xfrm>
            <a:off x="6619164" y="1986170"/>
            <a:ext cx="1864613" cy="369332"/>
          </a:xfrm>
          <a:prstGeom prst="rect">
            <a:avLst/>
          </a:prstGeom>
          <a:noFill/>
        </p:spPr>
        <p:txBody>
          <a:bodyPr wrap="none" rtlCol="0">
            <a:spAutoFit/>
          </a:bodyPr>
          <a:lstStyle/>
          <a:p>
            <a:r>
              <a:rPr lang="nl-BE" dirty="0" smtClean="0">
                <a:solidFill>
                  <a:schemeClr val="tx2"/>
                </a:solidFill>
              </a:rPr>
              <a:t>Call </a:t>
            </a:r>
            <a:r>
              <a:rPr lang="nl-BE" dirty="0" err="1" smtClean="0">
                <a:solidFill>
                  <a:schemeClr val="tx2"/>
                </a:solidFill>
              </a:rPr>
              <a:t>centre</a:t>
            </a:r>
            <a:r>
              <a:rPr lang="nl-BE" dirty="0" smtClean="0">
                <a:solidFill>
                  <a:schemeClr val="tx2"/>
                </a:solidFill>
              </a:rPr>
              <a:t> open</a:t>
            </a:r>
            <a:endParaRPr lang="nl-BE" dirty="0">
              <a:solidFill>
                <a:schemeClr val="tx2"/>
              </a:solidFill>
            </a:endParaRPr>
          </a:p>
        </p:txBody>
      </p:sp>
      <p:cxnSp>
        <p:nvCxnSpPr>
          <p:cNvPr id="9" name="Rechte verbindingslijn met pijl 8"/>
          <p:cNvCxnSpPr/>
          <p:nvPr/>
        </p:nvCxnSpPr>
        <p:spPr>
          <a:xfrm flipV="1">
            <a:off x="6619164" y="2355502"/>
            <a:ext cx="303115" cy="892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flipV="1">
            <a:off x="3452884" y="5827594"/>
            <a:ext cx="80521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4330864" y="5649752"/>
            <a:ext cx="2591415" cy="369332"/>
          </a:xfrm>
          <a:prstGeom prst="rect">
            <a:avLst/>
          </a:prstGeom>
          <a:noFill/>
        </p:spPr>
        <p:txBody>
          <a:bodyPr wrap="none" rtlCol="0">
            <a:spAutoFit/>
          </a:bodyPr>
          <a:lstStyle/>
          <a:p>
            <a:r>
              <a:rPr lang="nl-BE" dirty="0" err="1" smtClean="0">
                <a:solidFill>
                  <a:schemeClr val="tx2"/>
                </a:solidFill>
              </a:rPr>
              <a:t>Averages</a:t>
            </a:r>
            <a:r>
              <a:rPr lang="nl-BE" dirty="0" smtClean="0">
                <a:solidFill>
                  <a:schemeClr val="tx2"/>
                </a:solidFill>
              </a:rPr>
              <a:t> </a:t>
            </a:r>
            <a:r>
              <a:rPr lang="nl-BE" dirty="0" err="1" smtClean="0">
                <a:solidFill>
                  <a:schemeClr val="tx2"/>
                </a:solidFill>
              </a:rPr>
              <a:t>getting</a:t>
            </a:r>
            <a:r>
              <a:rPr lang="nl-BE" dirty="0" smtClean="0">
                <a:solidFill>
                  <a:schemeClr val="tx2"/>
                </a:solidFill>
              </a:rPr>
              <a:t> </a:t>
            </a:r>
            <a:r>
              <a:rPr lang="nl-BE" dirty="0" err="1" smtClean="0">
                <a:solidFill>
                  <a:schemeClr val="tx2"/>
                </a:solidFill>
              </a:rPr>
              <a:t>worse</a:t>
            </a:r>
            <a:endParaRPr lang="nl-BE" dirty="0">
              <a:solidFill>
                <a:schemeClr val="tx2"/>
              </a:solidFill>
            </a:endParaRPr>
          </a:p>
        </p:txBody>
      </p:sp>
    </p:spTree>
    <p:extLst>
      <p:ext uri="{BB962C8B-B14F-4D97-AF65-F5344CB8AC3E}">
        <p14:creationId xmlns:p14="http://schemas.microsoft.com/office/powerpoint/2010/main" xmlns="" val="7285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57367"/>
            <a:ext cx="7772400" cy="5181600"/>
          </a:xfrm>
        </p:spPr>
        <p:txBody>
          <a:bodyPr/>
          <a:lstStyle/>
          <a:p>
            <a:r>
              <a:rPr lang="en-GB" sz="2800" noProof="0" smtClean="0"/>
              <a:t>Performance measures actually looked OK!</a:t>
            </a:r>
          </a:p>
          <a:p>
            <a:r>
              <a:rPr lang="en-GB" sz="2800" noProof="0" smtClean="0"/>
              <a:t>But how?</a:t>
            </a:r>
          </a:p>
          <a:p>
            <a:pPr lvl="1"/>
            <a:r>
              <a:rPr lang="en-GB" sz="2400" noProof="0" smtClean="0"/>
              <a:t>Jobs closed (even though never completed) and reopened</a:t>
            </a:r>
          </a:p>
          <a:p>
            <a:pPr lvl="2"/>
            <a:r>
              <a:rPr lang="en-GB" sz="2000" noProof="0" smtClean="0"/>
              <a:t>Sometimes with justification e.g. if tenants are out, we cannot do the job, so this job should not count</a:t>
            </a:r>
          </a:p>
          <a:p>
            <a:pPr lvl="1"/>
            <a:r>
              <a:rPr lang="en-GB" sz="2400" noProof="0" smtClean="0"/>
              <a:t>Job classifications changed to meet deadlines</a:t>
            </a:r>
          </a:p>
          <a:p>
            <a:pPr lvl="2"/>
            <a:r>
              <a:rPr lang="en-GB" sz="2000" noProof="0" smtClean="0"/>
              <a:t>Emergency became urgent etc.</a:t>
            </a:r>
          </a:p>
          <a:p>
            <a:pPr lvl="1"/>
            <a:r>
              <a:rPr lang="en-GB" sz="2400" noProof="0" smtClean="0"/>
              <a:t>What was one job for the tenant was several ones for the system</a:t>
            </a:r>
          </a:p>
          <a:p>
            <a:pPr lvl="2"/>
            <a:r>
              <a:rPr lang="en-GB" sz="2000" noProof="0" smtClean="0"/>
              <a:t>Repair a window= 1) glazing 2) carpentry 3) plastering 4) painting with glazing and carpentry urgent but plastering and painting not…</a:t>
            </a:r>
          </a:p>
          <a:p>
            <a:endParaRPr lang="en-GB" sz="2800" noProof="0"/>
          </a:p>
        </p:txBody>
      </p:sp>
    </p:spTree>
    <p:extLst>
      <p:ext uri="{BB962C8B-B14F-4D97-AF65-F5344CB8AC3E}">
        <p14:creationId xmlns:p14="http://schemas.microsoft.com/office/powerpoint/2010/main" xmlns="" val="5494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pPr>
              <a:buNone/>
            </a:pPr>
            <a:endParaRPr lang="en-GB" sz="6400" i="1" noProof="0" smtClean="0"/>
          </a:p>
          <a:p>
            <a:endParaRPr lang="en-GB" i="1" noProof="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Obrázek 7" descr="adamsmith.jpg"/>
          <p:cNvPicPr>
            <a:picLocks noChangeAspect="1"/>
          </p:cNvPicPr>
          <p:nvPr/>
        </p:nvPicPr>
        <p:blipFill>
          <a:blip r:embed="rId2" cstate="print"/>
          <a:stretch>
            <a:fillRect/>
          </a:stretch>
        </p:blipFill>
        <p:spPr>
          <a:xfrm>
            <a:off x="1619672" y="1268760"/>
            <a:ext cx="1752600" cy="2609850"/>
          </a:xfrm>
          <a:prstGeom prst="rect">
            <a:avLst/>
          </a:prstGeom>
        </p:spPr>
      </p:pic>
      <p:pic>
        <p:nvPicPr>
          <p:cNvPr id="1034" name="Picture 10" descr="Výsledek obrázku pro karl marx"/>
          <p:cNvPicPr>
            <a:picLocks noChangeAspect="1" noChangeArrowheads="1"/>
          </p:cNvPicPr>
          <p:nvPr/>
        </p:nvPicPr>
        <p:blipFill>
          <a:blip r:embed="rId3" cstate="print"/>
          <a:srcRect/>
          <a:stretch>
            <a:fillRect/>
          </a:stretch>
        </p:blipFill>
        <p:spPr bwMode="auto">
          <a:xfrm>
            <a:off x="5364088" y="1340768"/>
            <a:ext cx="1857375" cy="2609851"/>
          </a:xfrm>
          <a:prstGeom prst="rect">
            <a:avLst/>
          </a:prstGeom>
          <a:noFill/>
        </p:spPr>
      </p:pic>
      <p:pic>
        <p:nvPicPr>
          <p:cNvPr id="1036" name="Picture 12" descr="Výsledek obrázku pro john seddon"/>
          <p:cNvPicPr>
            <a:picLocks noChangeAspect="1" noChangeArrowheads="1"/>
          </p:cNvPicPr>
          <p:nvPr/>
        </p:nvPicPr>
        <p:blipFill>
          <a:blip r:embed="rId4" cstate="print"/>
          <a:srcRect/>
          <a:stretch>
            <a:fillRect/>
          </a:stretch>
        </p:blipFill>
        <p:spPr bwMode="auto">
          <a:xfrm>
            <a:off x="1619672" y="4437112"/>
            <a:ext cx="1905000" cy="1905000"/>
          </a:xfrm>
          <a:prstGeom prst="rect">
            <a:avLst/>
          </a:prstGeom>
          <a:noFill/>
        </p:spPr>
      </p:pic>
      <p:pic>
        <p:nvPicPr>
          <p:cNvPr id="1037" name="Picture 13"/>
          <p:cNvPicPr>
            <a:picLocks noChangeAspect="1" noChangeArrowheads="1"/>
          </p:cNvPicPr>
          <p:nvPr/>
        </p:nvPicPr>
        <p:blipFill>
          <a:blip r:embed="rId5" cstate="print"/>
          <a:srcRect l="51381" t="55033" r="36413" b="21167"/>
          <a:stretch>
            <a:fillRect/>
          </a:stretch>
        </p:blipFill>
        <p:spPr bwMode="auto">
          <a:xfrm>
            <a:off x="5364088" y="4293096"/>
            <a:ext cx="1872208" cy="2053389"/>
          </a:xfrm>
          <a:prstGeom prst="rect">
            <a:avLst/>
          </a:prstGeom>
          <a:noFill/>
          <a:ln w="9525">
            <a:noFill/>
            <a:miter lim="800000"/>
            <a:headEnd/>
            <a:tailEnd/>
          </a:ln>
        </p:spPr>
      </p:pic>
      <p:sp>
        <p:nvSpPr>
          <p:cNvPr id="12" name="TextovéPole 11"/>
          <p:cNvSpPr txBox="1"/>
          <p:nvPr/>
        </p:nvSpPr>
        <p:spPr>
          <a:xfrm rot="16200000">
            <a:off x="563669" y="2468779"/>
            <a:ext cx="1329210" cy="369332"/>
          </a:xfrm>
          <a:prstGeom prst="rect">
            <a:avLst/>
          </a:prstGeom>
          <a:noFill/>
        </p:spPr>
        <p:txBody>
          <a:bodyPr wrap="none" rtlCol="0">
            <a:spAutoFit/>
          </a:bodyPr>
          <a:lstStyle/>
          <a:p>
            <a:r>
              <a:rPr lang="cs-CZ" dirty="0" smtClean="0"/>
              <a:t>Adam </a:t>
            </a:r>
            <a:r>
              <a:rPr lang="cs-CZ" dirty="0" err="1" smtClean="0"/>
              <a:t>Smith</a:t>
            </a:r>
            <a:endParaRPr lang="en-GB" dirty="0"/>
          </a:p>
        </p:txBody>
      </p:sp>
      <p:sp>
        <p:nvSpPr>
          <p:cNvPr id="13" name="TextovéPole 12"/>
          <p:cNvSpPr txBox="1"/>
          <p:nvPr/>
        </p:nvSpPr>
        <p:spPr>
          <a:xfrm rot="16200000">
            <a:off x="4286219" y="2540787"/>
            <a:ext cx="1084912" cy="369332"/>
          </a:xfrm>
          <a:prstGeom prst="rect">
            <a:avLst/>
          </a:prstGeom>
          <a:noFill/>
        </p:spPr>
        <p:txBody>
          <a:bodyPr wrap="none" rtlCol="0">
            <a:spAutoFit/>
          </a:bodyPr>
          <a:lstStyle/>
          <a:p>
            <a:r>
              <a:rPr lang="cs-CZ" dirty="0" smtClean="0"/>
              <a:t>Karl Marx</a:t>
            </a:r>
            <a:endParaRPr lang="en-GB" dirty="0"/>
          </a:p>
        </p:txBody>
      </p:sp>
      <p:sp>
        <p:nvSpPr>
          <p:cNvPr id="14" name="TextovéPole 13"/>
          <p:cNvSpPr txBox="1"/>
          <p:nvPr/>
        </p:nvSpPr>
        <p:spPr>
          <a:xfrm rot="16200000">
            <a:off x="535618" y="5133075"/>
            <a:ext cx="1385316" cy="369332"/>
          </a:xfrm>
          <a:prstGeom prst="rect">
            <a:avLst/>
          </a:prstGeom>
          <a:noFill/>
        </p:spPr>
        <p:txBody>
          <a:bodyPr wrap="none" rtlCol="0">
            <a:spAutoFit/>
          </a:bodyPr>
          <a:lstStyle/>
          <a:p>
            <a:r>
              <a:rPr lang="cs-CZ" dirty="0" smtClean="0"/>
              <a:t>John </a:t>
            </a:r>
            <a:r>
              <a:rPr lang="cs-CZ" dirty="0" err="1" smtClean="0"/>
              <a:t>Seddon</a:t>
            </a:r>
            <a:endParaRPr lang="en-GB" dirty="0"/>
          </a:p>
        </p:txBody>
      </p:sp>
      <p:sp>
        <p:nvSpPr>
          <p:cNvPr id="15" name="TextovéPole 14"/>
          <p:cNvSpPr txBox="1"/>
          <p:nvPr/>
        </p:nvSpPr>
        <p:spPr>
          <a:xfrm rot="16200000">
            <a:off x="3920061" y="5161128"/>
            <a:ext cx="1817229" cy="369332"/>
          </a:xfrm>
          <a:prstGeom prst="rect">
            <a:avLst/>
          </a:prstGeom>
          <a:noFill/>
        </p:spPr>
        <p:txBody>
          <a:bodyPr wrap="none" rtlCol="0">
            <a:spAutoFit/>
          </a:bodyPr>
          <a:lstStyle/>
          <a:p>
            <a:r>
              <a:rPr lang="cs-CZ" dirty="0" err="1" smtClean="0"/>
              <a:t>Stephen</a:t>
            </a:r>
            <a:r>
              <a:rPr lang="cs-CZ" dirty="0" smtClean="0"/>
              <a:t> </a:t>
            </a:r>
            <a:r>
              <a:rPr lang="cs-CZ" dirty="0" err="1" smtClean="0"/>
              <a:t>Osborne</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solidFill>
            <a:srgbClr val="00B050"/>
          </a:solidFill>
        </p:spPr>
        <p:txBody>
          <a:bodyPr/>
          <a:lstStyle/>
          <a:p>
            <a:r>
              <a:rPr lang="nl-BE" dirty="0" err="1"/>
              <a:t>Products</a:t>
            </a:r>
            <a:r>
              <a:rPr lang="nl-BE" dirty="0"/>
              <a:t> </a:t>
            </a:r>
            <a:r>
              <a:rPr lang="nl-BE" dirty="0" err="1"/>
              <a:t>vs</a:t>
            </a:r>
            <a:r>
              <a:rPr lang="nl-BE" dirty="0"/>
              <a:t> service</a:t>
            </a:r>
          </a:p>
        </p:txBody>
      </p:sp>
      <p:sp>
        <p:nvSpPr>
          <p:cNvPr id="3" name="Tijdelijke aanduiding voor inhoud 2"/>
          <p:cNvSpPr>
            <a:spLocks noGrp="1"/>
          </p:cNvSpPr>
          <p:nvPr>
            <p:ph idx="1"/>
          </p:nvPr>
        </p:nvSpPr>
        <p:spPr/>
        <p:txBody>
          <a:bodyPr>
            <a:normAutofit fontScale="92500" lnSpcReduction="10000"/>
          </a:bodyPr>
          <a:lstStyle/>
          <a:p>
            <a:r>
              <a:rPr lang="en-GB" sz="2800" dirty="0"/>
              <a:t>SPC charts naturally raise the question why there is so much variation for subjects (</a:t>
            </a:r>
            <a:r>
              <a:rPr lang="en-GB" sz="2800" dirty="0" err="1"/>
              <a:t>eg</a:t>
            </a:r>
            <a:r>
              <a:rPr lang="en-GB" sz="2800" dirty="0"/>
              <a:t> families / tenants) in achieving their objectives </a:t>
            </a:r>
          </a:p>
          <a:p>
            <a:pPr lvl="1"/>
            <a:r>
              <a:rPr lang="en-GB" sz="2400" dirty="0"/>
              <a:t>Why does it take so much more/less time to achieve the desired progress in one "troubled family" compared to another? For one tenant to another?</a:t>
            </a:r>
          </a:p>
          <a:p>
            <a:pPr lvl="1"/>
            <a:r>
              <a:rPr lang="en-GB" sz="2400" dirty="0"/>
              <a:t>Shows little use for averages </a:t>
            </a:r>
          </a:p>
          <a:p>
            <a:pPr lvl="2"/>
            <a:r>
              <a:rPr lang="en-GB" sz="2000" dirty="0"/>
              <a:t>The average person and context does not exist and therefore cannot serve as a concrete starting point for services</a:t>
            </a:r>
          </a:p>
          <a:p>
            <a:pPr lvl="2"/>
            <a:r>
              <a:rPr lang="en-GB" sz="2000" dirty="0"/>
              <a:t>Better average results that lead to greater variation in outcomes for citizens are not seen as progress</a:t>
            </a:r>
          </a:p>
          <a:p>
            <a:pPr lvl="2"/>
            <a:r>
              <a:rPr lang="en-GB" sz="2000" dirty="0"/>
              <a:t>The goals is rather to reduce variation of outcomes in combination with better average results</a:t>
            </a:r>
            <a:endParaRPr lang="nl-BE" sz="2000" dirty="0"/>
          </a:p>
          <a:p>
            <a:endParaRPr lang="nl-BE" sz="2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30</a:t>
            </a:fld>
            <a:endParaRPr lang="en-US" dirty="0"/>
          </a:p>
        </p:txBody>
      </p:sp>
    </p:spTree>
    <p:extLst>
      <p:ext uri="{BB962C8B-B14F-4D97-AF65-F5344CB8AC3E}">
        <p14:creationId xmlns:p14="http://schemas.microsoft.com/office/powerpoint/2010/main" xmlns="" val="25332859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a:t>Product </a:t>
            </a:r>
            <a:r>
              <a:rPr lang="nl-BE" dirty="0" err="1"/>
              <a:t>vs</a:t>
            </a:r>
            <a:r>
              <a:rPr lang="nl-BE" dirty="0"/>
              <a:t> services</a:t>
            </a:r>
          </a:p>
        </p:txBody>
      </p:sp>
      <p:sp>
        <p:nvSpPr>
          <p:cNvPr id="3" name="Tijdelijke aanduiding voor inhoud 2"/>
          <p:cNvSpPr>
            <a:spLocks noGrp="1"/>
          </p:cNvSpPr>
          <p:nvPr>
            <p:ph idx="1"/>
          </p:nvPr>
        </p:nvSpPr>
        <p:spPr/>
        <p:txBody>
          <a:bodyPr>
            <a:normAutofit fontScale="92500"/>
          </a:bodyPr>
          <a:lstStyle/>
          <a:p>
            <a:pPr lvl="1"/>
            <a:r>
              <a:rPr lang="nl-BE" sz="2400" dirty="0" err="1"/>
              <a:t>Variation</a:t>
            </a:r>
            <a:r>
              <a:rPr lang="nl-BE" sz="2400" dirty="0"/>
              <a:t> in </a:t>
            </a:r>
            <a:r>
              <a:rPr lang="nl-BE" sz="2400" dirty="0" err="1"/>
              <a:t>outcomes</a:t>
            </a:r>
            <a:r>
              <a:rPr lang="nl-BE" sz="2400" dirty="0"/>
              <a:t> is </a:t>
            </a:r>
            <a:r>
              <a:rPr lang="nl-BE" sz="2400" dirty="0" err="1"/>
              <a:t>derived</a:t>
            </a:r>
            <a:r>
              <a:rPr lang="nl-BE" sz="2400" dirty="0"/>
              <a:t> </a:t>
            </a:r>
            <a:r>
              <a:rPr lang="nl-BE" sz="2400" dirty="0" err="1"/>
              <a:t>from</a:t>
            </a:r>
            <a:r>
              <a:rPr lang="nl-BE" sz="2400" dirty="0"/>
              <a:t> </a:t>
            </a:r>
            <a:r>
              <a:rPr lang="nl-BE" sz="2400" dirty="0" err="1"/>
              <a:t>variation</a:t>
            </a:r>
            <a:r>
              <a:rPr lang="nl-BE" sz="2400" dirty="0"/>
              <a:t> in input (</a:t>
            </a:r>
            <a:r>
              <a:rPr lang="nl-BE" sz="2400" dirty="0" err="1"/>
              <a:t>demand</a:t>
            </a:r>
            <a:r>
              <a:rPr lang="nl-BE" sz="2400" dirty="0"/>
              <a:t>), </a:t>
            </a:r>
            <a:r>
              <a:rPr lang="nl-BE" sz="2400" dirty="0" err="1"/>
              <a:t>given</a:t>
            </a:r>
            <a:r>
              <a:rPr lang="nl-BE" sz="2400" dirty="0"/>
              <a:t> a standard response:</a:t>
            </a:r>
          </a:p>
          <a:p>
            <a:pPr lvl="2"/>
            <a:r>
              <a:rPr lang="nl-BE" sz="2000" dirty="0" err="1"/>
              <a:t>If</a:t>
            </a:r>
            <a:r>
              <a:rPr lang="nl-BE" sz="2000" dirty="0"/>
              <a:t> </a:t>
            </a:r>
            <a:r>
              <a:rPr lang="nl-BE" sz="2000" dirty="0" err="1"/>
              <a:t>you</a:t>
            </a:r>
            <a:r>
              <a:rPr lang="nl-BE" sz="2000" dirty="0"/>
              <a:t> </a:t>
            </a:r>
            <a:r>
              <a:rPr lang="nl-BE" sz="2000" dirty="0" err="1"/>
              <a:t>give</a:t>
            </a:r>
            <a:r>
              <a:rPr lang="nl-BE" sz="2000" dirty="0"/>
              <a:t> </a:t>
            </a:r>
            <a:r>
              <a:rPr lang="nl-BE" sz="2000" dirty="0" err="1"/>
              <a:t>the</a:t>
            </a:r>
            <a:r>
              <a:rPr lang="nl-BE" sz="2000" dirty="0"/>
              <a:t> </a:t>
            </a:r>
            <a:r>
              <a:rPr lang="nl-BE" sz="2000" dirty="0" err="1"/>
              <a:t>same</a:t>
            </a:r>
            <a:r>
              <a:rPr lang="nl-BE" sz="2000" dirty="0"/>
              <a:t> response </a:t>
            </a:r>
            <a:r>
              <a:rPr lang="nl-BE" sz="2000" dirty="0" err="1"/>
              <a:t>to</a:t>
            </a:r>
            <a:r>
              <a:rPr lang="nl-BE" sz="2000" dirty="0"/>
              <a:t> a different </a:t>
            </a:r>
            <a:r>
              <a:rPr lang="nl-BE" sz="2000" dirty="0" err="1"/>
              <a:t>demand</a:t>
            </a:r>
            <a:r>
              <a:rPr lang="nl-BE" sz="2000" dirty="0"/>
              <a:t>, </a:t>
            </a:r>
            <a:r>
              <a:rPr lang="nl-BE" sz="2000" dirty="0" err="1"/>
              <a:t>then</a:t>
            </a:r>
            <a:r>
              <a:rPr lang="nl-BE" sz="2000" dirty="0"/>
              <a:t> </a:t>
            </a:r>
            <a:r>
              <a:rPr lang="nl-BE" sz="2000" dirty="0" err="1"/>
              <a:t>you</a:t>
            </a:r>
            <a:r>
              <a:rPr lang="nl-BE" sz="2000" dirty="0"/>
              <a:t> </a:t>
            </a:r>
            <a:r>
              <a:rPr lang="nl-BE" sz="2000" dirty="0" err="1"/>
              <a:t>will</a:t>
            </a:r>
            <a:r>
              <a:rPr lang="nl-BE" sz="2000" dirty="0"/>
              <a:t> get a different </a:t>
            </a:r>
            <a:r>
              <a:rPr lang="nl-BE" sz="2000" dirty="0" err="1"/>
              <a:t>outcome</a:t>
            </a:r>
            <a:r>
              <a:rPr lang="nl-BE" sz="2000" dirty="0"/>
              <a:t>: “</a:t>
            </a:r>
            <a:r>
              <a:rPr lang="nl-BE" sz="2000" dirty="0" err="1"/>
              <a:t>one</a:t>
            </a:r>
            <a:r>
              <a:rPr lang="nl-BE" sz="2000" dirty="0"/>
              <a:t> </a:t>
            </a:r>
            <a:r>
              <a:rPr lang="nl-BE" sz="2000" dirty="0" err="1"/>
              <a:t>size</a:t>
            </a:r>
            <a:r>
              <a:rPr lang="nl-BE" sz="2000" dirty="0"/>
              <a:t> does </a:t>
            </a:r>
            <a:r>
              <a:rPr lang="nl-BE" sz="2000" dirty="0" err="1"/>
              <a:t>not</a:t>
            </a:r>
            <a:r>
              <a:rPr lang="nl-BE" sz="2000" dirty="0"/>
              <a:t> fit </a:t>
            </a:r>
            <a:r>
              <a:rPr lang="nl-BE" sz="2000" dirty="0" err="1"/>
              <a:t>all</a:t>
            </a:r>
            <a:r>
              <a:rPr lang="nl-BE" sz="2000" dirty="0"/>
              <a:t>”</a:t>
            </a:r>
          </a:p>
          <a:p>
            <a:r>
              <a:rPr lang="nl-BE" sz="2800" dirty="0"/>
              <a:t>In service, frontline </a:t>
            </a:r>
            <a:r>
              <a:rPr lang="nl-BE" sz="2800" dirty="0" err="1"/>
              <a:t>workers</a:t>
            </a:r>
            <a:r>
              <a:rPr lang="nl-BE" sz="2800" dirty="0"/>
              <a:t> are </a:t>
            </a:r>
            <a:r>
              <a:rPr lang="nl-BE" sz="2800" dirty="0" err="1"/>
              <a:t>confronted</a:t>
            </a:r>
            <a:r>
              <a:rPr lang="nl-BE" sz="2800" dirty="0"/>
              <a:t> </a:t>
            </a:r>
            <a:r>
              <a:rPr lang="nl-BE" sz="2800" dirty="0" err="1"/>
              <a:t>with</a:t>
            </a:r>
            <a:r>
              <a:rPr lang="nl-BE" sz="2800" dirty="0"/>
              <a:t> </a:t>
            </a:r>
            <a:r>
              <a:rPr lang="nl-BE" sz="2800" dirty="0" err="1"/>
              <a:t>much</a:t>
            </a:r>
            <a:r>
              <a:rPr lang="nl-BE" sz="2800" dirty="0"/>
              <a:t> more input </a:t>
            </a:r>
            <a:r>
              <a:rPr lang="nl-BE" sz="2800" dirty="0" err="1"/>
              <a:t>variety</a:t>
            </a:r>
            <a:r>
              <a:rPr lang="nl-BE" sz="2800" dirty="0"/>
              <a:t> </a:t>
            </a:r>
            <a:r>
              <a:rPr lang="nl-BE" sz="2800" dirty="0" err="1"/>
              <a:t>than</a:t>
            </a:r>
            <a:r>
              <a:rPr lang="nl-BE" sz="2800" dirty="0"/>
              <a:t> </a:t>
            </a:r>
            <a:r>
              <a:rPr lang="nl-BE" sz="2800" dirty="0" err="1"/>
              <a:t>the</a:t>
            </a:r>
            <a:r>
              <a:rPr lang="nl-BE" sz="2800" dirty="0"/>
              <a:t> </a:t>
            </a:r>
            <a:r>
              <a:rPr lang="nl-BE" sz="2800" dirty="0" err="1"/>
              <a:t>workfloor</a:t>
            </a:r>
            <a:r>
              <a:rPr lang="nl-BE" sz="2800" dirty="0"/>
              <a:t> in a </a:t>
            </a:r>
            <a:r>
              <a:rPr lang="nl-BE" sz="2800" dirty="0" err="1"/>
              <a:t>factory</a:t>
            </a:r>
            <a:endParaRPr lang="nl-BE" sz="2800" dirty="0"/>
          </a:p>
          <a:p>
            <a:pPr lvl="1"/>
            <a:r>
              <a:rPr lang="nl-BE" sz="2400" dirty="0" err="1"/>
              <a:t>Products</a:t>
            </a:r>
            <a:r>
              <a:rPr lang="nl-BE" sz="2400" dirty="0"/>
              <a:t> (</a:t>
            </a:r>
            <a:r>
              <a:rPr lang="nl-BE" sz="2400" dirty="0" err="1"/>
              <a:t>temporarily</a:t>
            </a:r>
            <a:r>
              <a:rPr lang="nl-BE" sz="2400" dirty="0"/>
              <a:t>) </a:t>
            </a:r>
            <a:r>
              <a:rPr lang="nl-BE" sz="2400" dirty="0" err="1"/>
              <a:t>shield</a:t>
            </a:r>
            <a:r>
              <a:rPr lang="nl-BE" sz="2400" dirty="0"/>
              <a:t> </a:t>
            </a:r>
            <a:r>
              <a:rPr lang="nl-BE" sz="2400" dirty="0" err="1"/>
              <a:t>the</a:t>
            </a:r>
            <a:r>
              <a:rPr lang="nl-BE" sz="2400" dirty="0"/>
              <a:t> </a:t>
            </a:r>
            <a:r>
              <a:rPr lang="nl-BE" sz="2400" dirty="0" err="1"/>
              <a:t>workfloor</a:t>
            </a:r>
            <a:r>
              <a:rPr lang="nl-BE" sz="2400" dirty="0"/>
              <a:t> </a:t>
            </a:r>
            <a:r>
              <a:rPr lang="nl-BE" sz="2400" dirty="0" err="1"/>
              <a:t>from</a:t>
            </a:r>
            <a:r>
              <a:rPr lang="nl-BE" sz="2400" dirty="0"/>
              <a:t> part of customer </a:t>
            </a:r>
            <a:r>
              <a:rPr lang="nl-BE" sz="2400" dirty="0" err="1"/>
              <a:t>demand</a:t>
            </a:r>
            <a:r>
              <a:rPr lang="nl-BE" sz="2400" dirty="0"/>
              <a:t> </a:t>
            </a:r>
            <a:r>
              <a:rPr lang="nl-BE" sz="2400" dirty="0" err="1"/>
              <a:t>variety</a:t>
            </a:r>
            <a:endParaRPr lang="nl-BE" sz="2400" dirty="0"/>
          </a:p>
          <a:p>
            <a:pPr lvl="2"/>
            <a:r>
              <a:rPr lang="nl-BE" sz="2000" dirty="0"/>
              <a:t>e.g. </a:t>
            </a:r>
            <a:r>
              <a:rPr lang="en-US" sz="2000" dirty="0"/>
              <a:t>a (large) variety of models, </a:t>
            </a:r>
            <a:r>
              <a:rPr lang="en-US" sz="2000" dirty="0" err="1"/>
              <a:t>colours</a:t>
            </a:r>
            <a:r>
              <a:rPr lang="en-US" sz="2000" dirty="0"/>
              <a:t>, finishes, etc. but all still “standard” requirements (</a:t>
            </a:r>
            <a:r>
              <a:rPr lang="nl-BE" sz="2000" dirty="0" err="1"/>
              <a:t>predefined</a:t>
            </a:r>
            <a:r>
              <a:rPr lang="nl-BE" sz="2000" dirty="0"/>
              <a:t> options) </a:t>
            </a:r>
          </a:p>
          <a:p>
            <a:pPr lvl="2"/>
            <a:r>
              <a:rPr lang="nl-BE" sz="2000" dirty="0" err="1"/>
              <a:t>when</a:t>
            </a:r>
            <a:r>
              <a:rPr lang="nl-BE" sz="2000" dirty="0"/>
              <a:t> </a:t>
            </a:r>
            <a:r>
              <a:rPr lang="nl-BE" sz="2000" dirty="0" err="1"/>
              <a:t>too</a:t>
            </a:r>
            <a:r>
              <a:rPr lang="nl-BE" sz="2000" dirty="0"/>
              <a:t> </a:t>
            </a:r>
            <a:r>
              <a:rPr lang="nl-BE" sz="2000" dirty="0" err="1"/>
              <a:t>many</a:t>
            </a:r>
            <a:r>
              <a:rPr lang="nl-BE" sz="2000" dirty="0"/>
              <a:t> </a:t>
            </a:r>
            <a:r>
              <a:rPr lang="nl-BE" sz="2000" dirty="0" err="1"/>
              <a:t>customers</a:t>
            </a:r>
            <a:r>
              <a:rPr lang="nl-BE" sz="2000" dirty="0"/>
              <a:t> </a:t>
            </a:r>
            <a:r>
              <a:rPr lang="nl-BE" sz="2000" dirty="0" err="1"/>
              <a:t>complain</a:t>
            </a:r>
            <a:r>
              <a:rPr lang="nl-BE" sz="2000" dirty="0"/>
              <a:t>, </a:t>
            </a:r>
            <a:r>
              <a:rPr lang="nl-BE" sz="2000" dirty="0" err="1"/>
              <a:t>ask</a:t>
            </a:r>
            <a:r>
              <a:rPr lang="nl-BE" sz="2000" dirty="0"/>
              <a:t> </a:t>
            </a:r>
            <a:r>
              <a:rPr lang="nl-BE" sz="2000" dirty="0" err="1"/>
              <a:t>for</a:t>
            </a:r>
            <a:r>
              <a:rPr lang="nl-BE" sz="2000" dirty="0"/>
              <a:t> a different </a:t>
            </a:r>
            <a:r>
              <a:rPr lang="nl-BE" sz="2000" dirty="0" err="1"/>
              <a:t>car</a:t>
            </a:r>
            <a:r>
              <a:rPr lang="nl-BE" sz="2000" dirty="0"/>
              <a:t>, </a:t>
            </a:r>
            <a:r>
              <a:rPr lang="nl-BE" sz="2000" dirty="0" err="1"/>
              <a:t>buy</a:t>
            </a:r>
            <a:r>
              <a:rPr lang="nl-BE" sz="2000" dirty="0"/>
              <a:t> </a:t>
            </a:r>
            <a:r>
              <a:rPr lang="nl-BE" sz="2000" dirty="0" err="1"/>
              <a:t>elsewhere</a:t>
            </a:r>
            <a:r>
              <a:rPr lang="nl-BE" sz="2000" dirty="0"/>
              <a:t>, … time </a:t>
            </a:r>
            <a:r>
              <a:rPr lang="nl-BE" sz="2000" dirty="0" err="1"/>
              <a:t>for</a:t>
            </a:r>
            <a:r>
              <a:rPr lang="nl-BE" sz="2000" dirty="0"/>
              <a:t> a new product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31</a:t>
            </a:fld>
            <a:endParaRPr lang="en-US" dirty="0"/>
          </a:p>
        </p:txBody>
      </p:sp>
    </p:spTree>
    <p:extLst>
      <p:ext uri="{BB962C8B-B14F-4D97-AF65-F5344CB8AC3E}">
        <p14:creationId xmlns:p14="http://schemas.microsoft.com/office/powerpoint/2010/main" xmlns="" val="28488288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err="1"/>
              <a:t>Products</a:t>
            </a:r>
            <a:r>
              <a:rPr lang="nl-BE" dirty="0"/>
              <a:t> versus services</a:t>
            </a:r>
          </a:p>
        </p:txBody>
      </p:sp>
      <p:sp>
        <p:nvSpPr>
          <p:cNvPr id="3" name="Tijdelijke aanduiding voor inhoud 2"/>
          <p:cNvSpPr>
            <a:spLocks noGrp="1"/>
          </p:cNvSpPr>
          <p:nvPr>
            <p:ph idx="1"/>
          </p:nvPr>
        </p:nvSpPr>
        <p:spPr/>
        <p:txBody>
          <a:bodyPr>
            <a:normAutofit fontScale="92500" lnSpcReduction="10000"/>
          </a:bodyPr>
          <a:lstStyle/>
          <a:p>
            <a:pPr lvl="1">
              <a:lnSpc>
                <a:spcPct val="150000"/>
              </a:lnSpc>
            </a:pPr>
            <a:r>
              <a:rPr lang="nl-BE" sz="2400" dirty="0"/>
              <a:t>In service few standard </a:t>
            </a:r>
            <a:r>
              <a:rPr lang="nl-BE" sz="2400" dirty="0" err="1"/>
              <a:t>demands</a:t>
            </a:r>
            <a:r>
              <a:rPr lang="nl-BE" sz="2400" dirty="0"/>
              <a:t> </a:t>
            </a:r>
            <a:r>
              <a:rPr lang="nl-BE" sz="2400" dirty="0" err="1"/>
              <a:t>exist</a:t>
            </a:r>
            <a:r>
              <a:rPr lang="nl-BE" sz="2400" dirty="0"/>
              <a:t>:</a:t>
            </a:r>
          </a:p>
          <a:p>
            <a:pPr lvl="2">
              <a:lnSpc>
                <a:spcPct val="150000"/>
              </a:lnSpc>
            </a:pPr>
            <a:r>
              <a:rPr lang="nl-BE" sz="2000" dirty="0" err="1"/>
              <a:t>clients</a:t>
            </a:r>
            <a:r>
              <a:rPr lang="nl-BE" sz="2000" dirty="0"/>
              <a:t> are </a:t>
            </a:r>
            <a:r>
              <a:rPr lang="nl-BE" sz="2000" dirty="0" err="1"/>
              <a:t>all</a:t>
            </a:r>
            <a:r>
              <a:rPr lang="nl-BE" sz="2000" dirty="0"/>
              <a:t> different </a:t>
            </a:r>
            <a:r>
              <a:rPr lang="nl-BE" sz="2000" dirty="0" err="1"/>
              <a:t>and</a:t>
            </a:r>
            <a:r>
              <a:rPr lang="nl-BE" sz="2000" dirty="0"/>
              <a:t> </a:t>
            </a:r>
            <a:r>
              <a:rPr lang="nl-BE" sz="2000" dirty="0" err="1"/>
              <a:t>will</a:t>
            </a:r>
            <a:r>
              <a:rPr lang="nl-BE" sz="2000" dirty="0"/>
              <a:t> co-</a:t>
            </a:r>
            <a:r>
              <a:rPr lang="nl-BE" sz="2000" dirty="0" err="1"/>
              <a:t>create</a:t>
            </a:r>
            <a:r>
              <a:rPr lang="nl-BE" sz="2000" dirty="0"/>
              <a:t> </a:t>
            </a:r>
            <a:r>
              <a:rPr lang="nl-BE" sz="2000" dirty="0" err="1"/>
              <a:t>the</a:t>
            </a:r>
            <a:r>
              <a:rPr lang="nl-BE" sz="2000" dirty="0"/>
              <a:t> service </a:t>
            </a:r>
            <a:r>
              <a:rPr lang="nl-BE" sz="2000" dirty="0" err="1"/>
              <a:t>together</a:t>
            </a:r>
            <a:r>
              <a:rPr lang="nl-BE" sz="2000" dirty="0"/>
              <a:t> </a:t>
            </a:r>
            <a:r>
              <a:rPr lang="nl-BE" sz="2000" dirty="0" err="1"/>
              <a:t>with</a:t>
            </a:r>
            <a:r>
              <a:rPr lang="nl-BE" sz="2000" dirty="0"/>
              <a:t> </a:t>
            </a:r>
            <a:r>
              <a:rPr lang="nl-BE" sz="2000" dirty="0" err="1"/>
              <a:t>the</a:t>
            </a:r>
            <a:r>
              <a:rPr lang="nl-BE" sz="2000" dirty="0"/>
              <a:t> service provider</a:t>
            </a:r>
          </a:p>
          <a:p>
            <a:pPr lvl="2">
              <a:lnSpc>
                <a:spcPct val="150000"/>
              </a:lnSpc>
            </a:pPr>
            <a:r>
              <a:rPr lang="nl-BE" sz="2000" dirty="0" err="1"/>
              <a:t>clients</a:t>
            </a:r>
            <a:r>
              <a:rPr lang="nl-BE" sz="2000" dirty="0"/>
              <a:t> are </a:t>
            </a:r>
            <a:r>
              <a:rPr lang="nl-BE" sz="2000" dirty="0" err="1"/>
              <a:t>very</a:t>
            </a:r>
            <a:r>
              <a:rPr lang="nl-BE" sz="2000" dirty="0"/>
              <a:t> </a:t>
            </a:r>
            <a:r>
              <a:rPr lang="nl-BE" sz="2000" dirty="0" err="1"/>
              <a:t>much</a:t>
            </a:r>
            <a:r>
              <a:rPr lang="nl-BE" sz="2000" dirty="0"/>
              <a:t> part of </a:t>
            </a:r>
            <a:r>
              <a:rPr lang="nl-BE" sz="2000" dirty="0" err="1"/>
              <a:t>the</a:t>
            </a:r>
            <a:r>
              <a:rPr lang="nl-BE" sz="2000" dirty="0"/>
              <a:t> system </a:t>
            </a:r>
            <a:r>
              <a:rPr lang="nl-BE" sz="2000" dirty="0" err="1"/>
              <a:t>and</a:t>
            </a:r>
            <a:r>
              <a:rPr lang="nl-BE" sz="2000" dirty="0"/>
              <a:t> </a:t>
            </a:r>
            <a:r>
              <a:rPr lang="nl-BE" sz="2000" dirty="0" err="1"/>
              <a:t>they</a:t>
            </a:r>
            <a:r>
              <a:rPr lang="nl-BE" sz="2000" dirty="0"/>
              <a:t> set </a:t>
            </a:r>
            <a:r>
              <a:rPr lang="nl-BE" sz="2000" dirty="0" err="1"/>
              <a:t>the</a:t>
            </a:r>
            <a:r>
              <a:rPr lang="nl-BE" sz="2000" dirty="0"/>
              <a:t> </a:t>
            </a:r>
            <a:r>
              <a:rPr lang="nl-BE" sz="2000" dirty="0" err="1"/>
              <a:t>requirements</a:t>
            </a:r>
            <a:r>
              <a:rPr lang="nl-BE" sz="2000" dirty="0"/>
              <a:t> </a:t>
            </a:r>
            <a:r>
              <a:rPr lang="nl-BE" sz="2000" dirty="0" err="1"/>
              <a:t>every</a:t>
            </a:r>
            <a:r>
              <a:rPr lang="nl-BE" sz="2000" dirty="0"/>
              <a:t> time</a:t>
            </a:r>
          </a:p>
          <a:p>
            <a:pPr lvl="2">
              <a:lnSpc>
                <a:spcPct val="150000"/>
              </a:lnSpc>
            </a:pPr>
            <a:r>
              <a:rPr lang="nl-BE" sz="2000" dirty="0" err="1"/>
              <a:t>therefore</a:t>
            </a:r>
            <a:r>
              <a:rPr lang="nl-BE" sz="2000" dirty="0"/>
              <a:t> service </a:t>
            </a:r>
            <a:r>
              <a:rPr lang="nl-BE" sz="2000" dirty="0" err="1"/>
              <a:t>cannot</a:t>
            </a:r>
            <a:r>
              <a:rPr lang="nl-BE" sz="2000" dirty="0"/>
              <a:t> </a:t>
            </a:r>
            <a:r>
              <a:rPr lang="nl-BE" sz="2000" dirty="0" err="1"/>
              <a:t>be</a:t>
            </a:r>
            <a:r>
              <a:rPr lang="nl-BE" sz="2000" dirty="0"/>
              <a:t> </a:t>
            </a:r>
            <a:r>
              <a:rPr lang="nl-BE" sz="2000" dirty="0" err="1"/>
              <a:t>mass-produced</a:t>
            </a:r>
            <a:r>
              <a:rPr lang="nl-BE" sz="2000" dirty="0"/>
              <a:t> </a:t>
            </a:r>
            <a:r>
              <a:rPr lang="nl-BE" sz="2000" dirty="0" err="1"/>
              <a:t>with</a:t>
            </a:r>
            <a:r>
              <a:rPr lang="nl-BE" sz="2000" dirty="0"/>
              <a:t> standard </a:t>
            </a:r>
            <a:r>
              <a:rPr lang="nl-BE" sz="2000" dirty="0" err="1"/>
              <a:t>times</a:t>
            </a:r>
            <a:r>
              <a:rPr lang="nl-BE" sz="2000" dirty="0"/>
              <a:t> </a:t>
            </a:r>
            <a:r>
              <a:rPr lang="nl-BE" sz="2000" dirty="0" err="1"/>
              <a:t>and</a:t>
            </a:r>
            <a:r>
              <a:rPr lang="nl-BE" sz="2000" dirty="0"/>
              <a:t> standard procedures (as </a:t>
            </a:r>
            <a:r>
              <a:rPr lang="nl-BE" sz="2000" dirty="0" err="1"/>
              <a:t>can</a:t>
            </a:r>
            <a:r>
              <a:rPr lang="nl-BE" sz="2000" dirty="0"/>
              <a:t> </a:t>
            </a:r>
            <a:r>
              <a:rPr lang="nl-BE" sz="2000" dirty="0" err="1"/>
              <a:t>cars</a:t>
            </a:r>
            <a:r>
              <a:rPr lang="nl-BE" sz="2000" dirty="0"/>
              <a:t>)</a:t>
            </a:r>
          </a:p>
          <a:p>
            <a:pPr lvl="2">
              <a:lnSpc>
                <a:spcPct val="150000"/>
              </a:lnSpc>
            </a:pPr>
            <a:r>
              <a:rPr lang="nl-BE" sz="2000" dirty="0"/>
              <a:t>a major </a:t>
            </a:r>
            <a:r>
              <a:rPr lang="nl-BE" sz="2000" dirty="0" err="1"/>
              <a:t>mistake</a:t>
            </a:r>
            <a:r>
              <a:rPr lang="nl-BE" sz="2000" dirty="0"/>
              <a:t> is </a:t>
            </a:r>
            <a:r>
              <a:rPr lang="nl-BE" sz="2000" dirty="0" err="1"/>
              <a:t>to</a:t>
            </a:r>
            <a:r>
              <a:rPr lang="nl-BE" sz="2000" dirty="0"/>
              <a:t> </a:t>
            </a:r>
            <a:r>
              <a:rPr lang="nl-BE" sz="2000" dirty="0" err="1"/>
              <a:t>try</a:t>
            </a:r>
            <a:r>
              <a:rPr lang="nl-BE" sz="2000" dirty="0"/>
              <a:t> </a:t>
            </a:r>
            <a:r>
              <a:rPr lang="nl-BE" sz="2000" dirty="0" err="1"/>
              <a:t>to</a:t>
            </a:r>
            <a:r>
              <a:rPr lang="nl-BE" sz="2000" dirty="0"/>
              <a:t> turn </a:t>
            </a:r>
            <a:r>
              <a:rPr lang="nl-BE" sz="2000" dirty="0" err="1"/>
              <a:t>the</a:t>
            </a:r>
            <a:r>
              <a:rPr lang="nl-BE" sz="2000" dirty="0"/>
              <a:t> service </a:t>
            </a:r>
            <a:r>
              <a:rPr lang="nl-BE" sz="2000" dirty="0" err="1"/>
              <a:t>into</a:t>
            </a:r>
            <a:r>
              <a:rPr lang="nl-BE" sz="2000" dirty="0"/>
              <a:t> a (missing product) </a:t>
            </a:r>
            <a:r>
              <a:rPr lang="nl-BE" sz="2000" dirty="0" err="1"/>
              <a:t>so</a:t>
            </a:r>
            <a:r>
              <a:rPr lang="nl-BE" sz="2000" dirty="0"/>
              <a:t> we </a:t>
            </a:r>
            <a:r>
              <a:rPr lang="nl-BE" sz="2000" dirty="0" err="1"/>
              <a:t>can</a:t>
            </a:r>
            <a:r>
              <a:rPr lang="nl-BE" sz="2000" dirty="0"/>
              <a:t> </a:t>
            </a:r>
            <a:r>
              <a:rPr lang="nl-BE" sz="2000" dirty="0" err="1"/>
              <a:t>operate</a:t>
            </a:r>
            <a:r>
              <a:rPr lang="nl-BE" sz="2000" dirty="0"/>
              <a:t> </a:t>
            </a:r>
            <a:r>
              <a:rPr lang="nl-BE" sz="2000" dirty="0" err="1"/>
              <a:t>it</a:t>
            </a:r>
            <a:r>
              <a:rPr lang="nl-BE" sz="2000" dirty="0"/>
              <a:t> like a manufacturing plant</a:t>
            </a:r>
          </a:p>
          <a:p>
            <a:pPr lvl="3">
              <a:lnSpc>
                <a:spcPct val="150000"/>
              </a:lnSpc>
            </a:pPr>
            <a:r>
              <a:rPr lang="nl-BE" sz="1600" dirty="0" err="1"/>
              <a:t>Exception</a:t>
            </a:r>
            <a:r>
              <a:rPr lang="nl-BE" sz="1600" dirty="0"/>
              <a:t>: services </a:t>
            </a:r>
            <a:r>
              <a:rPr lang="nl-BE" sz="1600" dirty="0" err="1"/>
              <a:t>with</a:t>
            </a:r>
            <a:r>
              <a:rPr lang="nl-BE" sz="1600" dirty="0"/>
              <a:t> </a:t>
            </a:r>
            <a:r>
              <a:rPr lang="nl-BE" sz="1600" dirty="0" err="1"/>
              <a:t>very</a:t>
            </a:r>
            <a:r>
              <a:rPr lang="nl-BE" sz="1600" dirty="0"/>
              <a:t> low </a:t>
            </a:r>
            <a:r>
              <a:rPr lang="nl-BE" sz="1600" dirty="0" err="1"/>
              <a:t>variety</a:t>
            </a:r>
            <a:r>
              <a:rPr lang="nl-BE" sz="1600" dirty="0"/>
              <a:t> of </a:t>
            </a:r>
            <a:r>
              <a:rPr lang="nl-BE" sz="1600" dirty="0" err="1"/>
              <a:t>demand</a:t>
            </a:r>
            <a:r>
              <a:rPr lang="nl-BE" sz="1600" dirty="0"/>
              <a:t> (e.g. </a:t>
            </a:r>
            <a:r>
              <a:rPr lang="nl-BE" sz="1600" dirty="0" err="1"/>
              <a:t>license</a:t>
            </a:r>
            <a:r>
              <a:rPr lang="nl-BE" sz="1600" dirty="0"/>
              <a:t> </a:t>
            </a:r>
            <a:r>
              <a:rPr lang="nl-BE" sz="1600" dirty="0" err="1"/>
              <a:t>plate</a:t>
            </a:r>
            <a:r>
              <a:rPr lang="nl-BE" sz="1600" dirty="0"/>
              <a:t> delivery) </a:t>
            </a:r>
          </a:p>
          <a:p>
            <a:pPr>
              <a:lnSpc>
                <a:spcPct val="150000"/>
              </a:lnSpc>
            </a:pP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32</a:t>
            </a:fld>
            <a:endParaRPr lang="en-US" dirty="0"/>
          </a:p>
        </p:txBody>
      </p:sp>
    </p:spTree>
    <p:extLst>
      <p:ext uri="{BB962C8B-B14F-4D97-AF65-F5344CB8AC3E}">
        <p14:creationId xmlns:p14="http://schemas.microsoft.com/office/powerpoint/2010/main" xmlns="" val="11739809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27088" y="1662709"/>
            <a:ext cx="703263" cy="762000"/>
            <a:chOff x="480" y="1536"/>
            <a:chExt cx="576" cy="624"/>
          </a:xfrm>
        </p:grpSpPr>
        <p:sp>
          <p:nvSpPr>
            <p:cNvPr id="26677"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8"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1512888" y="2004022"/>
            <a:ext cx="169863" cy="457200"/>
            <a:chOff x="1956" y="1344"/>
            <a:chExt cx="270" cy="722"/>
          </a:xfrm>
        </p:grpSpPr>
        <p:sp>
          <p:nvSpPr>
            <p:cNvPr id="26671"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72"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73"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74"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75"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76"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6629" name="Line 13"/>
          <p:cNvSpPr>
            <a:spLocks noChangeShapeType="1"/>
          </p:cNvSpPr>
          <p:nvPr/>
        </p:nvSpPr>
        <p:spPr bwMode="auto">
          <a:xfrm>
            <a:off x="1817688" y="2196109"/>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6630" name="Text Box 14"/>
          <p:cNvSpPr txBox="1">
            <a:spLocks noChangeArrowheads="1"/>
          </p:cNvSpPr>
          <p:nvPr/>
        </p:nvSpPr>
        <p:spPr bwMode="auto">
          <a:xfrm>
            <a:off x="2957513" y="1891309"/>
            <a:ext cx="854075" cy="701675"/>
          </a:xfrm>
          <a:prstGeom prst="rect">
            <a:avLst/>
          </a:prstGeom>
          <a:noFill/>
          <a:ln w="9525">
            <a:noFill/>
            <a:miter lim="800000"/>
            <a:headEnd/>
            <a:tailEnd/>
          </a:ln>
        </p:spPr>
        <p:txBody>
          <a:bodyPr wrap="none">
            <a:spAutoFit/>
          </a:bodyPr>
          <a:lstStyle/>
          <a:p>
            <a:pPr>
              <a:buFontTx/>
              <a:buNone/>
            </a:pPr>
            <a:r>
              <a:rPr lang="en-GB" sz="1800">
                <a:latin typeface="Tahoma" pitchFamily="34" charset="0"/>
              </a:rPr>
              <a:t>Call</a:t>
            </a:r>
          </a:p>
          <a:p>
            <a:pPr>
              <a:buFontTx/>
              <a:buNone/>
            </a:pPr>
            <a:r>
              <a:rPr lang="en-GB" sz="1800">
                <a:latin typeface="Tahoma" pitchFamily="34" charset="0"/>
              </a:rPr>
              <a:t>Centre</a:t>
            </a:r>
          </a:p>
        </p:txBody>
      </p:sp>
      <p:sp>
        <p:nvSpPr>
          <p:cNvPr id="26631" name="Text Box 15"/>
          <p:cNvSpPr txBox="1">
            <a:spLocks noChangeArrowheads="1"/>
          </p:cNvSpPr>
          <p:nvPr/>
        </p:nvSpPr>
        <p:spPr bwMode="auto">
          <a:xfrm>
            <a:off x="4156076" y="1891309"/>
            <a:ext cx="1009635" cy="646331"/>
          </a:xfrm>
          <a:prstGeom prst="rect">
            <a:avLst/>
          </a:prstGeom>
          <a:noFill/>
          <a:ln w="9525">
            <a:noFill/>
            <a:miter lim="800000"/>
            <a:headEnd/>
            <a:tailEnd/>
          </a:ln>
        </p:spPr>
        <p:txBody>
          <a:bodyPr wrap="none">
            <a:spAutoFit/>
          </a:bodyPr>
          <a:lstStyle/>
          <a:p>
            <a:pPr>
              <a:buFontTx/>
              <a:buNone/>
            </a:pPr>
            <a:r>
              <a:rPr lang="en-GB" sz="1800" dirty="0" smtClean="0">
                <a:latin typeface="Tahoma" pitchFamily="34" charset="0"/>
              </a:rPr>
              <a:t>2 Works</a:t>
            </a:r>
            <a:endParaRPr lang="en-GB" sz="1800" dirty="0">
              <a:latin typeface="Tahoma" pitchFamily="34" charset="0"/>
            </a:endParaRPr>
          </a:p>
          <a:p>
            <a:pPr>
              <a:buFontTx/>
              <a:buNone/>
            </a:pPr>
            <a:r>
              <a:rPr lang="en-GB" sz="1800" dirty="0">
                <a:latin typeface="Tahoma" pitchFamily="34" charset="0"/>
              </a:rPr>
              <a:t>order</a:t>
            </a:r>
          </a:p>
        </p:txBody>
      </p:sp>
      <p:sp>
        <p:nvSpPr>
          <p:cNvPr id="26632" name="Text Box 16"/>
          <p:cNvSpPr txBox="1">
            <a:spLocks noChangeArrowheads="1"/>
          </p:cNvSpPr>
          <p:nvPr/>
        </p:nvSpPr>
        <p:spPr bwMode="auto">
          <a:xfrm>
            <a:off x="5438776" y="2004022"/>
            <a:ext cx="12541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Supervisor</a:t>
            </a:r>
          </a:p>
        </p:txBody>
      </p:sp>
      <p:sp>
        <p:nvSpPr>
          <p:cNvPr id="26633" name="Text Box 17"/>
          <p:cNvSpPr txBox="1">
            <a:spLocks noChangeArrowheads="1"/>
          </p:cNvSpPr>
          <p:nvPr/>
        </p:nvSpPr>
        <p:spPr bwMode="auto">
          <a:xfrm>
            <a:off x="5405438" y="4328122"/>
            <a:ext cx="1296988" cy="1033462"/>
          </a:xfrm>
          <a:prstGeom prst="rect">
            <a:avLst/>
          </a:prstGeom>
          <a:noFill/>
          <a:ln w="9525">
            <a:noFill/>
            <a:miter lim="800000"/>
            <a:headEnd/>
            <a:tailEnd/>
          </a:ln>
        </p:spPr>
        <p:txBody>
          <a:bodyPr wrap="none">
            <a:spAutoFit/>
          </a:bodyPr>
          <a:lstStyle/>
          <a:p>
            <a:pPr>
              <a:buFontTx/>
              <a:buNone/>
            </a:pPr>
            <a:r>
              <a:rPr lang="en-GB" sz="1800">
                <a:latin typeface="Tahoma" pitchFamily="34" charset="0"/>
              </a:rPr>
              <a:t>Tradesman</a:t>
            </a:r>
          </a:p>
          <a:p>
            <a:pPr>
              <a:buFontTx/>
              <a:buNone/>
            </a:pPr>
            <a:endParaRPr lang="en-GB" sz="1800">
              <a:latin typeface="Tahoma" pitchFamily="34" charset="0"/>
            </a:endParaRPr>
          </a:p>
          <a:p>
            <a:pPr>
              <a:buFontTx/>
              <a:buNone/>
            </a:pPr>
            <a:r>
              <a:rPr lang="en-GB" sz="1800">
                <a:latin typeface="Tahoma" pitchFamily="34" charset="0"/>
              </a:rPr>
              <a:t>Materials</a:t>
            </a:r>
          </a:p>
        </p:txBody>
      </p:sp>
      <p:sp>
        <p:nvSpPr>
          <p:cNvPr id="26634" name="Text Box 18"/>
          <p:cNvSpPr txBox="1">
            <a:spLocks noChangeArrowheads="1"/>
          </p:cNvSpPr>
          <p:nvPr/>
        </p:nvSpPr>
        <p:spPr bwMode="auto">
          <a:xfrm>
            <a:off x="3932238" y="4496397"/>
            <a:ext cx="1129733" cy="369332"/>
          </a:xfrm>
          <a:prstGeom prst="rect">
            <a:avLst/>
          </a:prstGeom>
          <a:noFill/>
          <a:ln w="9525">
            <a:noFill/>
            <a:miter lim="800000"/>
            <a:headEnd/>
            <a:tailEnd/>
          </a:ln>
        </p:spPr>
        <p:txBody>
          <a:bodyPr wrap="none">
            <a:spAutoFit/>
          </a:bodyPr>
          <a:lstStyle/>
          <a:p>
            <a:pPr>
              <a:buFontTx/>
              <a:buNone/>
            </a:pPr>
            <a:r>
              <a:rPr lang="en-GB" sz="1800" dirty="0" smtClean="0">
                <a:latin typeface="Tahoma" pitchFamily="34" charset="0"/>
              </a:rPr>
              <a:t>6. Access</a:t>
            </a:r>
            <a:endParaRPr lang="en-GB" sz="1800" dirty="0">
              <a:latin typeface="Tahoma" pitchFamily="34" charset="0"/>
            </a:endParaRPr>
          </a:p>
        </p:txBody>
      </p:sp>
      <p:grpSp>
        <p:nvGrpSpPr>
          <p:cNvPr id="4" name="Group 19"/>
          <p:cNvGrpSpPr>
            <a:grpSpLocks/>
          </p:cNvGrpSpPr>
          <p:nvPr/>
        </p:nvGrpSpPr>
        <p:grpSpPr bwMode="auto">
          <a:xfrm>
            <a:off x="2351088" y="4024909"/>
            <a:ext cx="703263" cy="762000"/>
            <a:chOff x="480" y="1536"/>
            <a:chExt cx="576" cy="624"/>
          </a:xfrm>
        </p:grpSpPr>
        <p:sp>
          <p:nvSpPr>
            <p:cNvPr id="26669"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0"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6636" name="Line 22"/>
          <p:cNvSpPr>
            <a:spLocks noChangeShapeType="1"/>
          </p:cNvSpPr>
          <p:nvPr/>
        </p:nvSpPr>
        <p:spPr bwMode="auto">
          <a:xfrm>
            <a:off x="6008688" y="2348509"/>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6637" name="Line 23"/>
          <p:cNvSpPr>
            <a:spLocks noChangeShapeType="1"/>
          </p:cNvSpPr>
          <p:nvPr/>
        </p:nvSpPr>
        <p:spPr bwMode="auto">
          <a:xfrm>
            <a:off x="6008688" y="463450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6638" name="Line 24"/>
          <p:cNvSpPr>
            <a:spLocks noChangeShapeType="1"/>
          </p:cNvSpPr>
          <p:nvPr/>
        </p:nvSpPr>
        <p:spPr bwMode="auto">
          <a:xfrm flipH="1">
            <a:off x="3189288" y="4482109"/>
            <a:ext cx="1905000" cy="0"/>
          </a:xfrm>
          <a:prstGeom prst="line">
            <a:avLst/>
          </a:prstGeom>
          <a:noFill/>
          <a:ln w="9525">
            <a:solidFill>
              <a:schemeClr val="tx1"/>
            </a:solidFill>
            <a:miter lim="800000"/>
            <a:headEnd/>
            <a:tailEnd type="triangle" w="med" len="med"/>
          </a:ln>
        </p:spPr>
        <p:txBody>
          <a:bodyPr wrap="none"/>
          <a:lstStyle/>
          <a:p>
            <a:endParaRPr lang="en-GB"/>
          </a:p>
        </p:txBody>
      </p:sp>
      <p:sp>
        <p:nvSpPr>
          <p:cNvPr id="55321" name="Text Box 25"/>
          <p:cNvSpPr txBox="1">
            <a:spLocks noChangeArrowheads="1"/>
          </p:cNvSpPr>
          <p:nvPr/>
        </p:nvSpPr>
        <p:spPr bwMode="auto">
          <a:xfrm>
            <a:off x="7502526" y="1991322"/>
            <a:ext cx="1643062" cy="633412"/>
          </a:xfrm>
          <a:prstGeom prst="rect">
            <a:avLst/>
          </a:prstGeom>
          <a:noFill/>
          <a:ln w="9525">
            <a:solidFill>
              <a:srgbClr val="FFFFFF"/>
            </a:solidFill>
            <a:miter lim="800000"/>
            <a:headEnd/>
            <a:tailEnd/>
          </a:ln>
        </p:spPr>
        <p:txBody>
          <a:bodyPr wrap="none">
            <a:spAutoFit/>
          </a:bodyPr>
          <a:lstStyle/>
          <a:p>
            <a:pPr algn="l">
              <a:buFontTx/>
              <a:buNone/>
            </a:pPr>
            <a:r>
              <a:rPr lang="en-GB" sz="1600" dirty="0">
                <a:solidFill>
                  <a:srgbClr val="0000FF"/>
                </a:solidFill>
                <a:latin typeface="Tahoma" pitchFamily="34" charset="0"/>
              </a:rPr>
              <a:t>Cancelled works</a:t>
            </a:r>
          </a:p>
          <a:p>
            <a:pPr algn="l">
              <a:buFontTx/>
              <a:buNone/>
            </a:pPr>
            <a:r>
              <a:rPr lang="en-GB" sz="1600" dirty="0">
                <a:solidFill>
                  <a:srgbClr val="0000FF"/>
                </a:solidFill>
                <a:latin typeface="Tahoma" pitchFamily="34" charset="0"/>
              </a:rPr>
              <a:t>orders</a:t>
            </a:r>
          </a:p>
        </p:txBody>
      </p:sp>
      <p:sp>
        <p:nvSpPr>
          <p:cNvPr id="55322" name="Line 26"/>
          <p:cNvSpPr>
            <a:spLocks noChangeShapeType="1"/>
          </p:cNvSpPr>
          <p:nvPr/>
        </p:nvSpPr>
        <p:spPr bwMode="auto">
          <a:xfrm>
            <a:off x="6899276" y="2272309"/>
            <a:ext cx="685800" cy="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23" name="Text Box 27"/>
          <p:cNvSpPr txBox="1">
            <a:spLocks noChangeArrowheads="1"/>
          </p:cNvSpPr>
          <p:nvPr/>
        </p:nvSpPr>
        <p:spPr bwMode="auto">
          <a:xfrm>
            <a:off x="1580956" y="1486285"/>
            <a:ext cx="1266052"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40% </a:t>
            </a:r>
            <a:r>
              <a:rPr lang="en-GB" sz="1600" dirty="0">
                <a:solidFill>
                  <a:srgbClr val="0000FF"/>
                </a:solidFill>
                <a:latin typeface="Tahoma" pitchFamily="34" charset="0"/>
              </a:rPr>
              <a:t>Failure</a:t>
            </a:r>
          </a:p>
          <a:p>
            <a:pPr>
              <a:buFontTx/>
              <a:buNone/>
            </a:pPr>
            <a:r>
              <a:rPr lang="en-GB" sz="1600" dirty="0">
                <a:solidFill>
                  <a:srgbClr val="0000FF"/>
                </a:solidFill>
                <a:latin typeface="Tahoma" pitchFamily="34" charset="0"/>
              </a:rPr>
              <a:t>Demand</a:t>
            </a:r>
          </a:p>
        </p:txBody>
      </p:sp>
      <p:sp>
        <p:nvSpPr>
          <p:cNvPr id="55324" name="Text Box 28"/>
          <p:cNvSpPr txBox="1">
            <a:spLocks noChangeArrowheads="1"/>
          </p:cNvSpPr>
          <p:nvPr/>
        </p:nvSpPr>
        <p:spPr bwMode="auto">
          <a:xfrm>
            <a:off x="2817649" y="3339109"/>
            <a:ext cx="1223412"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1 Diagnosis</a:t>
            </a:r>
          </a:p>
          <a:p>
            <a:pPr>
              <a:buFontTx/>
              <a:buNone/>
            </a:pPr>
            <a:r>
              <a:rPr lang="en-GB" sz="1600" dirty="0" smtClean="0">
                <a:solidFill>
                  <a:srgbClr val="0000FF"/>
                </a:solidFill>
                <a:latin typeface="Tahoma" pitchFamily="34" charset="0"/>
              </a:rPr>
              <a:t>with tenant</a:t>
            </a:r>
            <a:endParaRPr lang="en-GB" sz="1600" dirty="0">
              <a:solidFill>
                <a:srgbClr val="0000FF"/>
              </a:solidFill>
              <a:latin typeface="Tahoma" pitchFamily="34" charset="0"/>
            </a:endParaRPr>
          </a:p>
        </p:txBody>
      </p:sp>
      <p:sp>
        <p:nvSpPr>
          <p:cNvPr id="55325" name="Text Box 29"/>
          <p:cNvSpPr txBox="1">
            <a:spLocks noChangeArrowheads="1"/>
          </p:cNvSpPr>
          <p:nvPr/>
        </p:nvSpPr>
        <p:spPr bwMode="auto">
          <a:xfrm>
            <a:off x="4283384" y="3540413"/>
            <a:ext cx="1070806"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3 Arrange</a:t>
            </a:r>
          </a:p>
          <a:p>
            <a:pPr>
              <a:buFontTx/>
              <a:buNone/>
            </a:pPr>
            <a:r>
              <a:rPr lang="en-GB" sz="1600" dirty="0">
                <a:solidFill>
                  <a:srgbClr val="0000FF"/>
                </a:solidFill>
                <a:latin typeface="Tahoma" pitchFamily="34" charset="0"/>
              </a:rPr>
              <a:t>a</a:t>
            </a:r>
            <a:r>
              <a:rPr lang="en-GB" sz="1600" dirty="0" smtClean="0">
                <a:solidFill>
                  <a:srgbClr val="0000FF"/>
                </a:solidFill>
                <a:latin typeface="Tahoma" pitchFamily="34" charset="0"/>
              </a:rPr>
              <a:t>ccess</a:t>
            </a:r>
            <a:endParaRPr lang="en-GB" sz="1600" dirty="0">
              <a:solidFill>
                <a:srgbClr val="0000FF"/>
              </a:solidFill>
              <a:latin typeface="Tahoma" pitchFamily="34" charset="0"/>
            </a:endParaRPr>
          </a:p>
        </p:txBody>
      </p:sp>
      <p:sp>
        <p:nvSpPr>
          <p:cNvPr id="55326" name="Freeform 30"/>
          <p:cNvSpPr>
            <a:spLocks/>
          </p:cNvSpPr>
          <p:nvPr/>
        </p:nvSpPr>
        <p:spPr bwMode="auto">
          <a:xfrm>
            <a:off x="3341688" y="2500909"/>
            <a:ext cx="1447800" cy="1752600"/>
          </a:xfrm>
          <a:custGeom>
            <a:avLst/>
            <a:gdLst>
              <a:gd name="T0" fmla="*/ 0 w 912"/>
              <a:gd name="T1" fmla="*/ 2147483647 h 1104"/>
              <a:gd name="T2" fmla="*/ 2147483647 w 912"/>
              <a:gd name="T3" fmla="*/ 2147483647 h 1104"/>
              <a:gd name="T4" fmla="*/ 2147483647 w 912"/>
              <a:gd name="T5" fmla="*/ 0 h 1104"/>
              <a:gd name="T6" fmla="*/ 0 60000 65536"/>
              <a:gd name="T7" fmla="*/ 0 60000 65536"/>
              <a:gd name="T8" fmla="*/ 0 60000 65536"/>
              <a:gd name="T9" fmla="*/ 0 w 912"/>
              <a:gd name="T10" fmla="*/ 0 h 1104"/>
              <a:gd name="T11" fmla="*/ 912 w 912"/>
              <a:gd name="T12" fmla="*/ 1104 h 1104"/>
            </a:gdLst>
            <a:ahLst/>
            <a:cxnLst>
              <a:cxn ang="T6">
                <a:pos x="T0" y="T1"/>
              </a:cxn>
              <a:cxn ang="T7">
                <a:pos x="T2" y="T3"/>
              </a:cxn>
              <a:cxn ang="T8">
                <a:pos x="T4" y="T5"/>
              </a:cxn>
            </a:cxnLst>
            <a:rect l="T9" t="T10" r="T11" b="T12"/>
            <a:pathLst>
              <a:path w="912" h="1104">
                <a:moveTo>
                  <a:pt x="0" y="1104"/>
                </a:moveTo>
                <a:cubicBezTo>
                  <a:pt x="312" y="932"/>
                  <a:pt x="624" y="760"/>
                  <a:pt x="768" y="576"/>
                </a:cubicBezTo>
                <a:cubicBezTo>
                  <a:pt x="912" y="392"/>
                  <a:pt x="848" y="96"/>
                  <a:pt x="864" y="0"/>
                </a:cubicBezTo>
              </a:path>
            </a:pathLst>
          </a:custGeom>
          <a:noFill/>
          <a:ln w="9525" cap="rnd" cmpd="sng">
            <a:solidFill>
              <a:srgbClr val="0000FF"/>
            </a:solidFill>
            <a:prstDash val="sysDot"/>
            <a:miter lim="800000"/>
            <a:headEnd type="triangle" w="med" len="med"/>
            <a:tailEnd type="triangle" w="med" len="med"/>
          </a:ln>
        </p:spPr>
        <p:txBody>
          <a:bodyPr wrap="none"/>
          <a:lstStyle/>
          <a:p>
            <a:endParaRPr lang="en-GB"/>
          </a:p>
        </p:txBody>
      </p:sp>
      <p:sp>
        <p:nvSpPr>
          <p:cNvPr id="55327" name="Text Box 31"/>
          <p:cNvSpPr txBox="1">
            <a:spLocks noChangeArrowheads="1"/>
          </p:cNvSpPr>
          <p:nvPr/>
        </p:nvSpPr>
        <p:spPr bwMode="auto">
          <a:xfrm>
            <a:off x="5637213" y="1129309"/>
            <a:ext cx="750888" cy="633413"/>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Target</a:t>
            </a:r>
          </a:p>
          <a:p>
            <a:pPr>
              <a:buFontTx/>
              <a:buNone/>
            </a:pPr>
            <a:r>
              <a:rPr lang="en-GB" sz="1600">
                <a:solidFill>
                  <a:srgbClr val="0000FF"/>
                </a:solidFill>
                <a:latin typeface="Tahoma" pitchFamily="34" charset="0"/>
              </a:rPr>
              <a:t>Times</a:t>
            </a:r>
          </a:p>
        </p:txBody>
      </p:sp>
      <p:sp>
        <p:nvSpPr>
          <p:cNvPr id="55328" name="Line 32"/>
          <p:cNvSpPr>
            <a:spLocks noChangeShapeType="1"/>
          </p:cNvSpPr>
          <p:nvPr/>
        </p:nvSpPr>
        <p:spPr bwMode="auto">
          <a:xfrm>
            <a:off x="6008688" y="1662709"/>
            <a:ext cx="0" cy="381000"/>
          </a:xfrm>
          <a:prstGeom prst="line">
            <a:avLst/>
          </a:prstGeom>
          <a:noFill/>
          <a:ln w="9525" cap="rnd">
            <a:solidFill>
              <a:srgbClr val="0000FF"/>
            </a:solidFill>
            <a:prstDash val="sysDot"/>
            <a:miter lim="800000"/>
            <a:headEnd/>
            <a:tailEnd type="triangle" w="med" len="med"/>
          </a:ln>
        </p:spPr>
        <p:txBody>
          <a:bodyPr wrap="none"/>
          <a:lstStyle/>
          <a:p>
            <a:endParaRPr lang="en-GB"/>
          </a:p>
        </p:txBody>
      </p:sp>
      <p:grpSp>
        <p:nvGrpSpPr>
          <p:cNvPr id="5" name="Group 33"/>
          <p:cNvGrpSpPr>
            <a:grpSpLocks/>
          </p:cNvGrpSpPr>
          <p:nvPr/>
        </p:nvGrpSpPr>
        <p:grpSpPr bwMode="auto">
          <a:xfrm>
            <a:off x="2732088" y="2043709"/>
            <a:ext cx="169863" cy="457200"/>
            <a:chOff x="1956" y="1344"/>
            <a:chExt cx="270" cy="722"/>
          </a:xfrm>
        </p:grpSpPr>
        <p:sp>
          <p:nvSpPr>
            <p:cNvPr id="26663"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64"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65"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66"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67"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68"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55336" name="Text Box 40"/>
          <p:cNvSpPr txBox="1">
            <a:spLocks noChangeArrowheads="1"/>
          </p:cNvSpPr>
          <p:nvPr/>
        </p:nvSpPr>
        <p:spPr bwMode="auto">
          <a:xfrm>
            <a:off x="6740526" y="4678959"/>
            <a:ext cx="1178528" cy="338554"/>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5. Queuing</a:t>
            </a:r>
            <a:endParaRPr lang="en-GB" sz="1600" dirty="0">
              <a:solidFill>
                <a:srgbClr val="0000FF"/>
              </a:solidFill>
              <a:latin typeface="Tahoma" pitchFamily="34" charset="0"/>
            </a:endParaRPr>
          </a:p>
        </p:txBody>
      </p:sp>
      <p:sp>
        <p:nvSpPr>
          <p:cNvPr id="55337" name="Text Box 41"/>
          <p:cNvSpPr txBox="1">
            <a:spLocks noChangeArrowheads="1"/>
          </p:cNvSpPr>
          <p:nvPr/>
        </p:nvSpPr>
        <p:spPr bwMode="auto">
          <a:xfrm>
            <a:off x="3948113" y="4145559"/>
            <a:ext cx="1223963" cy="336550"/>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40% failure</a:t>
            </a:r>
          </a:p>
        </p:txBody>
      </p:sp>
      <p:sp>
        <p:nvSpPr>
          <p:cNvPr id="55338" name="Freeform 42"/>
          <p:cNvSpPr>
            <a:spLocks/>
          </p:cNvSpPr>
          <p:nvPr/>
        </p:nvSpPr>
        <p:spPr bwMode="auto">
          <a:xfrm>
            <a:off x="827088" y="2500909"/>
            <a:ext cx="3505200" cy="762000"/>
          </a:xfrm>
          <a:custGeom>
            <a:avLst/>
            <a:gdLst>
              <a:gd name="T0" fmla="*/ 2147483647 w 2352"/>
              <a:gd name="T1" fmla="*/ 0 h 480"/>
              <a:gd name="T2" fmla="*/ 2147483647 w 2352"/>
              <a:gd name="T3" fmla="*/ 2147483647 h 480"/>
              <a:gd name="T4" fmla="*/ 0 w 2352"/>
              <a:gd name="T5" fmla="*/ 2147483647 h 480"/>
              <a:gd name="T6" fmla="*/ 0 w 2352"/>
              <a:gd name="T7" fmla="*/ 2147483647 h 480"/>
              <a:gd name="T8" fmla="*/ 0 60000 65536"/>
              <a:gd name="T9" fmla="*/ 0 60000 65536"/>
              <a:gd name="T10" fmla="*/ 0 60000 65536"/>
              <a:gd name="T11" fmla="*/ 0 60000 65536"/>
              <a:gd name="T12" fmla="*/ 0 w 2352"/>
              <a:gd name="T13" fmla="*/ 0 h 480"/>
              <a:gd name="T14" fmla="*/ 2352 w 2352"/>
              <a:gd name="T15" fmla="*/ 480 h 480"/>
            </a:gdLst>
            <a:ahLst/>
            <a:cxnLst>
              <a:cxn ang="T8">
                <a:pos x="T0" y="T1"/>
              </a:cxn>
              <a:cxn ang="T9">
                <a:pos x="T2" y="T3"/>
              </a:cxn>
              <a:cxn ang="T10">
                <a:pos x="T4" y="T5"/>
              </a:cxn>
              <a:cxn ang="T11">
                <a:pos x="T6" y="T7"/>
              </a:cxn>
            </a:cxnLst>
            <a:rect l="T12" t="T13" r="T14" b="T15"/>
            <a:pathLst>
              <a:path w="2352" h="480">
                <a:moveTo>
                  <a:pt x="2352" y="0"/>
                </a:moveTo>
                <a:lnTo>
                  <a:pt x="2352" y="336"/>
                </a:lnTo>
                <a:lnTo>
                  <a:pt x="0" y="336"/>
                </a:lnTo>
                <a:lnTo>
                  <a:pt x="0" y="48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39" name="Text Box 43"/>
          <p:cNvSpPr txBox="1">
            <a:spLocks noChangeArrowheads="1"/>
          </p:cNvSpPr>
          <p:nvPr/>
        </p:nvSpPr>
        <p:spPr bwMode="auto">
          <a:xfrm>
            <a:off x="495301" y="3262909"/>
            <a:ext cx="1747658" cy="338554"/>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Schedule of rates</a:t>
            </a:r>
            <a:endParaRPr lang="en-GB" sz="1600" dirty="0">
              <a:solidFill>
                <a:srgbClr val="0000FF"/>
              </a:solidFill>
              <a:latin typeface="Tahoma" pitchFamily="34" charset="0"/>
            </a:endParaRPr>
          </a:p>
        </p:txBody>
      </p:sp>
      <p:sp>
        <p:nvSpPr>
          <p:cNvPr id="55340" name="Text Box 44"/>
          <p:cNvSpPr txBox="1">
            <a:spLocks noChangeArrowheads="1"/>
          </p:cNvSpPr>
          <p:nvPr/>
        </p:nvSpPr>
        <p:spPr bwMode="auto">
          <a:xfrm>
            <a:off x="444501" y="4285259"/>
            <a:ext cx="1449387" cy="1815882"/>
          </a:xfrm>
          <a:prstGeom prst="rect">
            <a:avLst/>
          </a:prstGeom>
          <a:noFill/>
          <a:ln w="9525">
            <a:noFill/>
            <a:miter lim="800000"/>
            <a:headEnd/>
            <a:tailEnd/>
          </a:ln>
        </p:spPr>
        <p:txBody>
          <a:bodyPr wrap="square">
            <a:spAutoFit/>
          </a:bodyPr>
          <a:lstStyle/>
          <a:p>
            <a:pPr>
              <a:buFontTx/>
              <a:buNone/>
            </a:pPr>
            <a:r>
              <a:rPr lang="en-GB" sz="1600" dirty="0">
                <a:solidFill>
                  <a:srgbClr val="0000FF"/>
                </a:solidFill>
                <a:latin typeface="Tahoma" pitchFamily="34" charset="0"/>
              </a:rPr>
              <a:t>Re-work</a:t>
            </a:r>
          </a:p>
          <a:p>
            <a:pPr>
              <a:buFontTx/>
              <a:buNone/>
            </a:pPr>
            <a:r>
              <a:rPr lang="en-GB" sz="1600" dirty="0" smtClean="0">
                <a:solidFill>
                  <a:srgbClr val="0000FF"/>
                </a:solidFill>
                <a:latin typeface="Tahoma" pitchFamily="34" charset="0"/>
              </a:rPr>
              <a:t>90%</a:t>
            </a:r>
          </a:p>
          <a:p>
            <a:pPr>
              <a:buFontTx/>
              <a:buNone/>
            </a:pPr>
            <a:r>
              <a:rPr lang="en-GB" sz="1600" dirty="0" smtClean="0">
                <a:solidFill>
                  <a:srgbClr val="0000FF"/>
                </a:solidFill>
                <a:latin typeface="Tahoma" pitchFamily="34" charset="0"/>
              </a:rPr>
              <a:t>(tradesman disagrees with diagnosis, changes it)</a:t>
            </a:r>
            <a:endParaRPr lang="en-GB" sz="1600" dirty="0">
              <a:solidFill>
                <a:srgbClr val="0000FF"/>
              </a:solidFill>
              <a:latin typeface="Tahoma" pitchFamily="34" charset="0"/>
            </a:endParaRPr>
          </a:p>
        </p:txBody>
      </p:sp>
      <p:sp>
        <p:nvSpPr>
          <p:cNvPr id="55341" name="Text Box 45"/>
          <p:cNvSpPr txBox="1">
            <a:spLocks noChangeArrowheads="1"/>
          </p:cNvSpPr>
          <p:nvPr/>
        </p:nvSpPr>
        <p:spPr bwMode="auto">
          <a:xfrm>
            <a:off x="3636963" y="5334597"/>
            <a:ext cx="800100" cy="307975"/>
          </a:xfrm>
          <a:prstGeom prst="rect">
            <a:avLst/>
          </a:prstGeom>
          <a:noFill/>
          <a:ln w="9525">
            <a:noFill/>
            <a:miter lim="800000"/>
            <a:headEnd/>
            <a:tailEnd/>
          </a:ln>
        </p:spPr>
        <p:txBody>
          <a:bodyPr wrap="none">
            <a:spAutoFit/>
          </a:bodyPr>
          <a:lstStyle/>
          <a:p>
            <a:pPr>
              <a:buFontTx/>
              <a:buNone/>
            </a:pPr>
            <a:r>
              <a:rPr lang="en-GB" sz="1400">
                <a:solidFill>
                  <a:srgbClr val="0000FF"/>
                </a:solidFill>
                <a:latin typeface="Tahoma" pitchFamily="34" charset="0"/>
              </a:rPr>
              <a:t>(bonus)</a:t>
            </a:r>
          </a:p>
        </p:txBody>
      </p:sp>
      <p:sp>
        <p:nvSpPr>
          <p:cNvPr id="55342" name="Freeform 46"/>
          <p:cNvSpPr>
            <a:spLocks/>
          </p:cNvSpPr>
          <p:nvPr/>
        </p:nvSpPr>
        <p:spPr bwMode="auto">
          <a:xfrm>
            <a:off x="4560888" y="2348509"/>
            <a:ext cx="4191000" cy="3276600"/>
          </a:xfrm>
          <a:custGeom>
            <a:avLst/>
            <a:gdLst>
              <a:gd name="T0" fmla="*/ 0 w 2640"/>
              <a:gd name="T1" fmla="*/ 2147483647 h 2064"/>
              <a:gd name="T2" fmla="*/ 2147483647 w 2640"/>
              <a:gd name="T3" fmla="*/ 2147483647 h 2064"/>
              <a:gd name="T4" fmla="*/ 2147483647 w 2640"/>
              <a:gd name="T5" fmla="*/ 2147483647 h 2064"/>
              <a:gd name="T6" fmla="*/ 2147483647 w 2640"/>
              <a:gd name="T7" fmla="*/ 0 h 2064"/>
              <a:gd name="T8" fmla="*/ 0 60000 65536"/>
              <a:gd name="T9" fmla="*/ 0 60000 65536"/>
              <a:gd name="T10" fmla="*/ 0 60000 65536"/>
              <a:gd name="T11" fmla="*/ 0 60000 65536"/>
              <a:gd name="T12" fmla="*/ 0 w 2640"/>
              <a:gd name="T13" fmla="*/ 0 h 2064"/>
              <a:gd name="T14" fmla="*/ 2640 w 2640"/>
              <a:gd name="T15" fmla="*/ 2064 h 2064"/>
            </a:gdLst>
            <a:ahLst/>
            <a:cxnLst>
              <a:cxn ang="T8">
                <a:pos x="T0" y="T1"/>
              </a:cxn>
              <a:cxn ang="T9">
                <a:pos x="T2" y="T3"/>
              </a:cxn>
              <a:cxn ang="T10">
                <a:pos x="T4" y="T5"/>
              </a:cxn>
              <a:cxn ang="T11">
                <a:pos x="T6" y="T7"/>
              </a:cxn>
            </a:cxnLst>
            <a:rect l="T12" t="T13" r="T14" b="T15"/>
            <a:pathLst>
              <a:path w="2640" h="2064">
                <a:moveTo>
                  <a:pt x="0" y="2064"/>
                </a:moveTo>
                <a:lnTo>
                  <a:pt x="2640" y="1872"/>
                </a:lnTo>
                <a:lnTo>
                  <a:pt x="2640" y="720"/>
                </a:lnTo>
                <a:lnTo>
                  <a:pt x="1056" y="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43" name="Text Box 47"/>
          <p:cNvSpPr txBox="1">
            <a:spLocks noChangeArrowheads="1"/>
          </p:cNvSpPr>
          <p:nvPr/>
        </p:nvSpPr>
        <p:spPr bwMode="auto">
          <a:xfrm>
            <a:off x="7380289" y="2502954"/>
            <a:ext cx="1763712" cy="1569660"/>
          </a:xfrm>
          <a:prstGeom prst="rect">
            <a:avLst/>
          </a:prstGeom>
          <a:noFill/>
          <a:ln w="9525">
            <a:noFill/>
            <a:miter lim="800000"/>
            <a:headEnd/>
            <a:tailEnd/>
          </a:ln>
        </p:spPr>
        <p:txBody>
          <a:bodyPr wrap="square">
            <a:spAutoFit/>
          </a:bodyPr>
          <a:lstStyle/>
          <a:p>
            <a:r>
              <a:rPr lang="en-GB" sz="1600" dirty="0" smtClean="0">
                <a:solidFill>
                  <a:srgbClr val="0000FF"/>
                </a:solidFill>
                <a:latin typeface="Tahoma" pitchFamily="34" charset="0"/>
              </a:rPr>
              <a:t>4 ‘Favouritism’</a:t>
            </a:r>
            <a:r>
              <a:rPr lang="nl-BE" sz="1600" dirty="0">
                <a:solidFill>
                  <a:srgbClr val="0000FF"/>
                </a:solidFill>
                <a:latin typeface="Tahoma" pitchFamily="34" charset="0"/>
              </a:rPr>
              <a:t> </a:t>
            </a:r>
            <a:r>
              <a:rPr lang="nl-BE" sz="1600" dirty="0" smtClean="0">
                <a:solidFill>
                  <a:srgbClr val="0000FF"/>
                </a:solidFill>
                <a:latin typeface="Tahoma" pitchFamily="34" charset="0"/>
              </a:rPr>
              <a:t>in </a:t>
            </a:r>
            <a:r>
              <a:rPr lang="nl-BE" sz="1600" dirty="0" err="1" smtClean="0">
                <a:solidFill>
                  <a:srgbClr val="0000FF"/>
                </a:solidFill>
                <a:latin typeface="Tahoma" pitchFamily="34" charset="0"/>
              </a:rPr>
              <a:t>allocating</a:t>
            </a:r>
            <a:r>
              <a:rPr lang="nl-BE" sz="1600" dirty="0" smtClean="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tradesman</a:t>
            </a:r>
            <a:endParaRPr lang="nl-BE" sz="1600" dirty="0">
              <a:solidFill>
                <a:srgbClr val="0000FF"/>
              </a:solidFill>
              <a:latin typeface="Tahoma" pitchFamily="34" charset="0"/>
            </a:endParaRPr>
          </a:p>
          <a:p>
            <a:r>
              <a:rPr lang="nl-BE" sz="1600" dirty="0" err="1">
                <a:solidFill>
                  <a:srgbClr val="0000FF"/>
                </a:solidFill>
                <a:latin typeface="Tahoma" pitchFamily="34" charset="0"/>
              </a:rPr>
              <a:t>according</a:t>
            </a:r>
            <a:r>
              <a:rPr lang="nl-BE" sz="1600" dirty="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value</a:t>
            </a:r>
            <a:endParaRPr lang="nl-BE" sz="1600" dirty="0">
              <a:solidFill>
                <a:srgbClr val="0000FF"/>
              </a:solidFill>
              <a:latin typeface="Tahoma" pitchFamily="34" charset="0"/>
            </a:endParaRPr>
          </a:p>
          <a:p>
            <a:pPr>
              <a:buFontTx/>
              <a:buNone/>
            </a:pPr>
            <a:endParaRPr lang="en-GB" sz="1600" dirty="0">
              <a:solidFill>
                <a:srgbClr val="0000FF"/>
              </a:solidFill>
              <a:latin typeface="Tahoma" pitchFamily="34" charset="0"/>
            </a:endParaRPr>
          </a:p>
        </p:txBody>
      </p:sp>
      <p:sp>
        <p:nvSpPr>
          <p:cNvPr id="55344" name="Text Box 48"/>
          <p:cNvSpPr txBox="1">
            <a:spLocks noChangeArrowheads="1"/>
          </p:cNvSpPr>
          <p:nvPr/>
        </p:nvSpPr>
        <p:spPr bwMode="auto">
          <a:xfrm>
            <a:off x="7585076" y="3796309"/>
            <a:ext cx="1354208" cy="830997"/>
          </a:xfrm>
          <a:prstGeom prst="rect">
            <a:avLst/>
          </a:prstGeom>
          <a:noFill/>
          <a:ln w="9525">
            <a:noFill/>
            <a:miter lim="800000"/>
            <a:headEnd/>
            <a:tailEnd/>
          </a:ln>
        </p:spPr>
        <p:txBody>
          <a:bodyPr wrap="square">
            <a:spAutoFit/>
          </a:bodyPr>
          <a:lstStyle/>
          <a:p>
            <a:pPr>
              <a:buFontTx/>
              <a:buNone/>
            </a:pPr>
            <a:r>
              <a:rPr lang="en-GB" sz="1600" dirty="0" smtClean="0">
                <a:solidFill>
                  <a:srgbClr val="0000FF"/>
                </a:solidFill>
                <a:latin typeface="Tahoma" pitchFamily="34" charset="0"/>
              </a:rPr>
              <a:t>Schedule</a:t>
            </a:r>
          </a:p>
          <a:p>
            <a:pPr>
              <a:buFontTx/>
              <a:buNone/>
            </a:pPr>
            <a:r>
              <a:rPr lang="en-GB" sz="1600" dirty="0" smtClean="0">
                <a:solidFill>
                  <a:srgbClr val="0000FF"/>
                </a:solidFill>
                <a:latin typeface="Tahoma" pitchFamily="34" charset="0"/>
              </a:rPr>
              <a:t>to maximise earnings</a:t>
            </a:r>
            <a:endParaRPr lang="en-GB" sz="1600" dirty="0">
              <a:solidFill>
                <a:srgbClr val="0000FF"/>
              </a:solidFill>
              <a:latin typeface="Tahoma" pitchFamily="34" charset="0"/>
            </a:endParaRPr>
          </a:p>
        </p:txBody>
      </p:sp>
      <p:sp>
        <p:nvSpPr>
          <p:cNvPr id="55345" name="Freeform 49"/>
          <p:cNvSpPr>
            <a:spLocks/>
          </p:cNvSpPr>
          <p:nvPr/>
        </p:nvSpPr>
        <p:spPr bwMode="auto">
          <a:xfrm>
            <a:off x="903288" y="4558309"/>
            <a:ext cx="2667000" cy="1066800"/>
          </a:xfrm>
          <a:custGeom>
            <a:avLst/>
            <a:gdLst>
              <a:gd name="T0" fmla="*/ 0 w 1680"/>
              <a:gd name="T1" fmla="*/ 0 h 672"/>
              <a:gd name="T2" fmla="*/ 2147483647 w 1680"/>
              <a:gd name="T3" fmla="*/ 2147483647 h 672"/>
              <a:gd name="T4" fmla="*/ 2147483647 w 1680"/>
              <a:gd name="T5" fmla="*/ 2147483647 h 672"/>
              <a:gd name="T6" fmla="*/ 0 60000 65536"/>
              <a:gd name="T7" fmla="*/ 0 60000 65536"/>
              <a:gd name="T8" fmla="*/ 0 60000 65536"/>
              <a:gd name="T9" fmla="*/ 0 w 1680"/>
              <a:gd name="T10" fmla="*/ 0 h 672"/>
              <a:gd name="T11" fmla="*/ 1680 w 1680"/>
              <a:gd name="T12" fmla="*/ 672 h 672"/>
            </a:gdLst>
            <a:ahLst/>
            <a:cxnLst>
              <a:cxn ang="T6">
                <a:pos x="T0" y="T1"/>
              </a:cxn>
              <a:cxn ang="T7">
                <a:pos x="T2" y="T3"/>
              </a:cxn>
              <a:cxn ang="T8">
                <a:pos x="T4" y="T5"/>
              </a:cxn>
            </a:cxnLst>
            <a:rect l="T9" t="T10" r="T11" b="T12"/>
            <a:pathLst>
              <a:path w="1680" h="672">
                <a:moveTo>
                  <a:pt x="0" y="0"/>
                </a:moveTo>
                <a:lnTo>
                  <a:pt x="912" y="672"/>
                </a:lnTo>
                <a:lnTo>
                  <a:pt x="1680" y="672"/>
                </a:lnTo>
              </a:path>
            </a:pathLst>
          </a:custGeom>
          <a:noFill/>
          <a:ln w="9525" cap="rnd" cmpd="sng">
            <a:solidFill>
              <a:srgbClr val="0000FF"/>
            </a:solidFill>
            <a:prstDash val="sysDot"/>
            <a:miter lim="800000"/>
            <a:headEnd type="none" w="med" len="med"/>
            <a:tailEnd type="none" w="med" len="med"/>
          </a:ln>
        </p:spPr>
        <p:txBody>
          <a:bodyPr wrap="none"/>
          <a:lstStyle/>
          <a:p>
            <a:endParaRPr lang="en-GB"/>
          </a:p>
        </p:txBody>
      </p:sp>
      <p:sp>
        <p:nvSpPr>
          <p:cNvPr id="55346" name="Line 50"/>
          <p:cNvSpPr>
            <a:spLocks noChangeShapeType="1"/>
          </p:cNvSpPr>
          <p:nvPr/>
        </p:nvSpPr>
        <p:spPr bwMode="auto">
          <a:xfrm flipH="1">
            <a:off x="6313488" y="3501034"/>
            <a:ext cx="2435225" cy="752475"/>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7" name="Line 51"/>
          <p:cNvSpPr>
            <a:spLocks noChangeShapeType="1"/>
          </p:cNvSpPr>
          <p:nvPr/>
        </p:nvSpPr>
        <p:spPr bwMode="auto">
          <a:xfrm>
            <a:off x="827088" y="37232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8" name="Line 52"/>
          <p:cNvSpPr>
            <a:spLocks noChangeShapeType="1"/>
          </p:cNvSpPr>
          <p:nvPr/>
        </p:nvSpPr>
        <p:spPr bwMode="auto">
          <a:xfrm rot="5400000" flipH="1">
            <a:off x="1893888" y="41804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26661" name="Line 53"/>
          <p:cNvSpPr>
            <a:spLocks noChangeShapeType="1"/>
          </p:cNvSpPr>
          <p:nvPr/>
        </p:nvSpPr>
        <p:spPr bwMode="auto">
          <a:xfrm>
            <a:off x="37226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26662" name="Line 54"/>
          <p:cNvSpPr>
            <a:spLocks noChangeShapeType="1"/>
          </p:cNvSpPr>
          <p:nvPr/>
        </p:nvSpPr>
        <p:spPr bwMode="auto">
          <a:xfrm>
            <a:off x="50180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57" name="Titel 1"/>
          <p:cNvSpPr>
            <a:spLocks noGrp="1"/>
          </p:cNvSpPr>
          <p:nvPr>
            <p:ph type="title"/>
          </p:nvPr>
        </p:nvSpPr>
        <p:spPr>
          <a:xfrm>
            <a:off x="458597" y="122830"/>
            <a:ext cx="8229600" cy="647700"/>
          </a:xfrm>
        </p:spPr>
        <p:txBody>
          <a:bodyPr>
            <a:normAutofit/>
          </a:bodyPr>
          <a:lstStyle/>
          <a:p>
            <a:r>
              <a:rPr lang="en-GB" sz="3200" b="1" noProof="0" smtClean="0">
                <a:latin typeface="Calibri" pitchFamily="34" charset="0"/>
                <a:cs typeface="Calibri" pitchFamily="34" charset="0"/>
              </a:rPr>
              <a:t>4. Flow: value work and waste</a:t>
            </a:r>
            <a:endParaRPr lang="en-GB" sz="3200" b="1" noProof="0">
              <a:latin typeface="Calibri" pitchFamily="34" charset="0"/>
              <a:cs typeface="Calibri" pitchFamily="34" charset="0"/>
            </a:endParaRPr>
          </a:p>
        </p:txBody>
      </p:sp>
    </p:spTree>
    <p:extLst>
      <p:ext uri="{BB962C8B-B14F-4D97-AF65-F5344CB8AC3E}">
        <p14:creationId xmlns:p14="http://schemas.microsoft.com/office/powerpoint/2010/main" xmlns="" val="267263115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0257" y="1245961"/>
            <a:ext cx="8229600" cy="5076825"/>
          </a:xfrm>
        </p:spPr>
        <p:txBody>
          <a:bodyPr/>
          <a:lstStyle/>
          <a:p>
            <a:pPr lvl="1"/>
            <a:r>
              <a:rPr lang="en-GB" sz="2000" noProof="0" smtClean="0"/>
              <a:t>Queuing each day to get allocated materials</a:t>
            </a:r>
          </a:p>
          <a:p>
            <a:pPr lvl="1"/>
            <a:r>
              <a:rPr lang="en-GB" sz="2000" noProof="0" smtClean="0"/>
              <a:t>Arriving at home when tenants absent:</a:t>
            </a:r>
          </a:p>
          <a:p>
            <a:pPr lvl="2"/>
            <a:r>
              <a:rPr lang="en-GB" sz="1800" noProof="0" smtClean="0"/>
              <a:t>Call centre needs to reschedule, worker needs to revisit</a:t>
            </a:r>
          </a:p>
          <a:p>
            <a:pPr lvl="1"/>
            <a:r>
              <a:rPr lang="en-GB" sz="2000" noProof="0" smtClean="0"/>
              <a:t>Arriving at home without proper materials as job was misspecified</a:t>
            </a:r>
          </a:p>
          <a:p>
            <a:pPr lvl="2"/>
            <a:r>
              <a:rPr lang="en-GB" sz="1800" noProof="0" smtClean="0"/>
              <a:t>Call centre + tenant cannot know what the job really entails (90 % misspecification)</a:t>
            </a:r>
          </a:p>
          <a:p>
            <a:pPr lvl="2"/>
            <a:r>
              <a:rPr lang="en-GB" sz="1800" noProof="0" smtClean="0"/>
              <a:t>Administrators had to collect returned work order to pass to manager to check if respecifying was justified</a:t>
            </a:r>
          </a:p>
          <a:p>
            <a:pPr lvl="2"/>
            <a:r>
              <a:rPr lang="en-GB" sz="1800" noProof="0" smtClean="0"/>
              <a:t>Call centre needs to reschedule, worker needs to revisit</a:t>
            </a:r>
          </a:p>
          <a:p>
            <a:pPr lvl="1"/>
            <a:r>
              <a:rPr lang="en-GB" sz="2000" noProof="0" smtClean="0"/>
              <a:t>Jobs material allocated according to schedule of rates, not what was really required (usually less)</a:t>
            </a:r>
          </a:p>
          <a:p>
            <a:pPr lvl="1"/>
            <a:r>
              <a:rPr lang="en-GB" sz="2000" noProof="0" smtClean="0"/>
              <a:t>Call centre staff, supervisors, workers dealing with complaints of poorly done jobs</a:t>
            </a:r>
          </a:p>
          <a:p>
            <a:pPr lvl="1"/>
            <a:endParaRPr lang="en-GB" sz="2000" noProof="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31019" y="0"/>
            <a:ext cx="2712981" cy="18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hthoek 7"/>
          <p:cNvSpPr/>
          <p:nvPr/>
        </p:nvSpPr>
        <p:spPr>
          <a:xfrm>
            <a:off x="272955" y="230418"/>
            <a:ext cx="5759355" cy="1077218"/>
          </a:xfrm>
          <a:prstGeom prst="rect">
            <a:avLst/>
          </a:prstGeom>
        </p:spPr>
        <p:txBody>
          <a:bodyPr wrap="square">
            <a:spAutoFit/>
          </a:bodyPr>
          <a:lstStyle/>
          <a:p>
            <a:pPr lvl="0" algn="ctr">
              <a:spcBef>
                <a:spcPct val="0"/>
              </a:spcBef>
            </a:pPr>
            <a:r>
              <a:rPr lang="nl-BE" sz="3200" b="1" dirty="0">
                <a:latin typeface="Calibri" pitchFamily="34" charset="0"/>
                <a:ea typeface="+mj-ea"/>
                <a:cs typeface="Calibri" pitchFamily="34" charset="0"/>
              </a:rPr>
              <a:t>Waste </a:t>
            </a:r>
            <a:r>
              <a:rPr lang="nl-BE" sz="3200" b="1" dirty="0" smtClean="0">
                <a:latin typeface="Calibri" pitchFamily="34" charset="0"/>
                <a:ea typeface="+mj-ea"/>
                <a:cs typeface="Calibri" pitchFamily="34" charset="0"/>
              </a:rPr>
              <a:t>= </a:t>
            </a:r>
            <a:r>
              <a:rPr lang="nl-BE" sz="3200" b="1" dirty="0" err="1" smtClean="0">
                <a:latin typeface="Calibri" pitchFamily="34" charset="0"/>
                <a:ea typeface="+mj-ea"/>
                <a:cs typeface="Calibri" pitchFamily="34" charset="0"/>
              </a:rPr>
              <a:t>activity</a:t>
            </a:r>
            <a:r>
              <a:rPr lang="nl-BE" sz="3200" b="1" dirty="0" smtClean="0">
                <a:latin typeface="Calibri" pitchFamily="34" charset="0"/>
                <a:ea typeface="+mj-ea"/>
                <a:cs typeface="Calibri" pitchFamily="34" charset="0"/>
              </a:rPr>
              <a:t> </a:t>
            </a:r>
            <a:r>
              <a:rPr lang="nl-BE" sz="3200" b="1" dirty="0" err="1">
                <a:latin typeface="Calibri" pitchFamily="34" charset="0"/>
                <a:ea typeface="+mj-ea"/>
                <a:cs typeface="Calibri" pitchFamily="34" charset="0"/>
              </a:rPr>
              <a:t>that</a:t>
            </a:r>
            <a:r>
              <a:rPr lang="nl-BE" sz="3200" b="1" dirty="0">
                <a:latin typeface="Calibri" pitchFamily="34" charset="0"/>
                <a:ea typeface="+mj-ea"/>
                <a:cs typeface="Calibri" pitchFamily="34" charset="0"/>
              </a:rPr>
              <a:t> does </a:t>
            </a:r>
            <a:r>
              <a:rPr lang="nl-BE" sz="3200" b="1" dirty="0" err="1">
                <a:latin typeface="Calibri" pitchFamily="34" charset="0"/>
                <a:ea typeface="+mj-ea"/>
                <a:cs typeface="Calibri" pitchFamily="34" charset="0"/>
              </a:rPr>
              <a:t>not</a:t>
            </a:r>
            <a:r>
              <a:rPr lang="nl-BE" sz="3200" b="1" dirty="0">
                <a:latin typeface="Calibri" pitchFamily="34" charset="0"/>
                <a:ea typeface="+mj-ea"/>
                <a:cs typeface="Calibri" pitchFamily="34" charset="0"/>
              </a:rPr>
              <a:t> </a:t>
            </a:r>
            <a:r>
              <a:rPr lang="nl-BE" sz="3200" b="1" dirty="0" smtClean="0">
                <a:latin typeface="Calibri" pitchFamily="34" charset="0"/>
                <a:ea typeface="+mj-ea"/>
                <a:cs typeface="Calibri" pitchFamily="34" charset="0"/>
              </a:rPr>
              <a:t>help </a:t>
            </a:r>
            <a:r>
              <a:rPr lang="nl-BE" sz="3200" b="1" dirty="0" err="1" smtClean="0">
                <a:latin typeface="Calibri" pitchFamily="34" charset="0"/>
                <a:ea typeface="+mj-ea"/>
                <a:cs typeface="Calibri" pitchFamily="34" charset="0"/>
              </a:rPr>
              <a:t>tenants</a:t>
            </a:r>
            <a:r>
              <a:rPr lang="nl-BE" sz="3200" b="1" dirty="0" smtClean="0">
                <a:latin typeface="Calibri" pitchFamily="34" charset="0"/>
                <a:ea typeface="+mj-ea"/>
                <a:cs typeface="Calibri" pitchFamily="34" charset="0"/>
              </a:rPr>
              <a:t>:</a:t>
            </a:r>
            <a:endParaRPr lang="nl-BE" sz="3200" b="1" dirty="0">
              <a:latin typeface="Calibri" pitchFamily="34" charset="0"/>
              <a:ea typeface="+mj-ea"/>
              <a:cs typeface="Calibri" pitchFamily="34" charset="0"/>
            </a:endParaRPr>
          </a:p>
        </p:txBody>
      </p:sp>
    </p:spTree>
    <p:extLst>
      <p:ext uri="{BB962C8B-B14F-4D97-AF65-F5344CB8AC3E}">
        <p14:creationId xmlns:p14="http://schemas.microsoft.com/office/powerpoint/2010/main" xmlns="" val="2735652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4495" y="2236692"/>
            <a:ext cx="8229600" cy="5076825"/>
          </a:xfrm>
        </p:spPr>
        <p:txBody>
          <a:bodyPr/>
          <a:lstStyle/>
          <a:p>
            <a:pPr lvl="1"/>
            <a:r>
              <a:rPr lang="en-GB" noProof="0" smtClean="0"/>
              <a:t>Diagnose</a:t>
            </a:r>
          </a:p>
          <a:p>
            <a:pPr lvl="1"/>
            <a:r>
              <a:rPr lang="en-GB" noProof="0" smtClean="0"/>
              <a:t>Access </a:t>
            </a:r>
          </a:p>
          <a:p>
            <a:pPr lvl="1"/>
            <a:r>
              <a:rPr lang="en-GB" noProof="0" smtClean="0"/>
              <a:t>Repair</a:t>
            </a:r>
            <a:endParaRPr lang="en-GB" noProof="0"/>
          </a:p>
        </p:txBody>
      </p:sp>
      <p:sp>
        <p:nvSpPr>
          <p:cNvPr id="5" name="Rechthoek 4"/>
          <p:cNvSpPr/>
          <p:nvPr/>
        </p:nvSpPr>
        <p:spPr>
          <a:xfrm>
            <a:off x="818771" y="1147451"/>
            <a:ext cx="2286000" cy="584775"/>
          </a:xfrm>
          <a:prstGeom prst="rect">
            <a:avLst/>
          </a:prstGeom>
        </p:spPr>
        <p:txBody>
          <a:bodyPr>
            <a:spAutoFit/>
          </a:bodyPr>
          <a:lstStyle/>
          <a:p>
            <a:pPr lvl="0" algn="ctr">
              <a:spcBef>
                <a:spcPct val="0"/>
              </a:spcBef>
            </a:pPr>
            <a:r>
              <a:rPr lang="nl-BE" sz="3200" b="1" dirty="0">
                <a:latin typeface="Calibri" pitchFamily="34" charset="0"/>
                <a:ea typeface="+mj-ea"/>
                <a:cs typeface="Calibri" pitchFamily="34" charset="0"/>
              </a:rPr>
              <a:t>Value </a:t>
            </a:r>
            <a:r>
              <a:rPr lang="nl-BE" sz="3200" b="1" dirty="0" err="1">
                <a:latin typeface="Calibri" pitchFamily="34" charset="0"/>
                <a:ea typeface="+mj-ea"/>
                <a:cs typeface="Calibri" pitchFamily="34" charset="0"/>
              </a:rPr>
              <a:t>work</a:t>
            </a:r>
            <a:r>
              <a:rPr lang="nl-BE" sz="3200" b="1" dirty="0">
                <a:latin typeface="Calibri" pitchFamily="34" charset="0"/>
                <a:ea typeface="+mj-ea"/>
                <a:cs typeface="Calibri" pitchFamily="34" charset="0"/>
              </a:rPr>
              <a:t>:</a:t>
            </a:r>
          </a:p>
        </p:txBody>
      </p:sp>
      <p:pic>
        <p:nvPicPr>
          <p:cNvPr id="10244" name="Picture 4" descr="http://forthefirstime.ca/wp-content/uploads/2013/05/Value-at-Wo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341286"/>
            <a:ext cx="5638800" cy="560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0297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Deming’s</a:t>
            </a:r>
            <a:r>
              <a:rPr lang="nl-BE" dirty="0"/>
              <a:t> </a:t>
            </a:r>
            <a:r>
              <a:rPr lang="nl-BE" dirty="0" err="1"/>
              <a:t>depiction</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37</a:t>
            </a:fld>
            <a:endParaRPr lang="en-US" dirty="0">
              <a:solidFill>
                <a:prstClr val="black">
                  <a:tint val="75000"/>
                </a:prstClr>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6320" y="1412776"/>
            <a:ext cx="6410325" cy="375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827584" y="5085184"/>
            <a:ext cx="7632848" cy="923330"/>
          </a:xfrm>
          <a:prstGeom prst="rect">
            <a:avLst/>
          </a:prstGeom>
          <a:noFill/>
        </p:spPr>
        <p:txBody>
          <a:bodyPr wrap="square" rtlCol="0">
            <a:spAutoFit/>
          </a:bodyPr>
          <a:lstStyle/>
          <a:p>
            <a:pPr algn="ctr"/>
            <a:r>
              <a:rPr lang="nl-BE" dirty="0" err="1"/>
              <a:t>Each</a:t>
            </a:r>
            <a:r>
              <a:rPr lang="nl-BE" dirty="0"/>
              <a:t> element of a </a:t>
            </a:r>
            <a:r>
              <a:rPr lang="nl-BE" dirty="0" err="1"/>
              <a:t>process</a:t>
            </a:r>
            <a:r>
              <a:rPr lang="nl-BE" dirty="0"/>
              <a:t> is </a:t>
            </a:r>
            <a:r>
              <a:rPr lang="nl-BE" dirty="0" err="1"/>
              <a:t>not</a:t>
            </a:r>
            <a:r>
              <a:rPr lang="nl-BE" dirty="0"/>
              <a:t> important in </a:t>
            </a:r>
            <a:r>
              <a:rPr lang="nl-BE" dirty="0" err="1"/>
              <a:t>itself</a:t>
            </a:r>
            <a:r>
              <a:rPr lang="nl-BE" dirty="0"/>
              <a:t>. </a:t>
            </a:r>
            <a:r>
              <a:rPr lang="nl-BE" dirty="0" err="1"/>
              <a:t>They</a:t>
            </a:r>
            <a:r>
              <a:rPr lang="nl-BE" dirty="0"/>
              <a:t> are important </a:t>
            </a:r>
            <a:r>
              <a:rPr lang="nl-BE" dirty="0" err="1"/>
              <a:t>only</a:t>
            </a:r>
            <a:r>
              <a:rPr lang="nl-BE" dirty="0"/>
              <a:t> in </a:t>
            </a:r>
            <a:r>
              <a:rPr lang="nl-BE" dirty="0" err="1"/>
              <a:t>relation</a:t>
            </a:r>
            <a:r>
              <a:rPr lang="nl-BE" dirty="0"/>
              <a:t> </a:t>
            </a:r>
            <a:r>
              <a:rPr lang="nl-BE" dirty="0" err="1"/>
              <a:t>to</a:t>
            </a:r>
            <a:r>
              <a:rPr lang="nl-BE" dirty="0"/>
              <a:t> a goal. </a:t>
            </a:r>
          </a:p>
          <a:p>
            <a:pPr algn="ctr"/>
            <a:r>
              <a:rPr lang="nl-BE" b="1" dirty="0" err="1">
                <a:solidFill>
                  <a:srgbClr val="FF0000"/>
                </a:solidFill>
              </a:rPr>
              <a:t>Optimisation</a:t>
            </a:r>
            <a:r>
              <a:rPr lang="nl-BE" b="1" dirty="0">
                <a:solidFill>
                  <a:srgbClr val="FF0000"/>
                </a:solidFill>
              </a:rPr>
              <a:t> of a part </a:t>
            </a:r>
            <a:r>
              <a:rPr lang="nl-BE" b="1" dirty="0" err="1">
                <a:solidFill>
                  <a:srgbClr val="FF0000"/>
                </a:solidFill>
              </a:rPr>
              <a:t>usually</a:t>
            </a:r>
            <a:r>
              <a:rPr lang="nl-BE" b="1" dirty="0">
                <a:solidFill>
                  <a:srgbClr val="FF0000"/>
                </a:solidFill>
              </a:rPr>
              <a:t> means sub-</a:t>
            </a:r>
            <a:r>
              <a:rPr lang="nl-BE" b="1" dirty="0" err="1">
                <a:solidFill>
                  <a:srgbClr val="FF0000"/>
                </a:solidFill>
              </a:rPr>
              <a:t>optimisation</a:t>
            </a:r>
            <a:r>
              <a:rPr lang="nl-BE" b="1" dirty="0">
                <a:solidFill>
                  <a:srgbClr val="FF0000"/>
                </a:solidFill>
              </a:rPr>
              <a:t> of </a:t>
            </a:r>
            <a:r>
              <a:rPr lang="nl-BE" b="1" dirty="0" err="1">
                <a:solidFill>
                  <a:srgbClr val="FF0000"/>
                </a:solidFill>
              </a:rPr>
              <a:t>the</a:t>
            </a:r>
            <a:r>
              <a:rPr lang="nl-BE" b="1" dirty="0">
                <a:solidFill>
                  <a:srgbClr val="FF0000"/>
                </a:solidFill>
              </a:rPr>
              <a:t> </a:t>
            </a:r>
            <a:r>
              <a:rPr lang="nl-BE" b="1" dirty="0" err="1">
                <a:solidFill>
                  <a:srgbClr val="FF0000"/>
                </a:solidFill>
              </a:rPr>
              <a:t>whole</a:t>
            </a:r>
            <a:r>
              <a:rPr lang="nl-BE" b="1" dirty="0">
                <a:solidFill>
                  <a:srgbClr val="FF0000"/>
                </a:solidFill>
              </a:rPr>
              <a:t>. </a:t>
            </a:r>
          </a:p>
        </p:txBody>
      </p:sp>
      <p:sp>
        <p:nvSpPr>
          <p:cNvPr id="6" name="Rechthoek 5"/>
          <p:cNvSpPr/>
          <p:nvPr/>
        </p:nvSpPr>
        <p:spPr>
          <a:xfrm>
            <a:off x="2344013" y="672893"/>
            <a:ext cx="4454938" cy="833433"/>
          </a:xfrm>
          <a:prstGeom prst="rect">
            <a:avLst/>
          </a:prstGeom>
        </p:spPr>
        <p:txBody>
          <a:bodyPr wrap="none">
            <a:spAutoFit/>
          </a:bodyPr>
          <a:lstStyle/>
          <a:p>
            <a:pPr lvl="1">
              <a:lnSpc>
                <a:spcPct val="200000"/>
              </a:lnSpc>
            </a:pPr>
            <a:r>
              <a:rPr lang="nl-BE" sz="2800" b="1" dirty="0" err="1"/>
              <a:t>Appreciation</a:t>
            </a:r>
            <a:r>
              <a:rPr lang="nl-BE" sz="2800" b="1" dirty="0"/>
              <a:t> for a system</a:t>
            </a:r>
          </a:p>
        </p:txBody>
      </p:sp>
    </p:spTree>
    <p:extLst>
      <p:ext uri="{BB962C8B-B14F-4D97-AF65-F5344CB8AC3E}">
        <p14:creationId xmlns:p14="http://schemas.microsoft.com/office/powerpoint/2010/main" xmlns="" val="15180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0"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495" y="151808"/>
            <a:ext cx="8229600" cy="647700"/>
          </a:xfrm>
        </p:spPr>
        <p:txBody>
          <a:bodyPr>
            <a:normAutofit/>
          </a:bodyPr>
          <a:lstStyle/>
          <a:p>
            <a:r>
              <a:rPr lang="en-GB" sz="3200" b="1" noProof="0" smtClean="0">
                <a:latin typeface="Calibri" pitchFamily="34" charset="0"/>
                <a:cs typeface="Calibri" pitchFamily="34" charset="0"/>
              </a:rPr>
              <a:t>5. System conditions</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16256" y="1062989"/>
            <a:ext cx="8468436" cy="5293361"/>
          </a:xfrm>
        </p:spPr>
        <p:txBody>
          <a:bodyPr>
            <a:normAutofit/>
          </a:bodyPr>
          <a:lstStyle/>
          <a:p>
            <a:r>
              <a:rPr lang="en-GB" sz="2400" noProof="0" smtClean="0"/>
              <a:t>Structure (incl. roles and authority), targets, process design, procedures (incl. for managing absenteeism, appraisal of staff, inspection), incentives,  IT…</a:t>
            </a:r>
          </a:p>
          <a:p>
            <a:r>
              <a:rPr lang="en-GB" sz="2400" noProof="0" smtClean="0"/>
              <a:t>Redesign the system to remove causes of failure demand to absorb the variety of value demand with expertise!</a:t>
            </a:r>
          </a:p>
          <a:p>
            <a:pPr lvl="1"/>
            <a:r>
              <a:rPr lang="en-GB" sz="2000" noProof="0" smtClean="0"/>
              <a:t>As demand predictable by geography tradesmen were in zones</a:t>
            </a:r>
          </a:p>
          <a:p>
            <a:pPr lvl="2"/>
            <a:r>
              <a:rPr lang="en-GB" sz="1800" noProof="0" smtClean="0"/>
              <a:t>Call centre patches through demand to nearby tradesmen who arranges visit, goes there, diagnoses and, if possible, fixes immediately (single piece flow: finish job before starting something else)</a:t>
            </a:r>
          </a:p>
          <a:p>
            <a:pPr lvl="2"/>
            <a:r>
              <a:rPr lang="en-GB" sz="1800" noProof="0" smtClean="0"/>
              <a:t>If not possible agree future date</a:t>
            </a:r>
          </a:p>
          <a:p>
            <a:pPr lvl="1"/>
            <a:r>
              <a:rPr lang="en-GB" sz="2000" noProof="0" smtClean="0"/>
              <a:t>As material requirements predictable by predictable type of work, tradesmen carry suitable stock</a:t>
            </a:r>
          </a:p>
          <a:p>
            <a:pPr lvl="2"/>
            <a:r>
              <a:rPr lang="en-GB" sz="1800" noProof="0" smtClean="0"/>
              <a:t>no more queing</a:t>
            </a:r>
          </a:p>
          <a:p>
            <a:pPr lvl="2"/>
            <a:r>
              <a:rPr lang="en-GB" sz="1800" noProof="0" smtClean="0"/>
              <a:t>increased probability of being able to do repairs when coming for diagnosis</a:t>
            </a:r>
          </a:p>
          <a:p>
            <a:pPr lvl="1"/>
            <a:r>
              <a:rPr lang="en-GB" sz="2000" noProof="0" smtClean="0"/>
              <a:t>Tradesmen elected not to be paid per job but with fixed salary</a:t>
            </a:r>
            <a:endParaRPr lang="en-GB" sz="2000" noProof="0"/>
          </a:p>
        </p:txBody>
      </p:sp>
    </p:spTree>
    <p:extLst>
      <p:ext uri="{BB962C8B-B14F-4D97-AF65-F5344CB8AC3E}">
        <p14:creationId xmlns:p14="http://schemas.microsoft.com/office/powerpoint/2010/main" xmlns="" val="2243078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dirty="0" smtClean="0"/>
              <a:t>Split into groups</a:t>
            </a:r>
          </a:p>
          <a:p>
            <a:r>
              <a:rPr lang="en-GB" noProof="0" dirty="0" smtClean="0"/>
              <a:t>Do exercise </a:t>
            </a:r>
            <a:r>
              <a:rPr lang="cs-CZ" noProof="0" dirty="0" smtClean="0"/>
              <a:t>3</a:t>
            </a:r>
            <a:r>
              <a:rPr lang="en-GB" noProof="0" dirty="0" smtClean="0"/>
              <a:t>-1</a:t>
            </a:r>
            <a:r>
              <a:rPr lang="en-GB" noProof="0" dirty="0" smtClean="0"/>
              <a:t>, first individually and then discuss within groups</a:t>
            </a:r>
          </a:p>
          <a:p>
            <a:r>
              <a:rPr lang="en-GB" noProof="0" dirty="0" smtClean="0"/>
              <a:t>Do </a:t>
            </a:r>
            <a:r>
              <a:rPr lang="en-GB" noProof="0" dirty="0" smtClean="0"/>
              <a:t>exercise </a:t>
            </a:r>
            <a:r>
              <a:rPr lang="cs-CZ" noProof="0" dirty="0" smtClean="0"/>
              <a:t>3</a:t>
            </a:r>
            <a:r>
              <a:rPr lang="en-GB" noProof="0" dirty="0" smtClean="0"/>
              <a:t>-2</a:t>
            </a:r>
            <a:r>
              <a:rPr lang="cs-CZ" dirty="0" smtClean="0"/>
              <a:t>, </a:t>
            </a:r>
            <a:r>
              <a:rPr lang="cs-CZ" dirty="0" err="1" smtClean="0"/>
              <a:t>first</a:t>
            </a:r>
            <a:r>
              <a:rPr lang="cs-CZ" dirty="0" smtClean="0"/>
              <a:t> </a:t>
            </a:r>
            <a:r>
              <a:rPr lang="cs-CZ" dirty="0" err="1" smtClean="0"/>
              <a:t>within</a:t>
            </a:r>
            <a:r>
              <a:rPr lang="cs-CZ" dirty="0" smtClean="0"/>
              <a:t> </a:t>
            </a:r>
            <a:r>
              <a:rPr lang="cs-CZ" dirty="0" err="1" smtClean="0"/>
              <a:t>groups</a:t>
            </a:r>
            <a:r>
              <a:rPr lang="cs-CZ" dirty="0" smtClean="0"/>
              <a:t> </a:t>
            </a:r>
            <a:r>
              <a:rPr lang="cs-CZ" dirty="0" err="1" smtClean="0"/>
              <a:t>and</a:t>
            </a:r>
            <a:r>
              <a:rPr lang="cs-CZ" dirty="0" smtClean="0"/>
              <a:t> </a:t>
            </a:r>
            <a:r>
              <a:rPr lang="cs-CZ" dirty="0" err="1" smtClean="0"/>
              <a:t>then</a:t>
            </a:r>
            <a:r>
              <a:rPr lang="cs-CZ" dirty="0" smtClean="0"/>
              <a:t> </a:t>
            </a:r>
            <a:r>
              <a:rPr lang="cs-CZ" dirty="0" err="1" smtClean="0"/>
              <a:t>be</a:t>
            </a:r>
            <a:r>
              <a:rPr lang="cs-CZ" dirty="0" smtClean="0"/>
              <a:t> </a:t>
            </a:r>
            <a:r>
              <a:rPr lang="cs-CZ" dirty="0" err="1" smtClean="0"/>
              <a:t>ready</a:t>
            </a:r>
            <a:r>
              <a:rPr lang="cs-CZ" dirty="0" smtClean="0"/>
              <a:t> to </a:t>
            </a:r>
            <a:r>
              <a:rPr lang="cs-CZ" dirty="0" err="1" smtClean="0"/>
              <a:t>discuss</a:t>
            </a:r>
            <a:r>
              <a:rPr lang="cs-CZ" dirty="0" smtClean="0"/>
              <a:t> in </a:t>
            </a:r>
            <a:r>
              <a:rPr lang="cs-CZ" dirty="0" err="1" smtClean="0"/>
              <a:t>the</a:t>
            </a:r>
            <a:r>
              <a:rPr lang="cs-CZ" dirty="0" smtClean="0"/>
              <a:t> </a:t>
            </a:r>
            <a:r>
              <a:rPr lang="cs-CZ" dirty="0" err="1" smtClean="0"/>
              <a:t>plenary</a:t>
            </a:r>
            <a:r>
              <a:rPr lang="en-GB" noProof="0" dirty="0" smtClean="0"/>
              <a:t>. </a:t>
            </a:r>
            <a:endParaRPr lang="cs-CZ" noProof="0" dirty="0" smtClean="0"/>
          </a:p>
          <a:p>
            <a:r>
              <a:rPr lang="en-GB" dirty="0" smtClean="0"/>
              <a:t>Do exercise </a:t>
            </a:r>
            <a:r>
              <a:rPr lang="cs-CZ" dirty="0" smtClean="0"/>
              <a:t>3</a:t>
            </a:r>
            <a:r>
              <a:rPr lang="en-GB" dirty="0" smtClean="0"/>
              <a:t>-</a:t>
            </a:r>
            <a:r>
              <a:rPr lang="cs-CZ" dirty="0" smtClean="0"/>
              <a:t>3</a:t>
            </a:r>
            <a:r>
              <a:rPr lang="en-GB" dirty="0" smtClean="0"/>
              <a:t>, </a:t>
            </a:r>
            <a:r>
              <a:rPr lang="en-GB" dirty="0" smtClean="0"/>
              <a:t>first individually and then discuss within groups</a:t>
            </a:r>
          </a:p>
          <a:p>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86604" y="2435704"/>
            <a:ext cx="8734566" cy="954107"/>
          </a:xfrm>
          <a:prstGeom prst="rect">
            <a:avLst/>
          </a:prstGeom>
          <a:noFill/>
        </p:spPr>
        <p:txBody>
          <a:bodyPr wrap="square" rtlCol="0">
            <a:spAutoFit/>
          </a:bodyPr>
          <a:lstStyle/>
          <a:p>
            <a:pPr algn="ctr"/>
            <a:r>
              <a:rPr lang="nl-BE" sz="2800" dirty="0" err="1" smtClean="0"/>
              <a:t>Within</a:t>
            </a:r>
            <a:r>
              <a:rPr lang="nl-BE" sz="2800" dirty="0" smtClean="0"/>
              <a:t> weeks, end </a:t>
            </a:r>
            <a:r>
              <a:rPr lang="nl-BE" sz="2800" dirty="0" err="1" smtClean="0"/>
              <a:t>to</a:t>
            </a:r>
            <a:r>
              <a:rPr lang="nl-BE" sz="2800" dirty="0" smtClean="0"/>
              <a:t> end time </a:t>
            </a:r>
            <a:r>
              <a:rPr lang="nl-BE" sz="2800" dirty="0" err="1" smtClean="0"/>
              <a:t>plummeted</a:t>
            </a:r>
            <a:r>
              <a:rPr lang="nl-BE" sz="2800" dirty="0" smtClean="0"/>
              <a:t> </a:t>
            </a:r>
            <a:r>
              <a:rPr lang="nl-BE" sz="2800" dirty="0" err="1" smtClean="0"/>
              <a:t>to</a:t>
            </a:r>
            <a:r>
              <a:rPr lang="nl-BE" sz="2800" dirty="0" smtClean="0"/>
              <a:t> MAXIMUM of </a:t>
            </a:r>
            <a:r>
              <a:rPr lang="nl-BE" sz="2800" dirty="0" err="1" smtClean="0"/>
              <a:t>eight</a:t>
            </a:r>
            <a:r>
              <a:rPr lang="nl-BE" sz="2800" dirty="0" smtClean="0"/>
              <a:t> </a:t>
            </a:r>
            <a:r>
              <a:rPr lang="nl-BE" sz="2800" dirty="0" err="1" smtClean="0"/>
              <a:t>days</a:t>
            </a:r>
            <a:endParaRPr lang="nl-BE" sz="2800" dirty="0"/>
          </a:p>
        </p:txBody>
      </p:sp>
      <p:sp>
        <p:nvSpPr>
          <p:cNvPr id="6" name="Tekstvak 5"/>
          <p:cNvSpPr txBox="1"/>
          <p:nvPr/>
        </p:nvSpPr>
        <p:spPr>
          <a:xfrm>
            <a:off x="286604" y="4855569"/>
            <a:ext cx="8734566" cy="523220"/>
          </a:xfrm>
          <a:prstGeom prst="rect">
            <a:avLst/>
          </a:prstGeom>
          <a:noFill/>
        </p:spPr>
        <p:txBody>
          <a:bodyPr wrap="square" rtlCol="0">
            <a:spAutoFit/>
          </a:bodyPr>
          <a:lstStyle/>
          <a:p>
            <a:pPr algn="ctr"/>
            <a:r>
              <a:rPr lang="nl-BE" sz="2800" dirty="0" err="1" smtClean="0"/>
              <a:t>Tradesmen</a:t>
            </a:r>
            <a:r>
              <a:rPr lang="nl-BE" sz="2800" dirty="0" smtClean="0"/>
              <a:t> </a:t>
            </a:r>
            <a:r>
              <a:rPr lang="nl-BE" sz="2800" dirty="0" err="1" smtClean="0"/>
              <a:t>morale</a:t>
            </a:r>
            <a:r>
              <a:rPr lang="nl-BE" sz="2800" dirty="0" smtClean="0"/>
              <a:t> </a:t>
            </a:r>
            <a:r>
              <a:rPr lang="nl-BE" sz="2800" dirty="0" err="1" smtClean="0"/>
              <a:t>skyrocketed</a:t>
            </a:r>
            <a:endParaRPr lang="nl-BE" sz="2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353050" cy="212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537407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el 62"/>
          <p:cNvSpPr>
            <a:spLocks noGrp="1"/>
          </p:cNvSpPr>
          <p:nvPr>
            <p:ph type="title"/>
          </p:nvPr>
        </p:nvSpPr>
        <p:spPr/>
        <p:txBody>
          <a:bodyPr>
            <a:normAutofit fontScale="90000"/>
          </a:bodyPr>
          <a:lstStyle/>
          <a:p>
            <a:r>
              <a:rPr lang="nl-BE" dirty="0" err="1"/>
              <a:t>Vanguard</a:t>
            </a:r>
            <a:r>
              <a:rPr lang="nl-BE" dirty="0"/>
              <a:t> </a:t>
            </a:r>
            <a:r>
              <a:rPr lang="nl-BE" dirty="0" err="1"/>
              <a:t>method</a:t>
            </a:r>
            <a:r>
              <a:rPr lang="nl-BE" dirty="0"/>
              <a:t>: </a:t>
            </a:r>
            <a:r>
              <a:rPr lang="nl-BE" dirty="0" err="1"/>
              <a:t>lean</a:t>
            </a:r>
            <a:r>
              <a:rPr lang="nl-BE" dirty="0"/>
              <a:t> systems thinking</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41</a:t>
            </a:fld>
            <a:endParaRPr lang="en-US" dirty="0"/>
          </a:p>
        </p:txBody>
      </p:sp>
      <p:sp>
        <p:nvSpPr>
          <p:cNvPr id="5"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7"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8"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9"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0"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1"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3"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4"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5"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6"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7"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8"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9"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0"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1"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2"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3"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4"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5"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6"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7"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8"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9"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21" y="3189844"/>
            <a:ext cx="5868995" cy="347662"/>
            <a:chOff x="2106" y="2465"/>
            <a:chExt cx="3697" cy="219"/>
          </a:xfrm>
        </p:grpSpPr>
        <p:sp>
          <p:nvSpPr>
            <p:cNvPr id="31" name="Text Box 29"/>
            <p:cNvSpPr txBox="1">
              <a:spLocks noChangeArrowheads="1"/>
            </p:cNvSpPr>
            <p:nvPr/>
          </p:nvSpPr>
          <p:spPr bwMode="auto">
            <a:xfrm>
              <a:off x="2356" y="2471"/>
              <a:ext cx="3447"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Flow : Value work + Waste (both on core, support or regulating)</a:t>
              </a:r>
            </a:p>
          </p:txBody>
        </p:sp>
        <p:grpSp>
          <p:nvGrpSpPr>
            <p:cNvPr id="6" name="Group 30"/>
            <p:cNvGrpSpPr>
              <a:grpSpLocks/>
            </p:cNvGrpSpPr>
            <p:nvPr/>
          </p:nvGrpSpPr>
          <p:grpSpPr bwMode="auto">
            <a:xfrm>
              <a:off x="2106" y="2465"/>
              <a:ext cx="192" cy="213"/>
              <a:chOff x="1344" y="2572"/>
              <a:chExt cx="192" cy="213"/>
            </a:xfrm>
          </p:grpSpPr>
          <p:sp>
            <p:nvSpPr>
              <p:cNvPr id="33"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34"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30" name="Group 33"/>
          <p:cNvGrpSpPr>
            <a:grpSpLocks/>
          </p:cNvGrpSpPr>
          <p:nvPr/>
        </p:nvGrpSpPr>
        <p:grpSpPr bwMode="auto">
          <a:xfrm>
            <a:off x="1780844" y="4266169"/>
            <a:ext cx="6037274" cy="346075"/>
            <a:chOff x="1096" y="3143"/>
            <a:chExt cx="3803" cy="218"/>
          </a:xfrm>
        </p:grpSpPr>
        <p:sp>
          <p:nvSpPr>
            <p:cNvPr id="36" name="Text Box 34"/>
            <p:cNvSpPr txBox="1">
              <a:spLocks noChangeArrowheads="1"/>
            </p:cNvSpPr>
            <p:nvPr/>
          </p:nvSpPr>
          <p:spPr bwMode="auto">
            <a:xfrm>
              <a:off x="1359" y="3143"/>
              <a:ext cx="3540"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 what is the system achieving predictably? </a:t>
              </a:r>
            </a:p>
          </p:txBody>
        </p:sp>
        <p:grpSp>
          <p:nvGrpSpPr>
            <p:cNvPr id="32" name="Group 35"/>
            <p:cNvGrpSpPr>
              <a:grpSpLocks/>
            </p:cNvGrpSpPr>
            <p:nvPr/>
          </p:nvGrpSpPr>
          <p:grpSpPr bwMode="auto">
            <a:xfrm>
              <a:off x="1096" y="3148"/>
              <a:ext cx="192" cy="213"/>
              <a:chOff x="1344" y="2572"/>
              <a:chExt cx="192" cy="213"/>
            </a:xfrm>
          </p:grpSpPr>
          <p:sp>
            <p:nvSpPr>
              <p:cNvPr id="38"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39"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35" name="Group 38"/>
          <p:cNvGrpSpPr>
            <a:grpSpLocks/>
          </p:cNvGrpSpPr>
          <p:nvPr/>
        </p:nvGrpSpPr>
        <p:grpSpPr bwMode="auto">
          <a:xfrm>
            <a:off x="1196644" y="4920223"/>
            <a:ext cx="2873378" cy="584200"/>
            <a:chOff x="728" y="3555"/>
            <a:chExt cx="1810" cy="368"/>
          </a:xfrm>
        </p:grpSpPr>
        <p:sp>
          <p:nvSpPr>
            <p:cNvPr id="4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Type + Frequency</a:t>
              </a:r>
            </a:p>
            <a:p>
              <a:pPr>
                <a:buFontTx/>
                <a:buNone/>
                <a:defRPr/>
              </a:pPr>
              <a:r>
                <a:rPr lang="en-GB" sz="1600" dirty="0">
                  <a:solidFill>
                    <a:srgbClr val="0000FF"/>
                  </a:solidFill>
                  <a:latin typeface="+mn-lt"/>
                </a:rPr>
                <a:t>What matters?</a:t>
              </a:r>
            </a:p>
          </p:txBody>
        </p:sp>
        <p:grpSp>
          <p:nvGrpSpPr>
            <p:cNvPr id="37" name="Group 40"/>
            <p:cNvGrpSpPr>
              <a:grpSpLocks/>
            </p:cNvGrpSpPr>
            <p:nvPr/>
          </p:nvGrpSpPr>
          <p:grpSpPr bwMode="auto">
            <a:xfrm>
              <a:off x="728" y="3560"/>
              <a:ext cx="192" cy="213"/>
              <a:chOff x="1344" y="2572"/>
              <a:chExt cx="192" cy="213"/>
            </a:xfrm>
          </p:grpSpPr>
          <p:sp>
            <p:nvSpPr>
              <p:cNvPr id="4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4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40" name="Group 43"/>
          <p:cNvGrpSpPr>
            <a:grpSpLocks/>
          </p:cNvGrpSpPr>
          <p:nvPr/>
        </p:nvGrpSpPr>
        <p:grpSpPr bwMode="auto">
          <a:xfrm>
            <a:off x="6614782" y="1522969"/>
            <a:ext cx="1270000" cy="877887"/>
            <a:chOff x="4141" y="1415"/>
            <a:chExt cx="800" cy="553"/>
          </a:xfrm>
        </p:grpSpPr>
        <p:sp>
          <p:nvSpPr>
            <p:cNvPr id="46"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42" name="Group 45"/>
            <p:cNvGrpSpPr>
              <a:grpSpLocks/>
            </p:cNvGrpSpPr>
            <p:nvPr/>
          </p:nvGrpSpPr>
          <p:grpSpPr bwMode="auto">
            <a:xfrm>
              <a:off x="4141" y="1416"/>
              <a:ext cx="192" cy="213"/>
              <a:chOff x="1344" y="2572"/>
              <a:chExt cx="192" cy="213"/>
            </a:xfrm>
          </p:grpSpPr>
          <p:sp>
            <p:nvSpPr>
              <p:cNvPr id="50"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51"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48"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49"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45" name="Group 50"/>
          <p:cNvGrpSpPr>
            <a:grpSpLocks/>
          </p:cNvGrpSpPr>
          <p:nvPr/>
        </p:nvGrpSpPr>
        <p:grpSpPr bwMode="auto">
          <a:xfrm>
            <a:off x="5546394" y="2334181"/>
            <a:ext cx="2278063" cy="904875"/>
            <a:chOff x="3468" y="1926"/>
            <a:chExt cx="1435" cy="570"/>
          </a:xfrm>
        </p:grpSpPr>
        <p:sp>
          <p:nvSpPr>
            <p:cNvPr id="53"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47" name="Group 52"/>
            <p:cNvGrpSpPr>
              <a:grpSpLocks/>
            </p:cNvGrpSpPr>
            <p:nvPr/>
          </p:nvGrpSpPr>
          <p:grpSpPr bwMode="auto">
            <a:xfrm>
              <a:off x="3468" y="1926"/>
              <a:ext cx="192" cy="213"/>
              <a:chOff x="1344" y="2572"/>
              <a:chExt cx="192" cy="213"/>
            </a:xfrm>
          </p:grpSpPr>
          <p:sp>
            <p:nvSpPr>
              <p:cNvPr id="57"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58"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55"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56"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60" name="Tekstvak 59"/>
          <p:cNvSpPr txBox="1"/>
          <p:nvPr/>
        </p:nvSpPr>
        <p:spPr>
          <a:xfrm>
            <a:off x="44918" y="2344428"/>
            <a:ext cx="37702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61" name="Tekstvak 60"/>
          <p:cNvSpPr txBox="1"/>
          <p:nvPr/>
        </p:nvSpPr>
        <p:spPr>
          <a:xfrm>
            <a:off x="421944" y="6453336"/>
            <a:ext cx="2091150" cy="369332"/>
          </a:xfrm>
          <a:prstGeom prst="rect">
            <a:avLst/>
          </a:prstGeom>
          <a:noFill/>
        </p:spPr>
        <p:txBody>
          <a:bodyPr wrap="none" rtlCol="0">
            <a:spAutoFit/>
          </a:bodyPr>
          <a:lstStyle/>
          <a:p>
            <a:r>
              <a:rPr lang="nl-BE" dirty="0" err="1"/>
              <a:t>Seddon</a:t>
            </a:r>
            <a:r>
              <a:rPr lang="nl-BE" dirty="0"/>
              <a:t>, </a:t>
            </a:r>
            <a:r>
              <a:rPr lang="nl-BE" dirty="0" err="1"/>
              <a:t>Vanguard</a:t>
            </a:r>
            <a:endParaRPr lang="nl-BE" dirty="0"/>
          </a:p>
        </p:txBody>
      </p:sp>
      <p:sp>
        <p:nvSpPr>
          <p:cNvPr id="65" name="Ovale toelichting 18"/>
          <p:cNvSpPr/>
          <p:nvPr/>
        </p:nvSpPr>
        <p:spPr>
          <a:xfrm>
            <a:off x="1242351" y="2391331"/>
            <a:ext cx="4533711" cy="4383473"/>
          </a:xfrm>
          <a:prstGeom prst="wedgeEllipseCallout">
            <a:avLst>
              <a:gd name="adj1" fmla="val 52326"/>
              <a:gd name="adj2" fmla="val -43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System conditions = </a:t>
            </a:r>
          </a:p>
          <a:p>
            <a:pPr marL="285750" indent="-285750">
              <a:buFont typeface="Arial" panose="020B0604020202020204" pitchFamily="34" charset="0"/>
              <a:buChar char="•"/>
            </a:pPr>
            <a:r>
              <a:rPr lang="en-US" b="1" dirty="0">
                <a:solidFill>
                  <a:schemeClr val="tx1"/>
                </a:solidFill>
              </a:rPr>
              <a:t>structure (incl. roles and authority)</a:t>
            </a:r>
          </a:p>
          <a:p>
            <a:pPr marL="285750" indent="-285750">
              <a:buFont typeface="Arial" panose="020B0604020202020204" pitchFamily="34" charset="0"/>
              <a:buChar char="•"/>
            </a:pPr>
            <a:r>
              <a:rPr lang="en-US" b="1" dirty="0">
                <a:solidFill>
                  <a:schemeClr val="tx1"/>
                </a:solidFill>
              </a:rPr>
              <a:t>targets</a:t>
            </a:r>
          </a:p>
          <a:p>
            <a:pPr marL="285750" indent="-285750">
              <a:buFont typeface="Arial" panose="020B0604020202020204" pitchFamily="34" charset="0"/>
              <a:buChar char="•"/>
            </a:pPr>
            <a:r>
              <a:rPr lang="en-US" b="1" dirty="0">
                <a:solidFill>
                  <a:schemeClr val="tx1"/>
                </a:solidFill>
              </a:rPr>
              <a:t>process design</a:t>
            </a:r>
          </a:p>
          <a:p>
            <a:pPr marL="285750" indent="-285750">
              <a:buFont typeface="Arial" panose="020B0604020202020204" pitchFamily="34" charset="0"/>
              <a:buChar char="•"/>
            </a:pPr>
            <a:r>
              <a:rPr lang="en-US" b="1" dirty="0">
                <a:solidFill>
                  <a:schemeClr val="tx1"/>
                </a:solidFill>
              </a:rPr>
              <a:t>procedures (incl. for managing absenteeism, appraisal of staff, inspection…)</a:t>
            </a:r>
          </a:p>
          <a:p>
            <a:pPr marL="285750" indent="-285750">
              <a:buFont typeface="Arial" panose="020B0604020202020204" pitchFamily="34" charset="0"/>
              <a:buChar char="•"/>
            </a:pPr>
            <a:r>
              <a:rPr lang="en-US" b="1" dirty="0">
                <a:solidFill>
                  <a:schemeClr val="tx1"/>
                </a:solidFill>
              </a:rPr>
              <a:t>incentives</a:t>
            </a:r>
          </a:p>
          <a:p>
            <a:pPr marL="285750" indent="-285750">
              <a:buFont typeface="Arial" panose="020B0604020202020204" pitchFamily="34" charset="0"/>
              <a:buChar char="•"/>
            </a:pPr>
            <a:r>
              <a:rPr lang="en-US" b="1" dirty="0">
                <a:solidFill>
                  <a:schemeClr val="tx1"/>
                </a:solidFill>
              </a:rPr>
              <a:t>IT…</a:t>
            </a:r>
          </a:p>
        </p:txBody>
      </p:sp>
      <p:sp>
        <p:nvSpPr>
          <p:cNvPr id="66" name="Ovale toelichting 19"/>
          <p:cNvSpPr/>
          <p:nvPr/>
        </p:nvSpPr>
        <p:spPr>
          <a:xfrm>
            <a:off x="5384800" y="3873262"/>
            <a:ext cx="3759200" cy="2580074"/>
          </a:xfrm>
          <a:prstGeom prst="wedgeEllipseCallout">
            <a:avLst>
              <a:gd name="adj1" fmla="val -68806"/>
              <a:gd name="adj2" fmla="val -14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solidFill>
                  <a:schemeClr val="tx1"/>
                </a:solidFill>
              </a:rPr>
              <a:t>Everything</a:t>
            </a:r>
            <a:r>
              <a:rPr lang="nl-BE" sz="2400" dirty="0">
                <a:solidFill>
                  <a:schemeClr val="tx1"/>
                </a:solidFill>
              </a:rPr>
              <a:t> </a:t>
            </a:r>
            <a:r>
              <a:rPr lang="nl-BE" sz="2400" dirty="0" err="1">
                <a:solidFill>
                  <a:schemeClr val="tx1"/>
                </a:solidFill>
              </a:rPr>
              <a:t>people</a:t>
            </a:r>
            <a:r>
              <a:rPr lang="nl-BE" sz="2400" dirty="0">
                <a:solidFill>
                  <a:schemeClr val="tx1"/>
                </a:solidFill>
              </a:rPr>
              <a:t> </a:t>
            </a:r>
            <a:r>
              <a:rPr lang="nl-BE" sz="2400" dirty="0" err="1">
                <a:solidFill>
                  <a:schemeClr val="tx1"/>
                </a:solidFill>
              </a:rPr>
              <a:t>assume</a:t>
            </a:r>
            <a:r>
              <a:rPr lang="nl-BE" sz="2400" dirty="0">
                <a:solidFill>
                  <a:schemeClr val="tx1"/>
                </a:solidFill>
              </a:rPr>
              <a:t> CANNOT </a:t>
            </a:r>
            <a:r>
              <a:rPr lang="nl-BE" sz="2400" dirty="0" err="1">
                <a:solidFill>
                  <a:schemeClr val="tx1"/>
                </a:solidFill>
              </a:rPr>
              <a:t>be</a:t>
            </a:r>
            <a:r>
              <a:rPr lang="nl-BE" sz="2400" dirty="0">
                <a:solidFill>
                  <a:schemeClr val="tx1"/>
                </a:solidFill>
              </a:rPr>
              <a:t> </a:t>
            </a:r>
            <a:r>
              <a:rPr lang="nl-BE" sz="2400" dirty="0" err="1">
                <a:solidFill>
                  <a:schemeClr val="tx1"/>
                </a:solidFill>
              </a:rPr>
              <a:t>changed</a:t>
            </a:r>
            <a:r>
              <a:rPr lang="nl-BE" sz="2400" dirty="0">
                <a:solidFill>
                  <a:schemeClr val="tx1"/>
                </a:solidFill>
              </a:rPr>
              <a:t>!</a:t>
            </a:r>
          </a:p>
        </p:txBody>
      </p:sp>
    </p:spTree>
    <p:extLst>
      <p:ext uri="{BB962C8B-B14F-4D97-AF65-F5344CB8AC3E}">
        <p14:creationId xmlns:p14="http://schemas.microsoft.com/office/powerpoint/2010/main" xmlns="" val="12385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43"/>
          <p:cNvGrpSpPr>
            <a:grpSpLocks/>
          </p:cNvGrpSpPr>
          <p:nvPr/>
        </p:nvGrpSpPr>
        <p:grpSpPr bwMode="auto">
          <a:xfrm>
            <a:off x="6614782" y="1522969"/>
            <a:ext cx="1270000" cy="877887"/>
            <a:chOff x="4141" y="1415"/>
            <a:chExt cx="800" cy="553"/>
          </a:xfrm>
        </p:grpSpPr>
        <p:sp>
          <p:nvSpPr>
            <p:cNvPr id="12325"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11"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xmlns=""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6. Thinking</a:t>
            </a:r>
            <a:endParaRPr lang="en-GB" sz="3200" b="1" noProof="0">
              <a:latin typeface="Calibri" pitchFamily="34" charset="0"/>
              <a:cs typeface="Calibri" pitchFamily="34" charset="0"/>
            </a:endParaRPr>
          </a:p>
        </p:txBody>
      </p:sp>
      <p:pic>
        <p:nvPicPr>
          <p:cNvPr id="4" name="Picture 4" descr="http://notesonleadership.files.wordpress.com/2011/04/theory-x-and-y.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0101" y="1428439"/>
            <a:ext cx="4665732" cy="41754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80621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91264" cy="504056"/>
          </a:xfrm>
        </p:spPr>
        <p:txBody>
          <a:bodyPr/>
          <a:lstStyle/>
          <a:p>
            <a:pPr algn="ctr"/>
            <a:r>
              <a:rPr lang="en-GB" noProof="0" smtClean="0">
                <a:solidFill>
                  <a:schemeClr val="tx1"/>
                </a:solidFill>
                <a:latin typeface="Calibri" pitchFamily="34" charset="0"/>
                <a:cs typeface="Calibri" pitchFamily="34" charset="0"/>
              </a:rPr>
              <a:t>6. Thinking</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52481" y="1880828"/>
            <a:ext cx="8352928" cy="3744416"/>
          </a:xfrm>
        </p:spPr>
        <p:txBody>
          <a:bodyPr>
            <a:normAutofit/>
          </a:bodyPr>
          <a:lstStyle/>
          <a:p>
            <a:pPr>
              <a:spcBef>
                <a:spcPts val="1200"/>
              </a:spcBef>
            </a:pPr>
            <a:r>
              <a:rPr lang="en-GB" sz="2800" noProof="0" smtClean="0">
                <a:latin typeface="Calibri" pitchFamily="34" charset="0"/>
                <a:cs typeface="Calibri" pitchFamily="34" charset="0"/>
              </a:rPr>
              <a:t>Systems thinking is changing the role of managers</a:t>
            </a:r>
          </a:p>
          <a:p>
            <a:pPr>
              <a:spcBef>
                <a:spcPts val="1200"/>
              </a:spcBef>
            </a:pPr>
            <a:r>
              <a:rPr lang="en-GB" sz="2800" noProof="0" smtClean="0">
                <a:latin typeface="Calibri" pitchFamily="34" charset="0"/>
                <a:cs typeface="Calibri" pitchFamily="34" charset="0"/>
              </a:rPr>
              <a:t>Their role should be in focus and thinking about the system as a whole, not measurement and control of particularities.</a:t>
            </a:r>
          </a:p>
          <a:p>
            <a:pPr>
              <a:spcBef>
                <a:spcPts val="1200"/>
              </a:spcBef>
            </a:pPr>
            <a:r>
              <a:rPr lang="en-GB" sz="2800" noProof="0" smtClean="0">
                <a:latin typeface="Calibri" pitchFamily="34" charset="0"/>
                <a:cs typeface="Calibri" pitchFamily="34" charset="0"/>
              </a:rPr>
              <a:t>Change in thinking is necessary to change the system</a:t>
            </a:r>
            <a:endParaRPr lang="en-GB" sz="2800" noProof="0">
              <a:latin typeface="Calibri" pitchFamily="34" charset="0"/>
              <a:cs typeface="Calibri" pitchFamily="34" charset="0"/>
            </a:endParaRPr>
          </a:p>
        </p:txBody>
      </p:sp>
    </p:spTree>
    <p:extLst>
      <p:ext uri="{BB962C8B-B14F-4D97-AF65-F5344CB8AC3E}">
        <p14:creationId xmlns:p14="http://schemas.microsoft.com/office/powerpoint/2010/main" xmlns="" val="6015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91264" cy="504056"/>
          </a:xfrm>
        </p:spPr>
        <p:txBody>
          <a:bodyPr/>
          <a:lstStyle/>
          <a:p>
            <a:pPr algn="ctr"/>
            <a:r>
              <a:rPr lang="en-GB" noProof="0" smtClean="0">
                <a:solidFill>
                  <a:schemeClr val="tx1"/>
                </a:solidFill>
                <a:latin typeface="Calibri" pitchFamily="34" charset="0"/>
                <a:cs typeface="Calibri" pitchFamily="34" charset="0"/>
              </a:rPr>
              <a:t>6. Thinking</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526722" y="2168860"/>
            <a:ext cx="8172908" cy="2844316"/>
          </a:xfrm>
        </p:spPr>
        <p:txBody>
          <a:bodyPr>
            <a:normAutofit/>
          </a:bodyPr>
          <a:lstStyle/>
          <a:p>
            <a:r>
              <a:rPr lang="en-GB" sz="2800" noProof="0" dirty="0" smtClean="0">
                <a:latin typeface="Calibri" pitchFamily="34" charset="0"/>
                <a:cs typeface="Calibri" pitchFamily="34" charset="0"/>
              </a:rPr>
              <a:t>In housing case, these management assumptions were changed:</a:t>
            </a:r>
          </a:p>
          <a:p>
            <a:pPr lvl="1">
              <a:spcBef>
                <a:spcPts val="1200"/>
              </a:spcBef>
            </a:pPr>
            <a:r>
              <a:rPr lang="en-GB" sz="2600" noProof="0" dirty="0" smtClean="0">
                <a:latin typeface="Calibri" pitchFamily="34" charset="0"/>
                <a:cs typeface="Calibri" pitchFamily="34" charset="0"/>
              </a:rPr>
              <a:t>Performance-based salaries (more activities =&gt; more money) will </a:t>
            </a:r>
            <a:r>
              <a:rPr lang="en-GB" sz="2600" noProof="0" dirty="0" err="1" smtClean="0">
                <a:latin typeface="Calibri" pitchFamily="34" charset="0"/>
                <a:cs typeface="Calibri" pitchFamily="34" charset="0"/>
              </a:rPr>
              <a:t>maximalize</a:t>
            </a:r>
            <a:r>
              <a:rPr lang="en-GB" sz="2600" noProof="0" dirty="0" smtClean="0">
                <a:latin typeface="Calibri" pitchFamily="34" charset="0"/>
                <a:cs typeface="Calibri" pitchFamily="34" charset="0"/>
              </a:rPr>
              <a:t> the performance.</a:t>
            </a:r>
          </a:p>
          <a:p>
            <a:pPr lvl="1">
              <a:spcBef>
                <a:spcPts val="1200"/>
              </a:spcBef>
            </a:pPr>
            <a:r>
              <a:rPr lang="en-GB" sz="2600" noProof="0" dirty="0" smtClean="0">
                <a:latin typeface="Calibri" pitchFamily="34" charset="0"/>
                <a:cs typeface="Calibri" pitchFamily="34" charset="0"/>
              </a:rPr>
              <a:t>One cannot trust to tradesmen, thus standardized amount of materials has to be allocated to them.</a:t>
            </a:r>
            <a:endParaRPr lang="en-GB" noProof="0" dirty="0">
              <a:latin typeface="Calibri" pitchFamily="34" charset="0"/>
              <a:cs typeface="Calibri" pitchFamily="34" charset="0"/>
            </a:endParaRPr>
          </a:p>
        </p:txBody>
      </p:sp>
    </p:spTree>
    <p:extLst>
      <p:ext uri="{BB962C8B-B14F-4D97-AF65-F5344CB8AC3E}">
        <p14:creationId xmlns:p14="http://schemas.microsoft.com/office/powerpoint/2010/main" xmlns="" val="40504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Conclusion</a:t>
            </a:r>
            <a:endParaRPr lang="en-GB" noProof="0"/>
          </a:p>
        </p:txBody>
      </p:sp>
      <p:sp>
        <p:nvSpPr>
          <p:cNvPr id="5" name="Wolkvormige toelichting 4"/>
          <p:cNvSpPr/>
          <p:nvPr/>
        </p:nvSpPr>
        <p:spPr>
          <a:xfrm>
            <a:off x="668738" y="971267"/>
            <a:ext cx="4176216"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smtClean="0"/>
              <a:t>The </a:t>
            </a:r>
            <a:r>
              <a:rPr lang="nl-BE" sz="2000" b="1" dirty="0" err="1" smtClean="0"/>
              <a:t>Vanguard</a:t>
            </a:r>
            <a:r>
              <a:rPr lang="nl-BE" sz="2000" b="1" dirty="0" smtClean="0"/>
              <a:t> </a:t>
            </a:r>
            <a:r>
              <a:rPr lang="nl-BE" sz="2000" b="1" dirty="0" err="1" smtClean="0"/>
              <a:t>method</a:t>
            </a:r>
            <a:r>
              <a:rPr lang="nl-BE" sz="2000" b="1" dirty="0" smtClean="0"/>
              <a:t> is a </a:t>
            </a:r>
            <a:r>
              <a:rPr lang="nl-BE" sz="2000" b="1" dirty="0" err="1" smtClean="0"/>
              <a:t>good</a:t>
            </a:r>
            <a:r>
              <a:rPr lang="nl-BE" sz="2000" b="1" dirty="0" smtClean="0"/>
              <a:t> </a:t>
            </a:r>
            <a:r>
              <a:rPr lang="nl-BE" sz="2000" b="1" dirty="0" err="1" smtClean="0"/>
              <a:t>starting</a:t>
            </a:r>
            <a:r>
              <a:rPr lang="nl-BE" sz="2000" b="1" dirty="0" smtClean="0"/>
              <a:t> </a:t>
            </a:r>
            <a:r>
              <a:rPr lang="nl-BE" sz="2000" b="1" dirty="0" err="1" smtClean="0"/>
              <a:t>place</a:t>
            </a:r>
            <a:r>
              <a:rPr lang="nl-BE" sz="2000" b="1" dirty="0" smtClean="0"/>
              <a:t> </a:t>
            </a:r>
            <a:r>
              <a:rPr lang="nl-BE" sz="2000" b="1" dirty="0" err="1" smtClean="0"/>
              <a:t>to</a:t>
            </a:r>
            <a:r>
              <a:rPr lang="nl-BE" sz="2000" b="1" dirty="0" smtClean="0"/>
              <a:t> re-</a:t>
            </a:r>
            <a:r>
              <a:rPr lang="nl-BE" sz="2000" b="1" dirty="0" err="1" smtClean="0"/>
              <a:t>establish</a:t>
            </a:r>
            <a:r>
              <a:rPr lang="nl-BE" sz="2000" b="1" dirty="0" smtClean="0"/>
              <a:t> trust </a:t>
            </a:r>
            <a:r>
              <a:rPr lang="nl-BE" sz="2000" b="1" dirty="0" err="1" smtClean="0"/>
              <a:t>between</a:t>
            </a:r>
            <a:r>
              <a:rPr lang="nl-BE" sz="2000" b="1" dirty="0" smtClean="0"/>
              <a:t> management </a:t>
            </a:r>
            <a:r>
              <a:rPr lang="nl-BE" sz="2000" b="1" dirty="0" err="1" smtClean="0"/>
              <a:t>and</a:t>
            </a:r>
            <a:r>
              <a:rPr lang="nl-BE" sz="2000" b="1" dirty="0" smtClean="0"/>
              <a:t> line </a:t>
            </a:r>
            <a:r>
              <a:rPr lang="nl-BE" sz="2000" b="1" dirty="0" err="1" smtClean="0"/>
              <a:t>workers</a:t>
            </a:r>
            <a:r>
              <a:rPr lang="nl-BE" sz="2000" b="1" dirty="0" smtClean="0"/>
              <a:t>…</a:t>
            </a:r>
            <a:endParaRPr lang="nl-BE" sz="2000" b="1" dirty="0"/>
          </a:p>
        </p:txBody>
      </p:sp>
      <p:sp>
        <p:nvSpPr>
          <p:cNvPr id="6" name="Wolkvormige toelichting 5"/>
          <p:cNvSpPr/>
          <p:nvPr/>
        </p:nvSpPr>
        <p:spPr>
          <a:xfrm>
            <a:off x="4314966" y="971267"/>
            <a:ext cx="4583374"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smtClean="0"/>
              <a:t>…</a:t>
            </a:r>
            <a:r>
              <a:rPr lang="nl-BE" sz="2000" b="1" dirty="0" err="1" smtClean="0"/>
              <a:t>because</a:t>
            </a:r>
            <a:r>
              <a:rPr lang="nl-BE" sz="2000" b="1" dirty="0" smtClean="0"/>
              <a:t> managers get </a:t>
            </a:r>
            <a:r>
              <a:rPr lang="nl-BE" sz="2000" b="1" dirty="0" err="1" smtClean="0"/>
              <a:t>to</a:t>
            </a:r>
            <a:r>
              <a:rPr lang="nl-BE" sz="2000" b="1" dirty="0" smtClean="0"/>
              <a:t> </a:t>
            </a:r>
            <a:r>
              <a:rPr lang="nl-BE" sz="2000" b="1" dirty="0" err="1" smtClean="0"/>
              <a:t>understand</a:t>
            </a:r>
            <a:r>
              <a:rPr lang="nl-BE" sz="2000" b="1" dirty="0" smtClean="0"/>
              <a:t> performance is </a:t>
            </a:r>
            <a:r>
              <a:rPr lang="nl-BE" sz="2000" b="1" dirty="0" err="1" smtClean="0"/>
              <a:t>not</a:t>
            </a:r>
            <a:r>
              <a:rPr lang="nl-BE" sz="2000" b="1" dirty="0" smtClean="0"/>
              <a:t> a </a:t>
            </a:r>
            <a:r>
              <a:rPr lang="nl-BE" sz="2000" b="1" dirty="0" err="1" smtClean="0"/>
              <a:t>people</a:t>
            </a:r>
            <a:r>
              <a:rPr lang="nl-BE" sz="2000" b="1" dirty="0" smtClean="0"/>
              <a:t> </a:t>
            </a:r>
            <a:r>
              <a:rPr lang="nl-BE" sz="2000" b="1" dirty="0" err="1" smtClean="0"/>
              <a:t>problem</a:t>
            </a:r>
            <a:r>
              <a:rPr lang="nl-BE" sz="2000" b="1" dirty="0" smtClean="0"/>
              <a:t> </a:t>
            </a:r>
            <a:r>
              <a:rPr lang="nl-BE" sz="2000" b="1" dirty="0" err="1" smtClean="0"/>
              <a:t>and</a:t>
            </a:r>
            <a:r>
              <a:rPr lang="nl-BE" sz="2000" b="1" dirty="0" smtClean="0"/>
              <a:t> </a:t>
            </a:r>
            <a:r>
              <a:rPr lang="nl-BE" sz="2000" b="1" dirty="0" err="1" smtClean="0"/>
              <a:t>workers</a:t>
            </a:r>
            <a:r>
              <a:rPr lang="nl-BE" sz="2000" b="1" dirty="0" smtClean="0"/>
              <a:t> </a:t>
            </a:r>
            <a:r>
              <a:rPr lang="nl-BE" sz="2000" b="1" dirty="0" err="1" smtClean="0"/>
              <a:t>see</a:t>
            </a:r>
            <a:r>
              <a:rPr lang="nl-BE" sz="2000" b="1" dirty="0" smtClean="0"/>
              <a:t> </a:t>
            </a:r>
            <a:r>
              <a:rPr lang="nl-BE" sz="2000" b="1" dirty="0" err="1" smtClean="0"/>
              <a:t>that</a:t>
            </a:r>
            <a:r>
              <a:rPr lang="nl-BE" sz="2000" b="1" dirty="0" smtClean="0"/>
              <a:t> management changes </a:t>
            </a:r>
            <a:r>
              <a:rPr lang="nl-BE" sz="2000" b="1" dirty="0" err="1" smtClean="0"/>
              <a:t>its</a:t>
            </a:r>
            <a:r>
              <a:rPr lang="nl-BE" sz="2000" b="1" dirty="0" smtClean="0"/>
              <a:t> thinking …</a:t>
            </a:r>
            <a:endParaRPr lang="nl-BE" sz="2000" b="1" dirty="0"/>
          </a:p>
        </p:txBody>
      </p:sp>
    </p:spTree>
    <p:extLst>
      <p:ext uri="{BB962C8B-B14F-4D97-AF65-F5344CB8AC3E}">
        <p14:creationId xmlns:p14="http://schemas.microsoft.com/office/powerpoint/2010/main" xmlns="" val="309305414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51" y="0"/>
            <a:ext cx="8229600" cy="1143000"/>
          </a:xfrm>
        </p:spPr>
        <p:txBody>
          <a:bodyPr/>
          <a:lstStyle/>
          <a:p>
            <a:r>
              <a:rPr lang="en-GB" sz="3200" b="1" noProof="0" smtClean="0">
                <a:latin typeface="Calibri" pitchFamily="34" charset="0"/>
                <a:cs typeface="Calibri" pitchFamily="34" charset="0"/>
              </a:rPr>
              <a:t>What to be careful about in service provision</a:t>
            </a:r>
            <a:r>
              <a:rPr lang="en-GB" sz="2800" noProof="0" smtClean="0"/>
              <a:t>?</a:t>
            </a:r>
            <a:endParaRPr lang="en-GB" sz="2800" noProof="0"/>
          </a:p>
        </p:txBody>
      </p:sp>
      <p:sp>
        <p:nvSpPr>
          <p:cNvPr id="3" name="Tijdelijke aanduiding voor inhoud 2"/>
          <p:cNvSpPr>
            <a:spLocks noGrp="1"/>
          </p:cNvSpPr>
          <p:nvPr>
            <p:ph idx="1"/>
          </p:nvPr>
        </p:nvSpPr>
        <p:spPr>
          <a:xfrm>
            <a:off x="470848" y="858267"/>
            <a:ext cx="8229600" cy="5076825"/>
          </a:xfrm>
        </p:spPr>
        <p:txBody>
          <a:bodyPr/>
          <a:lstStyle/>
          <a:p>
            <a:r>
              <a:rPr lang="en-GB" sz="1800" noProof="0" smtClean="0"/>
              <a:t>Dumbing people down with procedures</a:t>
            </a:r>
          </a:p>
          <a:p>
            <a:pPr lvl="1"/>
            <a:r>
              <a:rPr lang="en-GB" sz="1600" noProof="0" smtClean="0"/>
              <a:t>Scripts, computer driven diagnostics screens…</a:t>
            </a:r>
          </a:p>
          <a:p>
            <a:r>
              <a:rPr lang="en-GB" sz="1800" noProof="0" smtClean="0"/>
              <a:t>Locate the expertise that can statisfy the client BEHIND the first point of contact in back offices</a:t>
            </a:r>
          </a:p>
          <a:p>
            <a:pPr lvl="1"/>
            <a:r>
              <a:rPr lang="en-GB" sz="1600" noProof="0" smtClean="0"/>
              <a:t>If the demand is rare, you should still have an expert in the common demand able to assess that the more specific expertise is required and then “pull” it to increase their competence</a:t>
            </a:r>
          </a:p>
          <a:p>
            <a:pPr lvl="1"/>
            <a:r>
              <a:rPr lang="en-GB" sz="1600" noProof="0" smtClean="0"/>
              <a:t>This represents on the job learning</a:t>
            </a:r>
          </a:p>
          <a:p>
            <a:r>
              <a:rPr lang="en-GB" sz="1800" noProof="0" smtClean="0"/>
              <a:t>Measure (and set targets for) how many “pieces” of work people do and manage for this, using procedures, standards, measures to control behaviour as they will all become the de facto purposes rather than satisfy client demand</a:t>
            </a:r>
          </a:p>
          <a:p>
            <a:r>
              <a:rPr lang="en-GB" sz="1800" noProof="0" smtClean="0"/>
              <a:t>Try to prioritise “important” customers</a:t>
            </a:r>
          </a:p>
          <a:p>
            <a:r>
              <a:rPr lang="en-GB" sz="1800" noProof="0" smtClean="0"/>
              <a:t>*Increase functional specialisation</a:t>
            </a:r>
            <a:endParaRPr lang="en-GB" sz="1600" noProof="0" smtClean="0"/>
          </a:p>
          <a:p>
            <a:r>
              <a:rPr lang="en-GB" sz="1800" noProof="0" smtClean="0"/>
              <a:t>Use IT to replace people or to digitalise the current way of working:</a:t>
            </a:r>
          </a:p>
          <a:p>
            <a:pPr lvl="1"/>
            <a:r>
              <a:rPr lang="en-GB" sz="1400" noProof="0" smtClean="0"/>
              <a:t>Turn service requests into work packages to be moved around electronically</a:t>
            </a:r>
          </a:p>
          <a:p>
            <a:pPr lvl="1"/>
            <a:r>
              <a:rPr lang="en-GB" sz="1400" noProof="0" smtClean="0"/>
              <a:t>Just digitalises waste if system not redesigned first</a:t>
            </a:r>
          </a:p>
          <a:p>
            <a:r>
              <a:rPr lang="en-GB" sz="1800" noProof="0" smtClean="0"/>
              <a:t>Outsource to lower cost organisations / countries (outsource waste)</a:t>
            </a:r>
          </a:p>
          <a:p>
            <a:endParaRPr lang="en-GB" sz="1800" noProof="0"/>
          </a:p>
        </p:txBody>
      </p:sp>
      <p:sp>
        <p:nvSpPr>
          <p:cNvPr id="5" name="Tekstvak 4"/>
          <p:cNvSpPr txBox="1"/>
          <p:nvPr/>
        </p:nvSpPr>
        <p:spPr>
          <a:xfrm>
            <a:off x="1951630" y="6174629"/>
            <a:ext cx="4271749" cy="430887"/>
          </a:xfrm>
          <a:prstGeom prst="rect">
            <a:avLst/>
          </a:prstGeom>
          <a:noFill/>
        </p:spPr>
        <p:txBody>
          <a:bodyPr wrap="square" rtlCol="0">
            <a:spAutoFit/>
          </a:bodyPr>
          <a:lstStyle/>
          <a:p>
            <a:r>
              <a:rPr lang="nl-BE" sz="1100" dirty="0" smtClean="0"/>
              <a:t>*</a:t>
            </a:r>
            <a:r>
              <a:rPr lang="nl-BE" sz="1100" dirty="0" err="1" smtClean="0"/>
              <a:t>Why</a:t>
            </a:r>
            <a:r>
              <a:rPr lang="nl-BE" sz="1100" dirty="0" smtClean="0"/>
              <a:t> </a:t>
            </a:r>
            <a:r>
              <a:rPr lang="nl-BE" sz="1100" dirty="0" err="1" smtClean="0"/>
              <a:t>aren’t</a:t>
            </a:r>
            <a:r>
              <a:rPr lang="nl-BE" sz="1100" dirty="0" smtClean="0"/>
              <a:t> we </a:t>
            </a:r>
            <a:r>
              <a:rPr lang="nl-BE" sz="1100" dirty="0" err="1" smtClean="0"/>
              <a:t>all</a:t>
            </a:r>
            <a:r>
              <a:rPr lang="nl-BE" sz="1100" dirty="0" smtClean="0"/>
              <a:t> </a:t>
            </a:r>
            <a:r>
              <a:rPr lang="nl-BE" sz="1100" dirty="0" err="1" smtClean="0"/>
              <a:t>working</a:t>
            </a:r>
            <a:r>
              <a:rPr lang="nl-BE" sz="1100" dirty="0" smtClean="0"/>
              <a:t> for </a:t>
            </a:r>
            <a:r>
              <a:rPr lang="nl-BE" sz="1100" dirty="0" err="1" smtClean="0"/>
              <a:t>learning</a:t>
            </a:r>
            <a:r>
              <a:rPr lang="nl-BE" sz="1100" dirty="0" smtClean="0"/>
              <a:t> </a:t>
            </a:r>
            <a:r>
              <a:rPr lang="nl-BE" sz="1100" dirty="0" err="1" smtClean="0"/>
              <a:t>organisations</a:t>
            </a:r>
            <a:r>
              <a:rPr lang="nl-BE" sz="1100" dirty="0" smtClean="0"/>
              <a:t>? E-</a:t>
            </a:r>
            <a:r>
              <a:rPr lang="nl-BE" sz="1100" dirty="0" err="1" smtClean="0"/>
              <a:t>organisations</a:t>
            </a:r>
            <a:r>
              <a:rPr lang="nl-BE" sz="1100" dirty="0" smtClean="0"/>
              <a:t> </a:t>
            </a:r>
            <a:r>
              <a:rPr lang="nl-BE" sz="1100" dirty="0" err="1" smtClean="0"/>
              <a:t>and</a:t>
            </a:r>
            <a:r>
              <a:rPr lang="nl-BE" sz="1100" dirty="0" smtClean="0"/>
              <a:t> </a:t>
            </a:r>
            <a:r>
              <a:rPr lang="nl-BE" sz="1100" dirty="0" err="1" smtClean="0"/>
              <a:t>people</a:t>
            </a:r>
            <a:r>
              <a:rPr lang="nl-BE" sz="1100" dirty="0" smtClean="0"/>
              <a:t> May 2010. vol 17, n2, </a:t>
            </a:r>
            <a:r>
              <a:rPr lang="nl-BE" sz="1100" dirty="0" err="1" smtClean="0"/>
              <a:t>Seddon</a:t>
            </a:r>
            <a:r>
              <a:rPr lang="nl-BE" sz="1100" dirty="0" smtClean="0"/>
              <a:t> et al</a:t>
            </a:r>
            <a:endParaRPr lang="nl-BE" sz="1100" dirty="0"/>
          </a:p>
        </p:txBody>
      </p:sp>
    </p:spTree>
    <p:extLst>
      <p:ext uri="{BB962C8B-B14F-4D97-AF65-F5344CB8AC3E}">
        <p14:creationId xmlns:p14="http://schemas.microsoft.com/office/powerpoint/2010/main" xmlns="" val="440970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229600" cy="1143000"/>
          </a:xfrm>
        </p:spPr>
        <p:txBody>
          <a:bodyPr/>
          <a:lstStyle/>
          <a:p>
            <a:r>
              <a:rPr lang="en-GB" sz="2800" b="1" noProof="0" smtClean="0">
                <a:latin typeface="Calibri" pitchFamily="34" charset="0"/>
                <a:cs typeface="Calibri" pitchFamily="34" charset="0"/>
              </a:rPr>
              <a:t>What to be careful about in service provision</a:t>
            </a:r>
            <a:r>
              <a:rPr lang="en-GB" sz="2800" noProof="0" smtClean="0"/>
              <a:t>?</a:t>
            </a:r>
            <a:endParaRPr lang="en-GB" sz="2800" noProof="0"/>
          </a:p>
        </p:txBody>
      </p:sp>
      <p:sp>
        <p:nvSpPr>
          <p:cNvPr id="3" name="Tijdelijke aanduiding voor inhoud 2"/>
          <p:cNvSpPr>
            <a:spLocks noGrp="1"/>
          </p:cNvSpPr>
          <p:nvPr>
            <p:ph idx="1"/>
          </p:nvPr>
        </p:nvSpPr>
        <p:spPr>
          <a:xfrm>
            <a:off x="470848" y="858267"/>
            <a:ext cx="8229600" cy="5076825"/>
          </a:xfrm>
        </p:spPr>
        <p:txBody>
          <a:bodyPr/>
          <a:lstStyle/>
          <a:p>
            <a:r>
              <a:rPr lang="en-GB" sz="1800" noProof="0" smtClean="0"/>
              <a:t>Dumbing people down with procedures</a:t>
            </a:r>
          </a:p>
          <a:p>
            <a:pPr lvl="1"/>
            <a:r>
              <a:rPr lang="en-GB" sz="1600" noProof="0" smtClean="0"/>
              <a:t>Scripts, computer driven diagnostics screens…</a:t>
            </a:r>
          </a:p>
          <a:p>
            <a:r>
              <a:rPr lang="en-GB" sz="1800" noProof="0" smtClean="0"/>
              <a:t>Locate the expertise that can statisfy the client BEHIND the first point of contact in back offices</a:t>
            </a:r>
          </a:p>
          <a:p>
            <a:pPr lvl="1"/>
            <a:r>
              <a:rPr lang="en-GB" sz="1600" noProof="0" smtClean="0"/>
              <a:t>If the demand is rare, you should still have an expert in the common demand able to assess that the more specific expertise is required and then “pull” it to increase their competence</a:t>
            </a:r>
          </a:p>
          <a:p>
            <a:pPr lvl="1"/>
            <a:r>
              <a:rPr lang="en-GB" sz="1600" noProof="0" smtClean="0"/>
              <a:t>This represents on the job learning</a:t>
            </a:r>
          </a:p>
          <a:p>
            <a:r>
              <a:rPr lang="en-GB" sz="1800" noProof="0" smtClean="0"/>
              <a:t>Measure (and set targets for) how many “pieces” of work people do and manage for this, using procedures, standards, measures to control behaviour as they will all become the de facto purposes rather than satisfy client demand</a:t>
            </a:r>
          </a:p>
          <a:p>
            <a:r>
              <a:rPr lang="en-GB" sz="1800" noProof="0" smtClean="0"/>
              <a:t>Try to prioritise “important” customers</a:t>
            </a:r>
          </a:p>
          <a:p>
            <a:r>
              <a:rPr lang="en-GB" sz="1800" noProof="0" smtClean="0"/>
              <a:t>*Increase functional specialisation</a:t>
            </a:r>
            <a:endParaRPr lang="en-GB" sz="1600" noProof="0" smtClean="0"/>
          </a:p>
          <a:p>
            <a:r>
              <a:rPr lang="en-GB" sz="1800" noProof="0" smtClean="0"/>
              <a:t>Use IT to replace people or to digitalise the current way of working:</a:t>
            </a:r>
          </a:p>
          <a:p>
            <a:pPr lvl="1"/>
            <a:r>
              <a:rPr lang="en-GB" sz="1400" noProof="0" smtClean="0"/>
              <a:t>Turn service requests into work packages to be moved around electronically</a:t>
            </a:r>
          </a:p>
          <a:p>
            <a:pPr lvl="1"/>
            <a:r>
              <a:rPr lang="en-GB" sz="1400" noProof="0" smtClean="0"/>
              <a:t>Just digitalises waste if system not redesigned first</a:t>
            </a:r>
          </a:p>
          <a:p>
            <a:r>
              <a:rPr lang="en-GB" sz="1800" noProof="0" smtClean="0"/>
              <a:t>Outsource to lower cost organisations / countries (outsource waste)</a:t>
            </a:r>
          </a:p>
          <a:p>
            <a:endParaRPr lang="en-GB" sz="1800" noProof="0"/>
          </a:p>
        </p:txBody>
      </p:sp>
      <p:sp>
        <p:nvSpPr>
          <p:cNvPr id="5" name="Tekstvak 4"/>
          <p:cNvSpPr txBox="1"/>
          <p:nvPr/>
        </p:nvSpPr>
        <p:spPr>
          <a:xfrm>
            <a:off x="1951630" y="6174629"/>
            <a:ext cx="4271749" cy="430887"/>
          </a:xfrm>
          <a:prstGeom prst="rect">
            <a:avLst/>
          </a:prstGeom>
          <a:noFill/>
        </p:spPr>
        <p:txBody>
          <a:bodyPr wrap="square" rtlCol="0">
            <a:spAutoFit/>
          </a:bodyPr>
          <a:lstStyle/>
          <a:p>
            <a:r>
              <a:rPr lang="nl-BE" sz="1100" dirty="0" smtClean="0"/>
              <a:t>*</a:t>
            </a:r>
            <a:r>
              <a:rPr lang="nl-BE" sz="1100" dirty="0" err="1" smtClean="0"/>
              <a:t>Why</a:t>
            </a:r>
            <a:r>
              <a:rPr lang="nl-BE" sz="1100" dirty="0" smtClean="0"/>
              <a:t> </a:t>
            </a:r>
            <a:r>
              <a:rPr lang="nl-BE" sz="1100" dirty="0" err="1" smtClean="0"/>
              <a:t>aren’t</a:t>
            </a:r>
            <a:r>
              <a:rPr lang="nl-BE" sz="1100" dirty="0" smtClean="0"/>
              <a:t> we </a:t>
            </a:r>
            <a:r>
              <a:rPr lang="nl-BE" sz="1100" dirty="0" err="1" smtClean="0"/>
              <a:t>all</a:t>
            </a:r>
            <a:r>
              <a:rPr lang="nl-BE" sz="1100" dirty="0" smtClean="0"/>
              <a:t> </a:t>
            </a:r>
            <a:r>
              <a:rPr lang="nl-BE" sz="1100" dirty="0" err="1" smtClean="0"/>
              <a:t>working</a:t>
            </a:r>
            <a:r>
              <a:rPr lang="nl-BE" sz="1100" dirty="0" smtClean="0"/>
              <a:t> for </a:t>
            </a:r>
            <a:r>
              <a:rPr lang="nl-BE" sz="1100" dirty="0" err="1" smtClean="0"/>
              <a:t>learning</a:t>
            </a:r>
            <a:r>
              <a:rPr lang="nl-BE" sz="1100" dirty="0" smtClean="0"/>
              <a:t> </a:t>
            </a:r>
            <a:r>
              <a:rPr lang="nl-BE" sz="1100" dirty="0" err="1" smtClean="0"/>
              <a:t>organisations</a:t>
            </a:r>
            <a:r>
              <a:rPr lang="nl-BE" sz="1100" dirty="0" smtClean="0"/>
              <a:t>? E-</a:t>
            </a:r>
            <a:r>
              <a:rPr lang="nl-BE" sz="1100" dirty="0" err="1" smtClean="0"/>
              <a:t>organisations</a:t>
            </a:r>
            <a:r>
              <a:rPr lang="nl-BE" sz="1100" dirty="0" smtClean="0"/>
              <a:t> </a:t>
            </a:r>
            <a:r>
              <a:rPr lang="nl-BE" sz="1100" dirty="0" err="1" smtClean="0"/>
              <a:t>and</a:t>
            </a:r>
            <a:r>
              <a:rPr lang="nl-BE" sz="1100" dirty="0" smtClean="0"/>
              <a:t> </a:t>
            </a:r>
            <a:r>
              <a:rPr lang="nl-BE" sz="1100" dirty="0" err="1" smtClean="0"/>
              <a:t>people</a:t>
            </a:r>
            <a:r>
              <a:rPr lang="nl-BE" sz="1100" dirty="0" smtClean="0"/>
              <a:t> May 2010. vol 17, n2, </a:t>
            </a:r>
            <a:r>
              <a:rPr lang="nl-BE" sz="1100" dirty="0" err="1" smtClean="0"/>
              <a:t>Seddon</a:t>
            </a:r>
            <a:r>
              <a:rPr lang="nl-BE" sz="1100" dirty="0" smtClean="0"/>
              <a:t> et al</a:t>
            </a:r>
            <a:endParaRPr lang="nl-BE" sz="1100" dirty="0"/>
          </a:p>
        </p:txBody>
      </p:sp>
      <p:sp>
        <p:nvSpPr>
          <p:cNvPr id="6" name="Ovale toelichting 5"/>
          <p:cNvSpPr/>
          <p:nvPr/>
        </p:nvSpPr>
        <p:spPr>
          <a:xfrm>
            <a:off x="1485103" y="954888"/>
            <a:ext cx="6359857" cy="406703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800" dirty="0" err="1" smtClean="0"/>
              <a:t>Anything</a:t>
            </a:r>
            <a:r>
              <a:rPr lang="nl-BE" sz="2800" dirty="0" smtClean="0"/>
              <a:t> </a:t>
            </a:r>
            <a:r>
              <a:rPr lang="nl-BE" sz="2800" dirty="0" err="1" smtClean="0"/>
              <a:t>that</a:t>
            </a:r>
            <a:r>
              <a:rPr lang="nl-BE" sz="2800" dirty="0" smtClean="0"/>
              <a:t> </a:t>
            </a:r>
            <a:r>
              <a:rPr lang="nl-BE" sz="2800" dirty="0" err="1" smtClean="0"/>
              <a:t>can</a:t>
            </a:r>
            <a:r>
              <a:rPr lang="nl-BE" sz="2800" dirty="0" smtClean="0"/>
              <a:t> </a:t>
            </a:r>
            <a:r>
              <a:rPr lang="nl-BE" sz="2800" dirty="0" err="1" smtClean="0"/>
              <a:t>reduce</a:t>
            </a:r>
            <a:r>
              <a:rPr lang="nl-BE" sz="2800" dirty="0" smtClean="0"/>
              <a:t> the </a:t>
            </a:r>
            <a:r>
              <a:rPr lang="nl-BE" sz="2800" dirty="0" err="1" smtClean="0"/>
              <a:t>capacity</a:t>
            </a:r>
            <a:r>
              <a:rPr lang="nl-BE" sz="2800" dirty="0" smtClean="0"/>
              <a:t> </a:t>
            </a:r>
            <a:r>
              <a:rPr lang="nl-BE" sz="2800" dirty="0" err="1" smtClean="0"/>
              <a:t>to</a:t>
            </a:r>
            <a:r>
              <a:rPr lang="nl-BE" sz="2800" dirty="0" smtClean="0"/>
              <a:t> </a:t>
            </a:r>
            <a:r>
              <a:rPr lang="nl-BE" sz="2800" dirty="0" err="1" smtClean="0"/>
              <a:t>absorb</a:t>
            </a:r>
            <a:r>
              <a:rPr lang="nl-BE" sz="2800" dirty="0" smtClean="0"/>
              <a:t> </a:t>
            </a:r>
            <a:r>
              <a:rPr lang="nl-BE" sz="2800" dirty="0" err="1" smtClean="0"/>
              <a:t>variety</a:t>
            </a:r>
            <a:r>
              <a:rPr lang="nl-BE" sz="2800" dirty="0" smtClean="0"/>
              <a:t> is </a:t>
            </a:r>
            <a:r>
              <a:rPr lang="nl-BE" sz="2800" dirty="0" err="1" smtClean="0"/>
              <a:t>to</a:t>
            </a:r>
            <a:r>
              <a:rPr lang="nl-BE" sz="2800" dirty="0" smtClean="0"/>
              <a:t> </a:t>
            </a:r>
            <a:r>
              <a:rPr lang="nl-BE" sz="2800" dirty="0" err="1" smtClean="0"/>
              <a:t>be</a:t>
            </a:r>
            <a:r>
              <a:rPr lang="nl-BE" sz="2800" dirty="0" smtClean="0"/>
              <a:t> </a:t>
            </a:r>
            <a:r>
              <a:rPr lang="nl-BE" sz="2800" dirty="0" err="1" smtClean="0"/>
              <a:t>carefully</a:t>
            </a:r>
            <a:r>
              <a:rPr lang="nl-BE" sz="2800" dirty="0" smtClean="0"/>
              <a:t> </a:t>
            </a:r>
            <a:r>
              <a:rPr lang="nl-BE" sz="2800" dirty="0" err="1" smtClean="0"/>
              <a:t>scrutinised</a:t>
            </a:r>
            <a:r>
              <a:rPr lang="nl-BE" sz="2800" dirty="0" smtClean="0"/>
              <a:t>  </a:t>
            </a:r>
            <a:r>
              <a:rPr lang="nl-BE" sz="2800" dirty="0" err="1" smtClean="0"/>
              <a:t>because</a:t>
            </a:r>
            <a:r>
              <a:rPr lang="nl-BE" sz="2800" dirty="0" smtClean="0"/>
              <a:t> </a:t>
            </a:r>
            <a:r>
              <a:rPr lang="nl-BE" sz="2800" dirty="0" err="1" smtClean="0"/>
              <a:t>it</a:t>
            </a:r>
            <a:r>
              <a:rPr lang="nl-BE" sz="2800" dirty="0" smtClean="0"/>
              <a:t> leads </a:t>
            </a:r>
            <a:r>
              <a:rPr lang="nl-BE" sz="2800" dirty="0" err="1" smtClean="0"/>
              <a:t>to</a:t>
            </a:r>
            <a:r>
              <a:rPr lang="nl-BE" sz="2800" dirty="0" smtClean="0"/>
              <a:t> </a:t>
            </a:r>
            <a:r>
              <a:rPr lang="nl-BE" sz="2800" dirty="0" err="1" smtClean="0"/>
              <a:t>increases</a:t>
            </a:r>
            <a:r>
              <a:rPr lang="nl-BE" sz="2800" dirty="0" smtClean="0"/>
              <a:t> in </a:t>
            </a:r>
            <a:r>
              <a:rPr lang="nl-BE" sz="2800" dirty="0" err="1" smtClean="0"/>
              <a:t>variance</a:t>
            </a:r>
            <a:r>
              <a:rPr lang="nl-BE" sz="2800" dirty="0" smtClean="0"/>
              <a:t> </a:t>
            </a:r>
            <a:r>
              <a:rPr lang="nl-BE" sz="2800" dirty="0" err="1" smtClean="0"/>
              <a:t>and</a:t>
            </a:r>
            <a:r>
              <a:rPr lang="nl-BE" sz="2800" dirty="0" smtClean="0"/>
              <a:t> </a:t>
            </a:r>
            <a:r>
              <a:rPr lang="nl-BE" sz="2800" dirty="0" err="1" smtClean="0"/>
              <a:t>loss</a:t>
            </a:r>
            <a:r>
              <a:rPr lang="nl-BE" sz="2800" dirty="0" smtClean="0"/>
              <a:t> of control in end </a:t>
            </a:r>
            <a:r>
              <a:rPr lang="nl-BE" sz="2800" dirty="0" err="1" smtClean="0"/>
              <a:t>to</a:t>
            </a:r>
            <a:r>
              <a:rPr lang="nl-BE" sz="2800" dirty="0" smtClean="0"/>
              <a:t> end performance</a:t>
            </a:r>
            <a:endParaRPr lang="nl-BE" sz="2800" dirty="0"/>
          </a:p>
        </p:txBody>
      </p:sp>
    </p:spTree>
    <p:extLst>
      <p:ext uri="{BB962C8B-B14F-4D97-AF65-F5344CB8AC3E}">
        <p14:creationId xmlns:p14="http://schemas.microsoft.com/office/powerpoint/2010/main" xmlns="" val="3883179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err="1"/>
              <a:t>Bureaucratic</a:t>
            </a:r>
            <a:r>
              <a:rPr lang="nl-BE" dirty="0"/>
              <a:t> </a:t>
            </a:r>
            <a:r>
              <a:rPr lang="nl-BE" dirty="0" err="1"/>
              <a:t>regulating</a:t>
            </a:r>
            <a:r>
              <a:rPr lang="nl-BE" dirty="0"/>
              <a:t> </a:t>
            </a:r>
            <a:r>
              <a:rPr lang="nl-BE" dirty="0" err="1"/>
              <a:t>troubles</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49</a:t>
            </a:fld>
            <a:endParaRPr lang="en-US"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5022" y="1411569"/>
            <a:ext cx="5630228" cy="4178579"/>
          </a:xfrm>
          <a:prstGeom prst="rect">
            <a:avLst/>
          </a:prstGeom>
        </p:spPr>
      </p:pic>
    </p:spTree>
    <p:extLst>
      <p:ext uri="{BB962C8B-B14F-4D97-AF65-F5344CB8AC3E}">
        <p14:creationId xmlns:p14="http://schemas.microsoft.com/office/powerpoint/2010/main" xmlns="" val="3768984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 </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a:t>
            </a:fld>
            <a:endParaRPr lang="en-US" dirty="0"/>
          </a:p>
        </p:txBody>
      </p:sp>
      <p:sp>
        <p:nvSpPr>
          <p:cNvPr id="5" name="Obdélník 4"/>
          <p:cNvSpPr/>
          <p:nvPr/>
        </p:nvSpPr>
        <p:spPr>
          <a:xfrm>
            <a:off x="251520" y="5517232"/>
            <a:ext cx="8640960"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 xmlns:p14="http://schemas.microsoft.com/office/powerpoint/2010/main" val="364594757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rgbClr val="00B050"/>
          </a:solidFill>
        </p:spPr>
        <p:txBody>
          <a:bodyPr/>
          <a:lstStyle/>
          <a:p>
            <a:r>
              <a:rPr lang="cs-CZ" sz="2800" dirty="0" err="1" smtClean="0"/>
              <a:t>Danger</a:t>
            </a:r>
            <a:r>
              <a:rPr lang="cs-CZ" sz="2800" dirty="0" smtClean="0"/>
              <a:t> </a:t>
            </a:r>
            <a:r>
              <a:rPr lang="cs-CZ" sz="2800" dirty="0" err="1" smtClean="0"/>
              <a:t>of</a:t>
            </a:r>
            <a:r>
              <a:rPr lang="nl-BE" sz="2800" dirty="0" smtClean="0"/>
              <a:t> </a:t>
            </a:r>
            <a:r>
              <a:rPr lang="nl-BE" sz="2800" dirty="0"/>
              <a:t>“digital by default”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50</a:t>
            </a:fld>
            <a:endParaRPr lang="en-US" dirty="0"/>
          </a:p>
        </p:txBody>
      </p:sp>
      <p:pic>
        <p:nvPicPr>
          <p:cNvPr id="5" name="Afbeelding 4"/>
          <p:cNvPicPr>
            <a:picLocks noChangeAspect="1"/>
          </p:cNvPicPr>
          <p:nvPr/>
        </p:nvPicPr>
        <p:blipFill>
          <a:blip r:embed="rId2" cstate="print"/>
          <a:stretch>
            <a:fillRect/>
          </a:stretch>
        </p:blipFill>
        <p:spPr>
          <a:xfrm>
            <a:off x="365760" y="988880"/>
            <a:ext cx="3680460" cy="5869120"/>
          </a:xfrm>
          <a:prstGeom prst="rect">
            <a:avLst/>
          </a:prstGeom>
        </p:spPr>
      </p:pic>
    </p:spTree>
    <p:extLst>
      <p:ext uri="{BB962C8B-B14F-4D97-AF65-F5344CB8AC3E}">
        <p14:creationId xmlns:p14="http://schemas.microsoft.com/office/powerpoint/2010/main" xmlns="" val="185716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cs-CZ" sz="2800" dirty="0" err="1" smtClean="0"/>
              <a:t>Danger</a:t>
            </a:r>
            <a:r>
              <a:rPr lang="cs-CZ" sz="2800" dirty="0" smtClean="0"/>
              <a:t> </a:t>
            </a:r>
            <a:r>
              <a:rPr lang="cs-CZ" sz="2800" dirty="0" err="1" smtClean="0"/>
              <a:t>of</a:t>
            </a:r>
            <a:r>
              <a:rPr lang="nl-BE" sz="2800" dirty="0" smtClean="0"/>
              <a:t> “digital by default”</a:t>
            </a:r>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51</a:t>
            </a:fld>
            <a:endParaRPr lang="en-US" dirty="0"/>
          </a:p>
        </p:txBody>
      </p:sp>
      <p:pic>
        <p:nvPicPr>
          <p:cNvPr id="5" name="Afbeelding 4"/>
          <p:cNvPicPr>
            <a:picLocks noChangeAspect="1"/>
          </p:cNvPicPr>
          <p:nvPr/>
        </p:nvPicPr>
        <p:blipFill>
          <a:blip r:embed="rId2" cstate="print"/>
          <a:stretch>
            <a:fillRect/>
          </a:stretch>
        </p:blipFill>
        <p:spPr>
          <a:xfrm>
            <a:off x="22859" y="1948096"/>
            <a:ext cx="9330129" cy="2669624"/>
          </a:xfrm>
          <a:prstGeom prst="rect">
            <a:avLst/>
          </a:prstGeom>
        </p:spPr>
      </p:pic>
    </p:spTree>
    <p:extLst>
      <p:ext uri="{BB962C8B-B14F-4D97-AF65-F5344CB8AC3E}">
        <p14:creationId xmlns:p14="http://schemas.microsoft.com/office/powerpoint/2010/main" xmlns="" val="41713335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847" y="138161"/>
            <a:ext cx="8229600" cy="647700"/>
          </a:xfrm>
        </p:spPr>
        <p:txBody>
          <a:bodyPr>
            <a:normAutofit fontScale="90000"/>
          </a:bodyPr>
          <a:lstStyle/>
          <a:p>
            <a:r>
              <a:rPr lang="en-GB" sz="3600" b="1" noProof="0" smtClean="0">
                <a:latin typeface="Calibri" pitchFamily="34" charset="0"/>
                <a:cs typeface="Calibri" pitchFamily="34" charset="0"/>
              </a:rPr>
              <a:t>What to avoid in service provision</a:t>
            </a:r>
            <a:r>
              <a:rPr lang="en-GB" noProof="0" smtClean="0"/>
              <a:t>?</a:t>
            </a:r>
            <a:endParaRPr lang="en-GB" noProof="0"/>
          </a:p>
        </p:txBody>
      </p:sp>
      <p:sp>
        <p:nvSpPr>
          <p:cNvPr id="3" name="Tijdelijke aanduiding voor inhoud 2"/>
          <p:cNvSpPr>
            <a:spLocks noGrp="1"/>
          </p:cNvSpPr>
          <p:nvPr>
            <p:ph idx="1"/>
          </p:nvPr>
        </p:nvSpPr>
        <p:spPr>
          <a:xfrm>
            <a:off x="408296" y="1079590"/>
            <a:ext cx="8229600" cy="5076825"/>
          </a:xfrm>
        </p:spPr>
        <p:txBody>
          <a:bodyPr/>
          <a:lstStyle/>
          <a:p>
            <a:r>
              <a:rPr lang="en-GB" sz="2400" noProof="0" smtClean="0"/>
              <a:t>Use “quality management” as a tick-box exercise:</a:t>
            </a:r>
          </a:p>
          <a:p>
            <a:pPr lvl="1"/>
            <a:r>
              <a:rPr lang="en-GB" sz="1800" noProof="0" smtClean="0"/>
              <a:t>ISO:</a:t>
            </a:r>
          </a:p>
          <a:p>
            <a:pPr lvl="2"/>
            <a:r>
              <a:rPr lang="en-GB" sz="1600" noProof="0" smtClean="0"/>
              <a:t>Set standard</a:t>
            </a:r>
          </a:p>
          <a:p>
            <a:pPr lvl="2"/>
            <a:r>
              <a:rPr lang="en-GB" sz="1600" noProof="0" smtClean="0"/>
              <a:t>Inspect against it</a:t>
            </a:r>
          </a:p>
          <a:p>
            <a:pPr lvl="2"/>
            <a:r>
              <a:rPr lang="en-GB" sz="1600" noProof="0" smtClean="0"/>
              <a:t>Allocate blame if not met</a:t>
            </a:r>
          </a:p>
          <a:p>
            <a:pPr lvl="1"/>
            <a:r>
              <a:rPr lang="en-GB" sz="1800" noProof="0" smtClean="0"/>
              <a:t>EFQM / CAF</a:t>
            </a:r>
          </a:p>
          <a:p>
            <a:pPr lvl="2"/>
            <a:r>
              <a:rPr lang="en-GB" sz="1600" noProof="0" smtClean="0"/>
              <a:t>Set criteria</a:t>
            </a:r>
          </a:p>
          <a:p>
            <a:pPr lvl="2"/>
            <a:r>
              <a:rPr lang="en-GB" sz="1600" noProof="0" smtClean="0"/>
              <a:t>Rate yourself against criteria</a:t>
            </a:r>
          </a:p>
          <a:p>
            <a:pPr lvl="2"/>
            <a:r>
              <a:rPr lang="en-GB" sz="1600" noProof="0" smtClean="0"/>
              <a:t>Compare with others (benchmark)</a:t>
            </a:r>
          </a:p>
          <a:p>
            <a:pPr lvl="1"/>
            <a:r>
              <a:rPr lang="en-GB" sz="1800" noProof="0" smtClean="0"/>
              <a:t>In both cases it  can divert attention to actually study how the work gets done and how much it delivers for the customer </a:t>
            </a:r>
          </a:p>
          <a:p>
            <a:pPr lvl="1"/>
            <a:r>
              <a:rPr lang="en-GB" sz="1800" noProof="0" smtClean="0"/>
              <a:t>Plaques and flags can become the de facto purposes</a:t>
            </a:r>
          </a:p>
          <a:p>
            <a:pPr lvl="1"/>
            <a:r>
              <a:rPr lang="en-GB" sz="1800" noProof="0" smtClean="0"/>
              <a:t>At e.g. Toyota quality is part of the work, not something to be ensured separately</a:t>
            </a:r>
          </a:p>
        </p:txBody>
      </p:sp>
    </p:spTree>
    <p:extLst>
      <p:ext uri="{BB962C8B-B14F-4D97-AF65-F5344CB8AC3E}">
        <p14:creationId xmlns:p14="http://schemas.microsoft.com/office/powerpoint/2010/main" xmlns="" val="2305511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847" y="138161"/>
            <a:ext cx="8229600" cy="647700"/>
          </a:xfrm>
        </p:spPr>
        <p:txBody>
          <a:bodyPr>
            <a:normAutofit/>
          </a:bodyPr>
          <a:lstStyle/>
          <a:p>
            <a:r>
              <a:rPr lang="en-GB" sz="3200" b="1" noProof="0" smtClean="0">
                <a:latin typeface="Calibri" pitchFamily="34" charset="0"/>
                <a:cs typeface="Calibri" pitchFamily="34" charset="0"/>
              </a:rPr>
              <a:t>What to avoid in service provision?</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43552" y="1003390"/>
            <a:ext cx="8229600" cy="5076825"/>
          </a:xfrm>
        </p:spPr>
        <p:txBody>
          <a:bodyPr/>
          <a:lstStyle/>
          <a:p>
            <a:r>
              <a:rPr lang="en-GB" sz="2400" noProof="0" smtClean="0"/>
              <a:t>Use “quality management” as a tick-box exercise:</a:t>
            </a:r>
          </a:p>
          <a:p>
            <a:pPr lvl="1"/>
            <a:r>
              <a:rPr lang="en-GB" sz="1800" noProof="0" smtClean="0"/>
              <a:t>ISO:</a:t>
            </a:r>
          </a:p>
          <a:p>
            <a:pPr lvl="2"/>
            <a:r>
              <a:rPr lang="en-GB" sz="1600" noProof="0" smtClean="0"/>
              <a:t>Set standard</a:t>
            </a:r>
          </a:p>
          <a:p>
            <a:pPr lvl="2"/>
            <a:r>
              <a:rPr lang="en-GB" sz="1600" noProof="0" smtClean="0"/>
              <a:t>Inspect against it</a:t>
            </a:r>
          </a:p>
          <a:p>
            <a:pPr lvl="2"/>
            <a:r>
              <a:rPr lang="en-GB" sz="1600" noProof="0" smtClean="0"/>
              <a:t>Allocate blame if not met</a:t>
            </a:r>
          </a:p>
          <a:p>
            <a:pPr lvl="1"/>
            <a:r>
              <a:rPr lang="en-GB" sz="1800" noProof="0" smtClean="0"/>
              <a:t>EFQM / CAF</a:t>
            </a:r>
          </a:p>
          <a:p>
            <a:pPr lvl="2"/>
            <a:r>
              <a:rPr lang="en-GB" sz="1600" noProof="0" smtClean="0"/>
              <a:t>Set criteria</a:t>
            </a:r>
          </a:p>
          <a:p>
            <a:pPr lvl="2"/>
            <a:r>
              <a:rPr lang="en-GB" sz="1600" noProof="0" smtClean="0"/>
              <a:t>Rate yourself against criteria</a:t>
            </a:r>
          </a:p>
          <a:p>
            <a:pPr lvl="2"/>
            <a:r>
              <a:rPr lang="en-GB" sz="1600" noProof="0" smtClean="0"/>
              <a:t>Compare with others (benchmark)</a:t>
            </a:r>
          </a:p>
          <a:p>
            <a:pPr lvl="1"/>
            <a:r>
              <a:rPr lang="en-GB" sz="1800" noProof="0" smtClean="0"/>
              <a:t>In both cases it  can divert attention to actually study how the work gets done and how much it delivers for the customer </a:t>
            </a:r>
          </a:p>
          <a:p>
            <a:pPr lvl="1"/>
            <a:r>
              <a:rPr lang="en-GB" sz="1800" noProof="0" smtClean="0"/>
              <a:t>Plaques and flags can become the de facto purposes</a:t>
            </a:r>
          </a:p>
          <a:p>
            <a:pPr lvl="1"/>
            <a:r>
              <a:rPr lang="en-GB" sz="1800" noProof="0" smtClean="0"/>
              <a:t>At e.g. Toyota quality is part of the work, not something to be ensured separately</a:t>
            </a:r>
          </a:p>
        </p:txBody>
      </p:sp>
      <p:sp>
        <p:nvSpPr>
          <p:cNvPr id="5" name="Ovale toelichting 4"/>
          <p:cNvSpPr/>
          <p:nvPr/>
        </p:nvSpPr>
        <p:spPr>
          <a:xfrm>
            <a:off x="357345" y="1153009"/>
            <a:ext cx="4473736" cy="32970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smtClean="0"/>
              <a:t>But NEVER take </a:t>
            </a:r>
            <a:r>
              <a:rPr lang="nl-BE" sz="2400" dirty="0" err="1" smtClean="0"/>
              <a:t>away</a:t>
            </a:r>
            <a:r>
              <a:rPr lang="nl-BE" sz="2400" dirty="0" smtClean="0"/>
              <a:t> </a:t>
            </a:r>
            <a:r>
              <a:rPr lang="nl-BE" sz="2400" dirty="0" err="1" smtClean="0"/>
              <a:t>existing</a:t>
            </a:r>
            <a:r>
              <a:rPr lang="nl-BE" sz="2400" dirty="0" smtClean="0"/>
              <a:t> </a:t>
            </a:r>
            <a:r>
              <a:rPr lang="nl-BE" sz="2400" dirty="0" err="1" smtClean="0"/>
              <a:t>practice</a:t>
            </a:r>
            <a:r>
              <a:rPr lang="nl-BE" sz="2400" dirty="0" smtClean="0"/>
              <a:t> without </a:t>
            </a:r>
            <a:r>
              <a:rPr lang="nl-BE" sz="2400" dirty="0" err="1" smtClean="0"/>
              <a:t>substituting</a:t>
            </a:r>
            <a:endParaRPr lang="nl-BE" sz="2400" dirty="0" smtClean="0"/>
          </a:p>
          <a:p>
            <a:pPr algn="ctr"/>
            <a:r>
              <a:rPr lang="nl-BE" sz="2400" dirty="0" err="1" smtClean="0"/>
              <a:t>it</a:t>
            </a:r>
            <a:r>
              <a:rPr lang="nl-BE" sz="2400" dirty="0" smtClean="0"/>
              <a:t> </a:t>
            </a:r>
            <a:r>
              <a:rPr lang="nl-BE" sz="2400" dirty="0" err="1" smtClean="0"/>
              <a:t>with</a:t>
            </a:r>
            <a:r>
              <a:rPr lang="nl-BE" sz="2400" dirty="0" smtClean="0"/>
              <a:t> </a:t>
            </a:r>
            <a:r>
              <a:rPr lang="nl-BE" sz="2400" dirty="0" err="1" smtClean="0"/>
              <a:t>something</a:t>
            </a:r>
            <a:r>
              <a:rPr lang="nl-BE" sz="2400" dirty="0" smtClean="0"/>
              <a:t> </a:t>
            </a:r>
            <a:r>
              <a:rPr lang="nl-BE" sz="2400" dirty="0" err="1" smtClean="0"/>
              <a:t>else</a:t>
            </a:r>
            <a:r>
              <a:rPr lang="nl-BE" sz="2400" dirty="0" smtClean="0"/>
              <a:t>!</a:t>
            </a:r>
          </a:p>
          <a:p>
            <a:pPr algn="ctr"/>
            <a:r>
              <a:rPr lang="nl-BE" sz="2400" dirty="0" err="1" smtClean="0"/>
              <a:t>Otherwise</a:t>
            </a:r>
            <a:r>
              <a:rPr lang="nl-BE" sz="2400" dirty="0" smtClean="0"/>
              <a:t> performance </a:t>
            </a:r>
            <a:r>
              <a:rPr lang="nl-BE" sz="2400" dirty="0" err="1" smtClean="0"/>
              <a:t>could</a:t>
            </a:r>
            <a:r>
              <a:rPr lang="nl-BE" sz="2400" dirty="0" smtClean="0"/>
              <a:t> </a:t>
            </a:r>
            <a:r>
              <a:rPr lang="nl-BE" sz="2400" dirty="0" err="1" smtClean="0"/>
              <a:t>collapse</a:t>
            </a:r>
            <a:r>
              <a:rPr lang="nl-BE" sz="2400" dirty="0" smtClean="0"/>
              <a:t>! </a:t>
            </a:r>
            <a:endParaRPr lang="nl-BE" sz="2400" dirty="0"/>
          </a:p>
        </p:txBody>
      </p:sp>
      <p:sp>
        <p:nvSpPr>
          <p:cNvPr id="6" name="Ovale toelichting 5"/>
          <p:cNvSpPr/>
          <p:nvPr/>
        </p:nvSpPr>
        <p:spPr>
          <a:xfrm>
            <a:off x="4075905" y="2433169"/>
            <a:ext cx="4473736" cy="32970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smtClean="0"/>
              <a:t>Tools </a:t>
            </a:r>
            <a:r>
              <a:rPr lang="nl-BE" sz="2400" dirty="0" err="1" smtClean="0"/>
              <a:t>can</a:t>
            </a:r>
            <a:r>
              <a:rPr lang="nl-BE" sz="2400" dirty="0" smtClean="0"/>
              <a:t> </a:t>
            </a:r>
            <a:r>
              <a:rPr lang="nl-BE" sz="2400" dirty="0" err="1" smtClean="0"/>
              <a:t>deliver</a:t>
            </a:r>
            <a:r>
              <a:rPr lang="nl-BE" sz="2400" dirty="0" smtClean="0"/>
              <a:t> performance </a:t>
            </a:r>
            <a:r>
              <a:rPr lang="nl-BE" sz="2400" dirty="0" err="1" smtClean="0"/>
              <a:t>improvement</a:t>
            </a:r>
            <a:r>
              <a:rPr lang="nl-BE" sz="2400" dirty="0" smtClean="0"/>
              <a:t> but </a:t>
            </a:r>
            <a:r>
              <a:rPr lang="nl-BE" sz="2400" dirty="0" err="1" smtClean="0"/>
              <a:t>there</a:t>
            </a:r>
            <a:r>
              <a:rPr lang="nl-BE" sz="2400" dirty="0" smtClean="0"/>
              <a:t> is no </a:t>
            </a:r>
            <a:r>
              <a:rPr lang="nl-BE" sz="2400" dirty="0" err="1" smtClean="0"/>
              <a:t>subsitute</a:t>
            </a:r>
            <a:r>
              <a:rPr lang="nl-BE" sz="2400" dirty="0" smtClean="0"/>
              <a:t> for </a:t>
            </a:r>
          </a:p>
          <a:p>
            <a:pPr algn="ctr"/>
            <a:r>
              <a:rPr lang="nl-BE" sz="2400" dirty="0" err="1" smtClean="0"/>
              <a:t>studying</a:t>
            </a:r>
            <a:r>
              <a:rPr lang="nl-BE" sz="2400" dirty="0" smtClean="0"/>
              <a:t> the </a:t>
            </a:r>
            <a:r>
              <a:rPr lang="nl-BE" sz="2400" dirty="0" err="1" smtClean="0"/>
              <a:t>work</a:t>
            </a:r>
            <a:r>
              <a:rPr lang="nl-BE" sz="2400" dirty="0" smtClean="0"/>
              <a:t> </a:t>
            </a:r>
            <a:endParaRPr lang="nl-BE" sz="2400" dirty="0"/>
          </a:p>
        </p:txBody>
      </p:sp>
    </p:spTree>
    <p:extLst>
      <p:ext uri="{BB962C8B-B14F-4D97-AF65-F5344CB8AC3E}">
        <p14:creationId xmlns:p14="http://schemas.microsoft.com/office/powerpoint/2010/main" xmlns="" val="29608571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lcukaytimur.files.wordpress.com/2013/04/dilbert-iso9000.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98" y="983411"/>
            <a:ext cx="8779032" cy="2717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266929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body" idx="1"/>
          </p:nvPr>
        </p:nvPicPr>
        <p:blipFill>
          <a:blip r:embed="rId2" cstate="print"/>
          <a:srcRect/>
          <a:stretch>
            <a:fillRect/>
          </a:stretch>
        </p:blipFill>
        <p:spPr>
          <a:xfrm>
            <a:off x="364509" y="1737285"/>
            <a:ext cx="1714500" cy="2171700"/>
          </a:xfrm>
          <a:noFill/>
        </p:spPr>
      </p:pic>
      <p:sp>
        <p:nvSpPr>
          <p:cNvPr id="5124" name="Text Box 4"/>
          <p:cNvSpPr txBox="1">
            <a:spLocks noChangeArrowheads="1"/>
          </p:cNvSpPr>
          <p:nvPr/>
        </p:nvSpPr>
        <p:spPr bwMode="auto">
          <a:xfrm>
            <a:off x="253456" y="174649"/>
            <a:ext cx="5245347" cy="1384995"/>
          </a:xfrm>
          <a:prstGeom prst="rect">
            <a:avLst/>
          </a:prstGeom>
          <a:noFill/>
          <a:ln w="9525">
            <a:noFill/>
            <a:miter lim="800000"/>
            <a:headEnd/>
            <a:tailEnd/>
          </a:ln>
        </p:spPr>
        <p:txBody>
          <a:bodyPr wrap="none">
            <a:spAutoFit/>
          </a:bodyPr>
          <a:lstStyle/>
          <a:p>
            <a:pPr marL="342900" indent="-342900" algn="l">
              <a:buFontTx/>
              <a:buNone/>
            </a:pPr>
            <a:r>
              <a:rPr lang="en-GB" sz="2800" dirty="0">
                <a:solidFill>
                  <a:srgbClr val="0000FF"/>
                </a:solidFill>
              </a:rPr>
              <a:t>“95% of variation in workers’ </a:t>
            </a:r>
          </a:p>
          <a:p>
            <a:pPr marL="342900" indent="-342900" algn="l">
              <a:buFontTx/>
              <a:buNone/>
            </a:pPr>
            <a:r>
              <a:rPr lang="en-GB" sz="2800" dirty="0">
                <a:solidFill>
                  <a:srgbClr val="0000FF"/>
                </a:solidFill>
              </a:rPr>
              <a:t>performance is governed by the</a:t>
            </a:r>
          </a:p>
          <a:p>
            <a:pPr marL="342900" indent="-342900" algn="l">
              <a:buFontTx/>
              <a:buNone/>
            </a:pPr>
            <a:r>
              <a:rPr lang="en-GB" sz="2800" dirty="0">
                <a:solidFill>
                  <a:srgbClr val="0000FF"/>
                </a:solidFill>
              </a:rPr>
              <a:t>system”</a:t>
            </a:r>
          </a:p>
        </p:txBody>
      </p:sp>
      <p:sp>
        <p:nvSpPr>
          <p:cNvPr id="5125" name="Text Box 5"/>
          <p:cNvSpPr txBox="1">
            <a:spLocks noChangeArrowheads="1"/>
          </p:cNvSpPr>
          <p:nvPr/>
        </p:nvSpPr>
        <p:spPr bwMode="auto">
          <a:xfrm>
            <a:off x="185215" y="3934582"/>
            <a:ext cx="2303463" cy="336550"/>
          </a:xfrm>
          <a:prstGeom prst="rect">
            <a:avLst/>
          </a:prstGeom>
          <a:noFill/>
          <a:ln w="9525">
            <a:noFill/>
            <a:miter lim="800000"/>
            <a:headEnd/>
            <a:tailEnd/>
          </a:ln>
        </p:spPr>
        <p:txBody>
          <a:bodyPr>
            <a:spAutoFit/>
          </a:bodyPr>
          <a:lstStyle/>
          <a:p>
            <a:pPr marL="342900" indent="-342900">
              <a:spcBef>
                <a:spcPct val="50000"/>
              </a:spcBef>
              <a:buFontTx/>
              <a:buNone/>
            </a:pPr>
            <a:r>
              <a:rPr lang="en-GB" sz="1600" b="1" dirty="0" smtClean="0">
                <a:latin typeface="Gill Sans MT" pitchFamily="34" charset="0"/>
              </a:rPr>
              <a:t>W. </a:t>
            </a:r>
            <a:r>
              <a:rPr lang="en-GB" sz="1600" b="1" dirty="0">
                <a:latin typeface="Gill Sans MT" pitchFamily="34" charset="0"/>
              </a:rPr>
              <a:t>Edwards Deming</a:t>
            </a:r>
          </a:p>
        </p:txBody>
      </p:sp>
      <p:sp>
        <p:nvSpPr>
          <p:cNvPr id="2" name="Rechthoek 1"/>
          <p:cNvSpPr/>
          <p:nvPr/>
        </p:nvSpPr>
        <p:spPr>
          <a:xfrm>
            <a:off x="2279177" y="1297532"/>
            <a:ext cx="6660966" cy="4401205"/>
          </a:xfrm>
          <a:prstGeom prst="rect">
            <a:avLst/>
          </a:prstGeom>
        </p:spPr>
        <p:txBody>
          <a:bodyPr wrap="square">
            <a:spAutoFit/>
          </a:bodyPr>
          <a:lstStyle/>
          <a:p>
            <a:pPr lvl="0"/>
            <a:r>
              <a:rPr lang="en-GB" sz="2000" dirty="0" smtClean="0">
                <a:solidFill>
                  <a:srgbClr val="0070C0"/>
                </a:solidFill>
                <a:latin typeface="Arial"/>
                <a:cs typeface="Arial"/>
              </a:rPr>
              <a:t>Command and control thinkers work on the 5% (people), system thinkers on </a:t>
            </a:r>
            <a:r>
              <a:rPr lang="en-GB" sz="2000" dirty="0">
                <a:solidFill>
                  <a:srgbClr val="0070C0"/>
                </a:solidFill>
                <a:latin typeface="Arial"/>
                <a:cs typeface="Arial"/>
              </a:rPr>
              <a:t>the 95</a:t>
            </a:r>
            <a:r>
              <a:rPr lang="en-GB" sz="2000" dirty="0" smtClean="0">
                <a:solidFill>
                  <a:srgbClr val="0070C0"/>
                </a:solidFill>
                <a:latin typeface="Arial"/>
                <a:cs typeface="Arial"/>
              </a:rPr>
              <a:t>%!</a:t>
            </a:r>
            <a:endParaRPr lang="en-GB" sz="2000" dirty="0">
              <a:solidFill>
                <a:srgbClr val="0070C0"/>
              </a:solidFill>
              <a:latin typeface="Arial"/>
              <a:cs typeface="Arial"/>
            </a:endParaRPr>
          </a:p>
          <a:p>
            <a:pPr lvl="0"/>
            <a:r>
              <a:rPr lang="en-GB" sz="2000" dirty="0" smtClean="0">
                <a:solidFill>
                  <a:srgbClr val="0070C0"/>
                </a:solidFill>
                <a:latin typeface="Arial"/>
                <a:cs typeface="Arial"/>
              </a:rPr>
              <a:t>Errors will  be stable and predictable unless the system is changed!</a:t>
            </a:r>
          </a:p>
          <a:p>
            <a:pPr lvl="0"/>
            <a:endParaRPr lang="en-GB" sz="2000" dirty="0" smtClean="0">
              <a:solidFill>
                <a:srgbClr val="0070C0"/>
              </a:solidFill>
              <a:latin typeface="Arial"/>
              <a:cs typeface="Arial"/>
            </a:endParaRPr>
          </a:p>
          <a:p>
            <a:pPr lvl="0"/>
            <a:r>
              <a:rPr lang="en-GB" sz="2000" dirty="0" smtClean="0">
                <a:solidFill>
                  <a:srgbClr val="0070C0"/>
                </a:solidFill>
                <a:latin typeface="Arial"/>
                <a:cs typeface="Arial"/>
              </a:rPr>
              <a:t>The problem is NOT motivation or competence.</a:t>
            </a:r>
          </a:p>
          <a:p>
            <a:pPr lvl="0"/>
            <a:endParaRPr lang="en-GB" sz="2000" dirty="0" smtClean="0">
              <a:solidFill>
                <a:srgbClr val="0070C0"/>
              </a:solidFill>
              <a:latin typeface="Arial"/>
              <a:cs typeface="Arial"/>
            </a:endParaRPr>
          </a:p>
          <a:p>
            <a:pPr lvl="0"/>
            <a:r>
              <a:rPr lang="en-GB" sz="2000" dirty="0" smtClean="0">
                <a:solidFill>
                  <a:srgbClr val="0070C0"/>
                </a:solidFill>
                <a:latin typeface="Arial"/>
                <a:cs typeface="Arial"/>
              </a:rPr>
              <a:t>If the system is properly designed and workers trained for predictable high frequency demand, they will be motivated, be their own inspectors and do the best possible job.  </a:t>
            </a:r>
          </a:p>
          <a:p>
            <a:pPr lvl="0"/>
            <a:endParaRPr lang="en-GB" sz="2000" dirty="0">
              <a:solidFill>
                <a:srgbClr val="0070C0"/>
              </a:solidFill>
              <a:latin typeface="Arial"/>
              <a:cs typeface="Arial"/>
            </a:endParaRPr>
          </a:p>
          <a:p>
            <a:pPr lvl="0"/>
            <a:r>
              <a:rPr lang="en-GB" sz="2000" dirty="0" smtClean="0">
                <a:solidFill>
                  <a:srgbClr val="0070C0"/>
                </a:solidFill>
                <a:latin typeface="Arial"/>
                <a:cs typeface="Arial"/>
              </a:rPr>
              <a:t>But to design the system properly, managers need to think differently…</a:t>
            </a:r>
          </a:p>
        </p:txBody>
      </p:sp>
    </p:spTree>
    <p:extLst>
      <p:ext uri="{BB962C8B-B14F-4D97-AF65-F5344CB8AC3E}">
        <p14:creationId xmlns:p14="http://schemas.microsoft.com/office/powerpoint/2010/main" xmlns="" val="68252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41872" y="284672"/>
            <a:ext cx="7512148" cy="954107"/>
          </a:xfrm>
          <a:prstGeom prst="rect">
            <a:avLst/>
          </a:prstGeom>
          <a:noFill/>
        </p:spPr>
        <p:txBody>
          <a:bodyPr wrap="square" rtlCol="0">
            <a:spAutoFit/>
          </a:bodyPr>
          <a:lstStyle/>
          <a:p>
            <a:pPr algn="ctr"/>
            <a:r>
              <a:rPr lang="nl-BE" sz="2800" dirty="0" err="1"/>
              <a:t>W</a:t>
            </a:r>
            <a:r>
              <a:rPr lang="nl-BE" sz="2800" dirty="0" err="1" smtClean="0"/>
              <a:t>here</a:t>
            </a:r>
            <a:r>
              <a:rPr lang="nl-BE" sz="2800" dirty="0" smtClean="0"/>
              <a:t> in service </a:t>
            </a:r>
            <a:r>
              <a:rPr lang="nl-BE" sz="2800" dirty="0" err="1" smtClean="0"/>
              <a:t>provision</a:t>
            </a:r>
            <a:r>
              <a:rPr lang="nl-BE" sz="2800" dirty="0" smtClean="0"/>
              <a:t> we </a:t>
            </a:r>
            <a:r>
              <a:rPr lang="nl-BE" sz="2800" dirty="0" err="1" smtClean="0"/>
              <a:t>can</a:t>
            </a:r>
            <a:r>
              <a:rPr lang="nl-BE" sz="2800" dirty="0" smtClean="0"/>
              <a:t> </a:t>
            </a:r>
            <a:r>
              <a:rPr lang="nl-BE" sz="2800" dirty="0" err="1" smtClean="0"/>
              <a:t>think</a:t>
            </a:r>
            <a:r>
              <a:rPr lang="nl-BE" sz="2800" dirty="0" smtClean="0"/>
              <a:t> (</a:t>
            </a:r>
            <a:r>
              <a:rPr lang="nl-BE" sz="2800" dirty="0" err="1" smtClean="0"/>
              <a:t>categorise</a:t>
            </a:r>
            <a:r>
              <a:rPr lang="nl-BE" sz="2800" dirty="0" smtClean="0"/>
              <a:t>, analyse) </a:t>
            </a:r>
            <a:r>
              <a:rPr lang="nl-BE" sz="2800" dirty="0" err="1" smtClean="0"/>
              <a:t>and</a:t>
            </a:r>
            <a:r>
              <a:rPr lang="nl-BE" sz="2800" dirty="0" smtClean="0"/>
              <a:t> </a:t>
            </a:r>
            <a:r>
              <a:rPr lang="nl-BE" sz="2800" dirty="0" err="1" smtClean="0"/>
              <a:t>then</a:t>
            </a:r>
            <a:r>
              <a:rPr lang="nl-BE" sz="2800" dirty="0" smtClean="0"/>
              <a:t> act (</a:t>
            </a:r>
            <a:r>
              <a:rPr lang="nl-BE" sz="2800" dirty="0" err="1" smtClean="0"/>
              <a:t>solve</a:t>
            </a:r>
            <a:r>
              <a:rPr lang="nl-BE" sz="2800" dirty="0" smtClean="0"/>
              <a:t>)…</a:t>
            </a:r>
            <a:endParaRPr lang="nl-BE" sz="2800" dirty="0"/>
          </a:p>
        </p:txBody>
      </p:sp>
      <p:sp>
        <p:nvSpPr>
          <p:cNvPr id="7" name="Tekstvak 6"/>
          <p:cNvSpPr txBox="1"/>
          <p:nvPr/>
        </p:nvSpPr>
        <p:spPr>
          <a:xfrm>
            <a:off x="2169994" y="6148601"/>
            <a:ext cx="3682418" cy="415498"/>
          </a:xfrm>
          <a:prstGeom prst="rect">
            <a:avLst/>
          </a:prstGeom>
          <a:noFill/>
        </p:spPr>
        <p:txBody>
          <a:bodyPr wrap="none" rtlCol="0">
            <a:spAutoFit/>
          </a:bodyPr>
          <a:lstStyle/>
          <a:p>
            <a:r>
              <a:rPr lang="nl-BE" sz="1050" dirty="0" smtClean="0"/>
              <a:t>p.15 Systems thinking, </a:t>
            </a:r>
            <a:r>
              <a:rPr lang="nl-BE" sz="1050" dirty="0" err="1" smtClean="0"/>
              <a:t>lean</a:t>
            </a:r>
            <a:r>
              <a:rPr lang="nl-BE" sz="1050" dirty="0" smtClean="0"/>
              <a:t> </a:t>
            </a:r>
            <a:r>
              <a:rPr lang="nl-BE" sz="1050" dirty="0" err="1" smtClean="0"/>
              <a:t>production</a:t>
            </a:r>
            <a:r>
              <a:rPr lang="nl-BE" sz="1050" dirty="0" smtClean="0"/>
              <a:t> </a:t>
            </a:r>
            <a:r>
              <a:rPr lang="nl-BE" sz="1050" dirty="0" err="1" smtClean="0"/>
              <a:t>and</a:t>
            </a:r>
            <a:r>
              <a:rPr lang="nl-BE" sz="1050" dirty="0" smtClean="0"/>
              <a:t> action </a:t>
            </a:r>
            <a:r>
              <a:rPr lang="nl-BE" sz="1050" dirty="0" err="1" smtClean="0"/>
              <a:t>learning</a:t>
            </a:r>
            <a:endParaRPr lang="nl-BE" sz="1050" dirty="0" smtClean="0"/>
          </a:p>
          <a:p>
            <a:r>
              <a:rPr lang="nl-BE" sz="1050" dirty="0" smtClean="0"/>
              <a:t>In Action </a:t>
            </a:r>
            <a:r>
              <a:rPr lang="nl-BE" sz="1050" dirty="0" err="1" smtClean="0"/>
              <a:t>learning</a:t>
            </a:r>
            <a:r>
              <a:rPr lang="nl-BE" sz="1050" dirty="0" smtClean="0"/>
              <a:t> vol 4, april 2007. </a:t>
            </a:r>
            <a:r>
              <a:rPr lang="nl-BE" sz="1050" dirty="0" err="1" smtClean="0"/>
              <a:t>Seddon</a:t>
            </a:r>
            <a:r>
              <a:rPr lang="nl-BE" sz="1050" dirty="0" smtClean="0"/>
              <a:t> et al.</a:t>
            </a:r>
            <a:endParaRPr lang="nl-BE" sz="1050" dirty="0"/>
          </a:p>
        </p:txBody>
      </p:sp>
      <p:grpSp>
        <p:nvGrpSpPr>
          <p:cNvPr id="2" name="Groep 2"/>
          <p:cNvGrpSpPr/>
          <p:nvPr/>
        </p:nvGrpSpPr>
        <p:grpSpPr>
          <a:xfrm>
            <a:off x="-164100" y="4344791"/>
            <a:ext cx="9186678" cy="1754548"/>
            <a:chOff x="-164100" y="4344791"/>
            <a:chExt cx="9186678" cy="1754548"/>
          </a:xfrm>
        </p:grpSpPr>
        <p:pic>
          <p:nvPicPr>
            <p:cNvPr id="1026" name="Picture 2" descr="http://www.ikonavs.com/dog-chasing-tail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9732" y="4344791"/>
              <a:ext cx="2812846" cy="175454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kstvak 7"/>
            <p:cNvSpPr txBox="1"/>
            <p:nvPr/>
          </p:nvSpPr>
          <p:spPr>
            <a:xfrm>
              <a:off x="-164100" y="4584271"/>
              <a:ext cx="6002864" cy="1384995"/>
            </a:xfrm>
            <a:prstGeom prst="rect">
              <a:avLst/>
            </a:prstGeom>
            <a:noFill/>
          </p:spPr>
          <p:txBody>
            <a:bodyPr wrap="square" rtlCol="0">
              <a:spAutoFit/>
            </a:bodyPr>
            <a:lstStyle/>
            <a:p>
              <a:pPr algn="ctr"/>
              <a:r>
                <a:rPr lang="nl-BE" sz="2800" dirty="0" smtClean="0"/>
                <a:t>…or we </a:t>
              </a:r>
              <a:r>
                <a:rPr lang="nl-BE" sz="2800" dirty="0" err="1" smtClean="0"/>
                <a:t>will</a:t>
              </a:r>
              <a:r>
                <a:rPr lang="nl-BE" sz="2800" dirty="0" smtClean="0"/>
                <a:t> </a:t>
              </a:r>
              <a:r>
                <a:rPr lang="nl-BE" sz="2800" dirty="0" err="1" smtClean="0"/>
                <a:t>just</a:t>
              </a:r>
              <a:r>
                <a:rPr lang="nl-BE" sz="2800" dirty="0" smtClean="0"/>
                <a:t> do more of the </a:t>
              </a:r>
              <a:r>
                <a:rPr lang="nl-BE" sz="2800" dirty="0" err="1" smtClean="0"/>
                <a:t>same</a:t>
              </a:r>
              <a:r>
                <a:rPr lang="nl-BE" sz="2800" dirty="0" smtClean="0"/>
                <a:t>, </a:t>
              </a:r>
              <a:r>
                <a:rPr lang="nl-BE" sz="2800" dirty="0" err="1" smtClean="0"/>
                <a:t>within</a:t>
              </a:r>
              <a:r>
                <a:rPr lang="nl-BE" sz="2800" dirty="0" smtClean="0"/>
                <a:t> </a:t>
              </a:r>
              <a:r>
                <a:rPr lang="nl-BE" sz="2800" dirty="0" err="1" smtClean="0"/>
                <a:t>our</a:t>
              </a:r>
              <a:r>
                <a:rPr lang="nl-BE" sz="2800" dirty="0" smtClean="0"/>
                <a:t> </a:t>
              </a:r>
              <a:r>
                <a:rPr lang="nl-BE" sz="2800" dirty="0" err="1" smtClean="0"/>
                <a:t>current</a:t>
              </a:r>
              <a:r>
                <a:rPr lang="nl-BE" sz="2800" dirty="0" smtClean="0"/>
                <a:t> set of </a:t>
              </a:r>
              <a:r>
                <a:rPr lang="nl-BE" sz="2800" dirty="0" err="1" smtClean="0"/>
                <a:t>assumptions</a:t>
              </a:r>
              <a:r>
                <a:rPr lang="nl-BE" sz="2800" dirty="0" smtClean="0"/>
                <a:t>.</a:t>
              </a:r>
              <a:endParaRPr lang="nl-BE" sz="2800" dirty="0"/>
            </a:p>
          </p:txBody>
        </p:sp>
      </p:grpSp>
      <p:grpSp>
        <p:nvGrpSpPr>
          <p:cNvPr id="3" name="Groep 1"/>
          <p:cNvGrpSpPr/>
          <p:nvPr/>
        </p:nvGrpSpPr>
        <p:grpSpPr>
          <a:xfrm>
            <a:off x="-27297" y="1651141"/>
            <a:ext cx="9049875" cy="2705403"/>
            <a:chOff x="-27297" y="1651141"/>
            <a:chExt cx="9049875" cy="2705403"/>
          </a:xfrm>
        </p:grpSpPr>
        <p:sp>
          <p:nvSpPr>
            <p:cNvPr id="5" name="Tekstvak 4"/>
            <p:cNvSpPr txBox="1"/>
            <p:nvPr/>
          </p:nvSpPr>
          <p:spPr>
            <a:xfrm>
              <a:off x="2908031" y="1678888"/>
              <a:ext cx="6114547" cy="2677656"/>
            </a:xfrm>
            <a:prstGeom prst="rect">
              <a:avLst/>
            </a:prstGeom>
            <a:noFill/>
          </p:spPr>
          <p:txBody>
            <a:bodyPr wrap="square" rtlCol="0">
              <a:spAutoFit/>
            </a:bodyPr>
            <a:lstStyle/>
            <a:p>
              <a:pPr algn="ctr"/>
              <a:r>
                <a:rPr lang="nl-BE" sz="2800" dirty="0" smtClean="0"/>
                <a:t>…we </a:t>
              </a:r>
              <a:r>
                <a:rPr lang="nl-BE" sz="2800" dirty="0" err="1" smtClean="0"/>
                <a:t>need</a:t>
              </a:r>
              <a:r>
                <a:rPr lang="nl-BE" sz="2800" dirty="0" smtClean="0"/>
                <a:t> </a:t>
              </a:r>
              <a:r>
                <a:rPr lang="nl-BE" sz="2800" dirty="0" err="1" smtClean="0"/>
                <a:t>to</a:t>
              </a:r>
              <a:r>
                <a:rPr lang="nl-BE" sz="2800" dirty="0" smtClean="0"/>
                <a:t> act </a:t>
              </a:r>
              <a:r>
                <a:rPr lang="nl-BE" sz="2800" dirty="0" err="1" smtClean="0"/>
                <a:t>ourselves</a:t>
              </a:r>
              <a:r>
                <a:rPr lang="nl-BE" sz="2800" dirty="0" smtClean="0"/>
                <a:t> </a:t>
              </a:r>
              <a:r>
                <a:rPr lang="nl-BE" sz="2800" dirty="0" err="1" smtClean="0"/>
                <a:t>into</a:t>
              </a:r>
              <a:r>
                <a:rPr lang="nl-BE" sz="2800" dirty="0" smtClean="0"/>
                <a:t> new </a:t>
              </a:r>
              <a:r>
                <a:rPr lang="nl-BE" sz="2800" dirty="0" err="1" smtClean="0"/>
                <a:t>ways</a:t>
              </a:r>
              <a:r>
                <a:rPr lang="nl-BE" sz="2800" dirty="0" smtClean="0"/>
                <a:t> of thinking first (</a:t>
              </a:r>
              <a:r>
                <a:rPr lang="nl-BE" sz="2800" dirty="0" err="1" smtClean="0"/>
                <a:t>by</a:t>
              </a:r>
              <a:r>
                <a:rPr lang="nl-BE" sz="2800" dirty="0" smtClean="0"/>
                <a:t> </a:t>
              </a:r>
              <a:r>
                <a:rPr lang="nl-BE" sz="2800" dirty="0" err="1" smtClean="0"/>
                <a:t>conducting</a:t>
              </a:r>
              <a:r>
                <a:rPr lang="nl-BE" sz="2800" dirty="0" smtClean="0"/>
                <a:t> check) </a:t>
              </a:r>
              <a:r>
                <a:rPr lang="nl-BE" sz="2800" dirty="0" err="1" smtClean="0"/>
                <a:t>when</a:t>
              </a:r>
              <a:r>
                <a:rPr lang="nl-BE" sz="2800" dirty="0" smtClean="0"/>
                <a:t> </a:t>
              </a:r>
              <a:r>
                <a:rPr lang="nl-BE" sz="2800" dirty="0" err="1" smtClean="0"/>
                <a:t>redesigning</a:t>
              </a:r>
              <a:r>
                <a:rPr lang="nl-BE" sz="2800" dirty="0" smtClean="0"/>
                <a:t> a system, </a:t>
              </a:r>
              <a:r>
                <a:rPr lang="nl-BE" sz="2800" dirty="0" err="1" smtClean="0"/>
                <a:t>engaging</a:t>
              </a:r>
              <a:r>
                <a:rPr lang="nl-BE" sz="2800" dirty="0" smtClean="0"/>
                <a:t> in </a:t>
              </a:r>
              <a:r>
                <a:rPr lang="nl-BE" sz="2800" dirty="0" err="1" smtClean="0"/>
                <a:t>innovating</a:t>
              </a:r>
              <a:r>
                <a:rPr lang="nl-BE" sz="2800" dirty="0" smtClean="0"/>
                <a:t>…</a:t>
              </a:r>
            </a:p>
            <a:p>
              <a:pPr algn="ctr"/>
              <a:r>
                <a:rPr lang="nl-BE" sz="2800" dirty="0" smtClean="0"/>
                <a:t>(action </a:t>
              </a:r>
              <a:r>
                <a:rPr lang="nl-BE" sz="2800" dirty="0" err="1" smtClean="0"/>
                <a:t>learning</a:t>
              </a:r>
              <a:r>
                <a:rPr lang="nl-BE" sz="2800" dirty="0" smtClean="0"/>
                <a:t>, </a:t>
              </a:r>
              <a:r>
                <a:rPr lang="nl-BE" sz="2800" dirty="0" err="1" smtClean="0"/>
                <a:t>learning</a:t>
              </a:r>
              <a:r>
                <a:rPr lang="nl-BE" sz="2800" dirty="0" smtClean="0"/>
                <a:t> </a:t>
              </a:r>
              <a:r>
                <a:rPr lang="nl-BE" sz="2800" dirty="0" err="1" smtClean="0"/>
                <a:t>by</a:t>
              </a:r>
              <a:r>
                <a:rPr lang="nl-BE" sz="2800" dirty="0" smtClean="0"/>
                <a:t> </a:t>
              </a:r>
              <a:r>
                <a:rPr lang="nl-BE" sz="2800" dirty="0" err="1" smtClean="0"/>
                <a:t>doing</a:t>
              </a:r>
              <a:r>
                <a:rPr lang="nl-BE" sz="2800" dirty="0" smtClean="0"/>
                <a:t>, </a:t>
              </a:r>
              <a:r>
                <a:rPr lang="nl-BE" sz="2800" dirty="0" err="1" smtClean="0"/>
                <a:t>experimentation</a:t>
              </a:r>
              <a:r>
                <a:rPr lang="nl-BE" sz="2800" dirty="0" smtClean="0"/>
                <a:t>…) </a:t>
              </a:r>
              <a:endParaRPr lang="nl-BE" sz="2800" dirty="0"/>
            </a:p>
          </p:txBody>
        </p:sp>
        <p:pic>
          <p:nvPicPr>
            <p:cNvPr id="1028" name="Picture 4" descr="http://m.c.lnkd.licdn.com/mpr/mpr/p/6/000/21f/3ed/27c268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297" y="1651141"/>
              <a:ext cx="2935327" cy="266445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981663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Other cases around</a:t>
            </a:r>
            <a:endParaRPr lang="en-GB" noProof="0"/>
          </a:p>
        </p:txBody>
      </p:sp>
      <p:pic>
        <p:nvPicPr>
          <p:cNvPr id="13314" name="Picture 2" descr="http://ecx.images-amazon.com/images/I/41mh8B9otTL._BO2,204,203,200_PIsitb-sticker-arrow-click,TopRight,35,-76_SX385_SY500_CR,0,0,385,500_SH20_OU02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0364" y="1153234"/>
            <a:ext cx="3848669" cy="499827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ecx.images-amazon.com/images/I/41NgfxRxGTL.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4776" y="1774208"/>
            <a:ext cx="2725125" cy="4141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43847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End of topic</a:t>
            </a:r>
            <a:endParaRPr lang="en-GB" noProof="0" dirty="0"/>
          </a:p>
        </p:txBody>
      </p:sp>
      <p:sp>
        <p:nvSpPr>
          <p:cNvPr id="3" name="Podnadpis 2"/>
          <p:cNvSpPr>
            <a:spLocks noGrp="1"/>
          </p:cNvSpPr>
          <p:nvPr>
            <p:ph type="subTitle" idx="1"/>
          </p:nvPr>
        </p:nvSpPr>
        <p:spPr/>
        <p:txBody>
          <a:bodyPr/>
          <a:lstStyle/>
          <a:p>
            <a:r>
              <a:rPr lang="cs-CZ" dirty="0" err="1" smtClean="0"/>
              <a:t>But</a:t>
            </a:r>
            <a:r>
              <a:rPr lang="cs-CZ" dirty="0" smtClean="0"/>
              <a:t> </a:t>
            </a:r>
            <a:r>
              <a:rPr lang="cs-CZ" dirty="0" err="1" smtClean="0"/>
              <a:t>the</a:t>
            </a:r>
            <a:r>
              <a:rPr lang="cs-CZ" dirty="0" smtClean="0"/>
              <a:t> </a:t>
            </a:r>
            <a:r>
              <a:rPr lang="cs-CZ" dirty="0" err="1" smtClean="0"/>
              <a:t>next</a:t>
            </a:r>
            <a:r>
              <a:rPr lang="cs-CZ" dirty="0" smtClean="0"/>
              <a:t> </a:t>
            </a:r>
            <a:r>
              <a:rPr lang="cs-CZ" dirty="0" err="1" smtClean="0"/>
              <a:t>one</a:t>
            </a:r>
            <a:r>
              <a:rPr lang="cs-CZ" dirty="0" smtClean="0"/>
              <a:t> </a:t>
            </a:r>
            <a:r>
              <a:rPr lang="cs-CZ" dirty="0" err="1" smtClean="0"/>
              <a:t>is</a:t>
            </a:r>
            <a:r>
              <a:rPr lang="cs-CZ" dirty="0" smtClean="0"/>
              <a:t> </a:t>
            </a:r>
            <a:r>
              <a:rPr lang="cs-CZ" dirty="0" err="1" smtClean="0"/>
              <a:t>closely</a:t>
            </a:r>
            <a:r>
              <a:rPr lang="cs-CZ" dirty="0" smtClean="0"/>
              <a:t> </a:t>
            </a:r>
            <a:r>
              <a:rPr lang="cs-CZ" dirty="0" err="1" smtClean="0"/>
              <a:t>linked</a:t>
            </a:r>
            <a:endParaRPr lang="en-GB"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4</a:t>
            </a:r>
            <a:r>
              <a:rPr lang="en-GB" b="1" noProof="0" dirty="0" smtClean="0"/>
              <a:t/>
            </a:r>
            <a:br>
              <a:rPr lang="en-GB" b="1" noProof="0" dirty="0" smtClean="0"/>
            </a:br>
            <a:r>
              <a:rPr lang="en-GB" sz="3200" b="1" noProof="0" dirty="0" smtClean="0"/>
              <a:t> </a:t>
            </a:r>
            <a:r>
              <a:rPr lang="en-GB" sz="2800" b="1" dirty="0" smtClean="0"/>
              <a:t>The Nature of Public Organisations: Paradigm shift from simple tasks in complex organisations with top down hierarchies to complex tasks in simple organisations with self-steering</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900" y="173038"/>
            <a:ext cx="8229600" cy="647700"/>
          </a:xfrm>
        </p:spPr>
        <p:txBody>
          <a:bodyPr/>
          <a:lstStyle/>
          <a:p>
            <a:r>
              <a:rPr lang="en-GB" sz="2800" noProof="0" smtClean="0"/>
              <a:t>Agency level “outputs” as the focus for efficiency? </a:t>
            </a:r>
            <a:endParaRPr lang="en-GB" sz="2800" noProof="0"/>
          </a:p>
        </p:txBody>
      </p:sp>
      <p:pic>
        <p:nvPicPr>
          <p:cNvPr id="7172" name="Picture 4" descr="http://3.bp.blogspot.com/-x3LGVazdMxI/Tmjq54aXsVI/AAAAAAAAceY/fhzhV4UygrE/s720/HP-AsblyLine19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8699" y="4075393"/>
            <a:ext cx="2549341" cy="19969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kstvak 5"/>
          <p:cNvSpPr txBox="1"/>
          <p:nvPr/>
        </p:nvSpPr>
        <p:spPr>
          <a:xfrm>
            <a:off x="152400" y="884081"/>
            <a:ext cx="8941871" cy="707886"/>
          </a:xfrm>
          <a:prstGeom prst="rect">
            <a:avLst/>
          </a:prstGeom>
          <a:solidFill>
            <a:schemeClr val="bg1"/>
          </a:solidFill>
        </p:spPr>
        <p:txBody>
          <a:bodyPr wrap="none" rtlCol="0">
            <a:spAutoFit/>
          </a:bodyPr>
          <a:lstStyle/>
          <a:p>
            <a:r>
              <a:rPr lang="nl-BE" sz="2000" dirty="0" smtClean="0"/>
              <a:t>The standard input-</a:t>
            </a:r>
            <a:r>
              <a:rPr lang="nl-BE" sz="2000" dirty="0" err="1" smtClean="0"/>
              <a:t>activity</a:t>
            </a:r>
            <a:r>
              <a:rPr lang="nl-BE" sz="2000" dirty="0" smtClean="0"/>
              <a:t>-output </a:t>
            </a:r>
            <a:r>
              <a:rPr lang="nl-BE" sz="2000" dirty="0" err="1" smtClean="0"/>
              <a:t>factory</a:t>
            </a:r>
            <a:r>
              <a:rPr lang="nl-BE" sz="2000" dirty="0" smtClean="0"/>
              <a:t> model as </a:t>
            </a:r>
            <a:r>
              <a:rPr lang="nl-BE" sz="2000" dirty="0" err="1" smtClean="0"/>
              <a:t>depicted</a:t>
            </a:r>
            <a:r>
              <a:rPr lang="nl-BE" sz="2000" dirty="0" smtClean="0"/>
              <a:t> </a:t>
            </a:r>
            <a:r>
              <a:rPr lang="nl-BE" sz="2000" dirty="0" err="1" smtClean="0"/>
              <a:t>by</a:t>
            </a:r>
            <a:r>
              <a:rPr lang="nl-BE" sz="2000" dirty="0"/>
              <a:t> </a:t>
            </a:r>
            <a:r>
              <a:rPr lang="nl-BE" sz="2000" dirty="0" smtClean="0"/>
              <a:t>OECD</a:t>
            </a:r>
            <a:r>
              <a:rPr lang="nl-BE" sz="2000" dirty="0"/>
              <a:t>, </a:t>
            </a:r>
            <a:r>
              <a:rPr lang="nl-BE" sz="2000" dirty="0" smtClean="0"/>
              <a:t>2009*</a:t>
            </a:r>
            <a:endParaRPr lang="nl-BE" sz="2000" dirty="0"/>
          </a:p>
          <a:p>
            <a:endParaRPr lang="nl-BE" sz="20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4316" y="3979859"/>
            <a:ext cx="2064918" cy="2188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descr="https://encrypted-tbn1.gstatic.com/images?q=tbn:ANd9GcQgeV_LN9-BDJq9uxCi8nVCygZCwvVlOhcLvRF8h5LyMEeDW00_">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95194" y="3979859"/>
            <a:ext cx="2456282" cy="19907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59132" y="1326384"/>
            <a:ext cx="6693016" cy="2501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vak 6"/>
          <p:cNvSpPr txBox="1"/>
          <p:nvPr/>
        </p:nvSpPr>
        <p:spPr>
          <a:xfrm>
            <a:off x="2298700" y="6578600"/>
            <a:ext cx="2149948" cy="261610"/>
          </a:xfrm>
          <a:prstGeom prst="rect">
            <a:avLst/>
          </a:prstGeom>
          <a:noFill/>
        </p:spPr>
        <p:txBody>
          <a:bodyPr wrap="none" rtlCol="0">
            <a:spAutoFit/>
          </a:bodyPr>
          <a:lstStyle/>
          <a:p>
            <a:r>
              <a:rPr lang="nl-BE" sz="1050" dirty="0" smtClean="0"/>
              <a:t>*</a:t>
            </a:r>
            <a:r>
              <a:rPr lang="nl-BE" sz="1050" dirty="0" err="1" smtClean="0"/>
              <a:t>Measuring</a:t>
            </a:r>
            <a:r>
              <a:rPr lang="nl-BE" sz="1050" dirty="0" smtClean="0"/>
              <a:t> </a:t>
            </a:r>
            <a:r>
              <a:rPr lang="nl-BE" sz="1050" dirty="0" err="1" smtClean="0"/>
              <a:t>government</a:t>
            </a:r>
            <a:r>
              <a:rPr lang="nl-BE" sz="1050" dirty="0" smtClean="0"/>
              <a:t> </a:t>
            </a:r>
            <a:r>
              <a:rPr lang="nl-BE" sz="1050" dirty="0" err="1" smtClean="0"/>
              <a:t>activity</a:t>
            </a:r>
            <a:endParaRPr lang="nl-BE" sz="1050" dirty="0"/>
          </a:p>
        </p:txBody>
      </p:sp>
    </p:spTree>
    <p:extLst>
      <p:ext uri="{BB962C8B-B14F-4D97-AF65-F5344CB8AC3E}">
        <p14:creationId xmlns:p14="http://schemas.microsoft.com/office/powerpoint/2010/main" xmlns="" val="3730567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Command</a:t>
            </a:r>
            <a:r>
              <a:rPr lang="cs-CZ" dirty="0" smtClean="0"/>
              <a:t>-</a:t>
            </a:r>
            <a:r>
              <a:rPr lang="cs-CZ" dirty="0" err="1" smtClean="0"/>
              <a:t>and</a:t>
            </a:r>
            <a:r>
              <a:rPr lang="cs-CZ" dirty="0" smtClean="0"/>
              <a:t>-</a:t>
            </a:r>
            <a:r>
              <a:rPr lang="cs-CZ" dirty="0" err="1" smtClean="0"/>
              <a:t>control</a:t>
            </a:r>
            <a:r>
              <a:rPr lang="cs-CZ" dirty="0" smtClean="0"/>
              <a:t> (hierarchy)</a:t>
            </a:r>
            <a:br>
              <a:rPr lang="cs-CZ" dirty="0" smtClean="0"/>
            </a:br>
            <a:r>
              <a:rPr lang="cs-CZ" dirty="0" smtClean="0"/>
              <a:t>vs. </a:t>
            </a:r>
            <a:r>
              <a:rPr lang="cs-CZ" dirty="0" err="1" smtClean="0"/>
              <a:t>Self</a:t>
            </a:r>
            <a:r>
              <a:rPr lang="cs-CZ" dirty="0" smtClean="0"/>
              <a:t>-</a:t>
            </a:r>
            <a:r>
              <a:rPr lang="cs-CZ" dirty="0" err="1" smtClean="0"/>
              <a:t>steering</a:t>
            </a:r>
            <a:endParaRPr lang="en-GB" dirty="0"/>
          </a:p>
        </p:txBody>
      </p:sp>
      <p:sp>
        <p:nvSpPr>
          <p:cNvPr id="3" name="Zástupný symbol pro obsah 2"/>
          <p:cNvSpPr>
            <a:spLocks noGrp="1"/>
          </p:cNvSpPr>
          <p:nvPr>
            <p:ph idx="1"/>
          </p:nvPr>
        </p:nvSpPr>
        <p:spPr/>
        <p:txBody>
          <a:bodyPr/>
          <a:lstStyle/>
          <a:p>
            <a:r>
              <a:rPr lang="cs-CZ" dirty="0" err="1" smtClean="0"/>
              <a:t>Where</a:t>
            </a:r>
            <a:r>
              <a:rPr lang="cs-CZ" dirty="0" smtClean="0"/>
              <a:t> do </a:t>
            </a:r>
            <a:r>
              <a:rPr lang="cs-CZ" dirty="0" err="1" smtClean="0"/>
              <a:t>you</a:t>
            </a:r>
            <a:r>
              <a:rPr lang="cs-CZ" dirty="0" smtClean="0"/>
              <a:t> </a:t>
            </a:r>
            <a:r>
              <a:rPr lang="cs-CZ" dirty="0" err="1" smtClean="0"/>
              <a:t>see</a:t>
            </a:r>
            <a:r>
              <a:rPr lang="cs-CZ" dirty="0" smtClean="0"/>
              <a:t> </a:t>
            </a:r>
            <a:r>
              <a:rPr lang="cs-CZ" dirty="0" err="1" smtClean="0"/>
              <a:t>the</a:t>
            </a:r>
            <a:r>
              <a:rPr lang="cs-CZ" dirty="0" smtClean="0"/>
              <a:t> </a:t>
            </a:r>
            <a:r>
              <a:rPr lang="cs-CZ" dirty="0" err="1" smtClean="0"/>
              <a:t>difference</a:t>
            </a:r>
            <a:r>
              <a:rPr lang="cs-CZ" dirty="0" smtClean="0"/>
              <a:t>?</a:t>
            </a:r>
          </a:p>
          <a:p>
            <a:endParaRPr lang="cs-CZ" dirty="0" smtClean="0"/>
          </a:p>
          <a:p>
            <a:endParaRPr lang="cs-CZ" dirty="0" smtClean="0"/>
          </a:p>
          <a:p>
            <a:r>
              <a:rPr lang="cs-CZ" dirty="0" smtClean="0"/>
              <a:t>Do </a:t>
            </a:r>
            <a:r>
              <a:rPr lang="en-US" dirty="0" smtClean="0"/>
              <a:t>Exercise </a:t>
            </a:r>
            <a:r>
              <a:rPr lang="en-US" dirty="0" smtClean="0"/>
              <a:t>3-4 – Self-steering vs. command and control</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4</a:t>
            </a:r>
            <a:r>
              <a:rPr lang="en-GB" b="1" noProof="0" dirty="0" smtClean="0"/>
              <a:t/>
            </a:r>
            <a:br>
              <a:rPr lang="en-GB" b="1" noProof="0" dirty="0" smtClean="0"/>
            </a:br>
            <a:r>
              <a:rPr lang="en-GB" sz="3200" b="1" noProof="0" dirty="0" smtClean="0"/>
              <a:t> </a:t>
            </a:r>
            <a:r>
              <a:rPr lang="en-GB" sz="2800" b="1" dirty="0" smtClean="0"/>
              <a:t>The Nature of Public Organisations: Paradigm shift from simple tasks in complex organisations with top down hierarchies to complex tasks in simple organisations with self-steering</a:t>
            </a:r>
            <a:endParaRPr lang="en-GB" sz="3600" noProof="0" dirty="0"/>
          </a:p>
        </p:txBody>
      </p:sp>
      <p:sp>
        <p:nvSpPr>
          <p:cNvPr id="4" name="Podnadpis 3"/>
          <p:cNvSpPr>
            <a:spLocks noGrp="1"/>
          </p:cNvSpPr>
          <p:nvPr>
            <p:ph type="subTitle" idx="1"/>
          </p:nvPr>
        </p:nvSpPr>
        <p:spPr>
          <a:xfrm>
            <a:off x="611560" y="3886200"/>
            <a:ext cx="7992888" cy="2567136"/>
          </a:xfrm>
        </p:spPr>
        <p:txBody>
          <a:bodyPr>
            <a:normAutofit fontScale="77500" lnSpcReduction="20000"/>
          </a:bodyPr>
          <a:lstStyle/>
          <a:p>
            <a:r>
              <a:rPr lang="en-GB" dirty="0" smtClean="0">
                <a:solidFill>
                  <a:schemeClr val="tx1"/>
                </a:solidFill>
              </a:rPr>
              <a:t>Hierarchical public organisations are complex and closed systems providing simple services. In a stable and </a:t>
            </a:r>
            <a:r>
              <a:rPr lang="en-GB" dirty="0" err="1" smtClean="0">
                <a:solidFill>
                  <a:schemeClr val="tx1"/>
                </a:solidFill>
              </a:rPr>
              <a:t>predictible</a:t>
            </a:r>
            <a:r>
              <a:rPr lang="en-GB" dirty="0" smtClean="0">
                <a:solidFill>
                  <a:schemeClr val="tx1"/>
                </a:solidFill>
              </a:rPr>
              <a:t> environment they can be effective and efficient. In reality they often fail to integrate services. Self-steering learning organisations are simple and open systems capable of producing complex services. Double-loop learning enables them to cope with the VUCA environment.</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a:t>
            </a:r>
            <a:r>
              <a:rPr lang="cs-CZ" noProof="0" dirty="0" err="1" smtClean="0"/>
              <a:t>two</a:t>
            </a:r>
            <a:r>
              <a:rPr lang="cs-CZ" noProof="0" dirty="0" smtClean="0"/>
              <a:t> </a:t>
            </a:r>
            <a:r>
              <a:rPr lang="en-GB" noProof="0" dirty="0" smtClean="0"/>
              <a:t>weeks</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en-US" sz="2400" dirty="0" smtClean="0">
                <a:hlinkClick r:id="rId2"/>
              </a:rPr>
              <a:t>Compulsory </a:t>
            </a:r>
            <a:r>
              <a:rPr lang="en-US" sz="2400" dirty="0" smtClean="0">
                <a:hlinkClick r:id="rId2"/>
              </a:rPr>
              <a:t>reading - </a:t>
            </a:r>
            <a:r>
              <a:rPr lang="en-US" sz="2400" dirty="0" err="1" smtClean="0">
                <a:hlinkClick r:id="rId2"/>
              </a:rPr>
              <a:t>Wauters</a:t>
            </a:r>
            <a:r>
              <a:rPr lang="en-US" sz="2400" dirty="0" smtClean="0">
                <a:hlinkClick r:id="rId2"/>
              </a:rPr>
              <a:t>, B. - </a:t>
            </a:r>
            <a:r>
              <a:rPr lang="en-US" sz="2400" dirty="0" err="1" smtClean="0">
                <a:hlinkClick r:id="rId2"/>
              </a:rPr>
              <a:t>Selfsteering</a:t>
            </a:r>
            <a:r>
              <a:rPr lang="en-US" sz="2400" dirty="0" smtClean="0">
                <a:hlinkClick r:id="rId2"/>
              </a:rPr>
              <a:t> in Public Service: A tale of two </a:t>
            </a:r>
            <a:r>
              <a:rPr lang="en-US" sz="2400" dirty="0" smtClean="0">
                <a:hlinkClick r:id="rId2"/>
              </a:rPr>
              <a:t>paradigms</a:t>
            </a:r>
            <a:r>
              <a:rPr lang="cs-CZ" sz="2400" dirty="0" smtClean="0"/>
              <a:t> </a:t>
            </a:r>
            <a:r>
              <a:rPr lang="cs-CZ" sz="1800" dirty="0" smtClean="0"/>
              <a:t>(17 p)</a:t>
            </a:r>
            <a:endParaRPr lang="en-US" sz="2400" dirty="0" smtClean="0"/>
          </a:p>
          <a:p>
            <a:r>
              <a:rPr lang="en-US" sz="2400" dirty="0" smtClean="0">
                <a:hlinkClick r:id="rId3"/>
              </a:rPr>
              <a:t>Compulsory </a:t>
            </a:r>
            <a:r>
              <a:rPr lang="en-US" sz="2400" dirty="0" smtClean="0">
                <a:hlinkClick r:id="rId3"/>
              </a:rPr>
              <a:t>video - Kevin </a:t>
            </a:r>
            <a:r>
              <a:rPr lang="en-US" sz="2400" dirty="0" smtClean="0">
                <a:hlinkClick r:id="rId3"/>
              </a:rPr>
              <a:t>1</a:t>
            </a:r>
            <a:endParaRPr lang="en-US" sz="2400" dirty="0" smtClean="0"/>
          </a:p>
          <a:p>
            <a:pPr lvl="1"/>
            <a:r>
              <a:rPr lang="en-US" sz="1800" dirty="0" smtClean="0"/>
              <a:t>Watch this 3' video, ideally before you read the Amsterdam case, this video is from that </a:t>
            </a:r>
            <a:r>
              <a:rPr lang="en-US" sz="1800" dirty="0" err="1" smtClean="0"/>
              <a:t>organisation</a:t>
            </a:r>
            <a:r>
              <a:rPr lang="en-US" sz="1800" dirty="0" smtClean="0"/>
              <a:t>... (situation before they changed)...</a:t>
            </a:r>
          </a:p>
          <a:p>
            <a:r>
              <a:rPr lang="en-US" sz="2400" dirty="0" smtClean="0">
                <a:hlinkClick r:id="rId4"/>
              </a:rPr>
              <a:t>Compulsory reading - </a:t>
            </a:r>
            <a:r>
              <a:rPr lang="en-US" sz="2400" dirty="0" err="1" smtClean="0">
                <a:hlinkClick r:id="rId4"/>
              </a:rPr>
              <a:t>Wauters</a:t>
            </a:r>
            <a:r>
              <a:rPr lang="en-US" sz="2400" dirty="0" smtClean="0">
                <a:hlinkClick r:id="rId4"/>
              </a:rPr>
              <a:t> / </a:t>
            </a:r>
            <a:r>
              <a:rPr lang="en-US" sz="2400" dirty="0" err="1" smtClean="0">
                <a:hlinkClick r:id="rId4"/>
              </a:rPr>
              <a:t>Dinkgreve</a:t>
            </a:r>
            <a:r>
              <a:rPr lang="en-US" sz="2400" dirty="0" smtClean="0">
                <a:hlinkClick r:id="rId4"/>
              </a:rPr>
              <a:t> - CASE STUDY Improving the quality of public service and reducing costs: lessons from the public youth protection agency of Amsterdam (</a:t>
            </a:r>
            <a:r>
              <a:rPr lang="en-US" sz="2400" dirty="0" smtClean="0">
                <a:hlinkClick r:id="rId4"/>
              </a:rPr>
              <a:t>Netherlands)</a:t>
            </a:r>
            <a:r>
              <a:rPr lang="cs-CZ" sz="2400" dirty="0" smtClean="0"/>
              <a:t> </a:t>
            </a:r>
            <a:r>
              <a:rPr lang="cs-CZ" sz="1800" dirty="0" smtClean="0"/>
              <a:t>(28 p </a:t>
            </a:r>
            <a:r>
              <a:rPr lang="cs-CZ" sz="1800" dirty="0" err="1" smtClean="0"/>
              <a:t>with</a:t>
            </a:r>
            <a:r>
              <a:rPr lang="cs-CZ" sz="1800" dirty="0" smtClean="0"/>
              <a:t> many </a:t>
            </a:r>
            <a:r>
              <a:rPr lang="cs-CZ" sz="1800" dirty="0" err="1" smtClean="0"/>
              <a:t>images</a:t>
            </a:r>
            <a:r>
              <a:rPr lang="cs-CZ" sz="1800" dirty="0" smtClean="0"/>
              <a:t>)</a:t>
            </a:r>
            <a:endParaRPr lang="en-US" sz="2400" dirty="0" smtClean="0"/>
          </a:p>
          <a:p>
            <a:r>
              <a:rPr lang="en-US" sz="2400" dirty="0" smtClean="0">
                <a:hlinkClick r:id="rId5"/>
              </a:rPr>
              <a:t>Compulsory video - Kevin 2 (one year later</a:t>
            </a:r>
            <a:r>
              <a:rPr lang="en-US" sz="2400" dirty="0" smtClean="0">
                <a:hlinkClick r:id="rId5"/>
              </a:rPr>
              <a:t>...)</a:t>
            </a:r>
            <a:endParaRPr lang="en-US" sz="2400" dirty="0" smtClean="0"/>
          </a:p>
          <a:p>
            <a:pPr lvl="1"/>
            <a:r>
              <a:rPr lang="en-US" sz="1800" dirty="0" smtClean="0"/>
              <a:t>Watch this 3' after reading the Amsterdam case. This shows the situation after they changed...</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en-GB" noProof="0" dirty="0" smtClean="0"/>
              <a:t>#</a:t>
            </a:r>
            <a:r>
              <a:rPr lang="cs-CZ" noProof="0" dirty="0" smtClean="0"/>
              <a:t>4</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cs-CZ" sz="2400" dirty="0" err="1" smtClean="0"/>
              <a:t>Refer</a:t>
            </a:r>
            <a:r>
              <a:rPr lang="cs-CZ" sz="2400" dirty="0" smtClean="0"/>
              <a:t> </a:t>
            </a:r>
            <a:r>
              <a:rPr lang="cs-CZ" sz="2400" dirty="0" err="1" smtClean="0"/>
              <a:t>back</a:t>
            </a:r>
            <a:r>
              <a:rPr lang="cs-CZ" sz="2400" dirty="0" smtClean="0"/>
              <a:t> to </a:t>
            </a:r>
            <a:r>
              <a:rPr lang="cs-CZ" sz="2400" dirty="0" err="1" smtClean="0"/>
              <a:t>you</a:t>
            </a:r>
            <a:r>
              <a:rPr lang="cs-CZ" sz="2400" dirty="0" err="1" smtClean="0"/>
              <a:t>r</a:t>
            </a:r>
            <a:r>
              <a:rPr lang="cs-CZ" sz="2400" dirty="0" smtClean="0"/>
              <a:t> </a:t>
            </a:r>
            <a:r>
              <a:rPr lang="cs-CZ" sz="2400" dirty="0" err="1" smtClean="0"/>
              <a:t>homework</a:t>
            </a:r>
            <a:r>
              <a:rPr lang="cs-CZ" sz="2400" dirty="0" smtClean="0"/>
              <a:t> #3.</a:t>
            </a:r>
            <a:endParaRPr lang="en-GB" sz="2400" dirty="0" smtClean="0"/>
          </a:p>
          <a:p>
            <a:pPr>
              <a:buNone/>
            </a:pPr>
            <a:r>
              <a:rPr lang="cs-CZ" sz="2400" dirty="0" err="1" smtClean="0"/>
              <a:t>Choose</a:t>
            </a:r>
            <a:r>
              <a:rPr lang="cs-CZ" sz="2400" dirty="0" smtClean="0"/>
              <a:t> </a:t>
            </a:r>
            <a:r>
              <a:rPr lang="cs-CZ" sz="2400" dirty="0" err="1" smtClean="0"/>
              <a:t>one</a:t>
            </a:r>
            <a:r>
              <a:rPr lang="cs-CZ" sz="2400" dirty="0" smtClean="0"/>
              <a:t> </a:t>
            </a:r>
            <a:r>
              <a:rPr lang="cs-CZ" sz="2400" dirty="0" err="1" smtClean="0"/>
              <a:t>organisation</a:t>
            </a:r>
            <a:r>
              <a:rPr lang="cs-CZ" sz="2400" dirty="0" smtClean="0"/>
              <a:t> </a:t>
            </a:r>
            <a:r>
              <a:rPr lang="cs-CZ" sz="2400" dirty="0" err="1" smtClean="0"/>
              <a:t>you</a:t>
            </a:r>
            <a:r>
              <a:rPr lang="cs-CZ" sz="2400" dirty="0" smtClean="0"/>
              <a:t> </a:t>
            </a:r>
            <a:r>
              <a:rPr lang="cs-CZ" sz="2400" dirty="0" err="1" smtClean="0"/>
              <a:t>depicted</a:t>
            </a:r>
            <a:r>
              <a:rPr lang="cs-CZ" sz="2400" dirty="0" smtClean="0"/>
              <a:t> in </a:t>
            </a:r>
            <a:r>
              <a:rPr lang="cs-CZ" sz="2400" dirty="0" err="1" smtClean="0"/>
              <a:t>the</a:t>
            </a:r>
            <a:r>
              <a:rPr lang="cs-CZ" sz="2400" dirty="0" smtClean="0"/>
              <a:t> </a:t>
            </a:r>
            <a:r>
              <a:rPr lang="cs-CZ" sz="2400" dirty="0" err="1" smtClean="0"/>
              <a:t>homework</a:t>
            </a:r>
            <a:r>
              <a:rPr lang="cs-CZ" sz="2400" dirty="0" smtClean="0"/>
              <a:t>.</a:t>
            </a:r>
          </a:p>
          <a:p>
            <a:pPr>
              <a:buNone/>
            </a:pPr>
            <a:endParaRPr lang="en-GB" sz="2400" dirty="0" smtClean="0"/>
          </a:p>
          <a:p>
            <a:pPr>
              <a:buNone/>
            </a:pPr>
            <a:r>
              <a:rPr lang="en-GB" sz="2400" dirty="0" smtClean="0"/>
              <a:t>How would you </a:t>
            </a:r>
            <a:r>
              <a:rPr lang="cs-CZ" sz="2400" dirty="0" smtClean="0"/>
              <a:t>re-</a:t>
            </a:r>
            <a:r>
              <a:rPr lang="en-GB" sz="2400" dirty="0" smtClean="0"/>
              <a:t>organise </a:t>
            </a:r>
            <a:r>
              <a:rPr lang="en-GB" sz="2400" dirty="0" err="1" smtClean="0"/>
              <a:t>th</a:t>
            </a:r>
            <a:r>
              <a:rPr lang="cs-CZ" sz="2400" dirty="0" err="1" smtClean="0"/>
              <a:t>is</a:t>
            </a:r>
            <a:r>
              <a:rPr lang="en-GB" sz="2400" dirty="0" smtClean="0"/>
              <a:t> </a:t>
            </a:r>
            <a:r>
              <a:rPr lang="en-GB" sz="2400" dirty="0" smtClean="0"/>
              <a:t>organisation </a:t>
            </a:r>
            <a:r>
              <a:rPr lang="cs-CZ" sz="2400" dirty="0" smtClean="0"/>
              <a:t>in </a:t>
            </a:r>
            <a:r>
              <a:rPr lang="cs-CZ" sz="2400" dirty="0" err="1" smtClean="0"/>
              <a:t>order</a:t>
            </a:r>
            <a:r>
              <a:rPr lang="cs-CZ" sz="2400" dirty="0" smtClean="0"/>
              <a:t> to </a:t>
            </a:r>
            <a:r>
              <a:rPr lang="cs-CZ" sz="2400" dirty="0" err="1" smtClean="0"/>
              <a:t>maximise</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integration</a:t>
            </a:r>
            <a:r>
              <a:rPr lang="cs-CZ" sz="2400" dirty="0" smtClean="0"/>
              <a:t> </a:t>
            </a:r>
            <a:r>
              <a:rPr lang="cs-CZ" sz="2400" dirty="0" err="1" smtClean="0"/>
              <a:t>at</a:t>
            </a:r>
            <a:r>
              <a:rPr lang="cs-CZ" sz="2400" dirty="0" smtClean="0"/>
              <a:t> </a:t>
            </a:r>
            <a:r>
              <a:rPr lang="cs-CZ" sz="2400" dirty="0" err="1" smtClean="0"/>
              <a:t>the</a:t>
            </a:r>
            <a:r>
              <a:rPr lang="cs-CZ" sz="2400" dirty="0" smtClean="0"/>
              <a:t> </a:t>
            </a:r>
            <a:r>
              <a:rPr lang="cs-CZ" sz="2400" dirty="0" err="1" smtClean="0"/>
              <a:t>level</a:t>
            </a:r>
            <a:r>
              <a:rPr lang="cs-CZ" sz="2400" dirty="0" smtClean="0"/>
              <a:t> </a:t>
            </a:r>
            <a:r>
              <a:rPr lang="cs-CZ" sz="2400" dirty="0" err="1" smtClean="0"/>
              <a:t>of</a:t>
            </a:r>
            <a:r>
              <a:rPr lang="cs-CZ" sz="2400" dirty="0" smtClean="0"/>
              <a:t> front-line </a:t>
            </a:r>
            <a:r>
              <a:rPr lang="cs-CZ" sz="2400" dirty="0" err="1" smtClean="0"/>
              <a:t>staff</a:t>
            </a:r>
            <a:r>
              <a:rPr lang="cs-CZ" sz="2400" dirty="0" smtClean="0"/>
              <a:t> </a:t>
            </a:r>
            <a:r>
              <a:rPr lang="cs-CZ" sz="2400" dirty="0" err="1" smtClean="0"/>
              <a:t>and</a:t>
            </a:r>
            <a:r>
              <a:rPr lang="cs-CZ" sz="2400" dirty="0" smtClean="0"/>
              <a:t> to use </a:t>
            </a:r>
            <a:r>
              <a:rPr lang="cs-CZ" sz="2400" dirty="0" err="1" smtClean="0"/>
              <a:t>the</a:t>
            </a:r>
            <a:r>
              <a:rPr lang="cs-CZ" sz="2400" dirty="0" smtClean="0"/>
              <a:t> </a:t>
            </a:r>
            <a:r>
              <a:rPr lang="cs-CZ" sz="2400" dirty="0" err="1" smtClean="0"/>
              <a:t>advantages</a:t>
            </a:r>
            <a:r>
              <a:rPr lang="cs-CZ" sz="2400" dirty="0" smtClean="0"/>
              <a:t> </a:t>
            </a:r>
            <a:r>
              <a:rPr lang="cs-CZ" sz="2400" dirty="0" err="1" smtClean="0"/>
              <a:t>of</a:t>
            </a:r>
            <a:r>
              <a:rPr lang="cs-CZ" sz="2400" dirty="0" smtClean="0"/>
              <a:t> </a:t>
            </a:r>
            <a:r>
              <a:rPr lang="cs-CZ" sz="2400" dirty="0" err="1" smtClean="0"/>
              <a:t>selfsteering</a:t>
            </a:r>
            <a:r>
              <a:rPr lang="cs-CZ" sz="2400" dirty="0" smtClean="0"/>
              <a:t> </a:t>
            </a:r>
            <a:r>
              <a:rPr lang="cs-CZ" sz="2400" dirty="0" err="1" smtClean="0"/>
              <a:t>teams</a:t>
            </a:r>
            <a:r>
              <a:rPr lang="cs-CZ" sz="2400" dirty="0" smtClean="0"/>
              <a:t>? </a:t>
            </a:r>
          </a:p>
          <a:p>
            <a:pPr lvl="0"/>
            <a:r>
              <a:rPr lang="cs-CZ" sz="2400" dirty="0" err="1" smtClean="0"/>
              <a:t>What</a:t>
            </a:r>
            <a:r>
              <a:rPr lang="cs-CZ" sz="2400" dirty="0" smtClean="0"/>
              <a:t> </a:t>
            </a:r>
            <a:r>
              <a:rPr lang="cs-CZ" sz="2400" dirty="0" err="1" smtClean="0"/>
              <a:t>would</a:t>
            </a:r>
            <a:r>
              <a:rPr lang="cs-CZ" sz="2400" dirty="0" smtClean="0"/>
              <a:t> </a:t>
            </a:r>
            <a:r>
              <a:rPr lang="cs-CZ" sz="2400" dirty="0" err="1" smtClean="0"/>
              <a:t>the</a:t>
            </a:r>
            <a:r>
              <a:rPr lang="cs-CZ" sz="2400" dirty="0" smtClean="0"/>
              <a:t> </a:t>
            </a:r>
            <a:r>
              <a:rPr lang="cs-CZ" sz="2400" dirty="0" err="1" smtClean="0"/>
              <a:t>structure</a:t>
            </a:r>
            <a:r>
              <a:rPr lang="cs-CZ" sz="2400" dirty="0" smtClean="0"/>
              <a:t> </a:t>
            </a:r>
            <a:r>
              <a:rPr lang="cs-CZ" sz="2400" dirty="0" err="1" smtClean="0"/>
              <a:t>of</a:t>
            </a:r>
            <a:r>
              <a:rPr lang="cs-CZ" sz="2400" dirty="0" smtClean="0"/>
              <a:t> </a:t>
            </a:r>
            <a:r>
              <a:rPr lang="cs-CZ" sz="2400" dirty="0" err="1" smtClean="0"/>
              <a:t>the</a:t>
            </a:r>
            <a:r>
              <a:rPr lang="en-GB" sz="2400" dirty="0" smtClean="0"/>
              <a:t> organisation</a:t>
            </a:r>
            <a:r>
              <a:rPr lang="cs-CZ" sz="2400" dirty="0" smtClean="0"/>
              <a:t> look </a:t>
            </a:r>
            <a:r>
              <a:rPr lang="cs-CZ" sz="2400" dirty="0" err="1" smtClean="0"/>
              <a:t>like</a:t>
            </a:r>
            <a:r>
              <a:rPr lang="en-GB" sz="2400" dirty="0" smtClean="0"/>
              <a:t>?</a:t>
            </a:r>
            <a:endParaRPr lang="en-GB" sz="2400" dirty="0" smtClean="0"/>
          </a:p>
          <a:p>
            <a:pPr lvl="0"/>
            <a:r>
              <a:rPr lang="en-GB" sz="2400" dirty="0" smtClean="0"/>
              <a:t>List all activities and who would do </a:t>
            </a:r>
            <a:r>
              <a:rPr lang="en-GB" sz="2400" dirty="0" smtClean="0"/>
              <a:t>them</a:t>
            </a:r>
            <a:r>
              <a:rPr lang="cs-CZ" sz="2400" dirty="0" smtClean="0"/>
              <a:t>.</a:t>
            </a:r>
          </a:p>
          <a:p>
            <a:pPr lvl="0"/>
            <a:r>
              <a:rPr lang="cs-CZ" sz="2400" dirty="0" err="1" smtClean="0"/>
              <a:t>Describe</a:t>
            </a:r>
            <a:r>
              <a:rPr lang="cs-CZ" sz="2400" dirty="0" smtClean="0"/>
              <a:t> </a:t>
            </a:r>
            <a:r>
              <a:rPr lang="cs-CZ" sz="2400" dirty="0" err="1" smtClean="0"/>
              <a:t>the</a:t>
            </a:r>
            <a:r>
              <a:rPr lang="cs-CZ" sz="2400" dirty="0" smtClean="0"/>
              <a:t> </a:t>
            </a:r>
            <a:r>
              <a:rPr lang="cs-CZ" sz="2400" dirty="0" err="1" smtClean="0"/>
              <a:t>experience</a:t>
            </a:r>
            <a:r>
              <a:rPr lang="cs-CZ" sz="2400" dirty="0" smtClean="0"/>
              <a:t> </a:t>
            </a:r>
            <a:r>
              <a:rPr lang="cs-CZ" sz="2400" dirty="0" err="1" smtClean="0"/>
              <a:t>with</a:t>
            </a:r>
            <a:r>
              <a:rPr lang="cs-CZ" sz="2400" dirty="0" smtClean="0"/>
              <a:t> </a:t>
            </a:r>
            <a:r>
              <a:rPr lang="cs-CZ" sz="2400" dirty="0" err="1" smtClean="0"/>
              <a:t>this</a:t>
            </a:r>
            <a:r>
              <a:rPr lang="cs-CZ" sz="2400" dirty="0" smtClean="0"/>
              <a:t> </a:t>
            </a:r>
            <a:r>
              <a:rPr lang="cs-CZ" sz="2400" dirty="0" err="1" smtClean="0"/>
              <a:t>organisation</a:t>
            </a:r>
            <a:r>
              <a:rPr lang="cs-CZ" sz="2400" dirty="0" smtClean="0"/>
              <a:t> </a:t>
            </a:r>
            <a:r>
              <a:rPr lang="cs-CZ" sz="2400" dirty="0" err="1" smtClean="0"/>
              <a:t>from</a:t>
            </a:r>
            <a:r>
              <a:rPr lang="cs-CZ" sz="2400" dirty="0" smtClean="0"/>
              <a:t> a </a:t>
            </a:r>
            <a:r>
              <a:rPr lang="cs-CZ" sz="2400" dirty="0" err="1" smtClean="0"/>
              <a:t>client</a:t>
            </a:r>
            <a:r>
              <a:rPr lang="cs-CZ" sz="2400" dirty="0" smtClean="0"/>
              <a:t>‘s point </a:t>
            </a:r>
            <a:r>
              <a:rPr lang="cs-CZ" sz="2400" dirty="0" err="1" smtClean="0"/>
              <a:t>of</a:t>
            </a:r>
            <a:r>
              <a:rPr lang="cs-CZ" sz="2400" dirty="0" smtClean="0"/>
              <a:t> </a:t>
            </a:r>
            <a:r>
              <a:rPr lang="cs-CZ" sz="2400" dirty="0" err="1" smtClean="0"/>
              <a:t>view</a:t>
            </a:r>
            <a:r>
              <a:rPr lang="cs-CZ" sz="2400" dirty="0" smtClean="0"/>
              <a:t>. (And </a:t>
            </a:r>
            <a:r>
              <a:rPr lang="cs-CZ" sz="2400" dirty="0" err="1" smtClean="0"/>
              <a:t>it</a:t>
            </a:r>
            <a:r>
              <a:rPr lang="cs-CZ" sz="2400" dirty="0" smtClean="0"/>
              <a:t> </a:t>
            </a:r>
            <a:r>
              <a:rPr lang="cs-CZ" sz="2400" dirty="0" err="1" smtClean="0"/>
              <a:t>would</a:t>
            </a:r>
            <a:r>
              <a:rPr lang="cs-CZ" sz="2400" dirty="0" smtClean="0"/>
              <a:t> </a:t>
            </a:r>
            <a:r>
              <a:rPr lang="cs-CZ" sz="2400" dirty="0" err="1" smtClean="0"/>
              <a:t>be</a:t>
            </a:r>
            <a:r>
              <a:rPr lang="cs-CZ" sz="2400" dirty="0" smtClean="0"/>
              <a:t> </a:t>
            </a:r>
            <a:r>
              <a:rPr lang="cs-CZ" sz="2400" dirty="0" err="1" smtClean="0"/>
              <a:t>great</a:t>
            </a:r>
            <a:r>
              <a:rPr lang="cs-CZ" sz="2400" dirty="0" smtClean="0"/>
              <a:t> to </a:t>
            </a:r>
            <a:r>
              <a:rPr lang="cs-CZ" sz="2400" dirty="0" err="1" smtClean="0"/>
              <a:t>explicitly</a:t>
            </a:r>
            <a:r>
              <a:rPr lang="cs-CZ" sz="2400" dirty="0" smtClean="0"/>
              <a:t> </a:t>
            </a:r>
            <a:r>
              <a:rPr lang="cs-CZ" sz="2400" dirty="0" err="1" smtClean="0"/>
              <a:t>formulate</a:t>
            </a:r>
            <a:r>
              <a:rPr lang="cs-CZ" sz="2400" dirty="0" smtClean="0"/>
              <a:t> </a:t>
            </a:r>
            <a:r>
              <a:rPr lang="cs-CZ" sz="2400" dirty="0" err="1" smtClean="0"/>
              <a:t>the</a:t>
            </a:r>
            <a:r>
              <a:rPr lang="cs-CZ" sz="2400" dirty="0" smtClean="0"/>
              <a:t> </a:t>
            </a:r>
            <a:r>
              <a:rPr lang="cs-CZ" sz="2400" dirty="0" err="1" smtClean="0"/>
              <a:t>purpose</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from</a:t>
            </a:r>
            <a:r>
              <a:rPr lang="cs-CZ" sz="2400" dirty="0" smtClean="0"/>
              <a:t> </a:t>
            </a:r>
            <a:r>
              <a:rPr lang="cs-CZ" sz="2400" dirty="0" err="1" smtClean="0"/>
              <a:t>the</a:t>
            </a:r>
            <a:r>
              <a:rPr lang="cs-CZ" sz="2400" dirty="0" smtClean="0"/>
              <a:t> </a:t>
            </a:r>
            <a:r>
              <a:rPr lang="cs-CZ" sz="2400" dirty="0" err="1" smtClean="0"/>
              <a:t>clien</a:t>
            </a:r>
            <a:r>
              <a:rPr lang="cs-CZ" sz="2400" dirty="0" err="1" smtClean="0"/>
              <a:t>t</a:t>
            </a:r>
            <a:r>
              <a:rPr lang="cs-CZ" sz="2400" dirty="0" smtClean="0"/>
              <a:t>‘s point </a:t>
            </a:r>
            <a:r>
              <a:rPr lang="cs-CZ" sz="2400" dirty="0" err="1" smtClean="0"/>
              <a:t>of</a:t>
            </a:r>
            <a:r>
              <a:rPr lang="cs-CZ" sz="2400" dirty="0" smtClean="0"/>
              <a:t> </a:t>
            </a:r>
            <a:r>
              <a:rPr lang="cs-CZ" sz="2400" dirty="0" err="1" smtClean="0"/>
              <a:t>view</a:t>
            </a:r>
            <a:r>
              <a:rPr lang="cs-CZ" sz="2400" dirty="0" smtClean="0"/>
              <a:t>).</a:t>
            </a:r>
            <a:endParaRPr lang="en-GB" sz="2400" dirty="0" smtClean="0"/>
          </a:p>
          <a:p>
            <a:pPr lvl="0"/>
            <a:r>
              <a:rPr lang="en-GB" sz="2400" dirty="0" smtClean="0"/>
              <a:t>Support your decision on the setup of the organisation by suitable arguments.</a:t>
            </a:r>
            <a:endParaRPr lang="en-GB" sz="24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in </a:t>
            </a:r>
            <a:r>
              <a:rPr lang="cs-CZ" dirty="0" err="1" smtClean="0"/>
              <a:t>two</a:t>
            </a:r>
            <a:r>
              <a:rPr lang="cs-CZ" dirty="0" smtClean="0"/>
              <a:t> </a:t>
            </a:r>
            <a:r>
              <a:rPr lang="cs-CZ" dirty="0" err="1" smtClean="0"/>
              <a:t>weeks</a:t>
            </a:r>
            <a:endParaRPr lang="en-GB" dirty="0"/>
          </a:p>
        </p:txBody>
      </p:sp>
      <p:sp>
        <p:nvSpPr>
          <p:cNvPr id="3" name="Zástupný symbol pro text 2"/>
          <p:cNvSpPr>
            <a:spLocks noGrp="1"/>
          </p:cNvSpPr>
          <p:nvPr>
            <p:ph type="body" idx="1"/>
          </p:nvPr>
        </p:nvSpPr>
        <p:spPr/>
        <p:txBody>
          <a:bodyPr/>
          <a:lstStyle/>
          <a:p>
            <a:r>
              <a:rPr lang="cs-CZ" dirty="0" err="1" smtClean="0"/>
              <a:t>April</a:t>
            </a:r>
            <a:r>
              <a:rPr lang="cs-CZ" dirty="0" smtClean="0"/>
              <a:t> 26</a:t>
            </a:r>
            <a:endParaRPr lang="en-GB" dirty="0"/>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sesofcinema.com/wp-content/uploads/2011/10/Modern-Times-19.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462" y="333257"/>
            <a:ext cx="2912020" cy="21840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3514354" y="331965"/>
            <a:ext cx="5151974" cy="646331"/>
          </a:xfrm>
          <a:prstGeom prst="rect">
            <a:avLst/>
          </a:prstGeom>
          <a:noFill/>
        </p:spPr>
        <p:txBody>
          <a:bodyPr wrap="square" rtlCol="0">
            <a:spAutoFit/>
          </a:bodyPr>
          <a:lstStyle/>
          <a:p>
            <a:r>
              <a:rPr lang="nl-BE" dirty="0" smtClean="0"/>
              <a:t>Management </a:t>
            </a:r>
            <a:r>
              <a:rPr lang="nl-BE" dirty="0" err="1" smtClean="0"/>
              <a:t>manages</a:t>
            </a:r>
            <a:r>
              <a:rPr lang="nl-BE" dirty="0" smtClean="0"/>
              <a:t> </a:t>
            </a:r>
            <a:r>
              <a:rPr lang="nl-BE" dirty="0" err="1" smtClean="0"/>
              <a:t>inventories</a:t>
            </a:r>
            <a:r>
              <a:rPr lang="nl-BE" dirty="0" smtClean="0"/>
              <a:t>, </a:t>
            </a:r>
            <a:r>
              <a:rPr lang="nl-BE" dirty="0" err="1" smtClean="0"/>
              <a:t>scheduling</a:t>
            </a:r>
            <a:r>
              <a:rPr lang="nl-BE" dirty="0" smtClean="0"/>
              <a:t>, planning, </a:t>
            </a:r>
            <a:r>
              <a:rPr lang="nl-BE" dirty="0" err="1" smtClean="0"/>
              <a:t>reporting</a:t>
            </a:r>
            <a:r>
              <a:rPr lang="nl-BE" dirty="0" smtClean="0"/>
              <a:t>, sets budgets, targets,…</a:t>
            </a:r>
          </a:p>
        </p:txBody>
      </p:sp>
      <p:grpSp>
        <p:nvGrpSpPr>
          <p:cNvPr id="2" name="Groep 1"/>
          <p:cNvGrpSpPr/>
          <p:nvPr/>
        </p:nvGrpSpPr>
        <p:grpSpPr>
          <a:xfrm>
            <a:off x="218365" y="2205008"/>
            <a:ext cx="7731511" cy="2350177"/>
            <a:chOff x="218365" y="2205008"/>
            <a:chExt cx="7731511" cy="2350177"/>
          </a:xfrm>
        </p:grpSpPr>
        <p:pic>
          <p:nvPicPr>
            <p:cNvPr id="3074" name="Picture 2" descr="http://sensesofcinema.com/wp-content/uploads/2011/10/Modern-Times-6-300x252.pn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52049" y="2205008"/>
              <a:ext cx="2797827" cy="23501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kstvak 7"/>
            <p:cNvSpPr txBox="1"/>
            <p:nvPr/>
          </p:nvSpPr>
          <p:spPr>
            <a:xfrm>
              <a:off x="218365" y="2539176"/>
              <a:ext cx="4933684" cy="1200329"/>
            </a:xfrm>
            <a:prstGeom prst="rect">
              <a:avLst/>
            </a:prstGeom>
            <a:noFill/>
          </p:spPr>
          <p:txBody>
            <a:bodyPr wrap="square" rtlCol="0">
              <a:spAutoFit/>
            </a:bodyPr>
            <a:lstStyle/>
            <a:p>
              <a:r>
                <a:rPr lang="nl-BE" dirty="0" err="1" smtClean="0"/>
                <a:t>Workers</a:t>
              </a:r>
              <a:r>
                <a:rPr lang="nl-BE" dirty="0" smtClean="0"/>
                <a:t> are </a:t>
              </a:r>
              <a:r>
                <a:rPr lang="nl-BE" dirty="0" err="1" smtClean="0"/>
                <a:t>just</a:t>
              </a:r>
              <a:r>
                <a:rPr lang="nl-BE" dirty="0" smtClean="0"/>
                <a:t> </a:t>
              </a:r>
              <a:r>
                <a:rPr lang="nl-BE" dirty="0" err="1" smtClean="0"/>
                <a:t>cogs</a:t>
              </a:r>
              <a:r>
                <a:rPr lang="nl-BE" dirty="0" smtClean="0"/>
                <a:t> in the machine. </a:t>
              </a:r>
              <a:r>
                <a:rPr lang="nl-BE" dirty="0" err="1" smtClean="0"/>
                <a:t>They</a:t>
              </a:r>
              <a:r>
                <a:rPr lang="nl-BE" dirty="0" smtClean="0"/>
                <a:t> are </a:t>
              </a:r>
              <a:r>
                <a:rPr lang="nl-BE" dirty="0" err="1" smtClean="0"/>
                <a:t>treated</a:t>
              </a:r>
              <a:r>
                <a:rPr lang="nl-BE" dirty="0" smtClean="0"/>
                <a:t> as the </a:t>
              </a:r>
              <a:r>
                <a:rPr lang="nl-BE" dirty="0" err="1" smtClean="0"/>
                <a:t>least</a:t>
              </a:r>
              <a:r>
                <a:rPr lang="nl-BE" dirty="0" smtClean="0"/>
                <a:t> important </a:t>
              </a:r>
              <a:r>
                <a:rPr lang="nl-BE" dirty="0" err="1" smtClean="0"/>
                <a:t>with</a:t>
              </a:r>
              <a:r>
                <a:rPr lang="nl-BE" dirty="0" smtClean="0"/>
                <a:t> planners, </a:t>
              </a:r>
              <a:r>
                <a:rPr lang="nl-BE" dirty="0" err="1" smtClean="0"/>
                <a:t>inspectors</a:t>
              </a:r>
              <a:r>
                <a:rPr lang="nl-BE" dirty="0" smtClean="0"/>
                <a:t>, etc. </a:t>
              </a:r>
              <a:r>
                <a:rPr lang="nl-BE" dirty="0" err="1" smtClean="0"/>
                <a:t>all</a:t>
              </a:r>
              <a:r>
                <a:rPr lang="nl-BE" dirty="0" smtClean="0"/>
                <a:t> held in </a:t>
              </a:r>
              <a:r>
                <a:rPr lang="nl-BE" dirty="0" err="1" smtClean="0"/>
                <a:t>higher</a:t>
              </a:r>
              <a:r>
                <a:rPr lang="nl-BE" dirty="0" smtClean="0"/>
                <a:t> </a:t>
              </a:r>
              <a:r>
                <a:rPr lang="nl-BE" dirty="0" err="1" smtClean="0"/>
                <a:t>esteem</a:t>
              </a:r>
              <a:r>
                <a:rPr lang="nl-BE" dirty="0" smtClean="0"/>
                <a:t> </a:t>
              </a:r>
              <a:r>
                <a:rPr lang="nl-BE" dirty="0" err="1" smtClean="0"/>
                <a:t>than</a:t>
              </a:r>
              <a:r>
                <a:rPr lang="nl-BE" dirty="0" smtClean="0"/>
                <a:t> </a:t>
              </a:r>
              <a:r>
                <a:rPr lang="nl-BE" dirty="0" err="1" smtClean="0"/>
                <a:t>them</a:t>
              </a:r>
              <a:r>
                <a:rPr lang="nl-BE" dirty="0" smtClean="0"/>
                <a:t>.</a:t>
              </a:r>
              <a:endParaRPr lang="nl-BE" dirty="0"/>
            </a:p>
          </p:txBody>
        </p:sp>
      </p:grpSp>
      <p:sp>
        <p:nvSpPr>
          <p:cNvPr id="9" name="Tekstvak 8"/>
          <p:cNvSpPr txBox="1">
            <a:spLocks noChangeArrowheads="1"/>
          </p:cNvSpPr>
          <p:nvPr/>
        </p:nvSpPr>
        <p:spPr bwMode="auto">
          <a:xfrm>
            <a:off x="2306472" y="3644809"/>
            <a:ext cx="285922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l-BE" sz="1800" dirty="0" err="1">
                <a:latin typeface="Arial" charset="0"/>
              </a:rPr>
              <a:t>This</a:t>
            </a:r>
            <a:r>
              <a:rPr lang="nl-BE" sz="1800" dirty="0">
                <a:latin typeface="Arial" charset="0"/>
              </a:rPr>
              <a:t> </a:t>
            </a:r>
            <a:r>
              <a:rPr lang="nl-BE" sz="1800" dirty="0" err="1">
                <a:latin typeface="Arial" charset="0"/>
              </a:rPr>
              <a:t>worked</a:t>
            </a:r>
            <a:r>
              <a:rPr lang="nl-BE" sz="1800" dirty="0">
                <a:latin typeface="Arial" charset="0"/>
              </a:rPr>
              <a:t>! Henry </a:t>
            </a:r>
            <a:r>
              <a:rPr lang="nl-BE" sz="1800" dirty="0" err="1">
                <a:latin typeface="Arial" charset="0"/>
              </a:rPr>
              <a:t>Ford’s</a:t>
            </a:r>
            <a:r>
              <a:rPr lang="nl-BE" sz="1800" dirty="0">
                <a:latin typeface="Arial" charset="0"/>
              </a:rPr>
              <a:t> black Model T: </a:t>
            </a:r>
            <a:r>
              <a:rPr lang="nl-BE" sz="1800" dirty="0" err="1">
                <a:latin typeface="Arial" charset="0"/>
              </a:rPr>
              <a:t>halved</a:t>
            </a:r>
            <a:r>
              <a:rPr lang="nl-BE" sz="1800" dirty="0">
                <a:latin typeface="Arial" charset="0"/>
              </a:rPr>
              <a:t> </a:t>
            </a:r>
            <a:r>
              <a:rPr lang="nl-BE" sz="1800" dirty="0" err="1">
                <a:latin typeface="Arial" charset="0"/>
              </a:rPr>
              <a:t>cost</a:t>
            </a:r>
            <a:r>
              <a:rPr lang="nl-BE" sz="1800" dirty="0">
                <a:latin typeface="Arial" charset="0"/>
              </a:rPr>
              <a:t> of </a:t>
            </a:r>
            <a:r>
              <a:rPr lang="nl-BE" sz="1800" dirty="0" err="1">
                <a:latin typeface="Arial" charset="0"/>
              </a:rPr>
              <a:t>production</a:t>
            </a:r>
            <a:r>
              <a:rPr lang="nl-BE" sz="1800" dirty="0">
                <a:latin typeface="Arial" charset="0"/>
              </a:rPr>
              <a:t>, </a:t>
            </a:r>
            <a:r>
              <a:rPr lang="nl-BE" sz="1800" dirty="0" err="1">
                <a:latin typeface="Arial" charset="0"/>
              </a:rPr>
              <a:t>while</a:t>
            </a:r>
            <a:r>
              <a:rPr lang="nl-BE" sz="1800" dirty="0">
                <a:latin typeface="Arial" charset="0"/>
              </a:rPr>
              <a:t> </a:t>
            </a:r>
            <a:r>
              <a:rPr lang="nl-BE" sz="1800" dirty="0" err="1">
                <a:latin typeface="Arial" charset="0"/>
              </a:rPr>
              <a:t>still</a:t>
            </a:r>
            <a:r>
              <a:rPr lang="nl-BE" sz="1800" dirty="0">
                <a:latin typeface="Arial" charset="0"/>
              </a:rPr>
              <a:t> </a:t>
            </a:r>
            <a:r>
              <a:rPr lang="nl-BE" sz="1800" dirty="0" err="1">
                <a:latin typeface="Arial" charset="0"/>
              </a:rPr>
              <a:t>doubling</a:t>
            </a:r>
            <a:r>
              <a:rPr lang="nl-BE" sz="1800" dirty="0">
                <a:latin typeface="Arial" charset="0"/>
              </a:rPr>
              <a:t> </a:t>
            </a:r>
            <a:r>
              <a:rPr lang="nl-BE" sz="1800" dirty="0" err="1">
                <a:latin typeface="Arial" charset="0"/>
              </a:rPr>
              <a:t>worker’s</a:t>
            </a:r>
            <a:r>
              <a:rPr lang="nl-BE" sz="1800" dirty="0">
                <a:latin typeface="Arial" charset="0"/>
              </a:rPr>
              <a:t> </a:t>
            </a:r>
            <a:r>
              <a:rPr lang="nl-BE" sz="1800" dirty="0" err="1">
                <a:latin typeface="Arial" charset="0"/>
              </a:rPr>
              <a:t>wages</a:t>
            </a:r>
            <a:r>
              <a:rPr lang="nl-BE" sz="1800" dirty="0">
                <a:latin typeface="Arial" charset="0"/>
              </a:rPr>
              <a:t>!</a:t>
            </a:r>
          </a:p>
        </p:txBody>
      </p:sp>
      <p:grpSp>
        <p:nvGrpSpPr>
          <p:cNvPr id="3" name="Groep 2"/>
          <p:cNvGrpSpPr/>
          <p:nvPr/>
        </p:nvGrpSpPr>
        <p:grpSpPr>
          <a:xfrm>
            <a:off x="135094" y="3942115"/>
            <a:ext cx="8360949" cy="2019288"/>
            <a:chOff x="135094" y="3942115"/>
            <a:chExt cx="8360949" cy="2019288"/>
          </a:xfrm>
        </p:grpSpPr>
        <p:sp>
          <p:nvSpPr>
            <p:cNvPr id="10" name="Tekstvak 9"/>
            <p:cNvSpPr txBox="1">
              <a:spLocks noChangeArrowheads="1"/>
            </p:cNvSpPr>
            <p:nvPr/>
          </p:nvSpPr>
          <p:spPr bwMode="auto">
            <a:xfrm>
              <a:off x="2893069" y="5130406"/>
              <a:ext cx="56029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l-BE" dirty="0">
                  <a:latin typeface="Arial" charset="0"/>
                </a:rPr>
                <a:t>BUT… </a:t>
              </a:r>
              <a:r>
                <a:rPr lang="nl-BE" dirty="0" err="1">
                  <a:latin typeface="Arial" charset="0"/>
                </a:rPr>
                <a:t>newly</a:t>
              </a:r>
              <a:r>
                <a:rPr lang="nl-BE" dirty="0">
                  <a:latin typeface="Arial" charset="0"/>
                </a:rPr>
                <a:t> </a:t>
              </a:r>
              <a:r>
                <a:rPr lang="nl-BE" dirty="0" err="1">
                  <a:latin typeface="Arial" charset="0"/>
                </a:rPr>
                <a:t>hired</a:t>
              </a:r>
              <a:r>
                <a:rPr lang="nl-BE" dirty="0">
                  <a:latin typeface="Arial" charset="0"/>
                </a:rPr>
                <a:t> </a:t>
              </a:r>
              <a:r>
                <a:rPr lang="nl-BE" dirty="0" err="1">
                  <a:latin typeface="Arial" charset="0"/>
                </a:rPr>
                <a:t>workers</a:t>
              </a:r>
              <a:r>
                <a:rPr lang="nl-BE" dirty="0">
                  <a:latin typeface="Arial" charset="0"/>
                </a:rPr>
                <a:t> </a:t>
              </a:r>
              <a:r>
                <a:rPr lang="nl-BE" dirty="0" err="1">
                  <a:latin typeface="Arial" charset="0"/>
                </a:rPr>
                <a:t>lasted</a:t>
              </a:r>
              <a:r>
                <a:rPr lang="nl-BE" dirty="0">
                  <a:latin typeface="Arial" charset="0"/>
                </a:rPr>
                <a:t> </a:t>
              </a:r>
              <a:r>
                <a:rPr lang="nl-BE" dirty="0" err="1">
                  <a:latin typeface="Arial" charset="0"/>
                </a:rPr>
                <a:t>an</a:t>
              </a:r>
              <a:r>
                <a:rPr lang="nl-BE" dirty="0">
                  <a:latin typeface="Arial" charset="0"/>
                </a:rPr>
                <a:t> </a:t>
              </a:r>
              <a:r>
                <a:rPr lang="nl-BE" dirty="0" err="1">
                  <a:latin typeface="Arial" charset="0"/>
                </a:rPr>
                <a:t>average</a:t>
              </a:r>
              <a:r>
                <a:rPr lang="nl-BE" dirty="0">
                  <a:latin typeface="Arial" charset="0"/>
                </a:rPr>
                <a:t> of… 3 </a:t>
              </a:r>
              <a:r>
                <a:rPr lang="nl-BE" dirty="0" err="1">
                  <a:latin typeface="Arial" charset="0"/>
                </a:rPr>
                <a:t>months</a:t>
              </a:r>
              <a:r>
                <a:rPr lang="nl-BE" dirty="0">
                  <a:latin typeface="Arial" charset="0"/>
                </a:rPr>
                <a:t>! </a:t>
              </a:r>
              <a:endParaRPr lang="nl-BE" dirty="0" smtClean="0">
                <a:latin typeface="Arial" charset="0"/>
              </a:endParaRPr>
            </a:p>
          </p:txBody>
        </p:sp>
        <p:pic>
          <p:nvPicPr>
            <p:cNvPr id="3078" name="Picture 6" descr="chaplin_1">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5094" y="3942115"/>
              <a:ext cx="2175902" cy="162166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hthoek 5"/>
          <p:cNvSpPr/>
          <p:nvPr/>
        </p:nvSpPr>
        <p:spPr>
          <a:xfrm>
            <a:off x="3514353" y="978296"/>
            <a:ext cx="5151975" cy="1200329"/>
          </a:xfrm>
          <a:prstGeom prst="rect">
            <a:avLst/>
          </a:prstGeom>
        </p:spPr>
        <p:txBody>
          <a:bodyPr wrap="square">
            <a:spAutoFit/>
          </a:bodyPr>
          <a:lstStyle/>
          <a:p>
            <a:r>
              <a:rPr lang="nl-BE" dirty="0" err="1"/>
              <a:t>All</a:t>
            </a:r>
            <a:r>
              <a:rPr lang="nl-BE" dirty="0"/>
              <a:t> of </a:t>
            </a:r>
            <a:r>
              <a:rPr lang="nl-BE" dirty="0" err="1"/>
              <a:t>this</a:t>
            </a:r>
            <a:r>
              <a:rPr lang="nl-BE" dirty="0"/>
              <a:t> </a:t>
            </a:r>
            <a:r>
              <a:rPr lang="nl-BE" dirty="0" smtClean="0"/>
              <a:t>concerns </a:t>
            </a:r>
            <a:r>
              <a:rPr lang="nl-BE" dirty="0"/>
              <a:t>information </a:t>
            </a:r>
            <a:r>
              <a:rPr lang="nl-BE" dirty="0" err="1"/>
              <a:t>that</a:t>
            </a:r>
            <a:r>
              <a:rPr lang="nl-BE" dirty="0"/>
              <a:t> is </a:t>
            </a:r>
            <a:r>
              <a:rPr lang="nl-BE" dirty="0" err="1"/>
              <a:t>abstracted</a:t>
            </a:r>
            <a:r>
              <a:rPr lang="nl-BE" dirty="0"/>
              <a:t> </a:t>
            </a:r>
            <a:r>
              <a:rPr lang="nl-BE" dirty="0" err="1"/>
              <a:t>from</a:t>
            </a:r>
            <a:r>
              <a:rPr lang="nl-BE" dirty="0"/>
              <a:t> </a:t>
            </a:r>
            <a:r>
              <a:rPr lang="nl-BE" dirty="0" err="1"/>
              <a:t>work</a:t>
            </a:r>
            <a:r>
              <a:rPr lang="nl-BE" dirty="0"/>
              <a:t>. </a:t>
            </a:r>
            <a:r>
              <a:rPr lang="nl-BE" dirty="0" err="1"/>
              <a:t>Decisions</a:t>
            </a:r>
            <a:r>
              <a:rPr lang="nl-BE" dirty="0"/>
              <a:t> are </a:t>
            </a:r>
            <a:r>
              <a:rPr lang="nl-BE" dirty="0" err="1"/>
              <a:t>equally</a:t>
            </a:r>
            <a:r>
              <a:rPr lang="nl-BE" dirty="0"/>
              <a:t> </a:t>
            </a:r>
            <a:r>
              <a:rPr lang="nl-BE" dirty="0" err="1"/>
              <a:t>removed</a:t>
            </a:r>
            <a:r>
              <a:rPr lang="nl-BE" dirty="0"/>
              <a:t> </a:t>
            </a:r>
            <a:r>
              <a:rPr lang="nl-BE" dirty="0" err="1"/>
              <a:t>from</a:t>
            </a:r>
            <a:r>
              <a:rPr lang="nl-BE" dirty="0"/>
              <a:t> the </a:t>
            </a:r>
            <a:r>
              <a:rPr lang="nl-BE" dirty="0" err="1"/>
              <a:t>work</a:t>
            </a:r>
            <a:r>
              <a:rPr lang="nl-BE" dirty="0"/>
              <a:t>. Most managers do </a:t>
            </a:r>
            <a:r>
              <a:rPr lang="nl-BE" dirty="0" err="1"/>
              <a:t>not</a:t>
            </a:r>
            <a:r>
              <a:rPr lang="nl-BE" dirty="0"/>
              <a:t> </a:t>
            </a:r>
            <a:r>
              <a:rPr lang="nl-BE" dirty="0" err="1"/>
              <a:t>really</a:t>
            </a:r>
            <a:r>
              <a:rPr lang="nl-BE" dirty="0"/>
              <a:t> </a:t>
            </a:r>
            <a:r>
              <a:rPr lang="nl-BE" dirty="0" smtClean="0"/>
              <a:t>(</a:t>
            </a:r>
            <a:r>
              <a:rPr lang="nl-BE" dirty="0" err="1" smtClean="0"/>
              <a:t>need</a:t>
            </a:r>
            <a:r>
              <a:rPr lang="nl-BE" dirty="0" smtClean="0"/>
              <a:t> </a:t>
            </a:r>
            <a:r>
              <a:rPr lang="nl-BE" dirty="0" err="1" smtClean="0"/>
              <a:t>to</a:t>
            </a:r>
            <a:r>
              <a:rPr lang="nl-BE" dirty="0" smtClean="0"/>
              <a:t>) </a:t>
            </a:r>
            <a:r>
              <a:rPr lang="nl-BE" dirty="0" err="1" smtClean="0"/>
              <a:t>understand</a:t>
            </a:r>
            <a:r>
              <a:rPr lang="nl-BE" dirty="0" smtClean="0"/>
              <a:t> </a:t>
            </a:r>
            <a:r>
              <a:rPr lang="nl-BE" dirty="0"/>
              <a:t>the </a:t>
            </a:r>
            <a:r>
              <a:rPr lang="nl-BE" dirty="0" err="1"/>
              <a:t>work</a:t>
            </a:r>
            <a:r>
              <a:rPr lang="nl-BE" dirty="0" smtClean="0"/>
              <a:t>. It is a management </a:t>
            </a:r>
            <a:r>
              <a:rPr lang="nl-BE" dirty="0" err="1" smtClean="0"/>
              <a:t>factory</a:t>
            </a:r>
            <a:r>
              <a:rPr lang="nl-BE" dirty="0" smtClean="0"/>
              <a:t>.</a:t>
            </a:r>
            <a:endParaRPr lang="nl-BE" dirty="0"/>
          </a:p>
        </p:txBody>
      </p:sp>
    </p:spTree>
    <p:extLst>
      <p:ext uri="{BB962C8B-B14F-4D97-AF65-F5344CB8AC3E}">
        <p14:creationId xmlns:p14="http://schemas.microsoft.com/office/powerpoint/2010/main" xmlns="" val="2871139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73455" y="163774"/>
            <a:ext cx="7518405" cy="523220"/>
          </a:xfrm>
          <a:prstGeom prst="rect">
            <a:avLst/>
          </a:prstGeom>
          <a:noFill/>
        </p:spPr>
        <p:txBody>
          <a:bodyPr wrap="none" rtlCol="0">
            <a:spAutoFit/>
          </a:bodyPr>
          <a:lstStyle/>
          <a:p>
            <a:r>
              <a:rPr lang="nl-BE" sz="2800" dirty="0" smtClean="0"/>
              <a:t>In </a:t>
            </a:r>
            <a:r>
              <a:rPr lang="nl-BE" sz="2800" dirty="0" err="1" smtClean="0"/>
              <a:t>addition</a:t>
            </a:r>
            <a:r>
              <a:rPr lang="nl-BE" sz="2800" dirty="0" smtClean="0"/>
              <a:t>, </a:t>
            </a:r>
            <a:r>
              <a:rPr lang="nl-BE" sz="2800" dirty="0" err="1" smtClean="0"/>
              <a:t>it</a:t>
            </a:r>
            <a:r>
              <a:rPr lang="nl-BE" sz="2800" dirty="0" smtClean="0"/>
              <a:t> is a push system: make </a:t>
            </a:r>
            <a:r>
              <a:rPr lang="nl-BE" sz="2800" dirty="0" err="1" smtClean="0"/>
              <a:t>then</a:t>
            </a:r>
            <a:r>
              <a:rPr lang="nl-BE" sz="2800" dirty="0" smtClean="0"/>
              <a:t> </a:t>
            </a:r>
            <a:r>
              <a:rPr lang="nl-BE" sz="2800" dirty="0" err="1" smtClean="0"/>
              <a:t>sell</a:t>
            </a:r>
            <a:endParaRPr lang="nl-BE" sz="2800" dirty="0"/>
          </a:p>
        </p:txBody>
      </p:sp>
      <p:pic>
        <p:nvPicPr>
          <p:cNvPr id="5122" name="Picture 2" descr="Ford Model T Histo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140" y="844777"/>
            <a:ext cx="4018508" cy="315022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kstvak 5"/>
          <p:cNvSpPr txBox="1"/>
          <p:nvPr/>
        </p:nvSpPr>
        <p:spPr>
          <a:xfrm>
            <a:off x="4749421" y="684381"/>
            <a:ext cx="4107975" cy="2246769"/>
          </a:xfrm>
          <a:prstGeom prst="rect">
            <a:avLst/>
          </a:prstGeom>
          <a:noFill/>
        </p:spPr>
        <p:txBody>
          <a:bodyPr wrap="square" rtlCol="0">
            <a:spAutoFit/>
          </a:bodyPr>
          <a:lstStyle/>
          <a:p>
            <a:r>
              <a:rPr lang="nl-BE" sz="2000" dirty="0" smtClean="0"/>
              <a:t>These kinds of systems </a:t>
            </a:r>
            <a:r>
              <a:rPr lang="nl-BE" sz="2000" dirty="0" err="1" smtClean="0"/>
              <a:t>tend</a:t>
            </a:r>
            <a:r>
              <a:rPr lang="nl-BE" sz="2000" dirty="0" smtClean="0"/>
              <a:t> </a:t>
            </a:r>
            <a:r>
              <a:rPr lang="nl-BE" sz="2000" dirty="0" err="1" smtClean="0"/>
              <a:t>to</a:t>
            </a:r>
            <a:r>
              <a:rPr lang="nl-BE" sz="2000" dirty="0" smtClean="0"/>
              <a:t> run high </a:t>
            </a:r>
            <a:r>
              <a:rPr lang="nl-BE" sz="2000" dirty="0" err="1" smtClean="0"/>
              <a:t>inventories</a:t>
            </a:r>
            <a:r>
              <a:rPr lang="nl-BE" sz="2000" dirty="0" smtClean="0"/>
              <a:t>, </a:t>
            </a:r>
            <a:r>
              <a:rPr lang="nl-BE" sz="2000" dirty="0" err="1" smtClean="0"/>
              <a:t>especially</a:t>
            </a:r>
            <a:r>
              <a:rPr lang="nl-BE" sz="2000" dirty="0" smtClean="0"/>
              <a:t> </a:t>
            </a:r>
            <a:r>
              <a:rPr lang="nl-BE" sz="2000" dirty="0" err="1" smtClean="0"/>
              <a:t>when</a:t>
            </a:r>
            <a:r>
              <a:rPr lang="nl-BE" sz="2000" dirty="0"/>
              <a:t> </a:t>
            </a:r>
            <a:r>
              <a:rPr lang="nl-BE" sz="2000" dirty="0" smtClean="0"/>
              <a:t>more </a:t>
            </a:r>
            <a:r>
              <a:rPr lang="nl-BE" sz="2000" dirty="0" err="1" smtClean="0"/>
              <a:t>than</a:t>
            </a:r>
            <a:r>
              <a:rPr lang="nl-BE" sz="2000" dirty="0" smtClean="0"/>
              <a:t> </a:t>
            </a:r>
            <a:r>
              <a:rPr lang="nl-BE" sz="2000" dirty="0" err="1" smtClean="0"/>
              <a:t>one</a:t>
            </a:r>
            <a:r>
              <a:rPr lang="nl-BE" sz="2000" dirty="0" smtClean="0"/>
              <a:t> model has </a:t>
            </a:r>
            <a:r>
              <a:rPr lang="nl-BE" sz="2000" dirty="0" err="1" smtClean="0"/>
              <a:t>to</a:t>
            </a:r>
            <a:r>
              <a:rPr lang="nl-BE" sz="2000" dirty="0" smtClean="0"/>
              <a:t> </a:t>
            </a:r>
            <a:r>
              <a:rPr lang="nl-BE" sz="2000" dirty="0" err="1" smtClean="0"/>
              <a:t>be</a:t>
            </a:r>
            <a:r>
              <a:rPr lang="nl-BE" sz="2000" dirty="0" smtClean="0"/>
              <a:t> </a:t>
            </a:r>
            <a:r>
              <a:rPr lang="nl-BE" sz="2000" dirty="0" err="1" smtClean="0"/>
              <a:t>produced</a:t>
            </a:r>
            <a:r>
              <a:rPr lang="nl-BE" sz="2000" dirty="0" smtClean="0"/>
              <a:t> (</a:t>
            </a:r>
            <a:r>
              <a:rPr lang="nl-BE" sz="2000" dirty="0" err="1" smtClean="0"/>
              <a:t>to</a:t>
            </a:r>
            <a:r>
              <a:rPr lang="nl-BE" sz="2000" dirty="0" smtClean="0"/>
              <a:t> meet </a:t>
            </a:r>
            <a:r>
              <a:rPr lang="nl-BE" sz="2000" dirty="0" err="1" smtClean="0"/>
              <a:t>variety</a:t>
            </a:r>
            <a:r>
              <a:rPr lang="nl-BE" sz="2000" dirty="0" smtClean="0"/>
              <a:t> in </a:t>
            </a:r>
            <a:r>
              <a:rPr lang="nl-BE" sz="2000" dirty="0" err="1" smtClean="0"/>
              <a:t>demand</a:t>
            </a:r>
            <a:r>
              <a:rPr lang="nl-BE" sz="2000" dirty="0" smtClean="0"/>
              <a:t>) as </a:t>
            </a:r>
            <a:r>
              <a:rPr lang="nl-BE" sz="2000" dirty="0" err="1" smtClean="0"/>
              <a:t>it</a:t>
            </a:r>
            <a:r>
              <a:rPr lang="nl-BE" sz="2000" dirty="0" smtClean="0"/>
              <a:t> is </a:t>
            </a:r>
            <a:r>
              <a:rPr lang="nl-BE" sz="2000" dirty="0" err="1" smtClean="0"/>
              <a:t>production</a:t>
            </a:r>
            <a:r>
              <a:rPr lang="nl-BE" sz="2000" dirty="0" smtClean="0"/>
              <a:t> efficiency </a:t>
            </a:r>
            <a:r>
              <a:rPr lang="nl-BE" sz="2000" dirty="0" err="1" smtClean="0"/>
              <a:t>that</a:t>
            </a:r>
            <a:r>
              <a:rPr lang="nl-BE" sz="2000" dirty="0" smtClean="0"/>
              <a:t> drives </a:t>
            </a:r>
            <a:r>
              <a:rPr lang="nl-BE" sz="2000" dirty="0" err="1" smtClean="0"/>
              <a:t>them</a:t>
            </a:r>
            <a:r>
              <a:rPr lang="nl-BE" sz="2000" dirty="0" smtClean="0"/>
              <a:t>, NOT </a:t>
            </a:r>
            <a:r>
              <a:rPr lang="nl-BE" sz="2000" dirty="0" err="1" smtClean="0"/>
              <a:t>actual</a:t>
            </a:r>
            <a:r>
              <a:rPr lang="nl-BE" sz="2000" dirty="0" smtClean="0"/>
              <a:t> </a:t>
            </a:r>
            <a:r>
              <a:rPr lang="nl-BE" sz="2000" dirty="0" err="1" smtClean="0"/>
              <a:t>demand</a:t>
            </a:r>
            <a:r>
              <a:rPr lang="nl-BE" sz="2000" dirty="0" smtClean="0"/>
              <a:t>. </a:t>
            </a:r>
            <a:endParaRPr lang="nl-BE" sz="2000" dirty="0"/>
          </a:p>
        </p:txBody>
      </p:sp>
      <p:sp>
        <p:nvSpPr>
          <p:cNvPr id="7" name="Tekstvak 6"/>
          <p:cNvSpPr txBox="1"/>
          <p:nvPr/>
        </p:nvSpPr>
        <p:spPr>
          <a:xfrm>
            <a:off x="4749421" y="2979337"/>
            <a:ext cx="4394579" cy="1015663"/>
          </a:xfrm>
          <a:prstGeom prst="rect">
            <a:avLst/>
          </a:prstGeom>
          <a:noFill/>
        </p:spPr>
        <p:txBody>
          <a:bodyPr wrap="square" rtlCol="0">
            <a:spAutoFit/>
          </a:bodyPr>
          <a:lstStyle/>
          <a:p>
            <a:r>
              <a:rPr lang="nl-BE" sz="2000" dirty="0" smtClean="0"/>
              <a:t>Clearing the </a:t>
            </a:r>
            <a:r>
              <a:rPr lang="nl-BE" sz="2000" dirty="0" err="1" smtClean="0"/>
              <a:t>inventory</a:t>
            </a:r>
            <a:r>
              <a:rPr lang="nl-BE" sz="2000" dirty="0" smtClean="0"/>
              <a:t> </a:t>
            </a:r>
            <a:r>
              <a:rPr lang="nl-BE" sz="2000" dirty="0" err="1" smtClean="0"/>
              <a:t>needs</a:t>
            </a:r>
            <a:r>
              <a:rPr lang="nl-BE" sz="2000" dirty="0" smtClean="0"/>
              <a:t> </a:t>
            </a:r>
            <a:r>
              <a:rPr lang="nl-BE" sz="2000" dirty="0" err="1" smtClean="0"/>
              <a:t>to</a:t>
            </a:r>
            <a:r>
              <a:rPr lang="nl-BE" sz="2000" dirty="0" smtClean="0"/>
              <a:t> </a:t>
            </a:r>
            <a:r>
              <a:rPr lang="nl-BE" sz="2000" dirty="0" err="1" smtClean="0"/>
              <a:t>be</a:t>
            </a:r>
            <a:r>
              <a:rPr lang="nl-BE" sz="2000" dirty="0" smtClean="0"/>
              <a:t> </a:t>
            </a:r>
            <a:r>
              <a:rPr lang="nl-BE" sz="2000" dirty="0" err="1" smtClean="0"/>
              <a:t>done</a:t>
            </a:r>
            <a:r>
              <a:rPr lang="nl-BE" sz="2000" dirty="0" smtClean="0"/>
              <a:t> </a:t>
            </a:r>
            <a:r>
              <a:rPr lang="nl-BE" sz="2000" dirty="0" err="1" smtClean="0"/>
              <a:t>frequently</a:t>
            </a:r>
            <a:r>
              <a:rPr lang="nl-BE" sz="2000" dirty="0" smtClean="0"/>
              <a:t> </a:t>
            </a:r>
            <a:r>
              <a:rPr lang="nl-BE" sz="2000" dirty="0" err="1" smtClean="0"/>
              <a:t>by</a:t>
            </a:r>
            <a:r>
              <a:rPr lang="nl-BE" sz="2000" dirty="0" smtClean="0"/>
              <a:t> special sales </a:t>
            </a:r>
            <a:r>
              <a:rPr lang="nl-BE" sz="2000" dirty="0" err="1" smtClean="0"/>
              <a:t>efforts</a:t>
            </a:r>
            <a:r>
              <a:rPr lang="nl-BE" sz="2000" dirty="0" smtClean="0"/>
              <a:t> (push). </a:t>
            </a:r>
            <a:endParaRPr lang="nl-BE" sz="2000" dirty="0"/>
          </a:p>
        </p:txBody>
      </p:sp>
      <p:sp>
        <p:nvSpPr>
          <p:cNvPr id="8" name="Rechthoek 7"/>
          <p:cNvSpPr/>
          <p:nvPr/>
        </p:nvSpPr>
        <p:spPr>
          <a:xfrm>
            <a:off x="398439" y="4143064"/>
            <a:ext cx="8468436" cy="707886"/>
          </a:xfrm>
          <a:prstGeom prst="rect">
            <a:avLst/>
          </a:prstGeom>
        </p:spPr>
        <p:txBody>
          <a:bodyPr wrap="square">
            <a:spAutoFit/>
          </a:bodyPr>
          <a:lstStyle/>
          <a:p>
            <a:pPr algn="ctr"/>
            <a:r>
              <a:rPr lang="nl-BE" sz="2000" dirty="0"/>
              <a:t>A focus on </a:t>
            </a:r>
            <a:r>
              <a:rPr lang="nl-BE" sz="2000" dirty="0" err="1" smtClean="0"/>
              <a:t>production</a:t>
            </a:r>
            <a:r>
              <a:rPr lang="nl-BE" sz="2000" dirty="0" smtClean="0"/>
              <a:t>/ </a:t>
            </a:r>
            <a:r>
              <a:rPr lang="nl-BE" sz="2000" dirty="0" err="1" smtClean="0"/>
              <a:t>activity</a:t>
            </a:r>
            <a:r>
              <a:rPr lang="nl-BE" sz="2000" dirty="0" smtClean="0"/>
              <a:t> </a:t>
            </a:r>
            <a:r>
              <a:rPr lang="nl-BE" sz="2000" dirty="0" err="1"/>
              <a:t>costs</a:t>
            </a:r>
            <a:r>
              <a:rPr lang="nl-BE" sz="2000" dirty="0"/>
              <a:t> means </a:t>
            </a:r>
            <a:r>
              <a:rPr lang="nl-BE" sz="2000" dirty="0" err="1"/>
              <a:t>losing</a:t>
            </a:r>
            <a:r>
              <a:rPr lang="nl-BE" sz="2000" dirty="0"/>
              <a:t> </a:t>
            </a:r>
            <a:r>
              <a:rPr lang="nl-BE" sz="2000" dirty="0" err="1"/>
              <a:t>sight</a:t>
            </a:r>
            <a:r>
              <a:rPr lang="nl-BE" sz="2000" dirty="0"/>
              <a:t> of </a:t>
            </a:r>
            <a:r>
              <a:rPr lang="nl-BE" sz="2000" dirty="0" err="1"/>
              <a:t>inventory</a:t>
            </a:r>
            <a:r>
              <a:rPr lang="nl-BE" sz="2000" dirty="0"/>
              <a:t> </a:t>
            </a:r>
            <a:r>
              <a:rPr lang="nl-BE" sz="2000" dirty="0" err="1"/>
              <a:t>and</a:t>
            </a:r>
            <a:r>
              <a:rPr lang="nl-BE" sz="2000" dirty="0"/>
              <a:t> management </a:t>
            </a:r>
            <a:r>
              <a:rPr lang="nl-BE" sz="2000" dirty="0" err="1" smtClean="0"/>
              <a:t>costs</a:t>
            </a:r>
            <a:r>
              <a:rPr lang="nl-BE" sz="2000" dirty="0" smtClean="0"/>
              <a:t> (full end </a:t>
            </a:r>
            <a:r>
              <a:rPr lang="nl-BE" sz="2000" dirty="0" err="1" smtClean="0"/>
              <a:t>to</a:t>
            </a:r>
            <a:r>
              <a:rPr lang="nl-BE" sz="2000" dirty="0" smtClean="0"/>
              <a:t> end </a:t>
            </a:r>
            <a:r>
              <a:rPr lang="nl-BE" sz="2000" dirty="0" err="1" smtClean="0"/>
              <a:t>cost</a:t>
            </a:r>
            <a:r>
              <a:rPr lang="nl-BE" sz="2000" dirty="0" smtClean="0"/>
              <a:t>).</a:t>
            </a:r>
            <a:endParaRPr lang="nl-BE" sz="2000" dirty="0"/>
          </a:p>
        </p:txBody>
      </p:sp>
      <p:sp>
        <p:nvSpPr>
          <p:cNvPr id="9" name="Tekstvak 8"/>
          <p:cNvSpPr txBox="1"/>
          <p:nvPr/>
        </p:nvSpPr>
        <p:spPr>
          <a:xfrm>
            <a:off x="398439" y="4891892"/>
            <a:ext cx="8604884" cy="1323439"/>
          </a:xfrm>
          <a:prstGeom prst="rect">
            <a:avLst/>
          </a:prstGeom>
          <a:noFill/>
        </p:spPr>
        <p:txBody>
          <a:bodyPr wrap="square" rtlCol="0">
            <a:spAutoFit/>
          </a:bodyPr>
          <a:lstStyle/>
          <a:p>
            <a:pPr algn="ctr"/>
            <a:r>
              <a:rPr lang="nl-BE" sz="2000" dirty="0" smtClean="0"/>
              <a:t>In </a:t>
            </a:r>
            <a:r>
              <a:rPr lang="nl-BE" sz="2000" dirty="0" err="1" smtClean="0"/>
              <a:t>addition</a:t>
            </a:r>
            <a:r>
              <a:rPr lang="nl-BE" sz="2000" dirty="0" smtClean="0"/>
              <a:t>, employees, </a:t>
            </a:r>
            <a:r>
              <a:rPr lang="nl-BE" sz="2000" dirty="0" err="1" smtClean="0"/>
              <a:t>especially</a:t>
            </a:r>
            <a:r>
              <a:rPr lang="nl-BE" sz="2000" dirty="0" smtClean="0"/>
              <a:t> in information </a:t>
            </a:r>
            <a:r>
              <a:rPr lang="nl-BE" sz="2000" dirty="0" err="1" smtClean="0"/>
              <a:t>based</a:t>
            </a:r>
            <a:r>
              <a:rPr lang="nl-BE" sz="2000" dirty="0" smtClean="0"/>
              <a:t> </a:t>
            </a:r>
            <a:r>
              <a:rPr lang="nl-BE" sz="2000" dirty="0" err="1" smtClean="0"/>
              <a:t>work</a:t>
            </a:r>
            <a:r>
              <a:rPr lang="nl-BE" sz="2000" dirty="0" smtClean="0"/>
              <a:t> </a:t>
            </a:r>
            <a:r>
              <a:rPr lang="nl-BE" sz="2000" dirty="0" err="1" smtClean="0"/>
              <a:t>like</a:t>
            </a:r>
            <a:r>
              <a:rPr lang="nl-BE" sz="2000" dirty="0" smtClean="0"/>
              <a:t> services, do </a:t>
            </a:r>
            <a:r>
              <a:rPr lang="nl-BE" sz="2000" dirty="0" err="1" smtClean="0"/>
              <a:t>not</a:t>
            </a:r>
            <a:r>
              <a:rPr lang="nl-BE" sz="2000" dirty="0" smtClean="0"/>
              <a:t> </a:t>
            </a:r>
            <a:r>
              <a:rPr lang="nl-BE" sz="2000" dirty="0" err="1" smtClean="0"/>
              <a:t>necessarily</a:t>
            </a:r>
            <a:r>
              <a:rPr lang="nl-BE" sz="2000" dirty="0" smtClean="0"/>
              <a:t> </a:t>
            </a:r>
            <a:r>
              <a:rPr lang="nl-BE" sz="2000" dirty="0" err="1" smtClean="0"/>
              <a:t>leave</a:t>
            </a:r>
            <a:r>
              <a:rPr lang="nl-BE" sz="2000" dirty="0" smtClean="0"/>
              <a:t> </a:t>
            </a:r>
            <a:r>
              <a:rPr lang="nl-BE" sz="2000" dirty="0" err="1" smtClean="0"/>
              <a:t>when</a:t>
            </a:r>
            <a:r>
              <a:rPr lang="nl-BE" sz="2000" dirty="0" smtClean="0"/>
              <a:t> </a:t>
            </a:r>
            <a:r>
              <a:rPr lang="nl-BE" sz="2000" dirty="0" err="1" smtClean="0"/>
              <a:t>pressured</a:t>
            </a:r>
            <a:r>
              <a:rPr lang="nl-BE" sz="2000" dirty="0"/>
              <a:t> </a:t>
            </a:r>
            <a:r>
              <a:rPr lang="nl-BE" sz="2000" dirty="0" smtClean="0"/>
              <a:t>but </a:t>
            </a:r>
            <a:r>
              <a:rPr lang="nl-BE" sz="2000" dirty="0" err="1" smtClean="0"/>
              <a:t>they</a:t>
            </a:r>
            <a:r>
              <a:rPr lang="nl-BE" sz="2000" dirty="0" smtClean="0"/>
              <a:t> cheat </a:t>
            </a:r>
            <a:r>
              <a:rPr lang="nl-BE" sz="2000" dirty="0" err="1" smtClean="0"/>
              <a:t>and</a:t>
            </a:r>
            <a:r>
              <a:rPr lang="nl-BE" sz="2000" dirty="0" smtClean="0"/>
              <a:t> game the system. </a:t>
            </a:r>
            <a:r>
              <a:rPr lang="nl-BE" sz="2000" dirty="0"/>
              <a:t>R</a:t>
            </a:r>
            <a:r>
              <a:rPr lang="nl-BE" sz="2000" dirty="0" smtClean="0"/>
              <a:t>esponses </a:t>
            </a:r>
            <a:r>
              <a:rPr lang="nl-BE" sz="2000" dirty="0" err="1" smtClean="0"/>
              <a:t>to</a:t>
            </a:r>
            <a:r>
              <a:rPr lang="nl-BE" sz="2000" dirty="0" smtClean="0"/>
              <a:t> </a:t>
            </a:r>
            <a:r>
              <a:rPr lang="nl-BE" sz="2000" dirty="0" err="1" smtClean="0"/>
              <a:t>that</a:t>
            </a:r>
            <a:r>
              <a:rPr lang="nl-BE" sz="2000" dirty="0" smtClean="0"/>
              <a:t> (coaching, </a:t>
            </a:r>
            <a:r>
              <a:rPr lang="nl-BE" sz="2000" dirty="0" err="1" smtClean="0"/>
              <a:t>auditing</a:t>
            </a:r>
            <a:r>
              <a:rPr lang="nl-BE" sz="2000" dirty="0" smtClean="0"/>
              <a:t>, </a:t>
            </a:r>
            <a:r>
              <a:rPr lang="nl-BE" sz="2000" dirty="0" err="1" smtClean="0"/>
              <a:t>inspection</a:t>
            </a:r>
            <a:r>
              <a:rPr lang="nl-BE" sz="2000" dirty="0" smtClean="0"/>
              <a:t>) </a:t>
            </a:r>
            <a:r>
              <a:rPr lang="nl-BE" sz="2000" dirty="0" err="1" smtClean="0"/>
              <a:t>again</a:t>
            </a:r>
            <a:r>
              <a:rPr lang="nl-BE" sz="2000" dirty="0" smtClean="0"/>
              <a:t> </a:t>
            </a:r>
            <a:r>
              <a:rPr lang="nl-BE" sz="2000" dirty="0" err="1" smtClean="0"/>
              <a:t>increase</a:t>
            </a:r>
            <a:r>
              <a:rPr lang="nl-BE" sz="2000" dirty="0" smtClean="0"/>
              <a:t> management </a:t>
            </a:r>
            <a:r>
              <a:rPr lang="nl-BE" sz="2000" dirty="0" err="1" smtClean="0"/>
              <a:t>costs</a:t>
            </a:r>
            <a:r>
              <a:rPr lang="nl-BE" sz="2000" dirty="0" smtClean="0"/>
              <a:t>.  </a:t>
            </a:r>
            <a:endParaRPr lang="nl-BE" sz="2000" dirty="0"/>
          </a:p>
        </p:txBody>
      </p:sp>
    </p:spTree>
    <p:extLst>
      <p:ext uri="{BB962C8B-B14F-4D97-AF65-F5344CB8AC3E}">
        <p14:creationId xmlns:p14="http://schemas.microsoft.com/office/powerpoint/2010/main" xmlns="" val="11376137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ging_fi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2950" y="1104901"/>
            <a:ext cx="2362200" cy="17786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444500" y="223838"/>
            <a:ext cx="8229600" cy="647700"/>
          </a:xfrm>
        </p:spPr>
        <p:txBody>
          <a:bodyPr>
            <a:normAutofit/>
          </a:bodyPr>
          <a:lstStyle/>
          <a:p>
            <a:r>
              <a:rPr lang="en-GB" sz="3200" b="1" noProof="0" smtClean="0">
                <a:latin typeface="Calibri" pitchFamily="34" charset="0"/>
                <a:cs typeface="Calibri" pitchFamily="34" charset="0"/>
              </a:rPr>
              <a:t>Where are the factories?</a:t>
            </a:r>
            <a:endParaRPr lang="en-GB" sz="3200" b="1" noProof="0">
              <a:latin typeface="Calibri" pitchFamily="34" charset="0"/>
              <a:cs typeface="Calibri" pitchFamily="34" charset="0"/>
            </a:endParaRPr>
          </a:p>
        </p:txBody>
      </p:sp>
      <p:pic>
        <p:nvPicPr>
          <p:cNvPr id="7174" name="Picture 6" descr="https://encrypted-tbn3.gstatic.com/images?q=tbn:ANd9GcSCeBFslijdhZin3LPGd7_9dSRbo56Z4kVw3_TO3xc29c3ggwyXD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4375" y="1104901"/>
            <a:ext cx="2790825" cy="2090426"/>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www.toonaripost.com/wp-content/themes/Yen/timthumb.php?src=http://www.toonaripost.com/wp-content/uploads/2012/11/Elsevier-Launch-New-Journal-on-Health-Care-Delivery.jpg&amp;w=580&amp;zc=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44900" y="4133058"/>
            <a:ext cx="2762249" cy="1871662"/>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descr="http://3.bp.blogspot.com/-eGcJMzy5BkU/TjeZZEZxBCI/AAAAAAAAAIQ/V1jmfVMn3Os/s320/Health%2Beducation%2Bsession%2BDr.%2BUndarmaa%2B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6300" y="2671764"/>
            <a:ext cx="3048000" cy="2038351"/>
          </a:xfrm>
          <a:prstGeom prst="rect">
            <a:avLst/>
          </a:prstGeom>
          <a:noFill/>
          <a:extLst>
            <a:ext uri="{909E8E84-426E-40DD-AFC4-6F175D3DCCD1}">
              <a14:hiddenFill xmlns:a14="http://schemas.microsoft.com/office/drawing/2010/main" xmlns="">
                <a:solidFill>
                  <a:srgbClr val="FFFFFF"/>
                </a:solidFill>
              </a14:hiddenFill>
            </a:ext>
          </a:extLst>
        </p:spPr>
      </p:pic>
      <p:pic>
        <p:nvPicPr>
          <p:cNvPr id="7182" name="Picture 14" descr="http://cdn2.hubspot.net/hub/201792/file-505462721-jpg/BAYADA_Cares/Stock_BayadaTouchNurse_art.jpg?t=1391616547000">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16687" y="4398549"/>
            <a:ext cx="2606675" cy="1739141"/>
          </a:xfrm>
          <a:prstGeom prst="rect">
            <a:avLst/>
          </a:prstGeom>
          <a:noFill/>
          <a:extLst>
            <a:ext uri="{909E8E84-426E-40DD-AFC4-6F175D3DCCD1}">
              <a14:hiddenFill xmlns:a14="http://schemas.microsoft.com/office/drawing/2010/main" xmlns="">
                <a:solidFill>
                  <a:srgbClr val="FFFFFF"/>
                </a:solidFill>
              </a14:hiddenFill>
            </a:ext>
          </a:extLst>
        </p:spPr>
      </p:pic>
      <p:pic>
        <p:nvPicPr>
          <p:cNvPr id="7184" name="Picture 16" descr="The relationship between police and young black people has come under scrutiny in the recent home affairs report  (Pic: http://www.guysmallman.com/">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79875" y="2360276"/>
            <a:ext cx="1876425" cy="2390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86" name="Picture 18" descr="bored kids in classroom">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89000" y="4368009"/>
            <a:ext cx="257175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are For Older Peopl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39825" y="2432340"/>
            <a:ext cx="2841625" cy="18959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kstvak 2"/>
          <p:cNvSpPr txBox="1"/>
          <p:nvPr/>
        </p:nvSpPr>
        <p:spPr>
          <a:xfrm>
            <a:off x="304800" y="1066801"/>
            <a:ext cx="2940050" cy="1200329"/>
          </a:xfrm>
          <a:prstGeom prst="rect">
            <a:avLst/>
          </a:prstGeom>
          <a:noFill/>
        </p:spPr>
        <p:txBody>
          <a:bodyPr wrap="square" rtlCol="0">
            <a:spAutoFit/>
          </a:bodyPr>
          <a:lstStyle/>
          <a:p>
            <a:r>
              <a:rPr lang="nl-BE" sz="2400" b="1" dirty="0" smtClean="0"/>
              <a:t>The public service is </a:t>
            </a:r>
            <a:r>
              <a:rPr lang="nl-BE" sz="2400" b="1" dirty="0" err="1" smtClean="0"/>
              <a:t>predominantly</a:t>
            </a:r>
            <a:r>
              <a:rPr lang="nl-BE" sz="2400" b="1" dirty="0" smtClean="0"/>
              <a:t> </a:t>
            </a:r>
            <a:r>
              <a:rPr lang="nl-BE" sz="2400" b="1" dirty="0" err="1" smtClean="0"/>
              <a:t>about</a:t>
            </a:r>
            <a:r>
              <a:rPr lang="nl-BE" sz="2400" b="1" dirty="0" smtClean="0"/>
              <a:t>… services!</a:t>
            </a:r>
            <a:endParaRPr lang="nl-BE" sz="2400" b="1" dirty="0"/>
          </a:p>
        </p:txBody>
      </p:sp>
    </p:spTree>
    <p:extLst>
      <p:ext uri="{BB962C8B-B14F-4D97-AF65-F5344CB8AC3E}">
        <p14:creationId xmlns:p14="http://schemas.microsoft.com/office/powerpoint/2010/main" xmlns="" val="20768473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2748</TotalTime>
  <Words>4082</Words>
  <Application>Microsoft Office PowerPoint</Application>
  <PresentationFormat>Předvádění na obrazovce (4:3)</PresentationFormat>
  <Paragraphs>522</Paragraphs>
  <Slides>64</Slides>
  <Notes>4</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Motiv sady Office</vt:lpstr>
      <vt:lpstr>Public Management for 21st Century</vt:lpstr>
      <vt:lpstr>HW feedback</vt:lpstr>
      <vt:lpstr>Reading reflextions</vt:lpstr>
      <vt:lpstr>Reading reflections</vt:lpstr>
      <vt:lpstr>Challenges for Sen’s approach</vt:lpstr>
      <vt:lpstr>Agency level “outputs” as the focus for efficiency? </vt:lpstr>
      <vt:lpstr>Snímek 7</vt:lpstr>
      <vt:lpstr>Snímek 8</vt:lpstr>
      <vt:lpstr>Where are the factories?</vt:lpstr>
      <vt:lpstr>Why services (including public) differ?</vt:lpstr>
      <vt:lpstr>Services vs products</vt:lpstr>
      <vt:lpstr>Services vs products</vt:lpstr>
      <vt:lpstr>Types of services</vt:lpstr>
      <vt:lpstr>Snímek 14</vt:lpstr>
      <vt:lpstr>Redefining “efficiency”!</vt:lpstr>
      <vt:lpstr>Systems thinking</vt:lpstr>
      <vt:lpstr>Break-fix service systems</vt:lpstr>
      <vt:lpstr>Snímek 18</vt:lpstr>
      <vt:lpstr>Snímek 19</vt:lpstr>
      <vt:lpstr>Snímek 20</vt:lpstr>
      <vt:lpstr>1. What is the purpose?</vt:lpstr>
      <vt:lpstr>Snímek 22</vt:lpstr>
      <vt:lpstr>2. Value and failure demand</vt:lpstr>
      <vt:lpstr>2. Demand: type and frequency</vt:lpstr>
      <vt:lpstr>2. Demand type and frequency</vt:lpstr>
      <vt:lpstr>Snímek 26</vt:lpstr>
      <vt:lpstr>3. Capability of response</vt:lpstr>
      <vt:lpstr>Snímek 28</vt:lpstr>
      <vt:lpstr>Snímek 29</vt:lpstr>
      <vt:lpstr>Products vs service</vt:lpstr>
      <vt:lpstr>Product vs services</vt:lpstr>
      <vt:lpstr>Products versus services</vt:lpstr>
      <vt:lpstr>Snímek 33</vt:lpstr>
      <vt:lpstr>4. Flow: value work and waste</vt:lpstr>
      <vt:lpstr>Snímek 35</vt:lpstr>
      <vt:lpstr>Snímek 36</vt:lpstr>
      <vt:lpstr>Deming’s depiction</vt:lpstr>
      <vt:lpstr>Snímek 38</vt:lpstr>
      <vt:lpstr>5. System conditions</vt:lpstr>
      <vt:lpstr>Snímek 40</vt:lpstr>
      <vt:lpstr>Vanguard method: lean systems thinking</vt:lpstr>
      <vt:lpstr>Snímek 42</vt:lpstr>
      <vt:lpstr>6. Thinking</vt:lpstr>
      <vt:lpstr>6. Thinking</vt:lpstr>
      <vt:lpstr>6. Thinking</vt:lpstr>
      <vt:lpstr>Conclusion</vt:lpstr>
      <vt:lpstr>What to be careful about in service provision?</vt:lpstr>
      <vt:lpstr>What to be careful about in service provision?</vt:lpstr>
      <vt:lpstr>Bureaucratic regulating troubles</vt:lpstr>
      <vt:lpstr>Danger of “digital by default”</vt:lpstr>
      <vt:lpstr>Danger of “digital by default”</vt:lpstr>
      <vt:lpstr>What to avoid in service provision?</vt:lpstr>
      <vt:lpstr>What to avoid in service provision?</vt:lpstr>
      <vt:lpstr>Snímek 54</vt:lpstr>
      <vt:lpstr>Snímek 55</vt:lpstr>
      <vt:lpstr>Snímek 56</vt:lpstr>
      <vt:lpstr>Other cases around</vt:lpstr>
      <vt:lpstr>End of topic</vt:lpstr>
      <vt:lpstr>#4  The Nature of Public Organisations: Paradigm shift from simple tasks in complex organisations with top down hierarchies to complex tasks in simple organisations with self-steering</vt:lpstr>
      <vt:lpstr>Command-and-control (hierarchy) vs. Self-steering</vt:lpstr>
      <vt:lpstr>#4  The Nature of Public Organisations: Paradigm shift from simple tasks in complex organisations with top down hierarchies to complex tasks in simple organisations with self-steering</vt:lpstr>
      <vt:lpstr>What to do in the next two weeks</vt:lpstr>
      <vt:lpstr>Homework #4</vt:lpstr>
      <vt:lpstr>See you in two weeks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8</cp:revision>
  <dcterms:created xsi:type="dcterms:W3CDTF">2018-02-28T10:09:13Z</dcterms:created>
  <dcterms:modified xsi:type="dcterms:W3CDTF">2018-04-12T13:05:22Z</dcterms:modified>
</cp:coreProperties>
</file>