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9A78E-1283-4CBF-9549-D15DCE0B1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1A2EA9-731E-4E31-9B9F-961486B86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E0D001-AB78-4474-84B2-11937D1A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47E6F4-A300-412A-B426-D7B9C00A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19995D-8FE0-44DC-928E-175A50A0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09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4CFE3-13A0-4F91-BFF7-D16AFC45B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556697-A067-4278-B0E2-5A15C9E88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42788B-3CDE-4E4D-B408-C6184F5B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18941A-D44A-4696-8318-83A8AE64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E189FA-B569-4C11-AB4A-915DCCCD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32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190D12-1F5F-48A0-80FE-333B3574A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679EEF-DD5C-49C5-A003-46673ADDF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0A3998-84B8-466C-9309-2363B33B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F4218F-380A-48FD-B144-E36BEDAC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DE5706-881B-4F8F-AC7F-933D9717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77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5406E-6C93-47D2-9CA0-C3219CA3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C06C6C-5A0D-44D5-A40C-7943EA7B8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B009A4-E6DE-40EB-AFDC-7E586DF2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7840D-BB43-4839-AFD5-073CA34F3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A5A2B9-B8F4-45A4-8973-5DDFEBCC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6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66B9C-1F86-4F1A-AF2F-8F3E5675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514CB0-14E9-4319-8554-9F9465639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C3A65B-D721-4523-84B3-0268814D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E06641-98B3-421D-BC19-5EA497C8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54A08D-458C-4B3F-BB9F-090EE600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48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6CDAF-81F7-4F6E-ABDA-6C4E0068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A8821-56B0-4A4A-9AF7-2475B3FD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32F5FA-F62A-4ABD-9B97-269323ADE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20CE02-2091-4060-BCA1-252D985B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92F699-6136-48A7-A339-E58317DB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B7A881-EB95-4D56-9C92-C86C1208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63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373B2-32CD-443A-AB93-3ACD0F275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34DE41-21CA-4230-82DF-A5B97DD16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01E8E7-529B-4C02-8F34-5389A6694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8C66CD-7AB2-4AAB-A51A-A4C3AA353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E9D764-D630-4EA8-BC01-BC8B45791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FCE93BB-5256-4D8A-8474-0676CF84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F2E4FD-A259-4EDD-81AB-AEFA64EA4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46F30-6FC3-4B3B-B17E-378F68F4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5F350-83F2-49D6-956E-07EB769B3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06F97B-F774-421E-B758-03EBE855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9B8812-25EA-45B4-AF0A-BFFC39D0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6767E5-3EE6-4169-B0B8-5771CFCB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37A0FD-C6DF-483F-9F19-EEABB7E1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5EA3BD-1BC0-470D-9606-FE7FBF47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968606-89FC-44D8-9996-E821A83D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99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EA660-D4C2-4ACE-B47C-C935DEA5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5FEB26-E3B9-426A-B94A-E1FA6697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4C0093-A9F3-4D0B-AEC4-E0B430C51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2B6F18-2B4F-4C71-8525-3BBEA38C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0E52B5-D896-4802-99F6-91FF36EA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AFF224-A51A-49B2-B2CA-4F6BA196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5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C37DB-B05F-4C6E-87C4-D4748B8E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009EC4-A062-4546-9E58-9B40CF2E4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0F7AEF-F477-4E30-9FF6-83613125E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6D9903-4D6C-469A-813D-BD48A3D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AECA66-C705-4535-B3AA-40AC8749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CA36EC-3111-4B30-AA80-560C6C62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5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DF70FF-6612-4D64-BD55-08D50AF8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D9FCF9-B95D-41C8-9EBE-9D904EE5A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1A0970-2E85-463E-AD1F-23AC9FFA4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FDCA-12B5-46CE-8734-A9FD3BF6631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2F6661-F6E6-4871-8AC0-153A13308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B2A168-1595-4787-8731-AAFD05CA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AB59-869A-4298-AEBD-88B2C8A35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43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E864E-FA28-4AE6-A07D-5C958820A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504825"/>
            <a:ext cx="9144001" cy="1228725"/>
          </a:xfrm>
        </p:spPr>
        <p:txBody>
          <a:bodyPr>
            <a:normAutofit/>
          </a:bodyPr>
          <a:lstStyle/>
          <a:p>
            <a:r>
              <a:rPr lang="cs-CZ" sz="4000" dirty="0" err="1"/>
              <a:t>Husserovo</a:t>
            </a:r>
            <a:r>
              <a:rPr lang="cs-CZ" sz="4000" dirty="0"/>
              <a:t> pojetí krize evropských věd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F2629A-4AF8-4780-BA5A-00352DDCF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974" y="1819275"/>
            <a:ext cx="8963025" cy="4276725"/>
          </a:xfrm>
        </p:spPr>
        <p:txBody>
          <a:bodyPr>
            <a:normAutofit/>
          </a:bodyPr>
          <a:lstStyle/>
          <a:p>
            <a:pPr algn="l"/>
            <a:endParaRPr lang="cs-CZ" dirty="0"/>
          </a:p>
          <a:p>
            <a:pPr algn="l"/>
            <a:r>
              <a:rPr lang="cs-CZ" dirty="0"/>
              <a:t>Téma krize – přelom 19. a 20. století, přelom 20. a 21. století</a:t>
            </a:r>
          </a:p>
          <a:p>
            <a:pPr algn="l"/>
            <a:r>
              <a:rPr lang="cs-CZ" dirty="0"/>
              <a:t>Inflace pojmu - zasahuje všechny životní oblasti: politiku, kulturu, hodnoty, autoritu , hospodářství, náboženství, vědy, techniku i průmysl, demografii, přírodní prostředí. Globální krize (King Alexander, Schneider Bertrand. První globální revoluce. Svět na prahu nového tisíciletí)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Etymologie – starořecké </a:t>
            </a:r>
            <a:r>
              <a:rPr lang="cs-CZ" i="1" dirty="0"/>
              <a:t>„</a:t>
            </a:r>
            <a:r>
              <a:rPr lang="cs-CZ" i="1" dirty="0" err="1"/>
              <a:t>krino</a:t>
            </a:r>
            <a:r>
              <a:rPr lang="cs-CZ" i="1" dirty="0"/>
              <a:t>, </a:t>
            </a:r>
            <a:r>
              <a:rPr lang="cs-CZ" i="1" dirty="0" err="1"/>
              <a:t>krinein</a:t>
            </a:r>
            <a:r>
              <a:rPr lang="cs-CZ" i="1" dirty="0"/>
              <a:t>“- </a:t>
            </a:r>
            <a:r>
              <a:rPr lang="cs-CZ" dirty="0"/>
              <a:t>oddělovat, vybírat, rozhodovat, posuzovat, přít se, bojovat.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73F1AAB-AEB2-40F0-946B-6DBE40B6B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322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6D13A1-58D1-439C-8BB0-93490C8E9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24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ED322A-06C5-4B46-8A4E-06AEC8CA3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773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8F2F045-4321-4575-B338-35ACD404E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7297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48048098-B780-4584-8811-BB1B41695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882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6341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D588-D97A-4482-9B20-53E3EB53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00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Patočkovo pojetí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1A19D-1E61-4EDF-BF63-9686BEF0E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709"/>
            <a:ext cx="10515600" cy="506725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„Přirozený svět jako filosofický problém“ vykazuje myšlenkovou blízkost díla mladého filosofa s pozdní prací Edmunda </a:t>
            </a:r>
            <a:r>
              <a:rPr lang="cs-CZ" dirty="0" err="1"/>
              <a:t>Husserla</a:t>
            </a:r>
            <a:r>
              <a:rPr lang="cs-CZ" dirty="0"/>
              <a:t> </a:t>
            </a:r>
            <a:r>
              <a:rPr lang="cs-CZ" i="1" dirty="0"/>
              <a:t>Krize evropských věd a transcendentální fenomenologie</a:t>
            </a:r>
            <a:r>
              <a:rPr lang="cs-CZ" dirty="0"/>
              <a:t>, ale zároveň i originalitu.</a:t>
            </a:r>
          </a:p>
          <a:p>
            <a:r>
              <a:rPr lang="cs-CZ" dirty="0"/>
              <a:t>Koncipuje vlastní projekt </a:t>
            </a:r>
            <a:r>
              <a:rPr lang="cs-CZ" b="1" dirty="0"/>
              <a:t>„přirozeného světa“</a:t>
            </a:r>
            <a:r>
              <a:rPr lang="cs-CZ" dirty="0"/>
              <a:t> jako východisko pro pochopení bytí člověka a to i v určité distanci od </a:t>
            </a:r>
            <a:r>
              <a:rPr lang="cs-CZ" dirty="0" err="1"/>
              <a:t>Husserlova</a:t>
            </a:r>
            <a:r>
              <a:rPr lang="cs-CZ" dirty="0"/>
              <a:t> </a:t>
            </a:r>
            <a:r>
              <a:rPr lang="cs-CZ" dirty="0" err="1"/>
              <a:t>Lebenweltu</a:t>
            </a:r>
            <a:r>
              <a:rPr lang="cs-CZ" dirty="0"/>
              <a:t> (žitý svět viz předchozí přednáška). </a:t>
            </a:r>
          </a:p>
          <a:p>
            <a:r>
              <a:rPr lang="cs-CZ" dirty="0"/>
              <a:t>Shodně s </a:t>
            </a:r>
            <a:r>
              <a:rPr lang="cs-CZ" dirty="0" err="1"/>
              <a:t>Husserlem</a:t>
            </a:r>
            <a:r>
              <a:rPr lang="cs-CZ" dirty="0"/>
              <a:t> konstatuje krizi člověka moderní doby, který je nucen žít ve dvojím světě: ve světě </a:t>
            </a:r>
            <a:r>
              <a:rPr lang="cs-CZ" b="1" dirty="0"/>
              <a:t>vědeckých konstrukcí</a:t>
            </a:r>
            <a:r>
              <a:rPr lang="cs-CZ" dirty="0"/>
              <a:t> vytvořených moderní přírodovědou, jenž je prohlašován a prosazován jako jediný správný, a potom ve světě </a:t>
            </a:r>
            <a:r>
              <a:rPr lang="cs-CZ" b="1" dirty="0"/>
              <a:t>přirozeném</a:t>
            </a:r>
            <a:r>
              <a:rPr lang="cs-CZ" dirty="0"/>
              <a:t>, který je zatlačován do pozadí jako něco nedůležitého. </a:t>
            </a:r>
          </a:p>
          <a:p>
            <a:r>
              <a:rPr lang="cs-CZ" dirty="0"/>
              <a:t>Původní životní zkušenost člověka se světem a s vlastním životem je pro poznání devalvována a vysmívaná jakožto naivní. </a:t>
            </a:r>
          </a:p>
          <a:p>
            <a:r>
              <a:rPr lang="cs-CZ" dirty="0"/>
              <a:t>Důsledkem této roztržky, kterou bychom mohli označit za schizofrenii myšlení moderního člověka (v jednom světě žijeme a v druhém myslíme) je duševní krize, jež se projevuje v řadě symptomů.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4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C4DEF-015E-4391-A500-AAF53B73D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365125"/>
            <a:ext cx="1059032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Symptomy krize podle Patočky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7F332-4040-4202-9E91-A1FC5C6C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44" y="1109709"/>
            <a:ext cx="10457155" cy="506725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Moderní vědě není zřejmé, z jakých podmínek a předpokladů původně vzešla</a:t>
            </a:r>
          </a:p>
          <a:p>
            <a:r>
              <a:rPr lang="cs-CZ"/>
              <a:t> </a:t>
            </a:r>
            <a:r>
              <a:rPr lang="cs-CZ" dirty="0"/>
              <a:t>Z</a:t>
            </a:r>
            <a:r>
              <a:rPr lang="cs-CZ"/>
              <a:t>trácí </a:t>
            </a:r>
            <a:r>
              <a:rPr lang="cs-CZ" dirty="0"/>
              <a:t>schopnost odpovídat na otázky po poznání a pravdě, po štěstí lidské existence, po smyslu světa, po celku. </a:t>
            </a:r>
          </a:p>
          <a:p>
            <a:r>
              <a:rPr lang="cs-CZ" dirty="0"/>
              <a:t>Tyto problémy byly označeny za pseudovědecké a věda pod heslem objektivity poznání na ně odmítla odpovídat, tedy za ně odmítla odpovědnost, i když původní vizionáři vědeckého pokroku, např. August </a:t>
            </a:r>
            <a:r>
              <a:rPr lang="cs-CZ" dirty="0" err="1"/>
              <a:t>Comte</a:t>
            </a:r>
            <a:r>
              <a:rPr lang="cs-CZ" dirty="0"/>
              <a:t>, spojovali štěstí lidstva právě s postupujícím vědeckým poznáním.</a:t>
            </a:r>
          </a:p>
          <a:p>
            <a:r>
              <a:rPr lang="cs-CZ" dirty="0"/>
              <a:t> Jakoby se v </a:t>
            </a:r>
            <a:r>
              <a:rPr lang="cs-CZ" dirty="0" err="1"/>
              <a:t>předběhu</a:t>
            </a:r>
            <a:r>
              <a:rPr lang="cs-CZ" dirty="0"/>
              <a:t> </a:t>
            </a:r>
            <a:r>
              <a:rPr lang="cs-CZ" dirty="0" err="1"/>
              <a:t>Husserlovy</a:t>
            </a:r>
            <a:r>
              <a:rPr lang="cs-CZ" dirty="0"/>
              <a:t> a Patočkovy kritiky ohlašovala krutá zkušenost řady vědců, např. jaderných fyziků (včetně A. Einsteina), k čemu všemu mohou být výsledky jejich vědeckého výzkumu využity a zneužity. </a:t>
            </a:r>
          </a:p>
          <a:p>
            <a:r>
              <a:rPr lang="cs-CZ" dirty="0"/>
              <a:t>Věda nesplnila očekávání, která s ní byla v době moderní spojována. Dějiny vědy jako dějiny pokroku nespěly k lepší budoucnosti. </a:t>
            </a:r>
          </a:p>
          <a:p>
            <a:r>
              <a:rPr lang="cs-CZ" dirty="0"/>
              <a:t>Vždyť neexistuje vědecký objev, který by nebylo možno využít ve prospěch lidstva, ale i zneužít pro mocenské cíle. </a:t>
            </a:r>
          </a:p>
          <a:p>
            <a:r>
              <a:rPr lang="cs-CZ" dirty="0"/>
              <a:t>V polovině 30. let tak </a:t>
            </a:r>
            <a:r>
              <a:rPr lang="cs-CZ" dirty="0" err="1"/>
              <a:t>Husserl</a:t>
            </a:r>
            <a:r>
              <a:rPr lang="cs-CZ" dirty="0"/>
              <a:t> jasnozřivě nastolil otázku odpovědnosti vědy a vědců, z nichž mnozí neobstáli ve válečné zkoušce a dali své myšlení do služeb totalitních ideologií.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25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2A978-DADD-4D9B-8EBE-4D0561D1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841"/>
            <a:ext cx="10537054" cy="5149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Symptomy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16DC-648B-4EAF-87C8-68209F236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Partikularizace myšlení ve vědě</a:t>
            </a:r>
          </a:p>
          <a:p>
            <a:r>
              <a:rPr lang="cs-CZ" dirty="0"/>
              <a:t>Absence jednotného obrazu, představy o uspořádání skutečnosti</a:t>
            </a:r>
          </a:p>
          <a:p>
            <a:r>
              <a:rPr lang="cs-CZ" dirty="0"/>
              <a:t>Partikularizace myšlení filosofického: </a:t>
            </a:r>
            <a:r>
              <a:rPr lang="cs-CZ" i="1" dirty="0"/>
              <a:t>„Jsme v této situaci ještě schopni filosofovat, a jaký může filosofie mít pro nás význam? Může být naše vědomí o </a:t>
            </a:r>
            <a:r>
              <a:rPr lang="cs-CZ" i="1" dirty="0" err="1"/>
              <a:t>skutečnostu</a:t>
            </a:r>
            <a:r>
              <a:rPr lang="cs-CZ" i="1" dirty="0"/>
              <a:t> sjednoceno ještě něčím jiným než základními pravidly přírodovědecké metody?“</a:t>
            </a:r>
          </a:p>
          <a:p>
            <a:r>
              <a:rPr lang="cs-CZ" dirty="0"/>
              <a:t>Odpověď: </a:t>
            </a:r>
            <a:r>
              <a:rPr lang="cs-CZ" i="1" dirty="0"/>
              <a:t>„Problémem filosofie je svět vcelku.“</a:t>
            </a:r>
          </a:p>
          <a:p>
            <a:r>
              <a:rPr lang="cs-CZ" dirty="0"/>
              <a:t>Úkol filosofie: nalézt půdu, jednotu, celek</a:t>
            </a:r>
          </a:p>
        </p:txBody>
      </p:sp>
    </p:spTree>
    <p:extLst>
      <p:ext uri="{BB962C8B-B14F-4D97-AF65-F5344CB8AC3E}">
        <p14:creationId xmlns:p14="http://schemas.microsoft.com/office/powerpoint/2010/main" val="196457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834A7-9022-414E-9541-1D9995BB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00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Husserlova</a:t>
            </a:r>
            <a:r>
              <a:rPr lang="cs-CZ" dirty="0"/>
              <a:t> a Patočkova cesta překonání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6CDAC-130D-4C75-A6A9-124FA5BB7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129398"/>
          </a:xfrm>
        </p:spPr>
        <p:txBody>
          <a:bodyPr/>
          <a:lstStyle/>
          <a:p>
            <a:r>
              <a:rPr lang="cs-CZ" dirty="0" err="1"/>
              <a:t>Husserl</a:t>
            </a:r>
            <a:r>
              <a:rPr lang="cs-CZ" dirty="0"/>
              <a:t> chce vybudovat „přísnou vědu“ :</a:t>
            </a:r>
          </a:p>
          <a:p>
            <a:pPr marL="0" indent="0">
              <a:buNone/>
            </a:pPr>
            <a:r>
              <a:rPr lang="cs-CZ" dirty="0"/>
              <a:t>– očištěním lidského myšlení od předsudků a stereotypů, </a:t>
            </a:r>
          </a:p>
          <a:p>
            <a:pPr>
              <a:buFontTx/>
              <a:buChar char="-"/>
            </a:pPr>
            <a:r>
              <a:rPr lang="cs-CZ" dirty="0"/>
              <a:t>„návratem k věcem samým“.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*</a:t>
            </a:r>
            <a:r>
              <a:rPr lang="cs-CZ" dirty="0" err="1"/>
              <a:t>Husserl</a:t>
            </a:r>
            <a:r>
              <a:rPr lang="cs-CZ" dirty="0"/>
              <a:t> a Patočka se odlišují v pojetí toho, co je ta „půda předvědecké zkušenosti“, co je to ten „žitý svět“ – „přirozený svět“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*Patočkova kritika </a:t>
            </a:r>
            <a:r>
              <a:rPr lang="cs-CZ" dirty="0" err="1"/>
              <a:t>Lebensweltu</a:t>
            </a:r>
            <a:r>
              <a:rPr lang="cs-CZ" dirty="0"/>
              <a:t> – jednostranný, subjektivní horizont, apriorní struktura konkrétních světů, jak se jeví „nazírajícímu subjektu“ (čistému já). </a:t>
            </a:r>
            <a:r>
              <a:rPr lang="cs-CZ" dirty="0" err="1"/>
              <a:t>Lebenswelt</a:t>
            </a:r>
            <a:r>
              <a:rPr lang="cs-CZ" dirty="0"/>
              <a:t> je vzdálen skutečnému prožívání.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299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8B019-0DCC-4963-8B15-90BBE516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6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Patočkův „přirozený svět“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54602-6A3A-4BF0-ABF4-62DD63609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1145219"/>
            <a:ext cx="10581443" cy="5031744"/>
          </a:xfrm>
        </p:spPr>
        <p:txBody>
          <a:bodyPr/>
          <a:lstStyle/>
          <a:p>
            <a:r>
              <a:rPr lang="cs-CZ" dirty="0"/>
              <a:t>Není pasivní, není to </a:t>
            </a:r>
            <a:r>
              <a:rPr lang="cs-CZ" dirty="0" err="1"/>
              <a:t>horizontová</a:t>
            </a:r>
            <a:r>
              <a:rPr lang="cs-CZ" dirty="0"/>
              <a:t> danost</a:t>
            </a:r>
          </a:p>
          <a:p>
            <a:r>
              <a:rPr lang="cs-CZ" dirty="0"/>
              <a:t>Vyžaduje volbu perspektiv, zaujímání stanovisek, existenciální pohyb</a:t>
            </a:r>
          </a:p>
          <a:p>
            <a:r>
              <a:rPr lang="cs-CZ" dirty="0"/>
              <a:t>Základem přirozeného světa je život sám</a:t>
            </a:r>
          </a:p>
          <a:p>
            <a:r>
              <a:rPr lang="cs-CZ" dirty="0"/>
              <a:t>Koncepce tří životních pohybů (přijetí – akceptace, sebeprosazení - práce a boj, pohyb v pravdě – p. transcendentní – </a:t>
            </a:r>
            <a:r>
              <a:rPr lang="cs-CZ" dirty="0" err="1"/>
              <a:t>sebepřekračování</a:t>
            </a:r>
            <a:r>
              <a:rPr lang="cs-CZ" dirty="0"/>
              <a:t>)</a:t>
            </a:r>
          </a:p>
          <a:p>
            <a:r>
              <a:rPr lang="cs-CZ" dirty="0"/>
              <a:t>Tělo není res </a:t>
            </a:r>
            <a:r>
              <a:rPr lang="cs-CZ" dirty="0" err="1"/>
              <a:t>extenza</a:t>
            </a:r>
            <a:r>
              <a:rPr lang="cs-CZ" dirty="0"/>
              <a:t>, tělo je zdroj aktivity, základ živoucí existence</a:t>
            </a:r>
          </a:p>
          <a:p>
            <a:r>
              <a:rPr lang="cs-CZ" dirty="0"/>
              <a:t>Díky tělu a tělesnosti se orientujeme ve světě (blízkost a vzdálenost, nahoře a dole)</a:t>
            </a:r>
          </a:p>
          <a:p>
            <a:r>
              <a:rPr lang="cs-CZ" dirty="0"/>
              <a:t>K tělu máme vztah (jsme tělo a máme tělo): sóma, </a:t>
            </a:r>
            <a:r>
              <a:rPr lang="cs-CZ" dirty="0" err="1"/>
              <a:t>sarx</a:t>
            </a:r>
            <a:r>
              <a:rPr lang="cs-CZ" dirty="0"/>
              <a:t> a </a:t>
            </a:r>
            <a:r>
              <a:rPr lang="cs-CZ" dirty="0" err="1"/>
              <a:t>péxis</a:t>
            </a:r>
            <a:r>
              <a:rPr lang="cs-CZ" dirty="0"/>
              <a:t> (duchovní </a:t>
            </a:r>
            <a:r>
              <a:rPr lang="cs-CZ" dirty="0" err="1"/>
              <a:t>tělo,prožívaná</a:t>
            </a:r>
            <a:r>
              <a:rPr lang="cs-CZ" dirty="0"/>
              <a:t> tělesnost, omezení a otevření možností)</a:t>
            </a:r>
          </a:p>
        </p:txBody>
      </p:sp>
    </p:spTree>
    <p:extLst>
      <p:ext uri="{BB962C8B-B14F-4D97-AF65-F5344CB8AC3E}">
        <p14:creationId xmlns:p14="http://schemas.microsoft.com/office/powerpoint/2010/main" val="3729162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74C10-3F99-49B9-ABE4-ACAB188A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Existence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6DB94-1B99-4918-8EFD-73B064463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Husserl</a:t>
            </a:r>
            <a:r>
              <a:rPr lang="cs-CZ" dirty="0"/>
              <a:t>: Existence je odkrytí možností obrátit svou pozornost na sebe sama „čisté vědomí, transcendentální já“.</a:t>
            </a:r>
          </a:p>
          <a:p>
            <a:r>
              <a:rPr lang="cs-CZ" dirty="0"/>
              <a:t>Patočka: východiskem existence je analýza přirozeného světa a bytí člověka jako bytí „ve“ a „na“ světě.</a:t>
            </a:r>
          </a:p>
          <a:p>
            <a:r>
              <a:rPr lang="cs-CZ" dirty="0"/>
              <a:t>Existence se objevuje tehdy, když si uvědomí, že jest a zároveň, že „není“, tzn. musí se sama sebou teprve stát.</a:t>
            </a:r>
          </a:p>
          <a:p>
            <a:r>
              <a:rPr lang="cs-CZ" dirty="0"/>
              <a:t>Existence je bytostně pohybem (jako stávání se člověka sebou samým, jako práce na sobě, jako uskutečňování lidské svobody).</a:t>
            </a:r>
          </a:p>
        </p:txBody>
      </p:sp>
    </p:spTree>
    <p:extLst>
      <p:ext uri="{BB962C8B-B14F-4D97-AF65-F5344CB8AC3E}">
        <p14:creationId xmlns:p14="http://schemas.microsoft.com/office/powerpoint/2010/main" val="2171880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7A784-F270-4918-8529-A24F3397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ADDCA-B742-4515-A69D-BE86D8DE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619813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4EFBD-3F49-4A8A-9979-E9DDB5DF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EBA0F-C05D-4A95-BA1F-C0D9A85A5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732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3438E-3DED-47FF-A99F-AF16E5F7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0657F8-32BC-4EE9-A452-77C71AEF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8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75694-DA8A-4BC4-AB59-3F461571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6B85A-E7CD-45AF-9485-4A0D5B004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navozuje situaci krajních alternativ: buď úspěch nebo ztroskotání, život nebo smrt, pokračování nebo konec, spása nebo zatracení, </a:t>
            </a:r>
          </a:p>
          <a:p>
            <a:r>
              <a:rPr lang="cs-CZ" dirty="0"/>
              <a:t>spjata s představou vyhrocené situace, rozhodujícího okamžiku, kdy přestává platit všechno staré, zavedené a dosud osvědčené, a nové ještě nenastalo,</a:t>
            </a:r>
          </a:p>
          <a:p>
            <a:r>
              <a:rPr lang="cs-CZ" dirty="0"/>
              <a:t>navozuje naléhavost jednat v zájmu sebezáchovy nebo záchrany v situaci, kdy neznáme, které řešení je správné, </a:t>
            </a:r>
          </a:p>
          <a:p>
            <a:r>
              <a:rPr lang="cs-CZ" dirty="0"/>
              <a:t>neznáme, jaké důsledky budou mít naše rozhodnutí a naše činy, ale přesto se musíme rozhodnout!</a:t>
            </a:r>
          </a:p>
        </p:txBody>
      </p:sp>
    </p:spTree>
    <p:extLst>
      <p:ext uri="{BB962C8B-B14F-4D97-AF65-F5344CB8AC3E}">
        <p14:creationId xmlns:p14="http://schemas.microsoft.com/office/powerpoint/2010/main" val="244263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116B4-6E1E-45CF-8B16-861A0839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Časová dimenze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8FE44B-EDFA-4457-B778-921C81090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Vědomí naléhavosti (teď a tady)</a:t>
            </a:r>
          </a:p>
          <a:p>
            <a:r>
              <a:rPr lang="cs-CZ" dirty="0"/>
              <a:t>Nutnost hledat řešení, které zatím nikdo nezná</a:t>
            </a:r>
          </a:p>
          <a:p>
            <a:endParaRPr lang="cs-CZ" dirty="0"/>
          </a:p>
          <a:p>
            <a:r>
              <a:rPr lang="cs-CZ" dirty="0"/>
              <a:t>3 modely pojetí krize:</a:t>
            </a:r>
          </a:p>
          <a:p>
            <a:r>
              <a:rPr lang="cs-CZ" dirty="0"/>
              <a:t>Dějiny jsou interpretovány jako setrvalá krize: Bylo někdy v dějinách období, kdy se lidstvo nenacházelo v krizi? Každý vrchol kultury a civilizace vždy v sobě skrýval latentní nebezpečí svého rozkladu. (např. Patočka Kacířské eseje o filosofii dějin) </a:t>
            </a:r>
          </a:p>
          <a:p>
            <a:pPr lvl="0"/>
            <a:r>
              <a:rPr lang="cs-CZ" dirty="0"/>
              <a:t>Krize označuje jednorázový zrychlující se proces, v němž se kříží mnoho problémů rozbíjejících daný systém, z nich se pak po krizi vyvíjí nový stav, nová situace. (Revoluce, převrat, vznik nové epochy.)</a:t>
            </a:r>
          </a:p>
          <a:p>
            <a:pPr lvl="0"/>
            <a:r>
              <a:rPr lang="cs-CZ" dirty="0"/>
              <a:t>Krize může znamenat vizi konce – apokalypsu, zmar. Dnes vlastně nelze vyloučit, myšleno při současných prostředcích umožňujících sebezničení nebo překročení prahu udržitelnosti. (Pandemická krize, ekologická katastrofa.)</a:t>
            </a:r>
          </a:p>
          <a:p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9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9A6A4-0FA3-4FF0-877E-FC1D956B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Husserlovo</a:t>
            </a:r>
            <a:r>
              <a:rPr lang="cs-CZ" dirty="0"/>
              <a:t> pojetí krize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5DF07-6AAD-4842-BDD8-E562E189F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4" y="1100831"/>
            <a:ext cx="10421645" cy="5076132"/>
          </a:xfrm>
        </p:spPr>
        <p:txBody>
          <a:bodyPr>
            <a:normAutofit/>
          </a:bodyPr>
          <a:lstStyle/>
          <a:p>
            <a:r>
              <a:rPr lang="cs-CZ" sz="2000" i="1" dirty="0"/>
              <a:t>„Veškerý světový názor moderního člověka ve druhé polovině 19. století určovaly výhradně pozitivní vědy a jimi vyvolaná „prosperity“, jíž se moderní člověk nechal oslepit. Mělo to za následek lehkovážné odvrácení od otázek, jež jsou pro pravé lidství rozhodující. Vědy o pouhých faktech vytvářejí lidi vidoucí jen fakty. K obratu ve veřejném hodnocení došlo nevyhnutelně po válce a ten – jak víme – vyústil u mladé generace přímo v nepřátelskou náladu. V našich životních úzkostech, jak slyšíme, nemá nám tato věda co říci.“ </a:t>
            </a:r>
          </a:p>
          <a:p>
            <a:pPr marL="0" indent="0">
              <a:buNone/>
            </a:pPr>
            <a:r>
              <a:rPr lang="cs-CZ" sz="2000" i="1" dirty="0"/>
              <a:t>(</a:t>
            </a:r>
            <a:r>
              <a:rPr lang="pl-PL" sz="2000" dirty="0"/>
              <a:t> HUSSERL. E. Krize evropských věd a transcendentální fenomenologie. Úvod do fenomenologické filosofie. Praha: Academia 1972, str. 27.)</a:t>
            </a:r>
          </a:p>
          <a:p>
            <a:pPr marL="0" indent="0">
              <a:buNone/>
            </a:pPr>
            <a:r>
              <a:rPr lang="pl-PL" dirty="0"/>
              <a:t>Husserl si klade otázku: </a:t>
            </a:r>
            <a:r>
              <a:rPr lang="cs-CZ" dirty="0"/>
              <a:t>Jak je možné, že přes obrovské úspěchy jednotlivých exaktních věd a přes nesčetné vědecké vynálezy v oblasti jaderné fyziky, medicíny a dalších oblastí, došlo ke ztrátě životního významu vědy?</a:t>
            </a:r>
          </a:p>
          <a:p>
            <a:pPr marL="0" indent="0">
              <a:buNone/>
            </a:pPr>
            <a:r>
              <a:rPr lang="cs-CZ" sz="2000" i="1" dirty="0"/>
              <a:t>„Krize vědy znamená totiž přinejmenším tolik, že se stala spornou její pravá vědeckost a celý způsob, jak si vytyčila své úkoly a vytvořila pro ně svou vlastní metodiku.“ (</a:t>
            </a:r>
            <a:r>
              <a:rPr lang="pl-PL" sz="2000" i="1" dirty="0"/>
              <a:t>Ibid. Str. 25.)</a:t>
            </a:r>
            <a:endParaRPr lang="cs-CZ" sz="2000" i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39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E0AEF-5D2D-44C2-8171-AD73271F7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1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Jaké má </a:t>
            </a:r>
            <a:r>
              <a:rPr lang="cs-CZ" dirty="0" err="1"/>
              <a:t>Husserl</a:t>
            </a:r>
            <a:r>
              <a:rPr lang="cs-CZ" dirty="0"/>
              <a:t> důvody?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782E-CB67-4A37-A114-4FE935857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127464"/>
            <a:ext cx="10448278" cy="5049499"/>
          </a:xfrm>
        </p:spPr>
        <p:txBody>
          <a:bodyPr/>
          <a:lstStyle/>
          <a:p>
            <a:r>
              <a:rPr lang="cs-CZ" dirty="0"/>
              <a:t>vědy programově rezignují na všechny lidsky důležité otázky – štěstí, svobodu, dobro, pravdu,</a:t>
            </a:r>
          </a:p>
          <a:p>
            <a:r>
              <a:rPr lang="cs-CZ" dirty="0"/>
              <a:t>netematizují svou vlastní vědeckost, netematizují poznání,</a:t>
            </a:r>
          </a:p>
          <a:p>
            <a:r>
              <a:rPr lang="cs-CZ" dirty="0"/>
              <a:t>spokojují se aplikací metody bez ohledu na zkoumaný předmět. </a:t>
            </a:r>
          </a:p>
          <a:p>
            <a:r>
              <a:rPr lang="cs-CZ" dirty="0"/>
              <a:t>Věda charakterizována dvojím: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fyzikalistickým</a:t>
            </a:r>
            <a:r>
              <a:rPr lang="cs-CZ" dirty="0"/>
              <a:t> objektivismem na straně jedné (věda se zabývá tím, co lze měřit, vážit….má matematický charakter) a </a:t>
            </a:r>
          </a:p>
          <a:p>
            <a:pPr marL="0" indent="0">
              <a:buNone/>
            </a:pPr>
            <a:r>
              <a:rPr lang="cs-CZ" dirty="0"/>
              <a:t>-transcendentálním subjektivismem na straně druhé (věda konstruuje ideální modely, do nichž dosazuje to, co lze modelovat, tedy vědecky zkoumat). </a:t>
            </a:r>
          </a:p>
        </p:txBody>
      </p:sp>
    </p:spTree>
    <p:extLst>
      <p:ext uri="{BB962C8B-B14F-4D97-AF65-F5344CB8AC3E}">
        <p14:creationId xmlns:p14="http://schemas.microsoft.com/office/powerpoint/2010/main" val="392058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8C2D8-CA01-485E-8E78-9AF3CBA1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1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Vnitřní protikladnost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F3E89-0718-4E31-B65C-369279BDE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4978478"/>
          </a:xfrm>
        </p:spPr>
        <p:txBody>
          <a:bodyPr>
            <a:normAutofit/>
          </a:bodyPr>
          <a:lstStyle/>
          <a:p>
            <a:r>
              <a:rPr lang="cs-CZ" dirty="0"/>
              <a:t>Na jedné straně důraz na empirii, na využití exaktních metod zkoumání, na verifikovatelnost dosažených poznatků.</a:t>
            </a:r>
          </a:p>
          <a:p>
            <a:r>
              <a:rPr lang="cs-CZ" dirty="0"/>
              <a:t>Na druhé straně nepřiznaná hodnotící spekulace vycházející z aprioristicky pojatých principů. </a:t>
            </a:r>
          </a:p>
          <a:p>
            <a:endParaRPr lang="cs-CZ" dirty="0"/>
          </a:p>
          <a:p>
            <a:r>
              <a:rPr lang="cs-CZ" dirty="0"/>
              <a:t>Pozitivistický imperativ vědeckého zkoumání dat a nevývratných faktů netematizuje samotný výběr jakožto výběr, neklade si otázku, co činí fakt faktem. </a:t>
            </a:r>
          </a:p>
          <a:p>
            <a:endParaRPr lang="cs-CZ" dirty="0"/>
          </a:p>
          <a:p>
            <a:r>
              <a:rPr lang="cs-CZ" dirty="0"/>
              <a:t>Krize věd je „ztrátou smyslu pro smysl“.</a:t>
            </a:r>
          </a:p>
        </p:txBody>
      </p:sp>
    </p:spTree>
    <p:extLst>
      <p:ext uri="{BB962C8B-B14F-4D97-AF65-F5344CB8AC3E}">
        <p14:creationId xmlns:p14="http://schemas.microsoft.com/office/powerpoint/2010/main" val="53668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ED971-8AFD-453C-8033-9A1FD1791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Masaryk myslitel „evropské krize“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746AC-7702-4AA1-AE04-99B8F9E48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Sebevražda hromadným jevem společenským moderní osvěty</a:t>
            </a:r>
            <a:r>
              <a:rPr lang="cs-CZ" dirty="0"/>
              <a:t> (1881) – především existenciální krize, potom k. sociální, politická, hospodářská, vědecká…</a:t>
            </a:r>
          </a:p>
          <a:p>
            <a:r>
              <a:rPr lang="cs-CZ" dirty="0"/>
              <a:t>Symptomem k. je sebevražednost</a:t>
            </a:r>
          </a:p>
          <a:p>
            <a:r>
              <a:rPr lang="cs-CZ" dirty="0"/>
              <a:t>Příčinou sekularizační a civilizační proměny, které vyprazdňují duchovní život moderního člověka</a:t>
            </a:r>
          </a:p>
          <a:p>
            <a:r>
              <a:rPr lang="cs-CZ" dirty="0"/>
              <a:t>Vedle nenáboženskosti   k. podílí i věda „pozitivistickým hypostazováním přírodovědeckého metodismu“ a „nekritickým objektivistickým racionalismem“</a:t>
            </a:r>
          </a:p>
          <a:p>
            <a:pPr marL="0" indent="0">
              <a:buNone/>
            </a:pPr>
            <a:r>
              <a:rPr lang="pl-PL" dirty="0"/>
              <a:t>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05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9156F-47D9-46E2-8078-A800AF126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3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Vývoj názorů na krizi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FA89A-F614-438A-8D83-DBD696A45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49784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 pozdějším díle </a:t>
            </a:r>
            <a:r>
              <a:rPr lang="cs-CZ" i="1" dirty="0"/>
              <a:t>Moderní člověk a náboženství</a:t>
            </a:r>
            <a:r>
              <a:rPr lang="cs-CZ" dirty="0"/>
              <a:t> (1897) již výslovně Masaryk upozorňuje na krizi vznikající jako důsledek nevzdělanosti a polovzdělanosti.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Jde o </a:t>
            </a:r>
            <a:r>
              <a:rPr lang="cs-CZ" i="1" dirty="0"/>
              <a:t>„vědění oddělené od mravního rozhodování a jednání (mravní nihilismus, lhostejnost, nečinnost), mravní rozhodování a jednání bez solidního vědění (neúčelný a neúčinný desilusionismus, víra v zázračné velké činy), jednání bez náležitého vědění a bez mravní odpovědnosti (bezprogramové rozčilení) a konečně vědění a jednání bez mravů (titanismus, faustovství). Skutečná vzdělanost tedy spočívá v integritě vědění, jednání a odpovědnosti.“ </a:t>
            </a:r>
          </a:p>
          <a:p>
            <a:endParaRPr lang="cs-CZ" dirty="0"/>
          </a:p>
          <a:p>
            <a:r>
              <a:rPr lang="cs-CZ" dirty="0"/>
              <a:t>V pozdějších dílech, především ve </a:t>
            </a:r>
            <a:r>
              <a:rPr lang="cs-CZ" i="1" dirty="0"/>
              <a:t>Světové revoluci</a:t>
            </a:r>
            <a:r>
              <a:rPr lang="cs-CZ" dirty="0"/>
              <a:t> je potom základním projevem krize 1.světová válka.</a:t>
            </a:r>
          </a:p>
          <a:p>
            <a:r>
              <a:rPr lang="pl-PL" dirty="0"/>
              <a:t>	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62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79ECE-96C6-4B57-A090-E685BFF9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Krize podle Emanuela Rádla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CEC14C-6FD6-4328-82C0-50E6B07B1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443"/>
            <a:ext cx="10515600" cy="5436432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Revize pokrokových ideálů v národní škole</a:t>
            </a:r>
            <a:r>
              <a:rPr lang="cs-CZ" dirty="0"/>
              <a:t>, </a:t>
            </a:r>
            <a:r>
              <a:rPr lang="cs-CZ" i="1" dirty="0"/>
              <a:t>Krise inteligence, Věda a víra u Komenského, O smysl našich dějin, Národnost jako vědecký problém, Válka Čechů s Němci </a:t>
            </a:r>
            <a:r>
              <a:rPr lang="cs-CZ" dirty="0"/>
              <a:t>a</a:t>
            </a:r>
            <a:r>
              <a:rPr lang="cs-CZ" i="1" dirty="0"/>
              <a:t> Moderní věda, její podstata, metody a výsledky. </a:t>
            </a:r>
          </a:p>
          <a:p>
            <a:r>
              <a:rPr lang="cs-CZ" dirty="0"/>
              <a:t>Ráz těchto spisů je převážně polemický a ti, s nimiž polemizuje, patří k nejvýznamnějším osobnostem kulturního a politického života (Masaryk, Peroutka, Šalda, Pekař, Nejedlý). Rádl byl přesvědčen, že pravda je cosi posvátného, nač nemá nárok žádný ze smrtelníků, pravda je výzva, jíž se on osobně cítil povolán a domníval se, že tato povolanost je samým legitimizujícím základem filosofie a vědění vůbec. </a:t>
            </a:r>
          </a:p>
          <a:p>
            <a:r>
              <a:rPr lang="cs-CZ" dirty="0"/>
              <a:t>Jeho „pravda není z tohoto světa“ můžeme číst nejen v proslulé filosofické závěti (</a:t>
            </a:r>
            <a:r>
              <a:rPr lang="cs-CZ" i="1" dirty="0"/>
              <a:t>Útěcha z filosofie</a:t>
            </a:r>
            <a:r>
              <a:rPr lang="cs-CZ" dirty="0"/>
              <a:t>), ale i v polemických spisech z 20. let (</a:t>
            </a:r>
            <a:r>
              <a:rPr lang="cs-CZ" i="1" dirty="0"/>
              <a:t>Revize pokrokových ideálů </a:t>
            </a:r>
            <a:r>
              <a:rPr lang="cs-CZ" dirty="0"/>
              <a:t>a</a:t>
            </a:r>
            <a:r>
              <a:rPr lang="cs-CZ" i="1" dirty="0"/>
              <a:t> Krise inteligence</a:t>
            </a:r>
            <a:r>
              <a:rPr lang="cs-CZ" dirty="0"/>
              <a:t>). </a:t>
            </a:r>
          </a:p>
          <a:p>
            <a:r>
              <a:rPr lang="cs-CZ" dirty="0"/>
              <a:t>Nekompromisní hledačství pravdy ho nakonec odsouvá do izolace, zvláště jeho polemika s Masarykem a časté výpady proti němu, proti ideji národního státu, proti adoraci češství a české kultury, proti pozitivismu vládnoucímu na univerzitě, ho vzdalovaly představitelům tehdejší filosofie, vědy i kulturního života. </a:t>
            </a:r>
          </a:p>
          <a:p>
            <a:r>
              <a:rPr lang="cs-CZ" dirty="0"/>
              <a:t>Krize inteligence, krize ideálů, krize vzdělanosti.</a:t>
            </a:r>
          </a:p>
        </p:txBody>
      </p:sp>
    </p:spTree>
    <p:extLst>
      <p:ext uri="{BB962C8B-B14F-4D97-AF65-F5344CB8AC3E}">
        <p14:creationId xmlns:p14="http://schemas.microsoft.com/office/powerpoint/2010/main" val="4268113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1813</Words>
  <Application>Microsoft Office PowerPoint</Application>
  <PresentationFormat>Širokoúhlá obrazovka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Husserovo pojetí krize evropských věd</vt:lpstr>
      <vt:lpstr>Krize</vt:lpstr>
      <vt:lpstr>Časová dimenze krize</vt:lpstr>
      <vt:lpstr>Husserlovo pojetí krize vědy</vt:lpstr>
      <vt:lpstr>Jaké má Husserl důvody?</vt:lpstr>
      <vt:lpstr>Vnitřní protikladnost vědy</vt:lpstr>
      <vt:lpstr>Masaryk myslitel „evropské krize“</vt:lpstr>
      <vt:lpstr>Vývoj názorů na krizi</vt:lpstr>
      <vt:lpstr>Krize podle Emanuela Rádla</vt:lpstr>
      <vt:lpstr>Patočkovo pojetí krize</vt:lpstr>
      <vt:lpstr>Symptomy krize podle Patočky</vt:lpstr>
      <vt:lpstr>Symptomy 2</vt:lpstr>
      <vt:lpstr>Husserlova a Patočkova cesta překonání krize</vt:lpstr>
      <vt:lpstr>Patočkův „přirozený svět“</vt:lpstr>
      <vt:lpstr>Existence člověka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Krize moderní doby - Husserovo pojetí krize evropských věd.</dc:title>
  <dc:creator>Naděžda Pelcová</dc:creator>
  <cp:lastModifiedBy>Naděžda Pelcová</cp:lastModifiedBy>
  <cp:revision>15</cp:revision>
  <dcterms:created xsi:type="dcterms:W3CDTF">2021-02-28T18:15:30Z</dcterms:created>
  <dcterms:modified xsi:type="dcterms:W3CDTF">2021-03-01T14:38:15Z</dcterms:modified>
</cp:coreProperties>
</file>