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</p:sldMasterIdLst>
  <p:notesMasterIdLst>
    <p:notesMasterId r:id="rId56"/>
  </p:notesMasterIdLst>
  <p:handoutMasterIdLst>
    <p:handoutMasterId r:id="rId57"/>
  </p:handoutMasterIdLst>
  <p:sldIdLst>
    <p:sldId id="330" r:id="rId2"/>
    <p:sldId id="295" r:id="rId3"/>
    <p:sldId id="331" r:id="rId4"/>
    <p:sldId id="328" r:id="rId5"/>
    <p:sldId id="348" r:id="rId6"/>
    <p:sldId id="352" r:id="rId7"/>
    <p:sldId id="324" r:id="rId8"/>
    <p:sldId id="298" r:id="rId9"/>
    <p:sldId id="353" r:id="rId10"/>
    <p:sldId id="354" r:id="rId11"/>
    <p:sldId id="355" r:id="rId12"/>
    <p:sldId id="356" r:id="rId13"/>
    <p:sldId id="357" r:id="rId14"/>
    <p:sldId id="323" r:id="rId15"/>
    <p:sldId id="332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41" r:id="rId24"/>
    <p:sldId id="368" r:id="rId25"/>
    <p:sldId id="343" r:id="rId26"/>
    <p:sldId id="349" r:id="rId27"/>
    <p:sldId id="350" r:id="rId28"/>
    <p:sldId id="351" r:id="rId29"/>
    <p:sldId id="346" r:id="rId30"/>
    <p:sldId id="305" r:id="rId31"/>
    <p:sldId id="325" r:id="rId32"/>
    <p:sldId id="320" r:id="rId33"/>
    <p:sldId id="358" r:id="rId34"/>
    <p:sldId id="359" r:id="rId35"/>
    <p:sldId id="360" r:id="rId36"/>
    <p:sldId id="326" r:id="rId37"/>
    <p:sldId id="327" r:id="rId38"/>
    <p:sldId id="306" r:id="rId39"/>
    <p:sldId id="369" r:id="rId40"/>
    <p:sldId id="370" r:id="rId41"/>
    <p:sldId id="308" r:id="rId42"/>
    <p:sldId id="322" r:id="rId43"/>
    <p:sldId id="371" r:id="rId44"/>
    <p:sldId id="372" r:id="rId45"/>
    <p:sldId id="312" r:id="rId46"/>
    <p:sldId id="313" r:id="rId47"/>
    <p:sldId id="314" r:id="rId48"/>
    <p:sldId id="329" r:id="rId49"/>
    <p:sldId id="373" r:id="rId50"/>
    <p:sldId id="374" r:id="rId51"/>
    <p:sldId id="318" r:id="rId52"/>
    <p:sldId id="319" r:id="rId53"/>
    <p:sldId id="375" r:id="rId54"/>
    <p:sldId id="345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9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43000FB-7888-4C58-A9CC-E47A98A22716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D1B22BD-5697-4F9A-988F-70A60C65DB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D92DA43-0462-4F22-B511-4CF100F86357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5C953C9-CB8D-448D-A435-067A861E29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B &gt; A, tak U(B)</a:t>
            </a:r>
            <a:r>
              <a:rPr lang="cs-CZ" baseline="0" dirty="0" smtClean="0"/>
              <a:t> &gt; U(A), U(45) &gt; ½*U(100) + ½*U(0), U(45) &gt; ½*U(100)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953C9-CB8D-448D-A435-067A861E29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V – value function, v(x) uprava outcome, PI je vazeni pravdepodobnosti – kvaziobjektivni.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9EDB22-F2E1-48C0-B03D-86817E35FD2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s-CZ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5F052E-9BA6-4109-AF14-C679A4602BE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Pouze oznaceno jako bonus,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F76207-29A4-4637-866A-FD4848BC4501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96C4B-0D0A-41DA-96AE-B16F4A40A508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F2459-264A-45F7-9507-62F9A9345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3B859E-AF51-4104-8880-355D8843014F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83D9A-C96F-427F-B43A-3D06D631B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41E68-486A-4A43-B09A-DFDA8AD49D1A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B75F5-4ECA-49E8-9EF2-E4B63D47A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0E323-445F-4254-BB93-C75A554D5B90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0E7A3-1F81-4973-99BC-33FC18E14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F2843-AB87-4C5D-9C94-643B5B08372E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38C52-CE32-4144-B371-17D15168D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F8831-83B7-422B-B06C-2A652EC8C229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51E09-19BB-437A-B4FC-287405BED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A6E5D-18F4-4CA3-8453-4B27514C647F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758E-8FC1-42CF-910D-1258BDE48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5863D-8044-498F-84D5-48344743A1DD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746B9-42FF-494D-96A9-66E5D75FD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84A9A-A291-441F-9524-B92444F57787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BB7B8-8CEE-467B-B0F4-9C21D0C49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9268D-9162-439C-8EC8-A1345718E4A8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A13C3-3A5B-460E-8FB1-522138309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87814-F916-493D-8F8D-58BE4A9CF69B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3BA9-2A1C-48CE-ADC2-3E952A541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F3CF789-FE46-455D-B4CB-BB1ED7352ABD}" type="datetime1">
              <a:rPr lang="cs-CZ" smtClean="0"/>
              <a:pPr/>
              <a:t>22.3.2013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CC: BY NC SA by </a:t>
            </a:r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Houdek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D8A5DF9-9089-451A-A7A6-725B758CAB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hosting.vse.cz/xhoup05/teachin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FF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312"/>
            <a:ext cx="3234518" cy="1452939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248280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APS300320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Heuristiky, zkreslení a iracionalita</a:t>
            </a:r>
            <a:b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(v každodenní praxi)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 smtClean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Marek Vranka</a:t>
            </a:r>
            <a:r>
              <a:rPr lang="en-US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24399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3.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Prospektová teorie, mentální účetnictví a jejich projevy.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171" y="5998311"/>
            <a:ext cx="867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0000"/>
                </a:solidFill>
              </a:rPr>
              <a:t>Předmět APS300320 nebyl (ještě pořád) podpořen z žádného grantu.  Nevíte o nějakém..?</a:t>
            </a:r>
          </a:p>
          <a:p>
            <a:pPr algn="ctr"/>
            <a:r>
              <a:rPr lang="cs-CZ" sz="1400" dirty="0" smtClean="0">
                <a:solidFill>
                  <a:srgbClr val="000000"/>
                </a:solidFill>
              </a:rPr>
              <a:t>(část prezentace přebraná od Petra Houdka, </a:t>
            </a:r>
            <a:r>
              <a:rPr lang="cs-CZ" sz="1400" dirty="0" smtClean="0">
                <a:solidFill>
                  <a:srgbClr val="000000"/>
                </a:solidFill>
                <a:hlinkClick r:id="rId3"/>
              </a:rPr>
              <a:t>https://webhosting.vse.cz/xhoup05/teaching.html</a:t>
            </a:r>
            <a:r>
              <a:rPr lang="cs-CZ" sz="1400" dirty="0" smtClean="0">
                <a:solidFill>
                  <a:srgbClr val="000000"/>
                </a:solidFill>
              </a:rPr>
              <a:t>)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3379" y="-1"/>
            <a:ext cx="2920621" cy="1248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(prostor pro loga sponzorů)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Averze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ztrátě</a:t>
            </a:r>
            <a:r>
              <a:rPr lang="en-US" dirty="0" smtClean="0"/>
              <a:t> </a:t>
            </a:r>
            <a:r>
              <a:rPr lang="en-US" dirty="0" smtClean="0"/>
              <a:t>λ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v(x)&lt;-v(-x), x&gt;0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400" dirty="0" err="1" smtClean="0"/>
              <a:t>Jak</a:t>
            </a:r>
            <a:r>
              <a:rPr lang="en-US" sz="2400" dirty="0" smtClean="0"/>
              <a:t> </a:t>
            </a:r>
            <a:r>
              <a:rPr lang="en-US" sz="2400" dirty="0" err="1" smtClean="0"/>
              <a:t>experimentálně</a:t>
            </a:r>
            <a:r>
              <a:rPr lang="en-US" sz="2400" dirty="0" smtClean="0"/>
              <a:t>,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spotřební</a:t>
            </a:r>
            <a:r>
              <a:rPr lang="en-US" sz="2400" dirty="0" smtClean="0"/>
              <a:t> </a:t>
            </a:r>
            <a:r>
              <a:rPr lang="en-US" sz="2400" dirty="0" err="1" smtClean="0"/>
              <a:t>chování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marL="742950" lvl="2" indent="-342900"/>
            <a:r>
              <a:rPr lang="en-US" sz="1800" dirty="0" err="1" smtClean="0"/>
              <a:t>Zhruba</a:t>
            </a:r>
            <a:r>
              <a:rPr lang="en-US" sz="1800" dirty="0" smtClean="0"/>
              <a:t> λ=2.</a:t>
            </a:r>
          </a:p>
          <a:p>
            <a:pPr lvl="1"/>
            <a:r>
              <a:rPr lang="cs-CZ" sz="2000" dirty="0" smtClean="0"/>
              <a:t>indiference mezi:</a:t>
            </a:r>
          </a:p>
          <a:p>
            <a:pPr lvl="2"/>
            <a:r>
              <a:rPr lang="cs-CZ" sz="1800" dirty="0" smtClean="0"/>
              <a:t>A (0; </a:t>
            </a:r>
            <a:r>
              <a:rPr lang="cs-CZ" sz="1800" dirty="0" err="1" smtClean="0"/>
              <a:t>0</a:t>
            </a:r>
            <a:r>
              <a:rPr lang="cs-CZ" sz="1800" dirty="0" smtClean="0"/>
              <a:t>), B (66%, 100,-; 33%, -100,-)</a:t>
            </a:r>
          </a:p>
          <a:p>
            <a:pPr lvl="2"/>
            <a:r>
              <a:rPr lang="cs-CZ" sz="1800" dirty="0" smtClean="0"/>
              <a:t>A (0; </a:t>
            </a:r>
            <a:r>
              <a:rPr lang="cs-CZ" sz="1800" dirty="0" err="1" smtClean="0"/>
              <a:t>0</a:t>
            </a:r>
            <a:r>
              <a:rPr lang="cs-CZ" sz="1800" dirty="0" smtClean="0"/>
              <a:t>), B (50%, 200,-; 50%, -100,-)</a:t>
            </a:r>
            <a:endParaRPr lang="en-US" sz="1800" dirty="0" smtClean="0"/>
          </a:p>
          <a:p>
            <a:pPr lvl="1"/>
            <a:r>
              <a:rPr lang="en-US" sz="2000" dirty="0" err="1" smtClean="0"/>
              <a:t>Poptávka</a:t>
            </a:r>
            <a:r>
              <a:rPr lang="en-US" sz="2000" dirty="0" smtClean="0"/>
              <a:t> je </a:t>
            </a:r>
            <a:r>
              <a:rPr lang="en-US" sz="2000" dirty="0" err="1" smtClean="0"/>
              <a:t>elastičtější</a:t>
            </a:r>
            <a:r>
              <a:rPr lang="en-US" sz="2000" dirty="0" smtClean="0"/>
              <a:t> v </a:t>
            </a:r>
            <a:r>
              <a:rPr lang="en-US" sz="2000" dirty="0" err="1" smtClean="0"/>
              <a:t>reakci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růst</a:t>
            </a:r>
            <a:r>
              <a:rPr lang="en-US" sz="2000" dirty="0" smtClean="0"/>
              <a:t> </a:t>
            </a:r>
            <a:r>
              <a:rPr lang="en-US" sz="2000" dirty="0" err="1" smtClean="0"/>
              <a:t>ceny</a:t>
            </a:r>
            <a:r>
              <a:rPr lang="en-US" sz="2000" dirty="0" smtClean="0"/>
              <a:t> </a:t>
            </a:r>
            <a:r>
              <a:rPr lang="en-US" sz="2000" dirty="0" err="1" smtClean="0"/>
              <a:t>než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snížení</a:t>
            </a:r>
            <a:r>
              <a:rPr lang="en-US" sz="2000" dirty="0" smtClean="0"/>
              <a:t> </a:t>
            </a:r>
            <a:r>
              <a:rPr lang="en-US" sz="2000" dirty="0" err="1" smtClean="0"/>
              <a:t>ceny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Dispoziční</a:t>
            </a:r>
            <a:r>
              <a:rPr lang="en-US" sz="2000" dirty="0" smtClean="0"/>
              <a:t> </a:t>
            </a:r>
            <a:r>
              <a:rPr lang="en-US" sz="2000" dirty="0" err="1" smtClean="0"/>
              <a:t>efekt</a:t>
            </a:r>
            <a:r>
              <a:rPr lang="en-US" sz="2000" dirty="0" smtClean="0"/>
              <a:t> u </a:t>
            </a:r>
            <a:r>
              <a:rPr lang="en-US" sz="2000" dirty="0" err="1" smtClean="0"/>
              <a:t>aktiv</a:t>
            </a:r>
            <a:r>
              <a:rPr lang="en-US" sz="2000" dirty="0" smtClean="0"/>
              <a:t> (</a:t>
            </a:r>
            <a:r>
              <a:rPr lang="en-US" sz="2000" dirty="0" err="1" smtClean="0"/>
              <a:t>dle</a:t>
            </a:r>
            <a:r>
              <a:rPr lang="en-US" sz="2000" dirty="0" smtClean="0"/>
              <a:t> </a:t>
            </a:r>
            <a:r>
              <a:rPr lang="en-US" sz="2000" dirty="0" err="1" smtClean="0"/>
              <a:t>očekávání</a:t>
            </a:r>
            <a:r>
              <a:rPr lang="en-US" sz="2000" dirty="0" smtClean="0"/>
              <a:t>, </a:t>
            </a:r>
            <a:r>
              <a:rPr lang="en-US" sz="2000" dirty="0" err="1" smtClean="0"/>
              <a:t>nikoliv</a:t>
            </a:r>
            <a:r>
              <a:rPr lang="en-US" sz="2000" dirty="0" smtClean="0"/>
              <a:t> </a:t>
            </a:r>
            <a:r>
              <a:rPr lang="en-US" sz="2000" dirty="0" err="1" smtClean="0"/>
              <a:t>jen</a:t>
            </a:r>
            <a:r>
              <a:rPr lang="en-US" sz="2000" dirty="0" smtClean="0"/>
              <a:t> </a:t>
            </a:r>
            <a:r>
              <a:rPr lang="en-US" sz="2000" dirty="0" err="1" smtClean="0"/>
              <a:t>dle</a:t>
            </a:r>
            <a:r>
              <a:rPr lang="en-US" sz="2000" dirty="0" smtClean="0"/>
              <a:t> </a:t>
            </a:r>
            <a:r>
              <a:rPr lang="en-US" sz="2000" dirty="0" err="1" smtClean="0"/>
              <a:t>utopených</a:t>
            </a:r>
            <a:r>
              <a:rPr lang="en-US" sz="2000" dirty="0" smtClean="0"/>
              <a:t> </a:t>
            </a:r>
            <a:r>
              <a:rPr lang="en-US" sz="2000" dirty="0" err="1" smtClean="0"/>
              <a:t>nákladů</a:t>
            </a:r>
            <a:r>
              <a:rPr lang="en-US" sz="2000" dirty="0" smtClean="0"/>
              <a:t> + </a:t>
            </a:r>
            <a:r>
              <a:rPr lang="en-US" sz="2000" dirty="0" err="1" smtClean="0"/>
              <a:t>daňové</a:t>
            </a:r>
            <a:r>
              <a:rPr lang="en-US" sz="2000" dirty="0" smtClean="0"/>
              <a:t> </a:t>
            </a:r>
            <a:r>
              <a:rPr lang="en-US" sz="2000" dirty="0" err="1" smtClean="0"/>
              <a:t>zvýhodnění</a:t>
            </a:r>
            <a:r>
              <a:rPr lang="en-US" sz="2000" dirty="0" smtClean="0"/>
              <a:t>).</a:t>
            </a:r>
          </a:p>
          <a:p>
            <a:pPr lvl="1"/>
            <a:r>
              <a:rPr lang="en-US" altLang="en-US" sz="2000" dirty="0" smtClean="0"/>
              <a:t>“</a:t>
            </a:r>
            <a:r>
              <a:rPr lang="en-US" altLang="ja-JP" sz="2000" dirty="0" err="1" smtClean="0"/>
              <a:t>Před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koncem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roste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podstupování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rizika</a:t>
            </a:r>
            <a:r>
              <a:rPr lang="en-US" altLang="en-US" sz="2000" dirty="0" smtClean="0"/>
              <a:t>”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dokázáno</a:t>
            </a:r>
            <a:r>
              <a:rPr lang="en-US" altLang="ja-JP" sz="2000" dirty="0" smtClean="0"/>
              <a:t> u </a:t>
            </a:r>
            <a:r>
              <a:rPr lang="en-US" altLang="ja-JP" sz="2000" dirty="0" err="1" smtClean="0"/>
              <a:t>sázek</a:t>
            </a:r>
            <a:r>
              <a:rPr lang="en-US" altLang="ja-JP" sz="2000" dirty="0" smtClean="0"/>
              <a:t>, co </a:t>
            </a:r>
            <a:r>
              <a:rPr lang="en-US" altLang="ja-JP" sz="2000" dirty="0" err="1" smtClean="0"/>
              <a:t>další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případy</a:t>
            </a:r>
            <a:r>
              <a:rPr lang="en-US" altLang="ja-JP" sz="2000" dirty="0" smtClean="0"/>
              <a:t>?)</a:t>
            </a:r>
            <a:endParaRPr lang="cs-CZ" altLang="ja-JP" sz="2000" dirty="0" smtClean="0"/>
          </a:p>
          <a:p>
            <a:pPr lvl="1"/>
            <a:r>
              <a:rPr lang="cs-CZ" altLang="ja-JP" sz="2000" dirty="0" smtClean="0"/>
              <a:t>Neracionální dlouhodobé rozhodování: jsou-li spravedlivé sázky opakovány, je </a:t>
            </a:r>
            <a:r>
              <a:rPr lang="cs-CZ" altLang="ja-JP" sz="2000" i="1" dirty="0" smtClean="0"/>
              <a:t>p</a:t>
            </a:r>
            <a:r>
              <a:rPr lang="cs-CZ" altLang="ja-JP" sz="2000" dirty="0" smtClean="0"/>
              <a:t> ztráty mizivá.</a:t>
            </a:r>
          </a:p>
          <a:p>
            <a:pPr lvl="2"/>
            <a:r>
              <a:rPr lang="cs-CZ" altLang="ja-JP" sz="1600" dirty="0" smtClean="0"/>
              <a:t>Zahrajete si hru (50%, 110,-; 50%, -100,-)? A co 1000 takových her?</a:t>
            </a:r>
            <a:endParaRPr lang="en-US" altLang="ja-JP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Averze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ztrátě</a:t>
            </a:r>
            <a:r>
              <a:rPr lang="en-US" dirty="0" smtClean="0"/>
              <a:t> </a:t>
            </a:r>
            <a:r>
              <a:rPr lang="en-US" dirty="0" smtClean="0"/>
              <a:t>λ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v(x)&lt;-v(-x), x&gt;0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723292"/>
            <a:ext cx="8229600" cy="4402871"/>
          </a:xfrm>
        </p:spPr>
        <p:txBody>
          <a:bodyPr/>
          <a:lstStyle/>
          <a:p>
            <a:r>
              <a:rPr lang="cs-CZ" altLang="ja-JP" sz="2800" dirty="0" err="1" smtClean="0"/>
              <a:t>Framing</a:t>
            </a:r>
            <a:r>
              <a:rPr lang="cs-CZ" altLang="ja-JP" sz="2800" dirty="0" smtClean="0"/>
              <a:t>: </a:t>
            </a:r>
            <a:r>
              <a:rPr lang="cs-CZ" altLang="ja-JP" sz="2800" b="1" dirty="0" smtClean="0"/>
              <a:t>(Diskuze </a:t>
            </a:r>
            <a:r>
              <a:rPr lang="cs-CZ" altLang="ja-JP" sz="2800" b="1" dirty="0" err="1" smtClean="0"/>
              <a:t>Tversky</a:t>
            </a:r>
            <a:r>
              <a:rPr lang="cs-CZ" altLang="ja-JP" sz="2800" b="1" dirty="0" smtClean="0"/>
              <a:t>, </a:t>
            </a:r>
            <a:r>
              <a:rPr lang="cs-CZ" altLang="ja-JP" sz="2800" b="1" dirty="0" err="1" smtClean="0"/>
              <a:t>Kahneman</a:t>
            </a:r>
            <a:r>
              <a:rPr lang="cs-CZ" altLang="ja-JP" sz="2800" b="1" dirty="0" smtClean="0"/>
              <a:t>, 1981)</a:t>
            </a:r>
          </a:p>
          <a:p>
            <a:r>
              <a:rPr lang="cs-CZ" altLang="ja-JP" sz="2800" dirty="0" smtClean="0"/>
              <a:t>Bylo vám dáno 100,-, volíte mezi:</a:t>
            </a:r>
          </a:p>
          <a:p>
            <a:pPr lvl="1"/>
            <a:r>
              <a:rPr lang="cs-CZ" altLang="ja-JP" sz="2000" dirty="0" smtClean="0"/>
              <a:t>A 50% zisk 100,-</a:t>
            </a:r>
          </a:p>
          <a:p>
            <a:pPr lvl="1"/>
            <a:r>
              <a:rPr lang="cs-CZ" altLang="ja-JP" sz="2000" dirty="0" smtClean="0"/>
              <a:t>B 100% zisk 50,-</a:t>
            </a:r>
          </a:p>
          <a:p>
            <a:r>
              <a:rPr lang="cs-CZ" altLang="ja-JP" sz="2800" dirty="0" smtClean="0"/>
              <a:t>Bylo vám dáno 200,-, volíte mezi:</a:t>
            </a:r>
          </a:p>
          <a:p>
            <a:pPr lvl="1"/>
            <a:r>
              <a:rPr lang="cs-CZ" altLang="ja-JP" sz="2000" dirty="0" smtClean="0"/>
              <a:t>A 50% ztráta 100,-</a:t>
            </a:r>
          </a:p>
          <a:p>
            <a:pPr lvl="1"/>
            <a:r>
              <a:rPr lang="cs-CZ" altLang="ja-JP" sz="2000" dirty="0" smtClean="0"/>
              <a:t>B 100% ztráta 50,-</a:t>
            </a:r>
            <a:endParaRPr lang="en-US" altLang="ja-JP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Averze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ztrátě</a:t>
            </a:r>
            <a:r>
              <a:rPr lang="en-US" dirty="0" smtClean="0"/>
              <a:t> </a:t>
            </a:r>
            <a:r>
              <a:rPr lang="en-US" dirty="0" smtClean="0"/>
              <a:t>λ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v(x)&lt;-v(-x), x&gt;0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723292"/>
            <a:ext cx="8229600" cy="4402871"/>
          </a:xfrm>
        </p:spPr>
        <p:txBody>
          <a:bodyPr/>
          <a:lstStyle/>
          <a:p>
            <a:r>
              <a:rPr lang="cs-CZ" altLang="ja-JP" sz="2800" dirty="0" err="1" smtClean="0"/>
              <a:t>Framing</a:t>
            </a:r>
            <a:r>
              <a:rPr lang="cs-CZ" altLang="ja-JP" sz="2800" dirty="0" smtClean="0"/>
              <a:t>: </a:t>
            </a:r>
            <a:r>
              <a:rPr lang="cs-CZ" altLang="ja-JP" sz="2800" b="1" dirty="0" smtClean="0"/>
              <a:t>(Diskuze </a:t>
            </a:r>
            <a:r>
              <a:rPr lang="cs-CZ" altLang="ja-JP" sz="2800" b="1" dirty="0" err="1" smtClean="0"/>
              <a:t>Tversky</a:t>
            </a:r>
            <a:r>
              <a:rPr lang="cs-CZ" altLang="ja-JP" sz="2800" b="1" dirty="0" smtClean="0"/>
              <a:t>, </a:t>
            </a:r>
            <a:r>
              <a:rPr lang="cs-CZ" altLang="ja-JP" sz="2800" b="1" dirty="0" err="1" smtClean="0"/>
              <a:t>Kahneman</a:t>
            </a:r>
            <a:r>
              <a:rPr lang="cs-CZ" altLang="ja-JP" sz="2800" b="1" dirty="0" smtClean="0"/>
              <a:t>, 1981)</a:t>
            </a:r>
          </a:p>
          <a:p>
            <a:r>
              <a:rPr lang="cs-CZ" altLang="ja-JP" sz="2800" dirty="0" smtClean="0"/>
              <a:t>Bylo vám dáno 100,-, volíte mezi:</a:t>
            </a:r>
          </a:p>
          <a:p>
            <a:pPr lvl="1"/>
            <a:r>
              <a:rPr lang="cs-CZ" altLang="ja-JP" sz="2000" dirty="0" smtClean="0"/>
              <a:t>A 50% zisk 100,-</a:t>
            </a:r>
          </a:p>
          <a:p>
            <a:pPr lvl="1"/>
            <a:r>
              <a:rPr lang="cs-CZ" altLang="ja-JP" sz="2000" b="1" dirty="0" smtClean="0"/>
              <a:t>B 100% zisk 50,- </a:t>
            </a:r>
            <a:r>
              <a:rPr lang="cs-CZ" altLang="ja-JP" sz="2000" dirty="0" smtClean="0"/>
              <a:t>=&gt; v(50) &gt; 0,5v(0) + </a:t>
            </a:r>
            <a:r>
              <a:rPr lang="cs-CZ" altLang="ja-JP" sz="2000" dirty="0" err="1" smtClean="0"/>
              <a:t>0</a:t>
            </a:r>
            <a:r>
              <a:rPr lang="cs-CZ" altLang="ja-JP" sz="2000" dirty="0" smtClean="0"/>
              <a:t>,5v(100)</a:t>
            </a:r>
            <a:endParaRPr lang="cs-CZ" altLang="ja-JP" sz="2000" b="1" dirty="0" smtClean="0"/>
          </a:p>
          <a:p>
            <a:r>
              <a:rPr lang="cs-CZ" altLang="ja-JP" sz="2800" dirty="0" smtClean="0"/>
              <a:t>Bylo vám dáno 200,-, volíte mezi:</a:t>
            </a:r>
          </a:p>
          <a:p>
            <a:pPr lvl="1"/>
            <a:r>
              <a:rPr lang="cs-CZ" altLang="ja-JP" sz="2000" b="1" dirty="0" smtClean="0"/>
              <a:t>A 50% ztráta 100,-</a:t>
            </a:r>
          </a:p>
          <a:p>
            <a:pPr lvl="1"/>
            <a:r>
              <a:rPr lang="cs-CZ" altLang="ja-JP" sz="2000" dirty="0" smtClean="0"/>
              <a:t>B 100% ztráta 50,- =&gt; v(-50) &lt; 0,5v(-100) + 0,5v(0)</a:t>
            </a:r>
            <a:endParaRPr lang="en-US" altLang="ja-JP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Klesající mezní citlivost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Analogie</a:t>
            </a:r>
            <a:r>
              <a:rPr lang="en-US" dirty="0" smtClean="0"/>
              <a:t> </a:t>
            </a:r>
            <a:r>
              <a:rPr lang="en-US" dirty="0" err="1" smtClean="0"/>
              <a:t>zákona</a:t>
            </a:r>
            <a:r>
              <a:rPr lang="en-US" dirty="0" smtClean="0"/>
              <a:t> </a:t>
            </a:r>
            <a:r>
              <a:rPr lang="en-US" dirty="0" err="1" smtClean="0"/>
              <a:t>klesajícího</a:t>
            </a:r>
            <a:r>
              <a:rPr lang="en-US" dirty="0" smtClean="0"/>
              <a:t> </a:t>
            </a:r>
            <a:r>
              <a:rPr lang="en-US" dirty="0" err="1" smtClean="0"/>
              <a:t>mezního</a:t>
            </a:r>
            <a:r>
              <a:rPr lang="en-US" dirty="0" smtClean="0"/>
              <a:t> </a:t>
            </a:r>
            <a:r>
              <a:rPr lang="en-US" dirty="0" err="1" smtClean="0"/>
              <a:t>užitku</a:t>
            </a:r>
            <a:r>
              <a:rPr lang="en-US" dirty="0" smtClean="0"/>
              <a:t> – </a:t>
            </a:r>
            <a:r>
              <a:rPr lang="en-US" dirty="0" err="1" smtClean="0"/>
              <a:t>nejde</a:t>
            </a:r>
            <a:r>
              <a:rPr lang="en-US" dirty="0" smtClean="0"/>
              <a:t> o </a:t>
            </a:r>
            <a:r>
              <a:rPr lang="en-US" dirty="0" err="1" smtClean="0"/>
              <a:t>absolutní</a:t>
            </a:r>
            <a:r>
              <a:rPr lang="en-US" dirty="0" smtClean="0"/>
              <a:t>, ale o </a:t>
            </a:r>
            <a:r>
              <a:rPr lang="en-US" dirty="0" err="1" smtClean="0"/>
              <a:t>relativní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cs-CZ" dirty="0" smtClean="0"/>
              <a:t> (subjektivní změna mezi 10,- a 20,- je větší než mezi 110,- a 120,-).</a:t>
            </a:r>
          </a:p>
          <a:p>
            <a:r>
              <a:rPr lang="cs-CZ" dirty="0" smtClean="0"/>
              <a:t>Dodatečné zisky pociťovány méně intenzivně – </a:t>
            </a:r>
            <a:r>
              <a:rPr lang="cs-CZ" b="1" dirty="0" smtClean="0"/>
              <a:t>to samé ale platí i pro ztráty</a:t>
            </a:r>
            <a:r>
              <a:rPr lang="cs-CZ" dirty="0" smtClean="0"/>
              <a:t> – rozpor s EU</a:t>
            </a:r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v(x</a:t>
            </a:r>
            <a:r>
              <a:rPr lang="en-US" dirty="0" smtClean="0"/>
              <a:t>)=x pro x&gt;0 a v(x</a:t>
            </a:r>
            <a:r>
              <a:rPr lang="en-US" dirty="0" smtClean="0"/>
              <a:t>)=</a:t>
            </a:r>
            <a:r>
              <a:rPr lang="cs-CZ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λ</a:t>
            </a:r>
            <a:r>
              <a:rPr lang="en-US" dirty="0" smtClean="0"/>
              <a:t>(-x) pro x&lt;0.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14488"/>
            <a:ext cx="514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Tvar užitkové funkce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4400552" cy="504351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obecná důležitost srovnání s </a:t>
            </a:r>
            <a:r>
              <a:rPr lang="cs-CZ" dirty="0" err="1" smtClean="0"/>
              <a:t>ref</a:t>
            </a:r>
            <a:r>
              <a:rPr lang="cs-CZ" dirty="0" smtClean="0"/>
              <a:t>. bodem</a:t>
            </a:r>
          </a:p>
          <a:p>
            <a:pPr lvl="1"/>
            <a:r>
              <a:rPr lang="cs-CZ" dirty="0" smtClean="0"/>
              <a:t>lidé snáze srovnávají než pracují s absolutními hodnotami – proč?</a:t>
            </a:r>
          </a:p>
          <a:p>
            <a:r>
              <a:rPr lang="cs-CZ" dirty="0" smtClean="0"/>
              <a:t>středně velké zisky jsou ceněny asi jen polovičně ve srovnání se ztrátami ve stejné výši</a:t>
            </a:r>
          </a:p>
          <a:p>
            <a:pPr lvl="1"/>
            <a:r>
              <a:rPr lang="cs-CZ" dirty="0" smtClean="0"/>
              <a:t>najít 100 Kč vs. ztratit 100 Kč</a:t>
            </a:r>
          </a:p>
          <a:p>
            <a:r>
              <a:rPr lang="cs-CZ" dirty="0" smtClean="0"/>
              <a:t>klesající citlivost </a:t>
            </a:r>
          </a:p>
          <a:p>
            <a:pPr lvl="1"/>
            <a:r>
              <a:rPr lang="cs-CZ" dirty="0" smtClean="0"/>
              <a:t>obecný psychofyzický zákon – intenzita podnětů musí růst geometricky, aby vjem rostl aritmeticky</a:t>
            </a:r>
          </a:p>
          <a:p>
            <a:pPr lvl="1"/>
            <a:r>
              <a:rPr lang="cs-CZ" dirty="0" smtClean="0"/>
              <a:t>pak vyhledávání rizika u hrozby velkých ztrát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1957134" y="6154182"/>
            <a:ext cx="3087687" cy="463550"/>
          </a:xfrm>
          <a:prstGeom prst="wedgeRoundRectCallout">
            <a:avLst>
              <a:gd name="adj1" fmla="val 66125"/>
              <a:gd name="adj2" fmla="val -153630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Konvexní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riziko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vyhledávající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6293724" y="863343"/>
            <a:ext cx="2679700" cy="463550"/>
          </a:xfrm>
          <a:prstGeom prst="wedgeRoundRectCallout">
            <a:avLst>
              <a:gd name="adj1" fmla="val -2982"/>
              <a:gd name="adj2" fmla="val 201647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Konkávní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rizikově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averzní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π(p)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Měří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dopad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události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na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žádoucnost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události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prospektu</a:t>
            </a:r>
            <a:r>
              <a:rPr lang="en-US" dirty="0" smtClean="0">
                <a:ea typeface="ＭＳ Ｐゴシック" pitchFamily="34" charset="-128"/>
              </a:rPr>
              <a:t>) a ne </a:t>
            </a:r>
            <a:r>
              <a:rPr lang="en-US" dirty="0" err="1" smtClean="0">
                <a:ea typeface="ＭＳ Ｐゴシック" pitchFamily="34" charset="-128"/>
              </a:rPr>
              <a:t>nutně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pociťovanou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pravděpodobnost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dané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události</a:t>
            </a:r>
            <a:r>
              <a:rPr lang="en-US" dirty="0" smtClean="0">
                <a:ea typeface="ＭＳ Ｐゴシック" pitchFamily="34" charset="-128"/>
              </a:rPr>
              <a:t> (je-</a:t>
            </a:r>
            <a:r>
              <a:rPr lang="en-US" dirty="0" err="1" smtClean="0">
                <a:ea typeface="ＭＳ Ｐゴシック" pitchFamily="34" charset="-128"/>
              </a:rPr>
              <a:t>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neznámá</a:t>
            </a:r>
            <a:r>
              <a:rPr lang="en-US" dirty="0" smtClean="0">
                <a:ea typeface="ＭＳ Ｐゴシック" pitchFamily="34" charset="-128"/>
              </a:rPr>
              <a:t>, je </a:t>
            </a:r>
            <a:r>
              <a:rPr lang="en-US" dirty="0" err="1" smtClean="0">
                <a:ea typeface="ＭＳ Ｐゴシック" pitchFamily="34" charset="-128"/>
              </a:rPr>
              <a:t>odhadována</a:t>
            </a:r>
            <a:r>
              <a:rPr lang="en-US" dirty="0" smtClean="0">
                <a:ea typeface="ＭＳ Ｐゴシック" pitchFamily="34" charset="-128"/>
              </a:rPr>
              <a:t>).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Tj</a:t>
            </a:r>
            <a:r>
              <a:rPr lang="en-US" dirty="0" smtClean="0">
                <a:ea typeface="ＭＳ Ｐゴシック" pitchFamily="34" charset="-128"/>
              </a:rPr>
              <a:t>. π(0,50)</a:t>
            </a:r>
            <a:r>
              <a:rPr lang="cs-CZ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&lt;</a:t>
            </a:r>
            <a:r>
              <a:rPr lang="cs-CZ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0,50 – </a:t>
            </a:r>
            <a:r>
              <a:rPr lang="en-US" dirty="0" err="1" smtClean="0">
                <a:ea typeface="ＭＳ Ｐゴシック" pitchFamily="34" charset="-128"/>
              </a:rPr>
              <a:t>subjekt</a:t>
            </a:r>
            <a:r>
              <a:rPr lang="en-US" dirty="0" smtClean="0">
                <a:ea typeface="ＭＳ Ｐゴシック" pitchFamily="34" charset="-128"/>
              </a:rPr>
              <a:t> je </a:t>
            </a:r>
            <a:r>
              <a:rPr lang="en-US" dirty="0" err="1" smtClean="0">
                <a:ea typeface="ＭＳ Ｐゴシック" pitchFamily="34" charset="-128"/>
              </a:rPr>
              <a:t>rizikové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averzní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Původní</a:t>
            </a:r>
            <a:r>
              <a:rPr lang="en-US" dirty="0" smtClean="0">
                <a:ea typeface="ＭＳ Ｐゴシック" pitchFamily="34" charset="-128"/>
              </a:rPr>
              <a:t> 1979 KT </a:t>
            </a:r>
            <a:r>
              <a:rPr lang="en-US" dirty="0" err="1" smtClean="0">
                <a:ea typeface="ＭＳ Ｐゴシック" pitchFamily="34" charset="-128"/>
              </a:rPr>
              <a:t>vymezuje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subadditivity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subcertainty</a:t>
            </a:r>
            <a:r>
              <a:rPr lang="en-US" dirty="0" smtClean="0">
                <a:ea typeface="ＭＳ Ｐゴシック" pitchFamily="34" charset="-128"/>
              </a:rPr>
              <a:t> a </a:t>
            </a:r>
            <a:r>
              <a:rPr lang="en-US" dirty="0" err="1" smtClean="0">
                <a:ea typeface="ＭＳ Ｐゴシック" pitchFamily="34" charset="-128"/>
              </a:rPr>
              <a:t>subproportionality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cs-CZ" dirty="0" smtClean="0">
              <a:ea typeface="ＭＳ Ｐゴシック" pitchFamily="34" charset="-128"/>
            </a:endParaRPr>
          </a:p>
          <a:p>
            <a:r>
              <a:rPr lang="cs-CZ" dirty="0" smtClean="0">
                <a:ea typeface="ＭＳ Ｐゴシック" pitchFamily="34" charset="-128"/>
              </a:rPr>
              <a:t>+ „</a:t>
            </a:r>
            <a:r>
              <a:rPr lang="cs-CZ" dirty="0" err="1" smtClean="0">
                <a:ea typeface="ＭＳ Ｐゴシック" pitchFamily="34" charset="-128"/>
              </a:rPr>
              <a:t>narrow</a:t>
            </a:r>
            <a:r>
              <a:rPr lang="cs-CZ" dirty="0" smtClean="0">
                <a:ea typeface="ＭＳ Ｐゴシック" pitchFamily="34" charset="-128"/>
              </a:rPr>
              <a:t> </a:t>
            </a:r>
            <a:r>
              <a:rPr lang="cs-CZ" dirty="0" err="1" smtClean="0">
                <a:ea typeface="ＭＳ Ｐゴシック" pitchFamily="34" charset="-128"/>
              </a:rPr>
              <a:t>framing</a:t>
            </a:r>
            <a:r>
              <a:rPr lang="cs-CZ" dirty="0" smtClean="0">
                <a:ea typeface="ＭＳ Ｐゴシック" pitchFamily="34" charset="-128"/>
              </a:rPr>
              <a:t>“ (někdy „</a:t>
            </a:r>
            <a:r>
              <a:rPr lang="cs-CZ" dirty="0" err="1" smtClean="0">
                <a:ea typeface="ＭＳ Ｐゴシック" pitchFamily="34" charset="-128"/>
              </a:rPr>
              <a:t>myopic</a:t>
            </a:r>
            <a:r>
              <a:rPr lang="cs-CZ" dirty="0" smtClean="0">
                <a:ea typeface="ＭＳ Ｐゴシック" pitchFamily="34" charset="-128"/>
              </a:rPr>
              <a:t> </a:t>
            </a:r>
            <a:r>
              <a:rPr lang="cs-CZ" dirty="0" err="1" smtClean="0">
                <a:ea typeface="ＭＳ Ｐゴシック" pitchFamily="34" charset="-128"/>
              </a:rPr>
              <a:t>loss</a:t>
            </a:r>
            <a:r>
              <a:rPr lang="cs-CZ" dirty="0" smtClean="0">
                <a:ea typeface="ＭＳ Ｐゴシック" pitchFamily="34" charset="-128"/>
              </a:rPr>
              <a:t> </a:t>
            </a:r>
            <a:r>
              <a:rPr lang="cs-CZ" dirty="0" err="1" smtClean="0">
                <a:ea typeface="ＭＳ Ｐゴシック" pitchFamily="34" charset="-128"/>
              </a:rPr>
              <a:t>aversion</a:t>
            </a:r>
            <a:r>
              <a:rPr lang="cs-CZ" dirty="0" smtClean="0">
                <a:ea typeface="ＭＳ Ｐゴシック" pitchFamily="34" charset="-128"/>
              </a:rPr>
              <a:t>“) – posuzování v izolaci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π(p)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err="1" smtClean="0">
                <a:ea typeface="ＭＳ Ｐゴシック" pitchFamily="34" charset="-128"/>
              </a:rPr>
              <a:t>Subadivit</a:t>
            </a:r>
            <a:r>
              <a:rPr lang="cs-CZ" dirty="0" smtClean="0"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(6000; 0,001)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(3000; 0,002)?</a:t>
            </a:r>
          </a:p>
          <a:p>
            <a:pPr lvl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20E255-CEF2-4F39-9EE6-9887ABE522E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π(p)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32012" y="1600200"/>
            <a:ext cx="8911988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err="1" smtClean="0">
                <a:ea typeface="ＭＳ Ｐゴシック" pitchFamily="34" charset="-128"/>
              </a:rPr>
              <a:t>Subaddivity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(6000; 0,001)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(3000; 0,002)?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π(0,001)v(6000)&gt;π(0,002)v(3000), a </a:t>
            </a:r>
            <a:r>
              <a:rPr lang="en-US" dirty="0" err="1" smtClean="0">
                <a:ea typeface="ＭＳ Ｐゴシック" pitchFamily="34" charset="-128"/>
              </a:rPr>
              <a:t>protože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v(3000)&gt;0,5v(6000)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π(0,001)v(6000)&gt;π(0,002)v(3000)&gt;π(0,002)0,5v(6000)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π(0,001)&gt;0,5π(0,002)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π(0,5x0,002)&gt;0,5π(0,002)</a:t>
            </a:r>
          </a:p>
          <a:p>
            <a:pPr lvl="1"/>
            <a:r>
              <a:rPr lang="en-US" b="1" dirty="0" smtClean="0">
                <a:ea typeface="ＭＳ Ｐゴシック" pitchFamily="34" charset="-128"/>
              </a:rPr>
              <a:t>π(</a:t>
            </a:r>
            <a:r>
              <a:rPr lang="en-US" b="1" dirty="0" err="1" smtClean="0">
                <a:ea typeface="ＭＳ Ｐゴシック" pitchFamily="34" charset="-128"/>
              </a:rPr>
              <a:t>rp</a:t>
            </a:r>
            <a:r>
              <a:rPr lang="en-US" b="1" dirty="0" smtClean="0">
                <a:ea typeface="ＭＳ Ｐゴシック" pitchFamily="34" charset="-128"/>
              </a:rPr>
              <a:t>)&gt;</a:t>
            </a:r>
            <a:r>
              <a:rPr lang="en-US" b="1" dirty="0" err="1" smtClean="0">
                <a:ea typeface="ＭＳ Ｐゴシック" pitchFamily="34" charset="-128"/>
              </a:rPr>
              <a:t>rπ</a:t>
            </a:r>
            <a:r>
              <a:rPr lang="en-US" b="1" dirty="0" smtClean="0">
                <a:ea typeface="ＭＳ Ｐゴシック" pitchFamily="34" charset="-128"/>
              </a:rPr>
              <a:t>(p) pro 0&lt;r&lt;1 – </a:t>
            </a:r>
            <a:r>
              <a:rPr lang="en-US" b="1" dirty="0" err="1" smtClean="0">
                <a:ea typeface="ＭＳ Ｐゴシック" pitchFamily="34" charset="-128"/>
              </a:rPr>
              <a:t>přeceňování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pravděpodobností</a:t>
            </a:r>
            <a:r>
              <a:rPr lang="en-US" b="1" dirty="0" smtClean="0">
                <a:ea typeface="ＭＳ Ｐゴシック" pitchFamily="34" charset="-128"/>
              </a:rPr>
              <a:t> (u </a:t>
            </a:r>
            <a:r>
              <a:rPr lang="en-US" b="1" dirty="0" err="1" smtClean="0">
                <a:ea typeface="ＭＳ Ｐゴシック" pitchFamily="34" charset="-128"/>
              </a:rPr>
              <a:t>malých</a:t>
            </a:r>
            <a:r>
              <a:rPr lang="en-US" b="1" dirty="0" smtClean="0">
                <a:ea typeface="ＭＳ Ｐゴシック" pitchFamily="34" charset="-128"/>
              </a:rPr>
              <a:t> p).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3791A-7230-4231-AB6D-AAE4DC0CD7D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π(p)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Sub</a:t>
            </a:r>
            <a:r>
              <a:rPr lang="cs-CZ" dirty="0" smtClean="0">
                <a:ea typeface="ＭＳ Ｐゴシック" pitchFamily="34" charset="-128"/>
              </a:rPr>
              <a:t>jistota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(Maurice </a:t>
            </a:r>
            <a:r>
              <a:rPr lang="en-US" dirty="0" smtClean="0">
                <a:ea typeface="ＭＳ Ｐゴシック" pitchFamily="34" charset="-128"/>
              </a:rPr>
              <a:t>Allais</a:t>
            </a:r>
            <a:r>
              <a:rPr lang="cs-CZ" dirty="0" smtClean="0">
                <a:ea typeface="ＭＳ Ｐゴシック" pitchFamily="34" charset="-128"/>
              </a:rPr>
              <a:t>,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1953)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(2400; 1)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(2500; 0,33; 2400;0,66</a:t>
            </a:r>
            <a:r>
              <a:rPr lang="en-US" dirty="0" smtClean="0">
                <a:ea typeface="ＭＳ Ｐゴシック" pitchFamily="34" charset="-128"/>
              </a:rPr>
              <a:t>)?</a:t>
            </a:r>
            <a:endParaRPr lang="cs-CZ" dirty="0" smtClean="0">
              <a:ea typeface="ＭＳ Ｐゴシック" pitchFamily="34" charset="-128"/>
            </a:endParaRP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(2500; 0,33)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(2400; 0,34)?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b="1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π(p)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Sub</a:t>
            </a:r>
            <a:r>
              <a:rPr lang="cs-CZ" dirty="0" smtClean="0">
                <a:ea typeface="ＭＳ Ｐゴシック" pitchFamily="34" charset="-128"/>
              </a:rPr>
              <a:t>jistota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b="1" dirty="0" smtClean="0">
                <a:ea typeface="ＭＳ Ｐゴシック" pitchFamily="34" charset="-128"/>
              </a:rPr>
              <a:t>v(2400)</a:t>
            </a:r>
            <a:r>
              <a:rPr lang="en-US" dirty="0" smtClean="0">
                <a:ea typeface="ＭＳ Ｐゴシック" pitchFamily="34" charset="-128"/>
              </a:rPr>
              <a:t>&gt;π(0,66)v(2400)+π(0,33)v(2500)</a:t>
            </a:r>
          </a:p>
          <a:p>
            <a:pPr lvl="1"/>
            <a:r>
              <a:rPr lang="en-US" b="1" dirty="0" smtClean="0">
                <a:ea typeface="ＭＳ Ｐゴシック" pitchFamily="34" charset="-128"/>
              </a:rPr>
              <a:t>π(0,33)v(2500)</a:t>
            </a:r>
            <a:r>
              <a:rPr lang="en-US" dirty="0" smtClean="0">
                <a:ea typeface="ＭＳ Ｐゴシック" pitchFamily="34" charset="-128"/>
              </a:rPr>
              <a:t>&gt;π(0,34)v(2400)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v(2400)&gt;π(0,66)v(2400)+π(0,34)v(2400)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1&gt;π(0,66)+π(0,34)</a:t>
            </a:r>
          </a:p>
          <a:p>
            <a:pPr lvl="1"/>
            <a:r>
              <a:rPr lang="en-US" b="1" dirty="0" smtClean="0">
                <a:ea typeface="ＭＳ Ｐゴシック" pitchFamily="34" charset="-128"/>
              </a:rPr>
              <a:t>π(p)+π(1-p)&lt;1 </a:t>
            </a:r>
            <a:r>
              <a:rPr lang="en-US" b="1" dirty="0" err="1" smtClean="0">
                <a:ea typeface="ＭＳ Ｐゴシック" pitchFamily="34" charset="-128"/>
              </a:rPr>
              <a:t>Lidé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jsou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méně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citliví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na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variace</a:t>
            </a:r>
            <a:r>
              <a:rPr lang="en-US" b="1" dirty="0" smtClean="0">
                <a:ea typeface="ＭＳ Ｐゴシック" pitchFamily="34" charset="-128"/>
              </a:rPr>
              <a:t> v </a:t>
            </a:r>
            <a:r>
              <a:rPr lang="en-US" b="1" dirty="0" err="1" smtClean="0">
                <a:ea typeface="ＭＳ Ｐゴシック" pitchFamily="34" charset="-128"/>
              </a:rPr>
              <a:t>objektivních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pravděpodobostech</a:t>
            </a:r>
            <a:r>
              <a:rPr lang="cs-CZ" b="1" dirty="0" smtClean="0">
                <a:ea typeface="ＭＳ Ｐゴシック" pitchFamily="34" charset="-128"/>
              </a:rPr>
              <a:t> </a:t>
            </a:r>
            <a:r>
              <a:rPr lang="cs-CZ" dirty="0" smtClean="0">
                <a:ea typeface="ＭＳ Ｐゴシック" pitchFamily="34" charset="-128"/>
              </a:rPr>
              <a:t>(součet vah dvou rizikových doplňujících událostí je menší než váha jisté události).</a:t>
            </a:r>
            <a:endParaRPr lang="en-US" b="1" dirty="0" smtClean="0">
              <a:ea typeface="ＭＳ Ｐゴシック" pitchFamily="34" charset="-128"/>
            </a:endParaRPr>
          </a:p>
          <a:p>
            <a:pPr lvl="1"/>
            <a:endParaRPr lang="en-US" b="1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9D18FE-311F-440B-9184-D625B0AA8EA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Standardní ekonomický model</a:t>
            </a:r>
          </a:p>
        </p:txBody>
      </p:sp>
      <p:pic>
        <p:nvPicPr>
          <p:cNvPr id="17411" name="Content Placeholder 6" descr="SEM_funk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043" r="-1904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3794078" y="5882185"/>
            <a:ext cx="2183641" cy="6687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celkové</a:t>
            </a:r>
            <a:r>
              <a:rPr lang="cs-CZ" dirty="0" smtClean="0"/>
              <a:t> bohatství</a:t>
            </a:r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π(p)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err="1" smtClean="0">
                <a:ea typeface="ＭＳ Ｐゴシック" pitchFamily="34" charset="-128"/>
              </a:rPr>
              <a:t>Subpropor</a:t>
            </a:r>
            <a:r>
              <a:rPr lang="cs-CZ" dirty="0" smtClean="0">
                <a:ea typeface="ＭＳ Ｐゴシック" pitchFamily="34" charset="-128"/>
              </a:rPr>
              <a:t>c</a:t>
            </a:r>
            <a:r>
              <a:rPr lang="en-US" dirty="0" err="1" smtClean="0">
                <a:ea typeface="ＭＳ Ｐゴシック" pitchFamily="34" charset="-128"/>
              </a:rPr>
              <a:t>ionalit</a:t>
            </a:r>
            <a:r>
              <a:rPr lang="cs-CZ" dirty="0" smtClean="0"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en-US" dirty="0" smtClean="0">
                <a:ea typeface="ＭＳ Ｐゴシック" pitchFamily="34" charset="-128"/>
              </a:rPr>
              <a:t>v</a:t>
            </a:r>
            <a:r>
              <a:rPr lang="cs-CZ" dirty="0" smtClean="0"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dirty="0" smtClean="0">
                <a:ea typeface="ＭＳ Ｐゴシック" pitchFamily="34" charset="-128"/>
              </a:rPr>
              <a:t>axiom </a:t>
            </a:r>
            <a:r>
              <a:rPr lang="en-US" dirty="0" err="1" smtClean="0">
                <a:ea typeface="ＭＳ Ｐゴシック" pitchFamily="34" charset="-128"/>
              </a:rPr>
              <a:t>nezávislosti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(3000; 1)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(4000; 0,8)?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(3000; 0,25)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(4000; 0,2)?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>
              <a:buFont typeface="Arial" pitchFamily="34" charset="0"/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lvl="1"/>
            <a:endParaRPr lang="en-US" b="1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42C1B3-425E-4AD3-87BD-C2B72AD7699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π(p)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err="1" smtClean="0">
                <a:ea typeface="ＭＳ Ｐゴシック" pitchFamily="34" charset="-128"/>
              </a:rPr>
              <a:t>Subpropor</a:t>
            </a:r>
            <a:r>
              <a:rPr lang="cs-CZ" dirty="0" smtClean="0">
                <a:ea typeface="ＭＳ Ｐゴシック" pitchFamily="34" charset="-128"/>
              </a:rPr>
              <a:t>c</a:t>
            </a:r>
            <a:r>
              <a:rPr lang="en-US" dirty="0" err="1" smtClean="0">
                <a:ea typeface="ＭＳ Ｐゴシック" pitchFamily="34" charset="-128"/>
              </a:rPr>
              <a:t>ionalit</a:t>
            </a:r>
            <a:r>
              <a:rPr lang="cs-CZ" dirty="0" smtClean="0"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dirty="0" smtClean="0">
                <a:ea typeface="ＭＳ Ｐゴシック" pitchFamily="34" charset="-128"/>
              </a:rPr>
              <a:t> (v</a:t>
            </a:r>
            <a:r>
              <a:rPr lang="cs-CZ" dirty="0" smtClean="0"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. axiom </a:t>
            </a:r>
            <a:r>
              <a:rPr lang="en-US" dirty="0" err="1" smtClean="0">
                <a:ea typeface="ＭＳ Ｐゴシック" pitchFamily="34" charset="-128"/>
              </a:rPr>
              <a:t>nezávislosti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(3000; 1)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(4000; 0,8)?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Preferovali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byste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výhru</a:t>
            </a:r>
            <a:r>
              <a:rPr lang="en-US" dirty="0" smtClean="0">
                <a:ea typeface="ＭＳ Ｐゴシック" pitchFamily="34" charset="-128"/>
              </a:rPr>
              <a:t> (3000; 0,25) </a:t>
            </a:r>
            <a:r>
              <a:rPr lang="en-US" dirty="0" err="1" smtClean="0">
                <a:ea typeface="ＭＳ Ｐゴシック" pitchFamily="34" charset="-128"/>
              </a:rPr>
              <a:t>či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(4000; 0,2)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  <a:p>
            <a:r>
              <a:rPr lang="en-US" dirty="0" smtClean="0">
                <a:ea typeface="ＭＳ Ｐゴシック" pitchFamily="34" charset="-128"/>
              </a:rPr>
              <a:t>π(</a:t>
            </a:r>
            <a:r>
              <a:rPr lang="en-US" dirty="0" err="1" smtClean="0">
                <a:ea typeface="ＭＳ Ｐゴシック" pitchFamily="34" charset="-128"/>
              </a:rPr>
              <a:t>pq</a:t>
            </a:r>
            <a:r>
              <a:rPr lang="en-US" dirty="0" smtClean="0">
                <a:ea typeface="ＭＳ Ｐゴシック" pitchFamily="34" charset="-128"/>
              </a:rPr>
              <a:t>)/π(p)≤π(</a:t>
            </a:r>
            <a:r>
              <a:rPr lang="en-US" dirty="0" err="1" smtClean="0">
                <a:ea typeface="ＭＳ Ｐゴシック" pitchFamily="34" charset="-128"/>
              </a:rPr>
              <a:t>pqr</a:t>
            </a:r>
            <a:r>
              <a:rPr lang="en-US" dirty="0" smtClean="0">
                <a:ea typeface="ＭＳ Ｐゴシック" pitchFamily="34" charset="-128"/>
              </a:rPr>
              <a:t>)/π(pr) pro 0&lt;p,q,r≤1</a:t>
            </a:r>
          </a:p>
          <a:p>
            <a:pPr lvl="1"/>
            <a:r>
              <a:rPr lang="en-US" b="1" dirty="0" err="1" smtClean="0">
                <a:ea typeface="ＭＳ Ｐゴシック" pitchFamily="34" charset="-128"/>
              </a:rPr>
              <a:t>Tj</a:t>
            </a:r>
            <a:r>
              <a:rPr lang="en-US" b="1" dirty="0" smtClean="0">
                <a:ea typeface="ＭＳ Ｐゴシック" pitchFamily="34" charset="-128"/>
              </a:rPr>
              <a:t>. </a:t>
            </a:r>
            <a:r>
              <a:rPr lang="en-US" b="1" dirty="0" err="1" smtClean="0">
                <a:ea typeface="ＭＳ Ｐゴシック" pitchFamily="34" charset="-128"/>
              </a:rPr>
              <a:t>lidé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považují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pravděpodobnosti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za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podobné</a:t>
            </a:r>
            <a:r>
              <a:rPr lang="en-US" dirty="0" smtClean="0">
                <a:ea typeface="ＭＳ Ｐゴシック" pitchFamily="34" charset="-128"/>
              </a:rPr>
              <a:t> (v </a:t>
            </a:r>
            <a:r>
              <a:rPr lang="en-US" dirty="0" err="1" smtClean="0">
                <a:ea typeface="ＭＳ Ｐゴシック" pitchFamily="34" charset="-128"/>
              </a:rPr>
              <a:t>relativním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měřítku</a:t>
            </a:r>
            <a:r>
              <a:rPr lang="en-US" dirty="0" smtClean="0">
                <a:ea typeface="ＭＳ Ｐゴシック" pitchFamily="34" charset="-128"/>
              </a:rPr>
              <a:t> 1 k 0,8 a 0,25 k 0,2)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za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podobnější</a:t>
            </a:r>
            <a:r>
              <a:rPr lang="en-US" b="1" dirty="0" smtClean="0">
                <a:ea typeface="ＭＳ Ｐゴシック" pitchFamily="34" charset="-128"/>
              </a:rPr>
              <a:t>, </a:t>
            </a:r>
            <a:r>
              <a:rPr lang="en-US" b="1" dirty="0" err="1" smtClean="0">
                <a:ea typeface="ＭＳ Ｐゴシック" pitchFamily="34" charset="-128"/>
              </a:rPr>
              <a:t>jsou-li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pravděpodobnosti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menší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en-US" dirty="0" err="1" smtClean="0">
                <a:ea typeface="ＭＳ Ｐゴシック" pitchFamily="34" charset="-128"/>
              </a:rPr>
              <a:t>tj</a:t>
            </a:r>
            <a:r>
              <a:rPr lang="en-US" dirty="0" smtClean="0">
                <a:ea typeface="ＭＳ Ｐゴシック" pitchFamily="34" charset="-128"/>
              </a:rPr>
              <a:t>. 0,25 je </a:t>
            </a:r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err="1" smtClean="0">
                <a:ea typeface="ＭＳ Ｐゴシック" pitchFamily="34" charset="-128"/>
              </a:rPr>
              <a:t>podobnější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dirty="0" smtClean="0">
                <a:ea typeface="ＭＳ Ｐゴシック" pitchFamily="34" charset="-128"/>
              </a:rPr>
              <a:t> 0,2 </a:t>
            </a:r>
            <a:r>
              <a:rPr lang="en-US" dirty="0" err="1" smtClean="0">
                <a:ea typeface="ＭＳ Ｐゴシック" pitchFamily="34" charset="-128"/>
              </a:rPr>
              <a:t>než</a:t>
            </a:r>
            <a:r>
              <a:rPr lang="en-US" dirty="0" smtClean="0">
                <a:ea typeface="ＭＳ Ｐゴシック" pitchFamily="34" charset="-128"/>
              </a:rPr>
              <a:t> 1 k 0,8).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B9B4C4-CC9B-44FA-9E42-CD0990DE313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pravděpodobností, w(p)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Klesající citlivost se týká i vážení pravděpodobností a mění se od daného (referenčního, tj. 0 či 1) bodu.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Tj. zvýšení pravděpodobnosti z 0,9 na 1 či z 0 na 0,1 je vnímáno jako intenzivnější než kupř. z 0,3 na 0,4 nebo z 0,4 na 0,5.</a:t>
            </a:r>
          </a:p>
          <a:p>
            <a:r>
              <a:rPr lang="en-US" smtClean="0">
                <a:ea typeface="ＭＳ Ｐゴシック" pitchFamily="34" charset="-128"/>
              </a:rPr>
              <a:t>w(p)=p</a:t>
            </a:r>
            <a:r>
              <a:rPr lang="en-US" baseline="30000" smtClean="0">
                <a:ea typeface="ＭＳ Ｐゴシック" pitchFamily="34" charset="-128"/>
              </a:rPr>
              <a:t>y</a:t>
            </a:r>
            <a:r>
              <a:rPr lang="en-US" smtClean="0">
                <a:ea typeface="ＭＳ Ｐゴシック" pitchFamily="34" charset="-128"/>
              </a:rPr>
              <a:t>/[(p</a:t>
            </a:r>
            <a:r>
              <a:rPr lang="en-US" baseline="30000" smtClean="0">
                <a:ea typeface="ＭＳ Ｐゴシック" pitchFamily="34" charset="-128"/>
              </a:rPr>
              <a:t>y</a:t>
            </a:r>
            <a:r>
              <a:rPr lang="en-US" smtClean="0">
                <a:ea typeface="ＭＳ Ｐゴシック" pitchFamily="34" charset="-128"/>
              </a:rPr>
              <a:t>+(1-p)</a:t>
            </a:r>
            <a:r>
              <a:rPr lang="en-US" baseline="30000" smtClean="0">
                <a:ea typeface="ＭＳ Ｐゴシック" pitchFamily="34" charset="-128"/>
              </a:rPr>
              <a:t>y</a:t>
            </a:r>
            <a:r>
              <a:rPr lang="en-US" smtClean="0">
                <a:ea typeface="ＭＳ Ｐゴシック" pitchFamily="34" charset="-128"/>
              </a:rPr>
              <a:t>]</a:t>
            </a:r>
            <a:r>
              <a:rPr lang="en-US" baseline="30000" smtClean="0">
                <a:ea typeface="ＭＳ Ｐゴシック" pitchFamily="34" charset="-128"/>
              </a:rPr>
              <a:t>1/y</a:t>
            </a:r>
            <a:r>
              <a:rPr lang="en-US" smtClean="0">
                <a:ea typeface="ＭＳ Ｐゴシック" pitchFamily="34" charset="-128"/>
              </a:rPr>
              <a:t>, y tak determinuje zakřivení  křivky w(p) (+ lze očekávat, že je odlišný pro zisky a ztráty).</a:t>
            </a:r>
            <a:endParaRPr lang="en-US" baseline="30000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BDBAC5-7C6A-4229-9FD1-C657108A2B5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Vážení pravděpodobností</a:t>
            </a:r>
          </a:p>
        </p:txBody>
      </p:sp>
      <p:pic>
        <p:nvPicPr>
          <p:cNvPr id="29699" name="Content Placeholder 6" descr="Vahy_PT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043" r="-19043"/>
          <a:stretch>
            <a:fillRect/>
          </a:stretch>
        </p:blipFill>
        <p:spPr>
          <a:xfrm>
            <a:off x="457200" y="1586552"/>
            <a:ext cx="8229600" cy="4525963"/>
          </a:xfrm>
        </p:spPr>
      </p:pic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2279650" y="3614738"/>
            <a:ext cx="1703388" cy="463550"/>
          </a:xfrm>
          <a:prstGeom prst="wedgeRoundRectCallout">
            <a:avLst>
              <a:gd name="adj1" fmla="val -13685"/>
              <a:gd name="adj2" fmla="val 184810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Konkávní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4122738" y="2293938"/>
            <a:ext cx="1450975" cy="463550"/>
          </a:xfrm>
          <a:prstGeom prst="wedgeRoundRectCallout">
            <a:avLst>
              <a:gd name="adj1" fmla="val 101171"/>
              <a:gd name="adj2" fmla="val 152579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Calibri" pitchFamily="34" charset="0"/>
              </a:rPr>
              <a:t>Konvexní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Náš experiment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A: </a:t>
            </a:r>
            <a:r>
              <a:rPr lang="en-US" dirty="0" err="1" smtClean="0">
                <a:ea typeface="ＭＳ Ｐゴシック" pitchFamily="34" charset="-128"/>
              </a:rPr>
              <a:t>Kolik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zaplatíte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za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snížení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pravděpodobnosti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cs-CZ" dirty="0" smtClean="0">
                <a:ea typeface="ＭＳ Ｐゴシック" pitchFamily="34" charset="-128"/>
              </a:rPr>
              <a:t>či rizika selhání vázání lyží a </a:t>
            </a:r>
            <a:r>
              <a:rPr lang="cs-CZ" dirty="0" err="1" smtClean="0">
                <a:ea typeface="ＭＳ Ｐゴシック" pitchFamily="34" charset="-128"/>
              </a:rPr>
              <a:t>neodvrtatitelné</a:t>
            </a:r>
            <a:r>
              <a:rPr lang="cs-CZ" dirty="0" smtClean="0">
                <a:ea typeface="ＭＳ Ｐゴシック" pitchFamily="34" charset="-128"/>
              </a:rPr>
              <a:t> zlomeniny z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(5 z </a:t>
            </a:r>
            <a:r>
              <a:rPr lang="en-US" dirty="0" smtClean="0">
                <a:ea typeface="ＭＳ Ｐゴシック" pitchFamily="34" charset="-128"/>
              </a:rPr>
              <a:t>10</a:t>
            </a:r>
            <a:r>
              <a:rPr lang="cs-CZ" dirty="0" smtClean="0">
                <a:ea typeface="ＭＳ Ｐゴシック" pitchFamily="34" charset="-128"/>
              </a:rPr>
              <a:t>.</a:t>
            </a:r>
            <a:r>
              <a:rPr lang="en-US" dirty="0" smtClean="0">
                <a:ea typeface="ＭＳ Ｐゴシック" pitchFamily="34" charset="-128"/>
              </a:rPr>
              <a:t>000</a:t>
            </a:r>
            <a:r>
              <a:rPr lang="en-US" dirty="0" smtClean="0">
                <a:ea typeface="ＭＳ Ｐゴシック" pitchFamily="34" charset="-128"/>
              </a:rPr>
              <a:t>) </a:t>
            </a:r>
            <a:r>
              <a:rPr lang="en-US" dirty="0" err="1" smtClean="0">
                <a:ea typeface="ＭＳ Ｐゴシック" pitchFamily="34" charset="-128"/>
              </a:rPr>
              <a:t>na</a:t>
            </a:r>
            <a:r>
              <a:rPr lang="en-US" dirty="0" smtClean="0">
                <a:ea typeface="ＭＳ Ｐゴシック" pitchFamily="34" charset="-128"/>
              </a:rPr>
              <a:t> (0 z </a:t>
            </a:r>
            <a:r>
              <a:rPr lang="en-US" dirty="0" smtClean="0">
                <a:ea typeface="ＭＳ Ｐゴシック" pitchFamily="34" charset="-128"/>
              </a:rPr>
              <a:t>10</a:t>
            </a:r>
            <a:r>
              <a:rPr lang="cs-CZ" dirty="0" smtClean="0">
                <a:ea typeface="ＭＳ Ｐゴシック" pitchFamily="34" charset="-128"/>
              </a:rPr>
              <a:t>.</a:t>
            </a:r>
            <a:r>
              <a:rPr lang="en-US" dirty="0" smtClean="0">
                <a:ea typeface="ＭＳ Ｐゴシック" pitchFamily="34" charset="-128"/>
              </a:rPr>
              <a:t>000</a:t>
            </a:r>
            <a:r>
              <a:rPr lang="en-US" dirty="0" smtClean="0">
                <a:ea typeface="ＭＳ Ｐゴシック" pitchFamily="34" charset="-128"/>
              </a:rPr>
              <a:t>)?</a:t>
            </a:r>
          </a:p>
          <a:p>
            <a:r>
              <a:rPr lang="en-US" dirty="0" smtClean="0">
                <a:ea typeface="ＭＳ Ｐゴシック" pitchFamily="34" charset="-128"/>
              </a:rPr>
              <a:t>B: </a:t>
            </a:r>
            <a:r>
              <a:rPr lang="en-US" dirty="0" err="1" smtClean="0">
                <a:ea typeface="ＭＳ Ｐゴシック" pitchFamily="34" charset="-128"/>
              </a:rPr>
              <a:t>Kolik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zaplatíte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za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snížení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pravděpodobnosti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cs-CZ" dirty="0" smtClean="0">
                <a:ea typeface="ＭＳ Ｐゴシック" pitchFamily="34" charset="-128"/>
              </a:rPr>
              <a:t>či rizika selhání vázání lyží a </a:t>
            </a:r>
            <a:r>
              <a:rPr lang="cs-CZ" dirty="0" err="1" smtClean="0">
                <a:ea typeface="ＭＳ Ｐゴシック" pitchFamily="34" charset="-128"/>
              </a:rPr>
              <a:t>neodvrtatitelné</a:t>
            </a:r>
            <a:r>
              <a:rPr lang="cs-CZ" dirty="0" smtClean="0">
                <a:ea typeface="ＭＳ Ｐゴシック" pitchFamily="34" charset="-128"/>
              </a:rPr>
              <a:t> zlomeniny z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(15 z </a:t>
            </a:r>
            <a:r>
              <a:rPr lang="en-US" dirty="0" smtClean="0">
                <a:ea typeface="ＭＳ Ｐゴシック" pitchFamily="34" charset="-128"/>
              </a:rPr>
              <a:t>10</a:t>
            </a:r>
            <a:r>
              <a:rPr lang="cs-CZ" dirty="0" smtClean="0">
                <a:ea typeface="ＭＳ Ｐゴシック" pitchFamily="34" charset="-128"/>
              </a:rPr>
              <a:t>.</a:t>
            </a:r>
            <a:r>
              <a:rPr lang="en-US" dirty="0" smtClean="0">
                <a:ea typeface="ＭＳ Ｐゴシック" pitchFamily="34" charset="-128"/>
              </a:rPr>
              <a:t>000</a:t>
            </a:r>
            <a:r>
              <a:rPr lang="en-US" dirty="0" smtClean="0">
                <a:ea typeface="ＭＳ Ｐゴシック" pitchFamily="34" charset="-128"/>
              </a:rPr>
              <a:t>) </a:t>
            </a:r>
            <a:r>
              <a:rPr lang="en-US" dirty="0" err="1" smtClean="0">
                <a:ea typeface="ＭＳ Ｐゴシック" pitchFamily="34" charset="-128"/>
              </a:rPr>
              <a:t>na</a:t>
            </a:r>
            <a:r>
              <a:rPr lang="en-US" dirty="0" smtClean="0">
                <a:ea typeface="ＭＳ Ｐゴシック" pitchFamily="34" charset="-128"/>
              </a:rPr>
              <a:t> (5 z </a:t>
            </a:r>
            <a:r>
              <a:rPr lang="en-US" dirty="0" smtClean="0">
                <a:ea typeface="ＭＳ Ｐゴシック" pitchFamily="34" charset="-128"/>
              </a:rPr>
              <a:t>10</a:t>
            </a:r>
            <a:r>
              <a:rPr lang="cs-CZ" dirty="0" smtClean="0">
                <a:ea typeface="ＭＳ Ｐゴシック" pitchFamily="34" charset="-128"/>
              </a:rPr>
              <a:t>.</a:t>
            </a:r>
            <a:r>
              <a:rPr lang="en-US" dirty="0" smtClean="0">
                <a:ea typeface="ＭＳ Ｐゴシック" pitchFamily="34" charset="-128"/>
              </a:rPr>
              <a:t>000</a:t>
            </a:r>
            <a:r>
              <a:rPr lang="en-US" dirty="0" smtClean="0">
                <a:ea typeface="ＭＳ Ｐゴシック" pitchFamily="34" charset="-128"/>
              </a:rPr>
              <a:t>)?</a:t>
            </a:r>
          </a:p>
          <a:p>
            <a:r>
              <a:rPr lang="en-US" dirty="0" err="1" smtClean="0">
                <a:ea typeface="ＭＳ Ｐゴシック" pitchFamily="34" charset="-128"/>
              </a:rPr>
              <a:t>Efekt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jistoty</a:t>
            </a:r>
            <a:r>
              <a:rPr lang="en-US" dirty="0" smtClean="0">
                <a:ea typeface="ＭＳ Ｐゴシック" pitchFamily="34" charset="-128"/>
              </a:rPr>
              <a:t> (?).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9233D-44C3-4077-A2E3-5CFD0D2F8D1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a typeface="ＭＳ Ｐゴシック" pitchFamily="34" charset="-128"/>
              </a:rPr>
              <a:t>Č</a:t>
            </a:r>
            <a:r>
              <a:rPr lang="en-US" dirty="0" err="1" smtClean="0">
                <a:ea typeface="ＭＳ Ｐゴシック" pitchFamily="34" charset="-128"/>
              </a:rPr>
              <a:t>tyřdílné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chování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79400" y="1600403"/>
          <a:ext cx="5295900" cy="3067050"/>
        </p:xfrm>
        <a:graphic>
          <a:graphicData uri="http://schemas.openxmlformats.org/drawingml/2006/table">
            <a:tbl>
              <a:tblPr/>
              <a:tblGrid>
                <a:gridCol w="2043113"/>
                <a:gridCol w="1487487"/>
                <a:gridCol w="17653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Zisky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Ztráty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Nízká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pravděpodobnost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Vyhledávání rizika</a:t>
                      </a: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Averze k riziku</a:t>
                      </a: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Vysoká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pravděpodobnost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Averze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k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riziku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Vyhledávání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rizika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44863" marR="44863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31756" name="Content Placeholder 6"/>
          <p:cNvSpPr>
            <a:spLocks noGrp="1"/>
          </p:cNvSpPr>
          <p:nvPr>
            <p:ph sz="half" idx="2"/>
          </p:nvPr>
        </p:nvSpPr>
        <p:spPr>
          <a:xfrm>
            <a:off x="5575300" y="1600200"/>
            <a:ext cx="3111500" cy="45259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Máme navíc tendenci přikládat vyšší váhu událostem, které jsou schopny vázat naši pozornost (z jakéhokoliv důvodu) – dostupnostní heuristika.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93" y="5090615"/>
            <a:ext cx="468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= loterie a pojištění současně</a:t>
            </a:r>
            <a:endParaRPr lang="cs-CZ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E09-19BB-437A-B4FC-287405BED49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Potvrzení i mimo laboratoř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predikuje</a:t>
            </a:r>
            <a:r>
              <a:rPr lang="cs-CZ" dirty="0" smtClean="0"/>
              <a:t> rozhodování i pro relativně velké částky – experimentální </a:t>
            </a:r>
            <a:r>
              <a:rPr lang="cs-CZ" dirty="0" err="1" smtClean="0"/>
              <a:t>Deal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 </a:t>
            </a:r>
            <a:r>
              <a:rPr lang="cs-CZ" dirty="0" err="1" smtClean="0"/>
              <a:t>Deal</a:t>
            </a:r>
            <a:r>
              <a:rPr lang="cs-CZ" dirty="0" smtClean="0"/>
              <a:t> s výhrou až 5000€ (</a:t>
            </a:r>
            <a:r>
              <a:rPr lang="pt-BR" dirty="0" smtClean="0"/>
              <a:t>P</a:t>
            </a:r>
            <a:r>
              <a:rPr lang="cs-CZ" dirty="0" smtClean="0"/>
              <a:t>o</a:t>
            </a:r>
            <a:r>
              <a:rPr lang="pt-BR" dirty="0" smtClean="0"/>
              <a:t>st, van</a:t>
            </a:r>
            <a:r>
              <a:rPr lang="cs-CZ" dirty="0" smtClean="0"/>
              <a:t> </a:t>
            </a:r>
            <a:r>
              <a:rPr lang="pt-BR" dirty="0" smtClean="0"/>
              <a:t>den A</a:t>
            </a:r>
            <a:r>
              <a:rPr lang="cs-CZ" dirty="0" smtClean="0"/>
              <a:t>s</a:t>
            </a:r>
            <a:r>
              <a:rPr lang="pt-BR" dirty="0" smtClean="0"/>
              <a:t>sem, Baltussen, Thaler</a:t>
            </a:r>
            <a:r>
              <a:rPr lang="cs-CZ" dirty="0" smtClean="0"/>
              <a:t>, 2008)</a:t>
            </a:r>
          </a:p>
          <a:p>
            <a:r>
              <a:rPr lang="cs-CZ" dirty="0" err="1" smtClean="0"/>
              <a:t>golfisti</a:t>
            </a:r>
            <a:r>
              <a:rPr lang="cs-CZ" dirty="0" smtClean="0"/>
              <a:t> spíše dají par (=vyhnou se ztrátě) než </a:t>
            </a:r>
            <a:r>
              <a:rPr lang="cs-CZ" dirty="0" err="1" smtClean="0"/>
              <a:t>birdie</a:t>
            </a:r>
            <a:r>
              <a:rPr lang="cs-CZ" dirty="0" smtClean="0"/>
              <a:t> (=získají bod) (Pope, </a:t>
            </a:r>
            <a:r>
              <a:rPr lang="cs-CZ" dirty="0" err="1" smtClean="0"/>
              <a:t>Schweitzer</a:t>
            </a:r>
            <a:r>
              <a:rPr lang="cs-CZ" dirty="0" smtClean="0"/>
              <a:t>, 2011)</a:t>
            </a: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cs-CZ" dirty="0" smtClean="0"/>
              <a:t>Finance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8"/>
            <a:ext cx="8229600" cy="4952456"/>
          </a:xfrm>
        </p:spPr>
        <p:txBody>
          <a:bodyPr/>
          <a:lstStyle/>
          <a:p>
            <a:pPr lvl="0"/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Hádanka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akciové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prémie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Benartzi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Thaler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1995)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Výnosy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z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akcií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jsou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neúměrně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vyšší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(cca </a:t>
            </a:r>
            <a:r>
              <a:rPr lang="en-US" sz="2000" dirty="0" smtClean="0"/>
              <a:t>o 8% </a:t>
            </a:r>
            <a:r>
              <a:rPr lang="en-US" sz="2000" dirty="0" err="1" smtClean="0"/>
              <a:t>ročně</a:t>
            </a:r>
            <a:r>
              <a:rPr lang="cs-CZ" sz="2000" dirty="0" smtClean="0"/>
              <a:t>ú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než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z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dluhopisů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přes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riziko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000" dirty="0" smtClean="0"/>
              <a:t>Vysvětlení jen pomocí EU vyžaduje nereálně vysokou požadovanou rizikovou prémii. Pomocí PT lze rozdíl vysvětlit volatilitou a prožívaným pocitem ztráty při poklesu ceny.</a:t>
            </a:r>
            <a:endParaRPr lang="en-US" sz="2000" dirty="0" smtClean="0"/>
          </a:p>
          <a:p>
            <a:pPr lvl="2"/>
            <a:r>
              <a:rPr lang="cs-CZ" sz="1800" dirty="0" smtClean="0">
                <a:solidFill>
                  <a:srgbClr val="000000"/>
                </a:solidFill>
                <a:latin typeface="Calibri" pitchFamily="34" charset="0"/>
              </a:rPr>
              <a:t>(tržní průměrné výnosy jsou ale negativně zešikmené, viz níže)</a:t>
            </a:r>
            <a:endParaRPr lang="en-US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sz="2400" dirty="0" smtClean="0"/>
              <a:t>Dispoziční efekt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Ztrátová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aktiva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jsou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držena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dlouze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2000" dirty="0" smtClean="0"/>
              <a:t>124 </a:t>
            </a:r>
            <a:r>
              <a:rPr lang="en-US" sz="2000" dirty="0" err="1" smtClean="0"/>
              <a:t>dní</a:t>
            </a:r>
            <a:r>
              <a:rPr lang="cs-CZ" sz="2000" dirty="0" smtClean="0"/>
              <a:t>)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výdělečná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prodávána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brzy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(104 dní)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oblasti</a:t>
            </a:r>
            <a:r>
              <a:rPr lang="en-US" sz="2000" dirty="0" smtClean="0"/>
              <a:t> z</a:t>
            </a:r>
            <a:r>
              <a:rPr lang="cs-CZ" sz="2000" dirty="0" err="1" smtClean="0"/>
              <a:t>trát</a:t>
            </a:r>
            <a:r>
              <a:rPr lang="en-US" sz="2000" dirty="0" smtClean="0"/>
              <a:t> </a:t>
            </a:r>
            <a:r>
              <a:rPr lang="en-US" sz="2000" dirty="0" err="1" smtClean="0"/>
              <a:t>jsme</a:t>
            </a:r>
            <a:r>
              <a:rPr lang="en-US" sz="2000" dirty="0" smtClean="0"/>
              <a:t> </a:t>
            </a:r>
            <a:r>
              <a:rPr lang="en-US" sz="2000" dirty="0" err="1" smtClean="0"/>
              <a:t>riziko</a:t>
            </a:r>
            <a:r>
              <a:rPr lang="en-US" sz="2000" dirty="0" smtClean="0"/>
              <a:t> </a:t>
            </a:r>
            <a:r>
              <a:rPr lang="en-US" sz="2000" dirty="0" err="1" smtClean="0"/>
              <a:t>vyhledávající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2"/>
            <a:r>
              <a:rPr lang="cs-CZ" sz="1800" dirty="0" smtClean="0"/>
              <a:t>(ale viz </a:t>
            </a:r>
            <a:r>
              <a:rPr lang="pt-BR" sz="1800" dirty="0" smtClean="0"/>
              <a:t>Barberis</a:t>
            </a:r>
            <a:r>
              <a:rPr lang="cs-CZ" sz="1800" dirty="0" smtClean="0"/>
              <a:t>, </a:t>
            </a:r>
            <a:r>
              <a:rPr lang="pt-BR" sz="1800" dirty="0" smtClean="0"/>
              <a:t>Xiong (2012)</a:t>
            </a:r>
            <a:r>
              <a:rPr lang="cs-CZ" sz="1800" dirty="0" smtClean="0"/>
              <a:t> pro alternativní vysvětlení)</a:t>
            </a:r>
          </a:p>
          <a:p>
            <a:r>
              <a:rPr lang="cs-CZ" sz="2400" dirty="0" smtClean="0"/>
              <a:t>Přeceňování akcií s pozitivně zešikmených distribucí výnosů</a:t>
            </a:r>
          </a:p>
          <a:p>
            <a:pPr lvl="1"/>
            <a:r>
              <a:rPr lang="cs-CZ" sz="2000" dirty="0" smtClean="0"/>
              <a:t>Hledání nového </a:t>
            </a:r>
            <a:r>
              <a:rPr lang="cs-CZ" sz="2000" dirty="0" err="1" smtClean="0"/>
              <a:t>Google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Pojištění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field</a:t>
            </a:r>
            <a:r>
              <a:rPr lang="cs-CZ" dirty="0" smtClean="0"/>
              <a:t> study, 50 000 pojištěnců, rozhodnutí o výši spoluúčasti: 500$ + platba 715$ ročně vs. 1000$ + platba 615$, „</a:t>
            </a:r>
            <a:r>
              <a:rPr lang="cs-CZ" dirty="0" err="1" smtClean="0"/>
              <a:t>claim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“ je cca 5%, tedy platí 100$, aby nemuseli platit o 500*0,05 = 25$ víc (</a:t>
            </a:r>
            <a:r>
              <a:rPr lang="cs-CZ" dirty="0" err="1" smtClean="0"/>
              <a:t>Sydnor</a:t>
            </a:r>
            <a:r>
              <a:rPr lang="cs-CZ" dirty="0" smtClean="0"/>
              <a:t>, 2010)</a:t>
            </a:r>
          </a:p>
          <a:p>
            <a:pPr lvl="1"/>
            <a:r>
              <a:rPr lang="cs-CZ" dirty="0" smtClean="0"/>
              <a:t>přeceňování </a:t>
            </a:r>
            <a:r>
              <a:rPr lang="cs-CZ" i="1" dirty="0" smtClean="0"/>
              <a:t>p</a:t>
            </a:r>
            <a:r>
              <a:rPr lang="cs-CZ" dirty="0" smtClean="0"/>
              <a:t> a odlišné vnímání platby a spoluúčasti</a:t>
            </a: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Barberis</a:t>
            </a:r>
            <a:r>
              <a:rPr lang="cs-CZ" sz="2800" dirty="0" smtClean="0"/>
              <a:t> (2013): jak stanovit </a:t>
            </a:r>
            <a:r>
              <a:rPr lang="cs-CZ" sz="2800" dirty="0" err="1" smtClean="0"/>
              <a:t>ref</a:t>
            </a:r>
            <a:r>
              <a:rPr lang="cs-CZ" sz="2800" dirty="0" smtClean="0"/>
              <a:t>. bod a určit, co je zisk a ztráta?</a:t>
            </a:r>
          </a:p>
          <a:p>
            <a:pPr lvl="1"/>
            <a:r>
              <a:rPr lang="cs-CZ" sz="2400" dirty="0" smtClean="0"/>
              <a:t>kupř.: finanční portfolio – jde o zisk/ztrátu v celkovém bohatství, hodnotě všech akcií nebo jednotlivých akcií? je ziskem pozitivní výnos? výnos nad bezrizikový výnos? nad očekávaný výnos? sledují se roční/měsíční/týdenní/denní fluktuace?</a:t>
            </a:r>
          </a:p>
          <a:p>
            <a:r>
              <a:rPr lang="cs-CZ" sz="2800" dirty="0" smtClean="0"/>
              <a:t>užitek z rozdílu mezi (racionálně) očekávanou a skutečnou spotřebou (</a:t>
            </a:r>
            <a:r>
              <a:rPr lang="cs-CZ" sz="2800" dirty="0" err="1" smtClean="0"/>
              <a:t>Köszegi</a:t>
            </a:r>
            <a:r>
              <a:rPr lang="cs-CZ" sz="2800" dirty="0" smtClean="0"/>
              <a:t>, </a:t>
            </a:r>
            <a:r>
              <a:rPr lang="cs-CZ" sz="2800" dirty="0" err="1" smtClean="0"/>
              <a:t>Rabin</a:t>
            </a:r>
            <a:r>
              <a:rPr lang="cs-CZ" sz="2800" dirty="0" smtClean="0"/>
              <a:t>, 2006)</a:t>
            </a:r>
          </a:p>
          <a:p>
            <a:r>
              <a:rPr lang="cs-CZ" sz="2800" dirty="0" smtClean="0"/>
              <a:t>celkové bohatství ale nelze zcela zanedbat</a:t>
            </a:r>
            <a:endParaRPr lang="cs-CZ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očekávaného užitku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430"/>
          </a:xfrm>
        </p:spPr>
        <p:txBody>
          <a:bodyPr/>
          <a:lstStyle/>
          <a:p>
            <a:r>
              <a:rPr lang="cs-CZ" sz="2400" dirty="0" smtClean="0"/>
              <a:t>18. století, zavedení konceptu „užitku“, </a:t>
            </a:r>
            <a:r>
              <a:rPr lang="cs-CZ" sz="2400" dirty="0" err="1" smtClean="0"/>
              <a:t>Bernoulliové</a:t>
            </a:r>
            <a:r>
              <a:rPr lang="cs-CZ" sz="2400" dirty="0" smtClean="0"/>
              <a:t> a Petrohradský paradox</a:t>
            </a:r>
          </a:p>
          <a:p>
            <a:pPr lvl="1"/>
            <a:r>
              <a:rPr lang="cs-CZ" sz="2000" dirty="0" smtClean="0"/>
              <a:t>EU = U(x)p(x)</a:t>
            </a:r>
          </a:p>
          <a:p>
            <a:r>
              <a:rPr lang="cs-CZ" sz="2400" dirty="0" smtClean="0"/>
              <a:t>axiomy EU teorie: </a:t>
            </a:r>
          </a:p>
          <a:p>
            <a:pPr lvl="1"/>
            <a:r>
              <a:rPr lang="cs-CZ" sz="2000" dirty="0" smtClean="0"/>
              <a:t>úplnost srovnání (schopnost srovnat každé dva možné výsledky), </a:t>
            </a:r>
          </a:p>
          <a:p>
            <a:pPr lvl="1"/>
            <a:r>
              <a:rPr lang="cs-CZ" sz="2000" dirty="0" err="1" smtClean="0"/>
              <a:t>tranzitivita</a:t>
            </a:r>
            <a:r>
              <a:rPr lang="cs-CZ" sz="2000" dirty="0" smtClean="0"/>
              <a:t> (A &gt; B a B &gt; C, pak A &gt; C),</a:t>
            </a:r>
          </a:p>
          <a:p>
            <a:pPr lvl="1"/>
            <a:r>
              <a:rPr lang="cs-CZ" sz="2000" dirty="0" smtClean="0"/>
              <a:t>spojitost (A &gt; B &gt; C, pak existuje takové p, že platí </a:t>
            </a:r>
            <a:r>
              <a:rPr lang="cs-CZ" sz="2000" dirty="0" err="1" smtClean="0"/>
              <a:t>pA</a:t>
            </a:r>
            <a:r>
              <a:rPr lang="cs-CZ" sz="2000" dirty="0" smtClean="0"/>
              <a:t> + (1-p)C = B), </a:t>
            </a:r>
          </a:p>
          <a:p>
            <a:pPr lvl="1"/>
            <a:r>
              <a:rPr lang="cs-CZ" sz="2000" dirty="0" smtClean="0"/>
              <a:t>nezávislost (přidání C k A </a:t>
            </a:r>
            <a:r>
              <a:rPr lang="cs-CZ" sz="2000" dirty="0" err="1" smtClean="0"/>
              <a:t>a</a:t>
            </a:r>
            <a:r>
              <a:rPr lang="cs-CZ" sz="2000" dirty="0" smtClean="0"/>
              <a:t> B nezmění preference)</a:t>
            </a:r>
          </a:p>
          <a:p>
            <a:r>
              <a:rPr lang="cs-CZ" sz="2800" dirty="0" smtClean="0"/>
              <a:t>příklad: A) hod mincí, panna 100 Kč, orel 0, B) 45 Kč</a:t>
            </a:r>
          </a:p>
          <a:p>
            <a:pPr lvl="1"/>
            <a:r>
              <a:rPr lang="cs-CZ" sz="2400" dirty="0" smtClean="0"/>
              <a:t>kterou možnost si zvolíte?</a:t>
            </a:r>
          </a:p>
          <a:p>
            <a:pPr lvl="1"/>
            <a:r>
              <a:rPr lang="cs-CZ" sz="2400" dirty="0" smtClean="0"/>
              <a:t>jak tedy vypadá vaše užitková funkce?</a:t>
            </a:r>
          </a:p>
          <a:p>
            <a:pPr lvl="2"/>
            <a:r>
              <a:rPr lang="cs-CZ" sz="2000" dirty="0" smtClean="0"/>
              <a:t>ve skutečnosti by se dle EU neměla posuzovat 100 ale W + 100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Majetnický efekt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sz="2600" dirty="0" err="1" smtClean="0"/>
              <a:t>Majitel</a:t>
            </a:r>
            <a:r>
              <a:rPr lang="en-US" sz="2600" dirty="0" smtClean="0"/>
              <a:t> </a:t>
            </a:r>
            <a:r>
              <a:rPr lang="en-US" sz="2600" dirty="0" err="1" smtClean="0"/>
              <a:t>ztrácí</a:t>
            </a:r>
            <a:r>
              <a:rPr lang="en-US" sz="2600" dirty="0" smtClean="0"/>
              <a:t> (</a:t>
            </a:r>
            <a:r>
              <a:rPr lang="en-US" sz="2600" dirty="0" err="1" smtClean="0"/>
              <a:t>pohybuje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</a:t>
            </a:r>
            <a:r>
              <a:rPr lang="en-US" sz="2600" dirty="0" err="1" smtClean="0"/>
              <a:t>referenčního</a:t>
            </a:r>
            <a:r>
              <a:rPr lang="en-US" sz="2600" dirty="0" smtClean="0"/>
              <a:t> </a:t>
            </a:r>
            <a:r>
              <a:rPr lang="en-US" sz="2600" dirty="0" err="1" smtClean="0"/>
              <a:t>bodu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ztrátě</a:t>
            </a:r>
            <a:r>
              <a:rPr lang="en-US" sz="2600" dirty="0" smtClean="0"/>
              <a:t>), </a:t>
            </a:r>
            <a:r>
              <a:rPr lang="en-US" sz="2600" dirty="0" err="1" smtClean="0"/>
              <a:t>kupující</a:t>
            </a:r>
            <a:r>
              <a:rPr lang="en-US" sz="2600" dirty="0" smtClean="0"/>
              <a:t> </a:t>
            </a:r>
            <a:r>
              <a:rPr lang="en-US" sz="2600" dirty="0" err="1" smtClean="0"/>
              <a:t>získává</a:t>
            </a:r>
            <a:r>
              <a:rPr lang="en-US" sz="2600" dirty="0" smtClean="0"/>
              <a:t> (</a:t>
            </a:r>
            <a:r>
              <a:rPr lang="en-US" sz="2600" dirty="0" err="1" smtClean="0"/>
              <a:t>pohyb</a:t>
            </a:r>
            <a:r>
              <a:rPr lang="en-US" sz="2600" dirty="0" smtClean="0"/>
              <a:t> k </a:t>
            </a:r>
            <a:r>
              <a:rPr lang="en-US" sz="2600" dirty="0" err="1" smtClean="0"/>
              <a:t>zisku</a:t>
            </a:r>
            <a:r>
              <a:rPr lang="en-US" sz="2600" dirty="0" smtClean="0"/>
              <a:t>), </a:t>
            </a:r>
            <a:r>
              <a:rPr lang="en-US" sz="2600" dirty="0" err="1" smtClean="0"/>
              <a:t>tj</a:t>
            </a:r>
            <a:r>
              <a:rPr lang="en-US" sz="2600" dirty="0" smtClean="0"/>
              <a:t>. </a:t>
            </a:r>
            <a:r>
              <a:rPr lang="en-US" sz="2600" dirty="0" err="1" smtClean="0"/>
              <a:t>statek</a:t>
            </a:r>
            <a:r>
              <a:rPr lang="en-US" sz="2600" dirty="0" smtClean="0"/>
              <a:t>, </a:t>
            </a:r>
            <a:r>
              <a:rPr lang="en-US" sz="2600" dirty="0" err="1" smtClean="0"/>
              <a:t>který</a:t>
            </a:r>
            <a:r>
              <a:rPr lang="en-US" sz="2600" dirty="0" smtClean="0"/>
              <a:t> </a:t>
            </a:r>
            <a:r>
              <a:rPr lang="en-US" sz="2600" dirty="0" err="1" smtClean="0"/>
              <a:t>vlastníme</a:t>
            </a:r>
            <a:r>
              <a:rPr lang="en-US" sz="2600" dirty="0" smtClean="0"/>
              <a:t>, </a:t>
            </a:r>
            <a:r>
              <a:rPr lang="en-US" sz="2600" dirty="0" err="1" smtClean="0"/>
              <a:t>hodnotíme</a:t>
            </a:r>
            <a:r>
              <a:rPr lang="en-US" sz="2600" dirty="0" smtClean="0"/>
              <a:t> </a:t>
            </a:r>
            <a:r>
              <a:rPr lang="en-US" sz="2600" dirty="0" err="1" smtClean="0"/>
              <a:t>více</a:t>
            </a:r>
            <a:r>
              <a:rPr lang="en-US" sz="2600" dirty="0" smtClean="0"/>
              <a:t> </a:t>
            </a:r>
            <a:r>
              <a:rPr lang="en-US" sz="2600" dirty="0" err="1" smtClean="0"/>
              <a:t>než</a:t>
            </a:r>
            <a:r>
              <a:rPr lang="en-US" sz="2600" dirty="0" smtClean="0"/>
              <a:t> </a:t>
            </a:r>
            <a:r>
              <a:rPr lang="en-US" sz="2600" dirty="0" err="1" smtClean="0"/>
              <a:t>podobný</a:t>
            </a:r>
            <a:r>
              <a:rPr lang="en-US" sz="2600" dirty="0" smtClean="0"/>
              <a:t> </a:t>
            </a:r>
            <a:r>
              <a:rPr lang="en-US" sz="2600" dirty="0" err="1" smtClean="0"/>
              <a:t>nevlastněný</a:t>
            </a:r>
            <a:r>
              <a:rPr lang="en-US" sz="2600" dirty="0" smtClean="0"/>
              <a:t> </a:t>
            </a:r>
            <a:r>
              <a:rPr lang="en-US" sz="2600" dirty="0" err="1" smtClean="0"/>
              <a:t>statek</a:t>
            </a:r>
            <a:r>
              <a:rPr lang="en-US" sz="2600" dirty="0" smtClean="0"/>
              <a:t>.</a:t>
            </a:r>
          </a:p>
          <a:p>
            <a:pPr lvl="1"/>
            <a:r>
              <a:rPr lang="en-US" sz="2000" dirty="0" err="1" smtClean="0"/>
              <a:t>Hrnky</a:t>
            </a:r>
            <a:r>
              <a:rPr lang="en-US" sz="2000" dirty="0" smtClean="0"/>
              <a:t>, </a:t>
            </a:r>
            <a:r>
              <a:rPr lang="en-US" sz="2000" dirty="0" err="1" smtClean="0"/>
              <a:t>čokolády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cs-CZ" sz="2000" dirty="0" smtClean="0"/>
              <a:t>(+ </a:t>
            </a:r>
            <a:r>
              <a:rPr lang="en-US" sz="2000" dirty="0" err="1" smtClean="0"/>
              <a:t>práva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rybolov</a:t>
            </a:r>
            <a:r>
              <a:rPr lang="en-US" sz="2000" dirty="0" smtClean="0"/>
              <a:t>, </a:t>
            </a:r>
            <a:r>
              <a:rPr lang="en-US" sz="2000" dirty="0" err="1" smtClean="0"/>
              <a:t>prodej</a:t>
            </a:r>
            <a:r>
              <a:rPr lang="en-US" sz="2000" dirty="0" smtClean="0"/>
              <a:t> </a:t>
            </a:r>
            <a:r>
              <a:rPr lang="cs-CZ" sz="2000" dirty="0" smtClean="0"/>
              <a:t>nemovitostí...)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err="1" smtClean="0"/>
              <a:t>Působí</a:t>
            </a:r>
            <a:r>
              <a:rPr lang="en-US" sz="2000" dirty="0" smtClean="0"/>
              <a:t> </a:t>
            </a:r>
            <a:r>
              <a:rPr lang="en-US" sz="2000" dirty="0" err="1" smtClean="0"/>
              <a:t>již</a:t>
            </a:r>
            <a:r>
              <a:rPr lang="en-US" sz="2000" dirty="0" smtClean="0"/>
              <a:t> v horizon</a:t>
            </a:r>
            <a:r>
              <a:rPr lang="cs-CZ" sz="2000" dirty="0" smtClean="0"/>
              <a:t>t</a:t>
            </a:r>
            <a:r>
              <a:rPr lang="en-US" sz="2000" dirty="0" smtClean="0"/>
              <a:t>u </a:t>
            </a:r>
            <a:r>
              <a:rPr lang="en-US" sz="2000" dirty="0" err="1" smtClean="0"/>
              <a:t>sekund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Z </a:t>
            </a:r>
            <a:r>
              <a:rPr lang="en-US" sz="2000" dirty="0" err="1" smtClean="0"/>
              <a:t>něj</a:t>
            </a:r>
            <a:r>
              <a:rPr lang="en-US" sz="2000" dirty="0" smtClean="0"/>
              <a:t> </a:t>
            </a:r>
            <a:r>
              <a:rPr lang="en-US" sz="2000" dirty="0" err="1" smtClean="0"/>
              <a:t>odvozena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chyba</a:t>
            </a:r>
            <a:r>
              <a:rPr lang="en-US" sz="2000" dirty="0" smtClean="0"/>
              <a:t> </a:t>
            </a:r>
            <a:r>
              <a:rPr lang="en-US" sz="2000" dirty="0" err="1" smtClean="0"/>
              <a:t>statutu</a:t>
            </a:r>
            <a:r>
              <a:rPr lang="en-US" sz="2000" dirty="0" smtClean="0"/>
              <a:t> quo.</a:t>
            </a:r>
          </a:p>
          <a:p>
            <a:r>
              <a:rPr lang="en-US" sz="2600" dirty="0" err="1" smtClean="0"/>
              <a:t>Experimentální</a:t>
            </a:r>
            <a:r>
              <a:rPr lang="en-US" sz="2600" dirty="0" smtClean="0"/>
              <a:t> </a:t>
            </a:r>
            <a:r>
              <a:rPr lang="en-US" sz="2600" dirty="0" err="1" smtClean="0"/>
              <a:t>artefakt</a:t>
            </a:r>
            <a:r>
              <a:rPr lang="en-US" sz="2600" dirty="0" smtClean="0"/>
              <a:t>? (Na </a:t>
            </a:r>
            <a:r>
              <a:rPr lang="en-US" sz="2600" dirty="0" err="1" smtClean="0"/>
              <a:t>trhu</a:t>
            </a:r>
            <a:r>
              <a:rPr lang="en-US" sz="2600" dirty="0" smtClean="0"/>
              <a:t> </a:t>
            </a:r>
            <a:r>
              <a:rPr lang="en-US" sz="2600" dirty="0" err="1" smtClean="0"/>
              <a:t>dochází</a:t>
            </a:r>
            <a:r>
              <a:rPr lang="en-US" sz="2600" dirty="0" smtClean="0"/>
              <a:t> k </a:t>
            </a:r>
            <a:r>
              <a:rPr lang="en-US" sz="2600" dirty="0" err="1" smtClean="0"/>
              <a:t>procesu</a:t>
            </a:r>
            <a:r>
              <a:rPr lang="en-US" sz="2600" dirty="0" smtClean="0"/>
              <a:t> </a:t>
            </a:r>
            <a:r>
              <a:rPr lang="en-US" sz="2600" dirty="0" err="1" smtClean="0"/>
              <a:t>hledání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informací</a:t>
            </a:r>
            <a:r>
              <a:rPr lang="en-US" sz="2600" dirty="0" smtClean="0"/>
              <a:t>, </a:t>
            </a:r>
            <a:r>
              <a:rPr lang="en-US" sz="2600" dirty="0" err="1" smtClean="0"/>
              <a:t>zvažování</a:t>
            </a:r>
            <a:r>
              <a:rPr lang="en-US" sz="2600" dirty="0" smtClean="0"/>
              <a:t> a </a:t>
            </a:r>
            <a:r>
              <a:rPr lang="en-US" sz="2600" dirty="0" err="1" smtClean="0"/>
              <a:t>pokus-chyba</a:t>
            </a:r>
            <a:r>
              <a:rPr lang="en-US" sz="2600" dirty="0" smtClean="0"/>
              <a:t> </a:t>
            </a:r>
            <a:r>
              <a:rPr lang="en-US" sz="2600" dirty="0" err="1" smtClean="0"/>
              <a:t>učení</a:t>
            </a:r>
            <a:r>
              <a:rPr lang="en-US" sz="2600" dirty="0" smtClean="0"/>
              <a:t>.). </a:t>
            </a:r>
            <a:endParaRPr lang="cs-CZ" sz="2600" dirty="0" smtClean="0"/>
          </a:p>
          <a:p>
            <a:r>
              <a:rPr lang="cs-CZ" sz="2600" dirty="0" err="1" smtClean="0"/>
              <a:t>Field</a:t>
            </a:r>
            <a:r>
              <a:rPr lang="cs-CZ" sz="2600" dirty="0" smtClean="0"/>
              <a:t> study: profesionálové (baseball </a:t>
            </a:r>
            <a:r>
              <a:rPr lang="cs-CZ" sz="2600" dirty="0" err="1" smtClean="0"/>
              <a:t>card</a:t>
            </a:r>
            <a:r>
              <a:rPr lang="cs-CZ" sz="2600" dirty="0" smtClean="0"/>
              <a:t> </a:t>
            </a:r>
            <a:r>
              <a:rPr lang="cs-CZ" sz="2600" dirty="0" err="1" smtClean="0"/>
              <a:t>traders</a:t>
            </a:r>
            <a:r>
              <a:rPr lang="cs-CZ" sz="2600" dirty="0" smtClean="0"/>
              <a:t>) nevykazují</a:t>
            </a:r>
            <a:r>
              <a:rPr lang="en-US" sz="2600" dirty="0" smtClean="0"/>
              <a:t> </a:t>
            </a:r>
            <a:r>
              <a:rPr lang="cs-CZ" sz="2600" dirty="0" smtClean="0"/>
              <a:t>(</a:t>
            </a:r>
            <a:r>
              <a:rPr lang="en-US" sz="2600" dirty="0" smtClean="0"/>
              <a:t>List</a:t>
            </a:r>
            <a:r>
              <a:rPr lang="cs-CZ" sz="2600" dirty="0" smtClean="0"/>
              <a:t>, </a:t>
            </a:r>
            <a:r>
              <a:rPr lang="en-US" sz="2600" dirty="0" smtClean="0"/>
              <a:t>2003).</a:t>
            </a:r>
            <a:endParaRPr lang="cs-CZ" sz="2600" dirty="0" smtClean="0"/>
          </a:p>
          <a:p>
            <a:pPr lvl="1"/>
            <a:r>
              <a:rPr lang="cs-CZ" sz="2200" dirty="0" smtClean="0"/>
              <a:t>mají jiné očekávání (?)</a:t>
            </a:r>
            <a:endParaRPr lang="en-US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Endowment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r>
              <a:rPr lang="cs-CZ" sz="2000" dirty="0" err="1" smtClean="0"/>
              <a:t>Knetsch</a:t>
            </a:r>
            <a:r>
              <a:rPr lang="cs-CZ" sz="2000" dirty="0" smtClean="0"/>
              <a:t>, </a:t>
            </a:r>
            <a:r>
              <a:rPr lang="cs-CZ" sz="2000" dirty="0" err="1" smtClean="0"/>
              <a:t>Sinden</a:t>
            </a:r>
            <a:r>
              <a:rPr lang="cs-CZ" sz="2000" dirty="0" smtClean="0"/>
              <a:t> (1984) </a:t>
            </a:r>
          </a:p>
          <a:p>
            <a:pPr lvl="1"/>
            <a:r>
              <a:rPr lang="cs-CZ" sz="2000" dirty="0" smtClean="0"/>
              <a:t>náhodně rozdají loterie/2$, lidé nechtějí vyměnit</a:t>
            </a:r>
          </a:p>
          <a:p>
            <a:r>
              <a:rPr lang="cs-CZ" sz="2000" dirty="0" err="1" smtClean="0"/>
              <a:t>Knetsch</a:t>
            </a:r>
            <a:r>
              <a:rPr lang="cs-CZ" sz="2000" dirty="0" smtClean="0"/>
              <a:t> (1989)</a:t>
            </a:r>
          </a:p>
          <a:p>
            <a:pPr lvl="1"/>
            <a:r>
              <a:rPr lang="cs-CZ" sz="2000" dirty="0" smtClean="0"/>
              <a:t>½ hrnek, ½ čokoláda, téměř nikdo nemění (89% si nechá hrníček, 10% chce místo čokolády hrníček)</a:t>
            </a:r>
          </a:p>
          <a:p>
            <a:pPr lvl="1"/>
            <a:r>
              <a:rPr lang="cs-CZ" sz="2000" dirty="0" smtClean="0"/>
              <a:t>} „</a:t>
            </a:r>
            <a:r>
              <a:rPr lang="cs-CZ" sz="2000" dirty="0" err="1" smtClean="0"/>
              <a:t>exchange</a:t>
            </a:r>
            <a:r>
              <a:rPr lang="cs-CZ" sz="2000" dirty="0" smtClean="0"/>
              <a:t> </a:t>
            </a:r>
            <a:r>
              <a:rPr lang="cs-CZ" sz="2000" dirty="0" err="1" smtClean="0"/>
              <a:t>asymetries</a:t>
            </a:r>
            <a:r>
              <a:rPr lang="cs-CZ" sz="2000" dirty="0" smtClean="0"/>
              <a:t>“</a:t>
            </a:r>
          </a:p>
          <a:p>
            <a:pPr lvl="1"/>
            <a:r>
              <a:rPr lang="cs-CZ" sz="2000" dirty="0" smtClean="0"/>
              <a:t>pomůže tržní prostředí?</a:t>
            </a:r>
          </a:p>
          <a:p>
            <a:r>
              <a:rPr lang="cs-CZ" sz="2000" dirty="0" err="1" smtClean="0"/>
              <a:t>Kahneman</a:t>
            </a:r>
            <a:r>
              <a:rPr lang="cs-CZ" sz="2000" dirty="0" smtClean="0"/>
              <a:t>, </a:t>
            </a:r>
            <a:r>
              <a:rPr lang="cs-CZ" sz="2000" dirty="0" err="1" smtClean="0"/>
              <a:t>Knetsch</a:t>
            </a:r>
            <a:r>
              <a:rPr lang="cs-CZ" sz="2000" dirty="0" smtClean="0"/>
              <a:t>, </a:t>
            </a:r>
            <a:r>
              <a:rPr lang="cs-CZ" sz="2000" dirty="0" err="1" smtClean="0"/>
              <a:t>Thaler</a:t>
            </a:r>
            <a:r>
              <a:rPr lang="cs-CZ" sz="2000" dirty="0" smtClean="0"/>
              <a:t> (1991)</a:t>
            </a:r>
          </a:p>
          <a:p>
            <a:pPr lvl="1"/>
            <a:r>
              <a:rPr lang="cs-CZ" sz="2000" dirty="0" smtClean="0"/>
              <a:t>trh žetonů v souladu s predikcí</a:t>
            </a:r>
          </a:p>
          <a:p>
            <a:pPr lvl="1"/>
            <a:r>
              <a:rPr lang="cs-CZ" sz="2000" dirty="0" smtClean="0"/>
              <a:t>trhy hrníčků a per – WTA/WTP </a:t>
            </a:r>
            <a:r>
              <a:rPr lang="cs-CZ" sz="2000" dirty="0" err="1" smtClean="0"/>
              <a:t>gap</a:t>
            </a:r>
            <a:endParaRPr lang="cs-CZ" sz="2000" dirty="0" smtClean="0"/>
          </a:p>
          <a:p>
            <a:pPr lvl="2"/>
            <a:r>
              <a:rPr lang="cs-CZ" sz="1600" dirty="0" smtClean="0"/>
              <a:t>N/2 dostane věc, 50% věcí by se mělo zobchodovat – reálně pouze 10%</a:t>
            </a:r>
          </a:p>
          <a:p>
            <a:pPr lvl="1"/>
            <a:r>
              <a:rPr lang="cs-CZ" sz="2000" dirty="0" smtClean="0"/>
              <a:t>alt. dizajn: </a:t>
            </a:r>
            <a:r>
              <a:rPr lang="cs-CZ" sz="2000" dirty="0" err="1" smtClean="0"/>
              <a:t>sellers</a:t>
            </a:r>
            <a:r>
              <a:rPr lang="cs-CZ" sz="2000" dirty="0" smtClean="0"/>
              <a:t>/</a:t>
            </a:r>
            <a:r>
              <a:rPr lang="cs-CZ" sz="2000" dirty="0" err="1" smtClean="0"/>
              <a:t>buyers</a:t>
            </a:r>
            <a:r>
              <a:rPr lang="cs-CZ" sz="2000" dirty="0" smtClean="0"/>
              <a:t>/</a:t>
            </a:r>
            <a:r>
              <a:rPr lang="cs-CZ" sz="2000" dirty="0" err="1" smtClean="0"/>
              <a:t>choosers</a:t>
            </a:r>
            <a:endParaRPr lang="cs-CZ" sz="2000" dirty="0" smtClean="0"/>
          </a:p>
          <a:p>
            <a:pPr lvl="2"/>
            <a:r>
              <a:rPr lang="cs-CZ" sz="1600" dirty="0" err="1" smtClean="0"/>
              <a:t>chooser</a:t>
            </a:r>
            <a:r>
              <a:rPr lang="cs-CZ" sz="1600" dirty="0" smtClean="0"/>
              <a:t> je jako </a:t>
            </a:r>
            <a:r>
              <a:rPr lang="cs-CZ" sz="1600" dirty="0" err="1" smtClean="0"/>
              <a:t>seller</a:t>
            </a:r>
            <a:r>
              <a:rPr lang="cs-CZ" sz="1600" dirty="0" smtClean="0"/>
              <a:t> (volí mezi statkem a $, chovají se ale jinak)</a:t>
            </a:r>
          </a:p>
          <a:p>
            <a:pPr lvl="1"/>
            <a:r>
              <a:rPr lang="cs-CZ" sz="2000" dirty="0" smtClean="0"/>
              <a:t>vysoká WTA, protínající se </a:t>
            </a:r>
            <a:r>
              <a:rPr lang="cs-CZ" sz="2000" dirty="0" err="1" smtClean="0"/>
              <a:t>indiferenční</a:t>
            </a:r>
            <a:r>
              <a:rPr lang="cs-CZ" sz="2000" dirty="0" smtClean="0"/>
              <a:t> křivky</a:t>
            </a:r>
          </a:p>
          <a:p>
            <a:pPr lvl="1"/>
            <a:r>
              <a:rPr lang="cs-CZ" sz="2000" dirty="0" err="1" smtClean="0"/>
              <a:t>endowment</a:t>
            </a:r>
            <a:r>
              <a:rPr lang="cs-CZ" sz="2000" dirty="0" smtClean="0"/>
              <a:t> nezvyšuje přitažlivost věci, pouze bolest ze vzdaní se jí</a:t>
            </a:r>
            <a:endParaRPr lang="cs-CZ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529" r="-19529"/>
          <a:stretch>
            <a:fillRect/>
          </a:stretch>
        </p:blipFill>
        <p:spPr>
          <a:xfrm>
            <a:off x="907584" y="1600200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</a:t>
            </a:r>
            <a:r>
              <a:rPr lang="en-US" dirty="0" err="1"/>
              <a:t>Pád</a:t>
            </a:r>
            <a:r>
              <a:rPr lang="en-US" dirty="0"/>
              <a:t> </a:t>
            </a:r>
            <a:r>
              <a:rPr lang="en-US" dirty="0" err="1"/>
              <a:t>Coaseova</a:t>
            </a:r>
            <a:r>
              <a:rPr lang="en-US" dirty="0"/>
              <a:t> </a:t>
            </a:r>
            <a:r>
              <a:rPr lang="en-US" dirty="0" err="1"/>
              <a:t>teorému</a:t>
            </a:r>
            <a:r>
              <a:rPr lang="en-US" dirty="0"/>
              <a:t>: </a:t>
            </a:r>
            <a:r>
              <a:rPr lang="en-US" dirty="0" err="1"/>
              <a:t>Cornellský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 </a:t>
            </a:r>
            <a:r>
              <a:rPr lang="en-US" dirty="0" err="1" smtClean="0"/>
              <a:t>hrníčků</a:t>
            </a:r>
            <a:r>
              <a:rPr lang="cs-CZ" dirty="0" smtClean="0"/>
              <a:t> </a:t>
            </a:r>
            <a:r>
              <a:rPr lang="cs-CZ" sz="3100" dirty="0" smtClean="0"/>
              <a:t>(</a:t>
            </a:r>
            <a:r>
              <a:rPr lang="cs-CZ" sz="3100" dirty="0" err="1" smtClean="0"/>
              <a:t>Kahneman</a:t>
            </a:r>
            <a:r>
              <a:rPr lang="cs-CZ" sz="3100" dirty="0" smtClean="0"/>
              <a:t>, </a:t>
            </a:r>
            <a:r>
              <a:rPr lang="cs-CZ" sz="3100" dirty="0" err="1" smtClean="0"/>
              <a:t>Knetsch</a:t>
            </a:r>
            <a:r>
              <a:rPr lang="cs-CZ" sz="3100" dirty="0" smtClean="0"/>
              <a:t>, </a:t>
            </a:r>
            <a:r>
              <a:rPr lang="cs-CZ" sz="3100" dirty="0" err="1" smtClean="0"/>
              <a:t>Thaler</a:t>
            </a:r>
            <a:r>
              <a:rPr lang="cs-CZ" sz="3100" dirty="0" smtClean="0"/>
              <a:t>, 1991)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66530" y="2320126"/>
            <a:ext cx="57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=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35772" y="3819472"/>
            <a:ext cx="1776484" cy="41133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97100" y="4913584"/>
            <a:ext cx="1776484" cy="41133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3016172" y="3466531"/>
            <a:ext cx="450365" cy="265963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6252994" y="4205822"/>
            <a:ext cx="57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&lt;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8914" y="5245342"/>
            <a:ext cx="57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&lt;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31433">
            <a:off x="114886" y="1793705"/>
            <a:ext cx="2006221" cy="955299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/>
              <a:t>Trh žetonů</a:t>
            </a:r>
          </a:p>
        </p:txBody>
      </p:sp>
      <p:sp>
        <p:nvSpPr>
          <p:cNvPr id="11" name="Right Arrow 10"/>
          <p:cNvSpPr/>
          <p:nvPr/>
        </p:nvSpPr>
        <p:spPr>
          <a:xfrm rot="1431433">
            <a:off x="171750" y="4170729"/>
            <a:ext cx="2006221" cy="955299"/>
          </a:xfrm>
          <a:prstGeom prst="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/>
              <a:t>Trhy věcí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3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Křížící se </a:t>
            </a:r>
            <a:r>
              <a:rPr lang="cs-CZ" dirty="0" err="1" smtClean="0"/>
              <a:t>indiferenční</a:t>
            </a:r>
            <a:r>
              <a:rPr lang="cs-CZ" dirty="0" smtClean="0"/>
              <a:t> křivky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848" y="1303992"/>
            <a:ext cx="7235077" cy="51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15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 na Johna </a:t>
            </a:r>
            <a:r>
              <a:rPr lang="cs-CZ" dirty="0" err="1" smtClean="0"/>
              <a:t>Lista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718" y="1369038"/>
            <a:ext cx="8046436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55" y="2655263"/>
            <a:ext cx="5115933" cy="199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 na Johna </a:t>
            </a:r>
            <a:r>
              <a:rPr lang="cs-CZ" dirty="0" err="1" smtClean="0"/>
              <a:t>Lista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14" y="1600200"/>
            <a:ext cx="3675185" cy="4525963"/>
          </a:xfrm>
        </p:spPr>
        <p:txBody>
          <a:bodyPr/>
          <a:lstStyle/>
          <a:p>
            <a:r>
              <a:rPr lang="cs-CZ" sz="2800" dirty="0" smtClean="0"/>
              <a:t>Data ukázala, že zkušení prodejci vykazují nižší či žádný EE.</a:t>
            </a:r>
          </a:p>
          <a:p>
            <a:r>
              <a:rPr lang="cs-CZ" sz="2800" dirty="0" smtClean="0"/>
              <a:t>To je způsobeno spíše zkušeností s trhem (než selekcí lidí bez EE do tržních interakcí).</a:t>
            </a:r>
            <a:endParaRPr lang="cs-CZ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EE – chyby v experimentálním designu?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Je EE „vypínatelný“?</a:t>
            </a:r>
          </a:p>
          <a:p>
            <a:pPr lvl="1"/>
            <a:r>
              <a:rPr lang="cs-CZ" dirty="0" smtClean="0"/>
              <a:t>a) anonymita subjektů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) kompatibilní systém incentiv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) trénink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) peněžní výplaty</a:t>
            </a:r>
          </a:p>
          <a:p>
            <a:r>
              <a:rPr lang="cs-CZ" dirty="0" smtClean="0"/>
              <a:t>administrace</a:t>
            </a:r>
          </a:p>
          <a:p>
            <a:pPr lvl="1"/>
            <a:r>
              <a:rPr lang="cs-CZ" dirty="0" smtClean="0"/>
              <a:t>odstraní špatné pochopení – neohlašují „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změní předměty na abstraktní komoditu (udělá z lidí „</a:t>
            </a:r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 err="1" smtClean="0"/>
              <a:t>traders</a:t>
            </a:r>
            <a:r>
              <a:rPr lang="cs-CZ" dirty="0" smtClean="0"/>
              <a:t>“)</a:t>
            </a:r>
          </a:p>
          <a:p>
            <a:pPr lvl="1"/>
            <a:r>
              <a:rPr lang="cs-CZ" dirty="0" smtClean="0"/>
              <a:t>naznačí lidem, že mají ignorovat vlastnictví</a:t>
            </a:r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Plott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Zeiler</a:t>
            </a:r>
            <a:r>
              <a:rPr lang="cs-CZ" sz="2000" i="1" dirty="0" smtClean="0"/>
              <a:t> 2005) vs. (</a:t>
            </a:r>
            <a:r>
              <a:rPr lang="cs-CZ" sz="2000" i="1" dirty="0" err="1" smtClean="0"/>
              <a:t>Isoni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al</a:t>
            </a:r>
            <a:r>
              <a:rPr lang="cs-CZ" sz="2000" i="1" dirty="0" smtClean="0"/>
              <a:t>. 2011)</a:t>
            </a:r>
            <a:endParaRPr lang="cs-CZ" sz="20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Kritika (</a:t>
            </a:r>
            <a:r>
              <a:rPr lang="cs-CZ" dirty="0" err="1" smtClean="0"/>
              <a:t>Isoni</a:t>
            </a:r>
            <a:r>
              <a:rPr lang="cs-CZ" dirty="0" smtClean="0"/>
              <a:t>, </a:t>
            </a:r>
            <a:r>
              <a:rPr lang="cs-CZ" dirty="0" err="1" smtClean="0"/>
              <a:t>Loomes</a:t>
            </a:r>
            <a:r>
              <a:rPr lang="cs-CZ" dirty="0" smtClean="0"/>
              <a:t>, </a:t>
            </a:r>
            <a:r>
              <a:rPr lang="cs-CZ" dirty="0" err="1" smtClean="0"/>
              <a:t>Sugden</a:t>
            </a:r>
            <a:r>
              <a:rPr lang="cs-CZ" dirty="0" smtClean="0"/>
              <a:t>, 2011)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„vypnutí“ je taky pouze výsledkem exp. dizajnu</a:t>
            </a:r>
          </a:p>
          <a:p>
            <a:r>
              <a:rPr lang="cs-CZ" dirty="0" smtClean="0"/>
              <a:t>KZ nemají jasnou teorii EE</a:t>
            </a:r>
          </a:p>
          <a:p>
            <a:pPr lvl="1"/>
            <a:r>
              <a:rPr lang="cs-CZ" dirty="0" smtClean="0"/>
              <a:t>jejich předpoklad, že EE nemůže být „</a:t>
            </a:r>
            <a:r>
              <a:rPr lang="cs-CZ" dirty="0" err="1" smtClean="0"/>
              <a:t>vypínatelný</a:t>
            </a:r>
            <a:r>
              <a:rPr lang="cs-CZ" dirty="0" smtClean="0"/>
              <a:t>“ není podložen</a:t>
            </a:r>
          </a:p>
          <a:p>
            <a:pPr lvl="2"/>
            <a:r>
              <a:rPr lang="cs-CZ" dirty="0" smtClean="0"/>
              <a:t>„</a:t>
            </a:r>
            <a:r>
              <a:rPr lang="en-US" dirty="0" smtClean="0"/>
              <a:t>An implication of this asymmetry is that </a:t>
            </a:r>
            <a:r>
              <a:rPr lang="en-US" b="1" u="sng" dirty="0" smtClean="0"/>
              <a:t>if</a:t>
            </a:r>
            <a:r>
              <a:rPr lang="en-US" b="1" dirty="0" smtClean="0"/>
              <a:t> a good is evaluated as a loss</a:t>
            </a:r>
            <a:r>
              <a:rPr lang="en-US" dirty="0" smtClean="0"/>
              <a:t> when it is given up and as a gain when it is acquired, </a:t>
            </a:r>
            <a:r>
              <a:rPr lang="en-US" b="1" dirty="0" smtClean="0"/>
              <a:t>loss aversion will, on average, induce a higher dollar value for owners</a:t>
            </a:r>
            <a:r>
              <a:rPr lang="en-US" dirty="0" smtClean="0"/>
              <a:t> than for potential buyers, reducing the set of mutually acceptable trades</a:t>
            </a:r>
            <a:r>
              <a:rPr lang="cs-CZ" dirty="0" smtClean="0"/>
              <a:t>“ (KKT, 1990)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Další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3287"/>
          </a:xfrm>
        </p:spPr>
        <p:txBody>
          <a:bodyPr/>
          <a:lstStyle/>
          <a:p>
            <a:r>
              <a:rPr lang="en-US" sz="2800" dirty="0" err="1" smtClean="0"/>
              <a:t>Rámovací</a:t>
            </a:r>
            <a:r>
              <a:rPr lang="en-US" sz="2800" dirty="0" smtClean="0"/>
              <a:t> </a:t>
            </a:r>
            <a:r>
              <a:rPr lang="en-US" sz="2800" dirty="0" err="1" smtClean="0"/>
              <a:t>efekt</a:t>
            </a:r>
            <a:r>
              <a:rPr lang="en-US" sz="2800" dirty="0" smtClean="0"/>
              <a:t> (</a:t>
            </a:r>
            <a:r>
              <a:rPr lang="en-US" sz="2800" dirty="0" err="1" smtClean="0"/>
              <a:t>tj</a:t>
            </a:r>
            <a:r>
              <a:rPr lang="en-US" sz="2800" dirty="0" smtClean="0"/>
              <a:t>. </a:t>
            </a:r>
            <a:r>
              <a:rPr lang="en-US" sz="2800" dirty="0" err="1" smtClean="0"/>
              <a:t>formulace</a:t>
            </a:r>
            <a:r>
              <a:rPr lang="en-US" sz="2800" dirty="0" smtClean="0"/>
              <a:t> </a:t>
            </a:r>
            <a:r>
              <a:rPr lang="en-US" sz="2800" dirty="0" err="1" smtClean="0"/>
              <a:t>úlohy</a:t>
            </a:r>
            <a:r>
              <a:rPr lang="en-US" sz="2800" dirty="0" smtClean="0"/>
              <a:t> </a:t>
            </a:r>
            <a:r>
              <a:rPr lang="en-US" sz="2800" dirty="0" err="1" smtClean="0"/>
              <a:t>ovlivňuje</a:t>
            </a:r>
            <a:r>
              <a:rPr lang="en-US" sz="2800" dirty="0" smtClean="0"/>
              <a:t> </a:t>
            </a:r>
            <a:r>
              <a:rPr lang="en-US" sz="2800" dirty="0" err="1" smtClean="0"/>
              <a:t>volby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err="1" smtClean="0"/>
              <a:t>Příklady</a:t>
            </a:r>
            <a:r>
              <a:rPr lang="en-US" sz="2400" dirty="0" smtClean="0"/>
              <a:t>? (</a:t>
            </a:r>
            <a:r>
              <a:rPr lang="en-US" sz="2400" dirty="0" err="1" smtClean="0"/>
              <a:t>Operace</a:t>
            </a:r>
            <a:r>
              <a:rPr lang="en-US" sz="2400" dirty="0" smtClean="0"/>
              <a:t>, </a:t>
            </a:r>
            <a:r>
              <a:rPr lang="en-US" sz="2400" dirty="0" err="1" smtClean="0"/>
              <a:t>záchrana</a:t>
            </a:r>
            <a:r>
              <a:rPr lang="en-US" sz="2400" dirty="0" smtClean="0"/>
              <a:t> </a:t>
            </a:r>
            <a:r>
              <a:rPr lang="en-US" sz="2400" dirty="0" err="1" smtClean="0"/>
              <a:t>lidí</a:t>
            </a:r>
            <a:r>
              <a:rPr lang="en-US" sz="2400" dirty="0" smtClean="0"/>
              <a:t>)</a:t>
            </a:r>
          </a:p>
          <a:p>
            <a:r>
              <a:rPr lang="en-US" sz="2800" dirty="0" err="1" smtClean="0"/>
              <a:t>Kotevní</a:t>
            </a:r>
            <a:r>
              <a:rPr lang="en-US" sz="2800" dirty="0" smtClean="0"/>
              <a:t> </a:t>
            </a:r>
            <a:r>
              <a:rPr lang="en-US" sz="2800" dirty="0" err="1" smtClean="0"/>
              <a:t>heuristika</a:t>
            </a:r>
            <a:r>
              <a:rPr lang="en-US" sz="2800" dirty="0" smtClean="0"/>
              <a:t> (</a:t>
            </a:r>
            <a:r>
              <a:rPr lang="en-US" sz="2800" dirty="0" err="1" smtClean="0"/>
              <a:t>tj</a:t>
            </a:r>
            <a:r>
              <a:rPr lang="en-US" sz="2800" dirty="0" smtClean="0"/>
              <a:t>. </a:t>
            </a:r>
            <a:r>
              <a:rPr lang="en-US" sz="2800" dirty="0" err="1" smtClean="0"/>
              <a:t>manipulace</a:t>
            </a:r>
            <a:r>
              <a:rPr lang="en-US" sz="2800" dirty="0" smtClean="0"/>
              <a:t> </a:t>
            </a:r>
            <a:r>
              <a:rPr lang="en-US" sz="2800" dirty="0" err="1" smtClean="0"/>
              <a:t>referenčním</a:t>
            </a:r>
            <a:r>
              <a:rPr lang="en-US" sz="2800" dirty="0" smtClean="0"/>
              <a:t> </a:t>
            </a:r>
            <a:r>
              <a:rPr lang="en-US" sz="2800" dirty="0" err="1" smtClean="0"/>
              <a:t>bodem</a:t>
            </a:r>
            <a:r>
              <a:rPr lang="en-US" sz="2800" dirty="0" smtClean="0"/>
              <a:t>).</a:t>
            </a:r>
          </a:p>
          <a:p>
            <a:pPr lvl="1"/>
            <a:r>
              <a:rPr lang="en-US" sz="2400" dirty="0" err="1" smtClean="0"/>
              <a:t>Příklady</a:t>
            </a:r>
            <a:r>
              <a:rPr lang="en-US" sz="2400" dirty="0" smtClean="0"/>
              <a:t>? (</a:t>
            </a:r>
            <a:r>
              <a:rPr lang="en-US" sz="2400" dirty="0" err="1" smtClean="0"/>
              <a:t>Cenové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strategie</a:t>
            </a:r>
            <a:r>
              <a:rPr lang="en-US" sz="2400" dirty="0" smtClean="0"/>
              <a:t>, </a:t>
            </a:r>
            <a:r>
              <a:rPr lang="en-US" sz="2400" dirty="0" err="1" smtClean="0"/>
              <a:t>nejdražší</a:t>
            </a:r>
            <a:r>
              <a:rPr lang="en-US" sz="2400" dirty="0" smtClean="0"/>
              <a:t> </a:t>
            </a:r>
            <a:r>
              <a:rPr lang="en-US" sz="2400" dirty="0" err="1" smtClean="0"/>
              <a:t>jídlo</a:t>
            </a:r>
            <a:r>
              <a:rPr lang="en-US" sz="2400" dirty="0" smtClean="0"/>
              <a:t>, </a:t>
            </a:r>
            <a:r>
              <a:rPr lang="en-US" sz="2400" dirty="0" err="1" smtClean="0"/>
              <a:t>alkohol</a:t>
            </a:r>
            <a:r>
              <a:rPr lang="en-US" sz="2400" dirty="0" smtClean="0"/>
              <a:t>, </a:t>
            </a:r>
            <a:r>
              <a:rPr lang="en-US" sz="2400" dirty="0" err="1" smtClean="0"/>
              <a:t>brýlové</a:t>
            </a:r>
            <a:r>
              <a:rPr lang="en-US" sz="2400" dirty="0" smtClean="0"/>
              <a:t> </a:t>
            </a:r>
            <a:r>
              <a:rPr lang="en-US" sz="2400" dirty="0" err="1" smtClean="0"/>
              <a:t>obroučky</a:t>
            </a:r>
            <a:r>
              <a:rPr lang="en-US" sz="2400" dirty="0" smtClean="0"/>
              <a:t>, </a:t>
            </a:r>
            <a:r>
              <a:rPr lang="en-US" sz="2400" dirty="0" err="1" smtClean="0"/>
              <a:t>atp</a:t>
            </a:r>
            <a:r>
              <a:rPr lang="en-US" sz="2400" dirty="0" smtClean="0"/>
              <a:t>.)</a:t>
            </a:r>
            <a:r>
              <a:rPr lang="cs-CZ" sz="2400" dirty="0" smtClean="0"/>
              <a:t> Experiment!</a:t>
            </a:r>
            <a:endParaRPr lang="en-US" sz="2400" dirty="0" smtClean="0"/>
          </a:p>
          <a:p>
            <a:r>
              <a:rPr lang="en-US" sz="2800" dirty="0" err="1" smtClean="0"/>
              <a:t>Využití</a:t>
            </a:r>
            <a:r>
              <a:rPr lang="en-US" sz="2800" dirty="0" smtClean="0"/>
              <a:t> </a:t>
            </a:r>
            <a:r>
              <a:rPr lang="en-US" sz="2800" dirty="0" err="1" smtClean="0"/>
              <a:t>averze</a:t>
            </a:r>
            <a:r>
              <a:rPr lang="en-US" sz="2800" dirty="0" smtClean="0"/>
              <a:t> k </a:t>
            </a:r>
            <a:r>
              <a:rPr lang="en-US" sz="2800" dirty="0" err="1" smtClean="0"/>
              <a:t>ztrátě</a:t>
            </a:r>
            <a:r>
              <a:rPr lang="en-US" sz="2800" dirty="0" smtClean="0"/>
              <a:t> </a:t>
            </a:r>
            <a:r>
              <a:rPr lang="en-US" sz="2800" dirty="0" err="1" smtClean="0"/>
              <a:t>při</a:t>
            </a:r>
            <a:r>
              <a:rPr lang="en-US" sz="2800" dirty="0" smtClean="0"/>
              <a:t> </a:t>
            </a:r>
            <a:r>
              <a:rPr lang="en-US" sz="2800" dirty="0" err="1" smtClean="0"/>
              <a:t>úhradách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err="1" smtClean="0"/>
              <a:t>Příklady</a:t>
            </a:r>
            <a:r>
              <a:rPr lang="en-US" sz="2400" dirty="0" smtClean="0"/>
              <a:t>? (</a:t>
            </a:r>
            <a:r>
              <a:rPr lang="en-US" sz="2400" dirty="0" err="1" smtClean="0"/>
              <a:t>Platební</a:t>
            </a:r>
            <a:r>
              <a:rPr lang="en-US" sz="2400" dirty="0" smtClean="0"/>
              <a:t> </a:t>
            </a:r>
            <a:r>
              <a:rPr lang="en-US" sz="2400" dirty="0" err="1" smtClean="0"/>
              <a:t>karty</a:t>
            </a:r>
            <a:r>
              <a:rPr lang="en-US" sz="2400" dirty="0" smtClean="0"/>
              <a:t>, </a:t>
            </a:r>
            <a:r>
              <a:rPr lang="en-US" sz="2400" dirty="0" err="1" smtClean="0"/>
              <a:t>zálohové</a:t>
            </a:r>
            <a:r>
              <a:rPr lang="en-US" sz="2400" dirty="0" smtClean="0"/>
              <a:t> </a:t>
            </a:r>
            <a:r>
              <a:rPr lang="en-US" sz="2400" dirty="0" err="1" smtClean="0"/>
              <a:t>placení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</a:p>
          <a:p>
            <a:pPr lvl="1"/>
            <a:r>
              <a:rPr lang="cs-CZ" sz="2400" dirty="0" smtClean="0"/>
              <a:t>Poplatek za platbu kartou jako „sleva za platbu hotovostí“ (</a:t>
            </a:r>
            <a:r>
              <a:rPr lang="cs-CZ" sz="2400" dirty="0" err="1" smtClean="0"/>
              <a:t>Tahler</a:t>
            </a:r>
            <a:r>
              <a:rPr lang="cs-CZ" sz="2400" dirty="0" smtClean="0"/>
              <a:t>, 1980)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Mentální účetnictví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Richard </a:t>
            </a:r>
            <a:r>
              <a:rPr lang="en-US" sz="2800" dirty="0" err="1" smtClean="0"/>
              <a:t>Thaler</a:t>
            </a:r>
            <a:r>
              <a:rPr lang="cs-CZ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smtClean="0"/>
              <a:t>1985</a:t>
            </a:r>
          </a:p>
          <a:p>
            <a:r>
              <a:rPr lang="en-US" sz="2800" dirty="0" err="1" smtClean="0"/>
              <a:t>Založen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PT, </a:t>
            </a:r>
            <a:r>
              <a:rPr lang="en-US" sz="2800" dirty="0" err="1" smtClean="0"/>
              <a:t>opět</a:t>
            </a:r>
            <a:r>
              <a:rPr lang="en-US" sz="2800" dirty="0" smtClean="0"/>
              <a:t>, </a:t>
            </a:r>
            <a:r>
              <a:rPr lang="en-US" sz="2800" dirty="0" err="1" smtClean="0"/>
              <a:t>nesnaží</a:t>
            </a:r>
            <a:r>
              <a:rPr lang="en-US" sz="2800" dirty="0" smtClean="0"/>
              <a:t> se o </a:t>
            </a:r>
            <a:r>
              <a:rPr lang="en-US" altLang="en-US" sz="2800" dirty="0" smtClean="0"/>
              <a:t>“</a:t>
            </a:r>
            <a:r>
              <a:rPr lang="en-US" sz="2800" dirty="0" smtClean="0"/>
              <a:t>as if</a:t>
            </a:r>
            <a:r>
              <a:rPr lang="en-US" altLang="en-US" sz="2800" dirty="0" smtClean="0"/>
              <a:t>”</a:t>
            </a:r>
            <a:r>
              <a:rPr lang="en-US" sz="2800" dirty="0" smtClean="0"/>
              <a:t> </a:t>
            </a:r>
            <a:r>
              <a:rPr lang="en-US" sz="2800" dirty="0" err="1" smtClean="0"/>
              <a:t>modelování</a:t>
            </a:r>
            <a:r>
              <a:rPr lang="en-US" sz="2800" dirty="0" smtClean="0"/>
              <a:t>, ale o </a:t>
            </a:r>
            <a:r>
              <a:rPr lang="en-US" sz="2800" dirty="0" err="1" smtClean="0"/>
              <a:t>procedurální</a:t>
            </a:r>
            <a:r>
              <a:rPr lang="en-US" sz="2800" dirty="0" smtClean="0"/>
              <a:t> </a:t>
            </a:r>
            <a:r>
              <a:rPr lang="en-US" sz="2800" dirty="0" err="1" smtClean="0"/>
              <a:t>uchopení</a:t>
            </a:r>
            <a:r>
              <a:rPr lang="en-US" sz="2800" dirty="0" smtClean="0"/>
              <a:t> </a:t>
            </a:r>
            <a:r>
              <a:rPr lang="en-US" sz="2800" dirty="0" err="1" smtClean="0"/>
              <a:t>rozhodování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člověka</a:t>
            </a:r>
            <a:r>
              <a:rPr lang="en-US" sz="2800" dirty="0" smtClean="0"/>
              <a:t>.</a:t>
            </a:r>
            <a:r>
              <a:rPr lang="cs-CZ" sz="2800" dirty="0" smtClean="0"/>
              <a:t> Především: peníze jsou nezaměnitelné.</a:t>
            </a:r>
            <a:endParaRPr lang="en-US" sz="2800" dirty="0" smtClean="0"/>
          </a:p>
          <a:p>
            <a:r>
              <a:rPr lang="en-US" sz="2800" dirty="0" err="1" smtClean="0"/>
              <a:t>Také</a:t>
            </a:r>
            <a:r>
              <a:rPr lang="en-US" sz="2800" dirty="0" smtClean="0"/>
              <a:t> </a:t>
            </a:r>
            <a:r>
              <a:rPr lang="en-US" sz="2800" dirty="0" err="1" smtClean="0"/>
              <a:t>podobně</a:t>
            </a:r>
            <a:r>
              <a:rPr lang="cs-CZ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fáze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Vnímání</a:t>
            </a:r>
            <a:r>
              <a:rPr lang="en-US" sz="2400" dirty="0" smtClean="0"/>
              <a:t> </a:t>
            </a:r>
            <a:r>
              <a:rPr lang="en-US" sz="2400" dirty="0" err="1" smtClean="0"/>
              <a:t>výsledků</a:t>
            </a:r>
            <a:r>
              <a:rPr lang="en-US" sz="2400" dirty="0" smtClean="0"/>
              <a:t> </a:t>
            </a:r>
            <a:r>
              <a:rPr lang="en-US" sz="2400" dirty="0" err="1" smtClean="0"/>
              <a:t>akce</a:t>
            </a:r>
            <a:r>
              <a:rPr lang="en-US" sz="2400" dirty="0" smtClean="0"/>
              <a:t> a </a:t>
            </a:r>
            <a:r>
              <a:rPr lang="en-US" sz="2400" dirty="0" err="1" smtClean="0"/>
              <a:t>jejich</a:t>
            </a:r>
            <a:r>
              <a:rPr lang="en-US" sz="2400" dirty="0" smtClean="0"/>
              <a:t> </a:t>
            </a:r>
            <a:r>
              <a:rPr lang="en-US" sz="2400" dirty="0" err="1" smtClean="0"/>
              <a:t>hodnocení</a:t>
            </a:r>
            <a:r>
              <a:rPr lang="cs-CZ" sz="2400" dirty="0" smtClean="0"/>
              <a:t> (ex </a:t>
            </a:r>
            <a:r>
              <a:rPr lang="cs-CZ" sz="2400" dirty="0" err="1" smtClean="0"/>
              <a:t>ante</a:t>
            </a:r>
            <a:r>
              <a:rPr lang="cs-CZ" sz="2400" dirty="0" smtClean="0"/>
              <a:t> a ex post)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/>
            <a:r>
              <a:rPr lang="en-US" sz="2400" dirty="0" err="1" smtClean="0"/>
              <a:t>Přiřazení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</a:t>
            </a:r>
            <a:r>
              <a:rPr lang="en-US" sz="2400" dirty="0" smtClean="0"/>
              <a:t> do </a:t>
            </a:r>
            <a:r>
              <a:rPr lang="en-US" sz="2400" dirty="0" err="1" smtClean="0"/>
              <a:t>různých</a:t>
            </a:r>
            <a:r>
              <a:rPr lang="en-US" sz="2400" dirty="0" smtClean="0"/>
              <a:t> </a:t>
            </a:r>
            <a:r>
              <a:rPr lang="en-US" altLang="en-US" sz="2400" dirty="0" smtClean="0"/>
              <a:t>“</a:t>
            </a:r>
            <a:r>
              <a:rPr lang="en-US" altLang="ja-JP" sz="2400" dirty="0" err="1" smtClean="0"/>
              <a:t>účtů</a:t>
            </a:r>
            <a:r>
              <a:rPr lang="en-US" altLang="en-US" sz="2400" dirty="0" smtClean="0"/>
              <a:t>”</a:t>
            </a:r>
            <a:r>
              <a:rPr lang="cs-CZ" altLang="en-US" sz="2400" dirty="0" smtClean="0"/>
              <a:t> (mentálních)</a:t>
            </a:r>
            <a:r>
              <a:rPr lang="en-US" altLang="ja-JP" sz="2400" dirty="0" smtClean="0"/>
              <a:t>.</a:t>
            </a:r>
            <a:endParaRPr lang="en-US" altLang="ja-JP" sz="2400" dirty="0" smtClean="0"/>
          </a:p>
          <a:p>
            <a:pPr lvl="1"/>
            <a:r>
              <a:rPr lang="en-US" sz="2400" dirty="0" err="1" smtClean="0"/>
              <a:t>Určení</a:t>
            </a:r>
            <a:r>
              <a:rPr lang="en-US" sz="2400" dirty="0" smtClean="0"/>
              <a:t> dob/</a:t>
            </a:r>
            <a:r>
              <a:rPr lang="en-US" sz="2400" dirty="0" err="1" smtClean="0"/>
              <a:t>časů</a:t>
            </a:r>
            <a:r>
              <a:rPr lang="en-US" sz="2400" dirty="0" smtClean="0"/>
              <a:t>,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kterým</a:t>
            </a:r>
            <a:r>
              <a:rPr lang="en-US" sz="2400" dirty="0" smtClean="0"/>
              <a:t> se </a:t>
            </a:r>
            <a:r>
              <a:rPr lang="en-US" sz="2400" dirty="0" err="1" smtClean="0"/>
              <a:t>účty</a:t>
            </a:r>
            <a:r>
              <a:rPr lang="en-US" sz="2400" dirty="0" smtClean="0"/>
              <a:t> </a:t>
            </a:r>
            <a:r>
              <a:rPr lang="en-US" sz="2400" dirty="0" err="1" smtClean="0"/>
              <a:t>váží</a:t>
            </a:r>
            <a:r>
              <a:rPr lang="cs-CZ" sz="2400" dirty="0" smtClean="0"/>
              <a:t>, přeceňují.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ＭＳ Ｐゴシック" pitchFamily="34" charset="-128"/>
              </a:rPr>
              <a:t>Posuzování jako srovnávání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600" dirty="0" smtClean="0">
                <a:ea typeface="ＭＳ Ｐゴシック" pitchFamily="34" charset="-128"/>
              </a:rPr>
              <a:t>Lidé obvykle nezvažují konečné, absolutní, dlouhodobé hodnoty, ale </a:t>
            </a:r>
            <a:r>
              <a:rPr lang="cs-CZ" sz="2600" b="1" dirty="0" smtClean="0">
                <a:ea typeface="ＭＳ Ｐゴシック" pitchFamily="34" charset="-128"/>
              </a:rPr>
              <a:t>momentální změnu vůči stavu/bodu/okolnostem.</a:t>
            </a:r>
          </a:p>
          <a:p>
            <a:pPr lvl="1"/>
            <a:r>
              <a:rPr lang="cs-CZ" sz="2000" dirty="0" smtClean="0">
                <a:ea typeface="ＭＳ Ｐゴシック" pitchFamily="34" charset="-128"/>
              </a:rPr>
              <a:t>tzv. </a:t>
            </a:r>
            <a:r>
              <a:rPr lang="cs-CZ" sz="2000" dirty="0" err="1" smtClean="0">
                <a:ea typeface="ＭＳ Ｐゴシック" pitchFamily="34" charset="-128"/>
              </a:rPr>
              <a:t>state</a:t>
            </a:r>
            <a:r>
              <a:rPr lang="cs-CZ" sz="2000" dirty="0" smtClean="0">
                <a:ea typeface="ＭＳ Ｐゴシック" pitchFamily="34" charset="-128"/>
              </a:rPr>
              <a:t>-</a:t>
            </a:r>
            <a:r>
              <a:rPr lang="cs-CZ" sz="2000" dirty="0" err="1" smtClean="0">
                <a:ea typeface="ＭＳ Ｐゴシック" pitchFamily="34" charset="-128"/>
              </a:rPr>
              <a:t>dependent</a:t>
            </a:r>
            <a:r>
              <a:rPr lang="cs-CZ" sz="2000" dirty="0" smtClean="0">
                <a:ea typeface="ＭＳ Ｐゴシック" pitchFamily="34" charset="-128"/>
              </a:rPr>
              <a:t> (na stavu závislá), reference-</a:t>
            </a:r>
            <a:r>
              <a:rPr lang="cs-CZ" sz="2000" dirty="0" err="1" smtClean="0">
                <a:ea typeface="ＭＳ Ｐゴシック" pitchFamily="34" charset="-128"/>
              </a:rPr>
              <a:t>dependent</a:t>
            </a:r>
            <a:r>
              <a:rPr lang="cs-CZ" sz="2000" dirty="0" smtClean="0">
                <a:ea typeface="ＭＳ Ｐゴシック" pitchFamily="34" charset="-128"/>
              </a:rPr>
              <a:t> (srovnání k referenčnímu bodu), nebo relativizace rozhodování – synonyma</a:t>
            </a:r>
            <a:endParaRPr lang="cs-CZ" sz="2200" b="1" dirty="0" smtClean="0">
              <a:ea typeface="ＭＳ Ｐゴシック" pitchFamily="34" charset="-128"/>
            </a:endParaRPr>
          </a:p>
        </p:txBody>
      </p:sp>
      <p:pic>
        <p:nvPicPr>
          <p:cNvPr id="3891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19109" b="-19109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E09-19BB-437A-B4FC-287405BED4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Mentální </a:t>
            </a:r>
            <a:r>
              <a:rPr lang="cs-CZ" dirty="0" err="1" smtClean="0"/>
              <a:t>účetníctví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60" y="151228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Mentální účetnictví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Vyhráli byste raději 1000,- Kč a poté 500,- Kč nebo 1.500,- Kč?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Mentální účetnictví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Vyhráli byste raději 1000,- Kč a poté 500,- Kč nebo 1.500,- Kč?</a:t>
            </a:r>
          </a:p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Rámování společných výsledků (</a:t>
            </a:r>
            <a:r>
              <a:rPr lang="cs-CZ" dirty="0" err="1" smtClean="0">
                <a:latin typeface="Calibri" charset="0"/>
                <a:ea typeface="ＭＳ Ｐゴシック" charset="0"/>
                <a:cs typeface="ＭＳ Ｐゴシック" charset="0"/>
              </a:rPr>
              <a:t>hosp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. politika?)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</a:rPr>
              <a:t>Oddělovat zisky (U(x) je v ziscích konkávní).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</a:rPr>
              <a:t>Integrovat ztráty (U(x) je ve ztrátách konvexní).</a:t>
            </a:r>
          </a:p>
          <a:p>
            <a:pPr lvl="2"/>
            <a:r>
              <a:rPr lang="cs-CZ" dirty="0" smtClean="0">
                <a:latin typeface="Calibri" charset="0"/>
                <a:ea typeface="ＭＳ Ｐゴシック" charset="0"/>
              </a:rPr>
              <a:t>srov. Machiavelli (1532)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</a:rPr>
              <a:t>Spojovat malé ztráty s velkými zisky (kompenzovat averzi ke ztrátě).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</a:rPr>
              <a:t>Oddělovat malé zisky od velkých ztrát.</a:t>
            </a:r>
            <a:endParaRPr lang="cs-CZ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AE3C6-CECF-6D4C-AAC8-E586F0070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2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Hédonická editace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Byli</a:t>
            </a:r>
            <a:r>
              <a:rPr lang="en-US" dirty="0" smtClean="0"/>
              <a:t> </a:t>
            </a:r>
            <a:r>
              <a:rPr lang="en-US" dirty="0" err="1" smtClean="0"/>
              <a:t>byste</a:t>
            </a:r>
            <a:r>
              <a:rPr lang="en-US" dirty="0" smtClean="0"/>
              <a:t> </a:t>
            </a:r>
            <a:r>
              <a:rPr lang="en-US" dirty="0" err="1" smtClean="0"/>
              <a:t>ochotni</a:t>
            </a:r>
            <a:r>
              <a:rPr lang="en-US" dirty="0" smtClean="0"/>
              <a:t> </a:t>
            </a:r>
            <a:r>
              <a:rPr lang="en-US" dirty="0" err="1" smtClean="0"/>
              <a:t>cestovat</a:t>
            </a:r>
            <a:r>
              <a:rPr lang="en-US" dirty="0" smtClean="0"/>
              <a:t> 20 </a:t>
            </a:r>
            <a:r>
              <a:rPr lang="en-US" dirty="0" err="1" smtClean="0"/>
              <a:t>minut</a:t>
            </a:r>
            <a:r>
              <a:rPr lang="en-US" dirty="0" smtClean="0"/>
              <a:t> pro </a:t>
            </a:r>
            <a:r>
              <a:rPr lang="cs-CZ" dirty="0" smtClean="0"/>
              <a:t>kalkulačku</a:t>
            </a:r>
            <a:r>
              <a:rPr lang="en-US" dirty="0" smtClean="0"/>
              <a:t> </a:t>
            </a:r>
            <a:r>
              <a:rPr lang="en-US" dirty="0" err="1" smtClean="0"/>
              <a:t>zlevněn</a:t>
            </a:r>
            <a:r>
              <a:rPr lang="cs-CZ" dirty="0" err="1" smtClean="0"/>
              <a:t>ou</a:t>
            </a:r>
            <a:r>
              <a:rPr lang="en-US" dirty="0" smtClean="0"/>
              <a:t> </a:t>
            </a:r>
            <a:r>
              <a:rPr lang="en-US" dirty="0" smtClean="0"/>
              <a:t>o 200,- </a:t>
            </a:r>
            <a:r>
              <a:rPr lang="en-US" dirty="0" err="1" smtClean="0"/>
              <a:t>Kč</a:t>
            </a:r>
            <a:r>
              <a:rPr lang="en-US" dirty="0" smtClean="0"/>
              <a:t> z 600,- </a:t>
            </a:r>
            <a:r>
              <a:rPr lang="en-US" dirty="0" err="1" smtClean="0"/>
              <a:t>Kč</a:t>
            </a:r>
            <a:r>
              <a:rPr lang="en-US" dirty="0" smtClean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Hédonická editace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Byli</a:t>
            </a:r>
            <a:r>
              <a:rPr lang="en-US" dirty="0" smtClean="0"/>
              <a:t> </a:t>
            </a:r>
            <a:r>
              <a:rPr lang="en-US" dirty="0" err="1" smtClean="0"/>
              <a:t>byste</a:t>
            </a:r>
            <a:r>
              <a:rPr lang="en-US" dirty="0" smtClean="0"/>
              <a:t> </a:t>
            </a:r>
            <a:r>
              <a:rPr lang="en-US" dirty="0" err="1" smtClean="0"/>
              <a:t>ochotni</a:t>
            </a:r>
            <a:r>
              <a:rPr lang="en-US" dirty="0" smtClean="0"/>
              <a:t> </a:t>
            </a:r>
            <a:r>
              <a:rPr lang="en-US" dirty="0" err="1" smtClean="0"/>
              <a:t>cestovat</a:t>
            </a:r>
            <a:r>
              <a:rPr lang="en-US" dirty="0" smtClean="0"/>
              <a:t> 20 </a:t>
            </a:r>
            <a:r>
              <a:rPr lang="en-US" dirty="0" err="1" smtClean="0"/>
              <a:t>minut</a:t>
            </a:r>
            <a:r>
              <a:rPr lang="en-US" dirty="0" smtClean="0"/>
              <a:t> pro </a:t>
            </a:r>
            <a:r>
              <a:rPr lang="cs-CZ" dirty="0" smtClean="0"/>
              <a:t>sako</a:t>
            </a:r>
            <a:r>
              <a:rPr lang="en-US" dirty="0" smtClean="0"/>
              <a:t> </a:t>
            </a:r>
            <a:r>
              <a:rPr lang="en-US" dirty="0" err="1" smtClean="0"/>
              <a:t>zlevněn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smtClean="0"/>
              <a:t>o 200,- </a:t>
            </a:r>
            <a:r>
              <a:rPr lang="en-US" dirty="0" err="1" smtClean="0"/>
              <a:t>Kč</a:t>
            </a:r>
            <a:r>
              <a:rPr lang="en-US" dirty="0" smtClean="0"/>
              <a:t> z 5.000,- </a:t>
            </a:r>
            <a:r>
              <a:rPr lang="en-US" dirty="0" err="1" smtClean="0"/>
              <a:t>Kč</a:t>
            </a:r>
            <a:r>
              <a:rPr lang="en-US" dirty="0" smtClean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Hédonická editace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Obojí</a:t>
            </a:r>
            <a:r>
              <a:rPr lang="en-US" dirty="0" smtClean="0"/>
              <a:t> je </a:t>
            </a:r>
            <a:r>
              <a:rPr lang="en-US" dirty="0" err="1" smtClean="0"/>
              <a:t>otázka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altLang="en-US" dirty="0" smtClean="0"/>
              <a:t>“</a:t>
            </a:r>
            <a:r>
              <a:rPr lang="en-US" altLang="ja-JP" dirty="0" err="1" smtClean="0"/>
              <a:t>nákladovost</a:t>
            </a:r>
            <a:r>
              <a:rPr lang="en-US" altLang="en-US" dirty="0" smtClean="0"/>
              <a:t>”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obětovaných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příležitostí</a:t>
            </a:r>
            <a:r>
              <a:rPr lang="en-US" altLang="ja-JP" dirty="0" smtClean="0"/>
              <a:t>) z 200,- </a:t>
            </a:r>
            <a:r>
              <a:rPr lang="en-US" altLang="ja-JP" dirty="0" err="1" smtClean="0"/>
              <a:t>Kč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přesto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chování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lidí</a:t>
            </a:r>
            <a:r>
              <a:rPr lang="en-US" altLang="ja-JP" dirty="0" smtClean="0"/>
              <a:t> je </a:t>
            </a:r>
            <a:r>
              <a:rPr lang="en-US" altLang="ja-JP" dirty="0" err="1" smtClean="0"/>
              <a:t>radikálně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odlišné</a:t>
            </a:r>
            <a:r>
              <a:rPr lang="cs-CZ" altLang="ja-JP" dirty="0" smtClean="0"/>
              <a:t> (dle K&amp;T, 1981 – 68% vs. 29%)</a:t>
            </a:r>
            <a:r>
              <a:rPr lang="en-US" altLang="ja-JP" dirty="0" smtClean="0"/>
              <a:t>.</a:t>
            </a:r>
          </a:p>
          <a:p>
            <a:r>
              <a:rPr lang="en-US" dirty="0" smtClean="0"/>
              <a:t>v(-600)-v(-400)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en-US" dirty="0" smtClean="0"/>
              <a:t>v(-5.000)-v(-4.800)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Hédonická editace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Pojištění za 20.000,- na rok s 5.000,- spoluúčastí.</a:t>
            </a:r>
          </a:p>
          <a:p>
            <a:pPr lvl="1"/>
            <a:r>
              <a:rPr lang="en-US" smtClean="0"/>
              <a:t>Od jakéhokoliv nároku bude odečtena spoluúčast, nedosáhne-li nárok její výše, nebude vyplaceno nic.</a:t>
            </a:r>
          </a:p>
          <a:p>
            <a:r>
              <a:rPr lang="en-US" smtClean="0"/>
              <a:t>Pojištění za 25.000,- na rok s 5.000,- s rabatem.</a:t>
            </a:r>
          </a:p>
          <a:p>
            <a:pPr lvl="1"/>
            <a:r>
              <a:rPr lang="en-US" smtClean="0"/>
              <a:t>Jakýkoliv případný nárok bude vyplacen v plné výši, při žádném nároku bude vyplacen rabat zpět.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Hédonická editace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Většina</a:t>
            </a:r>
            <a:r>
              <a:rPr lang="en-US" dirty="0" smtClean="0"/>
              <a:t> </a:t>
            </a:r>
            <a:r>
              <a:rPr lang="en-US" dirty="0" err="1" smtClean="0"/>
              <a:t>lidí</a:t>
            </a:r>
            <a:r>
              <a:rPr lang="en-US" dirty="0" smtClean="0"/>
              <a:t> </a:t>
            </a:r>
            <a:r>
              <a:rPr lang="en-US" dirty="0" err="1" smtClean="0"/>
              <a:t>upřednostní</a:t>
            </a:r>
            <a:r>
              <a:rPr lang="en-US" dirty="0" smtClean="0"/>
              <a:t> 2. </a:t>
            </a:r>
            <a:r>
              <a:rPr lang="en-US" dirty="0" err="1" smtClean="0"/>
              <a:t>variantu</a:t>
            </a:r>
            <a:r>
              <a:rPr lang="en-US" dirty="0" smtClean="0"/>
              <a:t>? </a:t>
            </a:r>
            <a:r>
              <a:rPr lang="en-US" dirty="0" err="1" smtClean="0"/>
              <a:t>Proč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Jde</a:t>
            </a:r>
            <a:r>
              <a:rPr lang="en-US" dirty="0" smtClean="0"/>
              <a:t> o </a:t>
            </a:r>
            <a:r>
              <a:rPr lang="en-US" dirty="0" err="1" smtClean="0"/>
              <a:t>totožné</a:t>
            </a:r>
            <a:r>
              <a:rPr lang="en-US" dirty="0" smtClean="0"/>
              <a:t> </a:t>
            </a:r>
            <a:r>
              <a:rPr lang="en-US" dirty="0" err="1" smtClean="0"/>
              <a:t>úlohy</a:t>
            </a:r>
            <a:r>
              <a:rPr lang="en-US" dirty="0" smtClean="0"/>
              <a:t> (v 2.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dokonce</a:t>
            </a:r>
            <a:r>
              <a:rPr lang="en-US" dirty="0" smtClean="0"/>
              <a:t> </a:t>
            </a:r>
            <a:r>
              <a:rPr lang="en-US" dirty="0" err="1" smtClean="0"/>
              <a:t>přicházíme</a:t>
            </a:r>
            <a:r>
              <a:rPr lang="en-US" dirty="0" smtClean="0"/>
              <a:t> o </a:t>
            </a:r>
            <a:r>
              <a:rPr lang="en-US" dirty="0" err="1" smtClean="0"/>
              <a:t>implicitní</a:t>
            </a:r>
            <a:r>
              <a:rPr lang="en-US" dirty="0" smtClean="0"/>
              <a:t> </a:t>
            </a:r>
            <a:r>
              <a:rPr lang="en-US" dirty="0" err="1" smtClean="0"/>
              <a:t>úrok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Pojišťovací</a:t>
            </a:r>
            <a:r>
              <a:rPr lang="en-US" dirty="0" smtClean="0"/>
              <a:t> </a:t>
            </a:r>
            <a:r>
              <a:rPr lang="en-US" dirty="0" err="1" smtClean="0"/>
              <a:t>trh</a:t>
            </a:r>
            <a:r>
              <a:rPr lang="en-US" dirty="0" smtClean="0"/>
              <a:t> v New Jersey a </a:t>
            </a:r>
            <a:r>
              <a:rPr lang="en-US" dirty="0" err="1" smtClean="0"/>
              <a:t>Pennsylvanii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Nižší</a:t>
            </a:r>
            <a:r>
              <a:rPr lang="en-US" dirty="0" smtClean="0"/>
              <a:t> </a:t>
            </a:r>
            <a:r>
              <a:rPr lang="en-US" dirty="0" err="1" smtClean="0"/>
              <a:t>pojistné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nižších</a:t>
            </a:r>
            <a:r>
              <a:rPr lang="en-US" dirty="0" smtClean="0"/>
              <a:t> </a:t>
            </a:r>
            <a:r>
              <a:rPr lang="en-US" dirty="0" err="1" smtClean="0"/>
              <a:t>nárocích</a:t>
            </a:r>
            <a:r>
              <a:rPr lang="en-US" dirty="0" smtClean="0"/>
              <a:t>. NJ default: </a:t>
            </a:r>
            <a:r>
              <a:rPr lang="en-US" dirty="0" err="1" smtClean="0"/>
              <a:t>museli</a:t>
            </a:r>
            <a:r>
              <a:rPr lang="en-US" dirty="0" smtClean="0"/>
              <a:t> </a:t>
            </a:r>
            <a:r>
              <a:rPr lang="en-US" dirty="0" err="1" smtClean="0"/>
              <a:t>připlatit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plném</a:t>
            </a:r>
            <a:r>
              <a:rPr lang="en-US" dirty="0" smtClean="0"/>
              <a:t> </a:t>
            </a:r>
            <a:r>
              <a:rPr lang="en-US" dirty="0" err="1" smtClean="0"/>
              <a:t>nároku</a:t>
            </a:r>
            <a:r>
              <a:rPr lang="en-US" dirty="0" smtClean="0"/>
              <a:t>, P default: </a:t>
            </a:r>
            <a:r>
              <a:rPr lang="en-US" dirty="0" err="1" smtClean="0"/>
              <a:t>měli</a:t>
            </a:r>
            <a:r>
              <a:rPr lang="en-US" dirty="0" smtClean="0"/>
              <a:t> </a:t>
            </a:r>
            <a:r>
              <a:rPr lang="en-US" dirty="0" err="1" smtClean="0"/>
              <a:t>plný</a:t>
            </a:r>
            <a:r>
              <a:rPr lang="en-US" dirty="0" smtClean="0"/>
              <a:t> </a:t>
            </a:r>
            <a:r>
              <a:rPr lang="en-US" dirty="0" err="1" smtClean="0"/>
              <a:t>nárok</a:t>
            </a:r>
            <a:r>
              <a:rPr lang="en-US" dirty="0" smtClean="0"/>
              <a:t>, </a:t>
            </a:r>
            <a:r>
              <a:rPr lang="en-US" dirty="0" err="1" smtClean="0"/>
              <a:t>mohli</a:t>
            </a:r>
            <a:r>
              <a:rPr lang="en-US" dirty="0" smtClean="0"/>
              <a:t> </a:t>
            </a:r>
            <a:r>
              <a:rPr lang="en-US" dirty="0" err="1" smtClean="0"/>
              <a:t>zvolit</a:t>
            </a:r>
            <a:r>
              <a:rPr lang="en-US" dirty="0" smtClean="0"/>
              <a:t> </a:t>
            </a:r>
            <a:r>
              <a:rPr lang="en-US" dirty="0" err="1" smtClean="0"/>
              <a:t>nižší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Výsledek</a:t>
            </a:r>
            <a:r>
              <a:rPr lang="en-US" dirty="0" smtClean="0"/>
              <a:t>? (</a:t>
            </a:r>
            <a:r>
              <a:rPr lang="en-US" dirty="0" err="1" smtClean="0"/>
              <a:t>Pětina</a:t>
            </a:r>
            <a:r>
              <a:rPr lang="en-US" dirty="0" smtClean="0"/>
              <a:t> v</a:t>
            </a:r>
            <a:r>
              <a:rPr lang="cs-CZ" dirty="0" smtClean="0"/>
              <a:t>s</a:t>
            </a:r>
            <a:r>
              <a:rPr lang="en-US" dirty="0" smtClean="0"/>
              <a:t>. </a:t>
            </a:r>
            <a:r>
              <a:rPr lang="en-US" dirty="0" err="1" smtClean="0"/>
              <a:t>třičtvrtiny</a:t>
            </a:r>
            <a:r>
              <a:rPr lang="en-US" dirty="0" smtClean="0"/>
              <a:t> </a:t>
            </a:r>
            <a:r>
              <a:rPr lang="en-US" dirty="0" err="1" smtClean="0"/>
              <a:t>pojištěných</a:t>
            </a:r>
            <a:r>
              <a:rPr lang="en-US" dirty="0" smtClean="0"/>
              <a:t> v </a:t>
            </a:r>
            <a:r>
              <a:rPr lang="en-US" dirty="0" err="1" smtClean="0"/>
              <a:t>plném</a:t>
            </a:r>
            <a:r>
              <a:rPr lang="en-US" dirty="0" smtClean="0"/>
              <a:t> </a:t>
            </a:r>
            <a:r>
              <a:rPr lang="en-US" dirty="0" err="1" smtClean="0"/>
              <a:t>nároku</a:t>
            </a:r>
            <a:r>
              <a:rPr lang="en-US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 + rozpočet bohatství</a:t>
            </a:r>
          </a:p>
        </p:txBody>
      </p:sp>
      <p:pic>
        <p:nvPicPr>
          <p:cNvPr id="37890" name="Content Placeholder 4" descr="Bonus_rabate.tiff"/>
          <p:cNvPicPr>
            <a:picLocks noGrp="1" noChangeAspect="1"/>
          </p:cNvPicPr>
          <p:nvPr>
            <p:ph idx="1"/>
          </p:nvPr>
        </p:nvPicPr>
        <p:blipFill>
          <a:blip r:embed="rId3"/>
          <a:srcRect t="-27716" b="-27716"/>
          <a:stretch>
            <a:fillRect/>
          </a:stretch>
        </p:blipFill>
        <p:spPr>
          <a:xfrm>
            <a:off x="457200" y="1144408"/>
            <a:ext cx="8229600" cy="4525962"/>
          </a:xfrm>
        </p:spPr>
      </p:pic>
      <p:sp>
        <p:nvSpPr>
          <p:cNvPr id="6" name="Right Arrow 5"/>
          <p:cNvSpPr/>
          <p:nvPr/>
        </p:nvSpPr>
        <p:spPr>
          <a:xfrm rot="1354703">
            <a:off x="2784142" y="3057099"/>
            <a:ext cx="1091821" cy="4776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ight Arrow 6"/>
          <p:cNvSpPr/>
          <p:nvPr/>
        </p:nvSpPr>
        <p:spPr>
          <a:xfrm rot="1354703">
            <a:off x="4874558" y="3113963"/>
            <a:ext cx="1091821" cy="4776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Obchodní užitek, užitek ze získání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OU: </a:t>
            </a:r>
            <a:r>
              <a:rPr lang="en-US" sz="2800" dirty="0" err="1" smtClean="0"/>
              <a:t>Hodnota</a:t>
            </a:r>
            <a:r>
              <a:rPr lang="en-US" sz="2800" dirty="0" smtClean="0"/>
              <a:t> </a:t>
            </a:r>
            <a:r>
              <a:rPr lang="en-US" altLang="en-US" sz="2800" dirty="0" smtClean="0"/>
              <a:t>“</a:t>
            </a:r>
            <a:r>
              <a:rPr lang="en-US" altLang="ja-JP" sz="2800" dirty="0" err="1" smtClean="0"/>
              <a:t>obchodu</a:t>
            </a:r>
            <a:r>
              <a:rPr lang="en-US" altLang="en-US" sz="2800" dirty="0" smtClean="0"/>
              <a:t>”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rozdíl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mezi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referenční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cenou</a:t>
            </a:r>
            <a:r>
              <a:rPr lang="en-US" altLang="ja-JP" sz="2800" dirty="0" smtClean="0"/>
              <a:t> a </a:t>
            </a:r>
            <a:r>
              <a:rPr lang="en-US" altLang="ja-JP" sz="2800" dirty="0" err="1" smtClean="0"/>
              <a:t>cenou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zaplacenou</a:t>
            </a:r>
            <a:r>
              <a:rPr lang="en-US" altLang="ja-JP" sz="2800" dirty="0" smtClean="0"/>
              <a:t>.</a:t>
            </a:r>
          </a:p>
          <a:p>
            <a:pPr lvl="1"/>
            <a:r>
              <a:rPr lang="en-US" sz="2400" dirty="0" err="1" smtClean="0"/>
              <a:t>Nákup</a:t>
            </a:r>
            <a:r>
              <a:rPr lang="en-US" sz="2400" dirty="0" smtClean="0"/>
              <a:t> </a:t>
            </a:r>
            <a:r>
              <a:rPr lang="en-US" sz="2400" dirty="0" err="1" smtClean="0"/>
              <a:t>statků</a:t>
            </a:r>
            <a:r>
              <a:rPr lang="en-US" sz="2400" dirty="0" smtClean="0"/>
              <a:t>, </a:t>
            </a:r>
            <a:r>
              <a:rPr lang="en-US" sz="2400" dirty="0" err="1" smtClean="0"/>
              <a:t>který</a:t>
            </a:r>
            <a:r>
              <a:rPr lang="en-US" sz="2400" dirty="0" smtClean="0"/>
              <a:t> je extra </a:t>
            </a:r>
            <a:r>
              <a:rPr lang="en-US" sz="2400" dirty="0" err="1" smtClean="0"/>
              <a:t>výhodný</a:t>
            </a:r>
            <a:r>
              <a:rPr lang="en-US" sz="2400" dirty="0" smtClean="0"/>
              <a:t> (</a:t>
            </a:r>
            <a:r>
              <a:rPr lang="en-US" sz="2400" dirty="0" err="1" smtClean="0"/>
              <a:t>oblečení</a:t>
            </a:r>
            <a:r>
              <a:rPr lang="en-US" sz="2400" dirty="0" smtClean="0"/>
              <a:t>, </a:t>
            </a:r>
            <a:r>
              <a:rPr lang="en-US" sz="2400" dirty="0" err="1" smtClean="0"/>
              <a:t>nářadí</a:t>
            </a:r>
            <a:r>
              <a:rPr lang="en-US" sz="2400" dirty="0" smtClean="0"/>
              <a:t>, </a:t>
            </a:r>
            <a:r>
              <a:rPr lang="en-US" sz="2400" dirty="0" err="1" smtClean="0"/>
              <a:t>věrnostní</a:t>
            </a:r>
            <a:r>
              <a:rPr lang="en-US" sz="2400" dirty="0" smtClean="0"/>
              <a:t> </a:t>
            </a:r>
            <a:r>
              <a:rPr lang="en-US" sz="2400" dirty="0" err="1" smtClean="0"/>
              <a:t>karty</a:t>
            </a:r>
            <a:r>
              <a:rPr lang="en-US" sz="2400" dirty="0" smtClean="0"/>
              <a:t>), </a:t>
            </a:r>
            <a:r>
              <a:rPr lang="en-US" sz="2400" dirty="0" err="1" smtClean="0"/>
              <a:t>závislé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prostředí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lvl="1"/>
            <a:r>
              <a:rPr lang="cs-CZ" sz="2400" dirty="0" smtClean="0"/>
              <a:t>kupř. pivo z luxusního hotelu ($2,62) / starého krámku ($1,5</a:t>
            </a:r>
            <a:r>
              <a:rPr lang="cs-CZ" sz="2400" dirty="0" smtClean="0"/>
              <a:t>) (viz další slajd)</a:t>
            </a:r>
            <a:endParaRPr lang="cs-CZ" sz="2400" dirty="0" smtClean="0"/>
          </a:p>
          <a:p>
            <a:pPr lvl="1"/>
            <a:r>
              <a:rPr lang="cs-CZ" sz="2400" dirty="0" smtClean="0"/>
              <a:t>víno a „</a:t>
            </a:r>
            <a:r>
              <a:rPr lang="cs-CZ" sz="2400" dirty="0" err="1" smtClean="0"/>
              <a:t>invest</a:t>
            </a:r>
            <a:r>
              <a:rPr lang="cs-CZ" sz="2400" dirty="0" smtClean="0"/>
              <a:t> </a:t>
            </a:r>
            <a:r>
              <a:rPr lang="cs-CZ" sz="2400" dirty="0" err="1" smtClean="0"/>
              <a:t>now</a:t>
            </a:r>
            <a:r>
              <a:rPr lang="cs-CZ" sz="2400" dirty="0" smtClean="0"/>
              <a:t>, drink </a:t>
            </a:r>
            <a:r>
              <a:rPr lang="cs-CZ" sz="2400" dirty="0" err="1" smtClean="0"/>
              <a:t>later</a:t>
            </a:r>
            <a:r>
              <a:rPr lang="cs-CZ" sz="2400" dirty="0" smtClean="0"/>
              <a:t>, </a:t>
            </a:r>
            <a:r>
              <a:rPr lang="cs-CZ" sz="2400" dirty="0" err="1" smtClean="0"/>
              <a:t>spend</a:t>
            </a:r>
            <a:r>
              <a:rPr lang="cs-CZ" sz="2400" dirty="0" smtClean="0"/>
              <a:t> </a:t>
            </a:r>
            <a:r>
              <a:rPr lang="cs-CZ" sz="2400" dirty="0" err="1" smtClean="0"/>
              <a:t>never</a:t>
            </a:r>
            <a:r>
              <a:rPr lang="cs-CZ" sz="2400" dirty="0" smtClean="0"/>
              <a:t>“</a:t>
            </a:r>
            <a:endParaRPr lang="en-US" sz="2400" dirty="0" smtClean="0"/>
          </a:p>
          <a:p>
            <a:r>
              <a:rPr lang="en-US" sz="2800" dirty="0" smtClean="0"/>
              <a:t>UZ: </a:t>
            </a:r>
            <a:r>
              <a:rPr lang="en-US" sz="2800" dirty="0" err="1" smtClean="0"/>
              <a:t>Hodnota</a:t>
            </a:r>
            <a:r>
              <a:rPr lang="en-US" sz="2800" dirty="0" smtClean="0"/>
              <a:t> </a:t>
            </a:r>
            <a:r>
              <a:rPr lang="en-US" sz="2800" dirty="0" err="1" smtClean="0"/>
              <a:t>získaného</a:t>
            </a:r>
            <a:r>
              <a:rPr lang="en-US" sz="2800" dirty="0" smtClean="0"/>
              <a:t> </a:t>
            </a:r>
            <a:r>
              <a:rPr lang="en-US" sz="2800" dirty="0" err="1" smtClean="0"/>
              <a:t>zboží</a:t>
            </a:r>
            <a:r>
              <a:rPr lang="en-US" sz="2800" dirty="0" smtClean="0"/>
              <a:t> v </a:t>
            </a:r>
            <a:r>
              <a:rPr lang="en-US" sz="2800" dirty="0" err="1" smtClean="0"/>
              <a:t>poměru</a:t>
            </a:r>
            <a:r>
              <a:rPr lang="en-US" sz="2800" dirty="0" smtClean="0"/>
              <a:t> k </a:t>
            </a:r>
            <a:r>
              <a:rPr lang="en-US" sz="2800" dirty="0" err="1" smtClean="0"/>
              <a:t>ceně</a:t>
            </a:r>
            <a:r>
              <a:rPr lang="en-US" sz="2800" dirty="0" smtClean="0"/>
              <a:t> (</a:t>
            </a:r>
            <a:r>
              <a:rPr lang="en-US" sz="2800" dirty="0" err="1" smtClean="0"/>
              <a:t>tj</a:t>
            </a:r>
            <a:r>
              <a:rPr lang="en-US" sz="2800" dirty="0" smtClean="0"/>
              <a:t>. </a:t>
            </a:r>
            <a:r>
              <a:rPr lang="en-US" sz="2800" dirty="0" err="1" smtClean="0"/>
              <a:t>spotřebitelský</a:t>
            </a:r>
            <a:r>
              <a:rPr lang="en-US" sz="2800" dirty="0" smtClean="0"/>
              <a:t> </a:t>
            </a:r>
            <a:r>
              <a:rPr lang="en-US" sz="2800" dirty="0" err="1" smtClean="0"/>
              <a:t>přebytek</a:t>
            </a:r>
            <a:r>
              <a:rPr lang="en-US" sz="2800" dirty="0" smtClean="0"/>
              <a:t>).</a:t>
            </a:r>
          </a:p>
          <a:p>
            <a:pPr lvl="1"/>
            <a:r>
              <a:rPr lang="en-US" sz="2400" dirty="0" err="1" smtClean="0"/>
              <a:t>Opět</a:t>
            </a:r>
            <a:r>
              <a:rPr lang="en-US" sz="2400" dirty="0" smtClean="0"/>
              <a:t> </a:t>
            </a:r>
            <a:r>
              <a:rPr lang="en-US" sz="2400" dirty="0" err="1" smtClean="0"/>
              <a:t>více</a:t>
            </a:r>
            <a:r>
              <a:rPr lang="en-US" sz="2400" dirty="0" smtClean="0"/>
              <a:t> </a:t>
            </a:r>
            <a:r>
              <a:rPr lang="en-US" sz="2400" dirty="0" err="1" smtClean="0"/>
              <a:t>faktorů</a:t>
            </a:r>
            <a:r>
              <a:rPr lang="en-US" sz="2400" dirty="0" smtClean="0"/>
              <a:t>: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čím</a:t>
            </a:r>
            <a:r>
              <a:rPr lang="en-US" sz="2400" dirty="0" smtClean="0"/>
              <a:t> </a:t>
            </a:r>
            <a:r>
              <a:rPr lang="en-US" sz="2400" dirty="0" err="1" smtClean="0"/>
              <a:t>větší</a:t>
            </a:r>
            <a:r>
              <a:rPr lang="en-US" sz="2400" dirty="0" smtClean="0"/>
              <a:t> </a:t>
            </a:r>
            <a:r>
              <a:rPr lang="en-US" sz="2400" dirty="0" err="1" smtClean="0"/>
              <a:t>snahu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získání</a:t>
            </a:r>
            <a:r>
              <a:rPr lang="en-US" sz="2400" dirty="0" smtClean="0"/>
              <a:t> </a:t>
            </a:r>
            <a:r>
              <a:rPr lang="en-US" sz="2400" dirty="0" err="1" smtClean="0"/>
              <a:t>věci</a:t>
            </a:r>
            <a:r>
              <a:rPr lang="en-US" sz="2400" dirty="0" smtClean="0"/>
              <a:t> </a:t>
            </a:r>
            <a:r>
              <a:rPr lang="en-US" sz="2400" dirty="0" err="1" smtClean="0"/>
              <a:t>vynaložíme</a:t>
            </a:r>
            <a:r>
              <a:rPr lang="en-US" sz="2400" dirty="0" smtClean="0"/>
              <a:t>, </a:t>
            </a:r>
            <a:r>
              <a:rPr lang="en-US" sz="2400" dirty="0" err="1" smtClean="0"/>
              <a:t>tím</a:t>
            </a:r>
            <a:r>
              <a:rPr lang="en-US" sz="2400" dirty="0" smtClean="0"/>
              <a:t> </a:t>
            </a:r>
            <a:r>
              <a:rPr lang="en-US" sz="2400" dirty="0" err="1" smtClean="0"/>
              <a:t>větší</a:t>
            </a:r>
            <a:r>
              <a:rPr lang="en-US" sz="2400" dirty="0" smtClean="0"/>
              <a:t> </a:t>
            </a:r>
            <a:r>
              <a:rPr lang="en-US" sz="2400" dirty="0" err="1" smtClean="0"/>
              <a:t>sumu</a:t>
            </a:r>
            <a:r>
              <a:rPr lang="en-US" sz="2400" dirty="0" smtClean="0"/>
              <a:t> </a:t>
            </a:r>
            <a:r>
              <a:rPr lang="en-US" sz="2400" dirty="0" err="1" smtClean="0"/>
              <a:t>jsme</a:t>
            </a:r>
            <a:r>
              <a:rPr lang="en-US" sz="2400" dirty="0" smtClean="0"/>
              <a:t> </a:t>
            </a:r>
            <a:r>
              <a:rPr lang="en-US" sz="2400" dirty="0" err="1" smtClean="0"/>
              <a:t>ochotni</a:t>
            </a:r>
            <a:r>
              <a:rPr lang="en-US" sz="2400" dirty="0" smtClean="0"/>
              <a:t> </a:t>
            </a:r>
            <a:r>
              <a:rPr lang="en-US" sz="2400" dirty="0" err="1" smtClean="0"/>
              <a:t>zaplatit</a:t>
            </a:r>
            <a:r>
              <a:rPr lang="en-US" sz="2400" dirty="0" smtClean="0"/>
              <a:t> (</a:t>
            </a:r>
            <a:r>
              <a:rPr lang="en-US" sz="2400" dirty="0" err="1" smtClean="0"/>
              <a:t>aukce</a:t>
            </a:r>
            <a:r>
              <a:rPr lang="en-US" sz="2400" dirty="0" smtClean="0"/>
              <a:t>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Proč taxikáři pracují za deštivého počasí méně?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Taxikáři</a:t>
            </a:r>
            <a:r>
              <a:rPr lang="en-US" dirty="0" smtClean="0"/>
              <a:t> </a:t>
            </a:r>
            <a:r>
              <a:rPr lang="en-US" dirty="0" err="1" smtClean="0"/>
              <a:t>jezdí</a:t>
            </a:r>
            <a:r>
              <a:rPr lang="en-US" dirty="0" smtClean="0"/>
              <a:t> </a:t>
            </a:r>
            <a:r>
              <a:rPr lang="en-US" dirty="0" err="1" smtClean="0"/>
              <a:t>méně</a:t>
            </a:r>
            <a:r>
              <a:rPr lang="en-US" dirty="0" smtClean="0"/>
              <a:t> v </a:t>
            </a:r>
            <a:r>
              <a:rPr lang="en-US" dirty="0" err="1" smtClean="0"/>
              <a:t>dešti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nebo-li negativní korelace mezi průměrným hodinovým výdělkem a počtem odpracovaných hodin (</a:t>
            </a:r>
            <a:r>
              <a:rPr lang="cs-CZ" dirty="0" err="1" smtClean="0"/>
              <a:t>Camerer</a:t>
            </a:r>
            <a:r>
              <a:rPr lang="cs-CZ" dirty="0" smtClean="0"/>
              <a:t>, </a:t>
            </a:r>
            <a:r>
              <a:rPr lang="cs-CZ" dirty="0" err="1" smtClean="0"/>
              <a:t>Babcock</a:t>
            </a:r>
            <a:r>
              <a:rPr lang="cs-CZ" dirty="0" smtClean="0"/>
              <a:t>, </a:t>
            </a:r>
            <a:r>
              <a:rPr lang="cs-CZ" dirty="0" err="1" smtClean="0"/>
              <a:t>Loewenstein</a:t>
            </a:r>
            <a:r>
              <a:rPr lang="cs-CZ" dirty="0" smtClean="0"/>
              <a:t>, </a:t>
            </a:r>
            <a:r>
              <a:rPr lang="cs-CZ" dirty="0" err="1" smtClean="0"/>
              <a:t>Thaler</a:t>
            </a:r>
            <a:r>
              <a:rPr lang="cs-CZ" dirty="0" smtClean="0"/>
              <a:t>, 1997)</a:t>
            </a:r>
          </a:p>
          <a:p>
            <a:pPr lvl="1"/>
            <a:r>
              <a:rPr lang="cs-CZ" dirty="0" smtClean="0"/>
              <a:t>ačkoliv za hezkého počasí by měli mít vyšší užitek z volného času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n</a:t>
            </a:r>
            <a:r>
              <a:rPr lang="en-US" dirty="0" err="1" smtClean="0"/>
              <a:t>aopak</a:t>
            </a:r>
            <a:r>
              <a:rPr lang="en-US" dirty="0" smtClean="0"/>
              <a:t> </a:t>
            </a:r>
            <a:r>
              <a:rPr lang="en-US" dirty="0" err="1" smtClean="0"/>
              <a:t>bezdomovci</a:t>
            </a:r>
            <a:r>
              <a:rPr lang="en-US" dirty="0" smtClean="0"/>
              <a:t> v</a:t>
            </a:r>
            <a:r>
              <a:rPr lang="cs-CZ" dirty="0" smtClean="0"/>
              <a:t> dešti</a:t>
            </a:r>
            <a:r>
              <a:rPr lang="en-US" dirty="0" smtClean="0"/>
              <a:t> </a:t>
            </a:r>
            <a:r>
              <a:rPr lang="cs-CZ" dirty="0" smtClean="0"/>
              <a:t>„pracují“</a:t>
            </a:r>
            <a:r>
              <a:rPr lang="en-US" dirty="0" smtClean="0"/>
              <a:t> </a:t>
            </a:r>
            <a:r>
              <a:rPr lang="en-US" dirty="0" err="1" smtClean="0"/>
              <a:t>déle</a:t>
            </a:r>
            <a:r>
              <a:rPr lang="en-US" dirty="0" smtClean="0"/>
              <a:t>. 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Užitek ze získání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55" y="2780323"/>
            <a:ext cx="8686800" cy="20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Rozpočtování a (ne)zastupitelnost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Vytváření</a:t>
            </a:r>
            <a:r>
              <a:rPr lang="en-US" dirty="0" smtClean="0"/>
              <a:t> </a:t>
            </a:r>
            <a:r>
              <a:rPr lang="en-US" dirty="0" err="1" smtClean="0"/>
              <a:t>rozpočtu</a:t>
            </a:r>
            <a:r>
              <a:rPr lang="en-US" dirty="0" smtClean="0"/>
              <a:t> (</a:t>
            </a:r>
            <a:r>
              <a:rPr lang="en-US" dirty="0" err="1" smtClean="0"/>
              <a:t>bohatství</a:t>
            </a:r>
            <a:r>
              <a:rPr lang="en-US" dirty="0" smtClean="0"/>
              <a:t>, </a:t>
            </a:r>
            <a:r>
              <a:rPr lang="en-US" dirty="0" err="1" smtClean="0"/>
              <a:t>výdajů</a:t>
            </a:r>
            <a:r>
              <a:rPr lang="en-US" dirty="0" smtClean="0"/>
              <a:t>, </a:t>
            </a:r>
            <a:r>
              <a:rPr lang="en-US" dirty="0" err="1" smtClean="0"/>
              <a:t>času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různé</a:t>
            </a:r>
            <a:r>
              <a:rPr lang="en-US" dirty="0" smtClean="0"/>
              <a:t> </a:t>
            </a:r>
            <a:r>
              <a:rPr lang="en-US" dirty="0" err="1" smtClean="0"/>
              <a:t>aktivity</a:t>
            </a:r>
            <a:r>
              <a:rPr lang="en-US" dirty="0" smtClean="0"/>
              <a:t> s </a:t>
            </a:r>
            <a:r>
              <a:rPr lang="en-US" dirty="0" err="1" smtClean="0"/>
              <a:t>odlišnými</a:t>
            </a:r>
            <a:r>
              <a:rPr lang="en-US" dirty="0" smtClean="0"/>
              <a:t> </a:t>
            </a:r>
            <a:r>
              <a:rPr lang="en-US" dirty="0" err="1" smtClean="0"/>
              <a:t>možnostmi</a:t>
            </a:r>
            <a:r>
              <a:rPr lang="en-US" dirty="0" smtClean="0"/>
              <a:t> </a:t>
            </a:r>
            <a:r>
              <a:rPr lang="en-US" dirty="0" err="1" smtClean="0"/>
              <a:t>převodů</a:t>
            </a:r>
            <a:r>
              <a:rPr lang="en-US" dirty="0" smtClean="0"/>
              <a:t>. </a:t>
            </a:r>
            <a:r>
              <a:rPr lang="en-US" dirty="0" err="1" smtClean="0"/>
              <a:t>Otázka</a:t>
            </a:r>
            <a:r>
              <a:rPr lang="en-US" dirty="0" smtClean="0"/>
              <a:t> </a:t>
            </a:r>
            <a:r>
              <a:rPr lang="en-US" dirty="0" err="1" smtClean="0"/>
              <a:t>referenčních</a:t>
            </a:r>
            <a:r>
              <a:rPr lang="en-US" dirty="0" smtClean="0"/>
              <a:t> </a:t>
            </a:r>
            <a:r>
              <a:rPr lang="en-US" dirty="0" err="1" smtClean="0"/>
              <a:t>bodů</a:t>
            </a:r>
            <a:r>
              <a:rPr lang="en-US" dirty="0" smtClean="0"/>
              <a:t> a </a:t>
            </a:r>
            <a:r>
              <a:rPr lang="en-US" dirty="0" err="1" smtClean="0"/>
              <a:t>závazků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Spotřebitelské</a:t>
            </a:r>
            <a:r>
              <a:rPr lang="en-US" dirty="0" smtClean="0"/>
              <a:t> </a:t>
            </a:r>
            <a:r>
              <a:rPr lang="en-US" dirty="0" err="1" smtClean="0"/>
              <a:t>rozpočtování</a:t>
            </a:r>
            <a:r>
              <a:rPr lang="en-US" dirty="0" smtClean="0"/>
              <a:t> (</a:t>
            </a:r>
            <a:r>
              <a:rPr lang="en-US" dirty="0" err="1" smtClean="0"/>
              <a:t>bohatí</a:t>
            </a:r>
            <a:r>
              <a:rPr lang="en-US" dirty="0" smtClean="0"/>
              <a:t> v</a:t>
            </a:r>
            <a:r>
              <a:rPr lang="cs-CZ" dirty="0" smtClean="0"/>
              <a:t>s</a:t>
            </a:r>
            <a:r>
              <a:rPr lang="en-US" dirty="0" smtClean="0"/>
              <a:t>. </a:t>
            </a:r>
            <a:r>
              <a:rPr lang="en-US" dirty="0" err="1" smtClean="0"/>
              <a:t>chudí</a:t>
            </a:r>
            <a:r>
              <a:rPr lang="en-US" dirty="0" smtClean="0"/>
              <a:t>, </a:t>
            </a:r>
            <a:r>
              <a:rPr lang="en-US" dirty="0" err="1" smtClean="0"/>
              <a:t>zejména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potraviny</a:t>
            </a:r>
            <a:r>
              <a:rPr lang="en-US" dirty="0" smtClean="0"/>
              <a:t>, </a:t>
            </a:r>
            <a:r>
              <a:rPr lang="en-US" dirty="0" err="1" smtClean="0"/>
              <a:t>zábavu</a:t>
            </a:r>
            <a:r>
              <a:rPr lang="en-US" dirty="0" smtClean="0"/>
              <a:t>) – </a:t>
            </a:r>
            <a:r>
              <a:rPr lang="en-US" dirty="0" err="1" smtClean="0"/>
              <a:t>slevy</a:t>
            </a:r>
            <a:r>
              <a:rPr lang="en-US" dirty="0" smtClean="0"/>
              <a:t>/</a:t>
            </a:r>
            <a:r>
              <a:rPr lang="en-US" dirty="0" err="1" smtClean="0"/>
              <a:t>akce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Příjmové</a:t>
            </a:r>
            <a:r>
              <a:rPr lang="en-US" dirty="0" smtClean="0"/>
              <a:t> </a:t>
            </a:r>
            <a:r>
              <a:rPr lang="en-US" dirty="0" err="1" smtClean="0"/>
              <a:t>rozpočtování</a:t>
            </a:r>
            <a:r>
              <a:rPr lang="en-US" dirty="0" smtClean="0"/>
              <a:t> (</a:t>
            </a:r>
            <a:r>
              <a:rPr lang="en-US" dirty="0" err="1" smtClean="0"/>
              <a:t>odlišné</a:t>
            </a:r>
            <a:r>
              <a:rPr lang="en-US" dirty="0" smtClean="0"/>
              <a:t> </a:t>
            </a:r>
            <a:r>
              <a:rPr lang="en-US" dirty="0" err="1" smtClean="0"/>
              <a:t>zdroje</a:t>
            </a:r>
            <a:r>
              <a:rPr lang="en-US" dirty="0" smtClean="0"/>
              <a:t> </a:t>
            </a:r>
            <a:r>
              <a:rPr lang="en-US" dirty="0" err="1" smtClean="0"/>
              <a:t>příjmů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odlišné</a:t>
            </a:r>
            <a:r>
              <a:rPr lang="en-US" dirty="0" smtClean="0"/>
              <a:t> </a:t>
            </a:r>
            <a:r>
              <a:rPr lang="en-US" dirty="0" err="1" smtClean="0"/>
              <a:t>výdaje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altLang="en-US" dirty="0" smtClean="0"/>
              <a:t>“</a:t>
            </a:r>
            <a:r>
              <a:rPr lang="en-US" altLang="ja-JP" dirty="0" err="1" smtClean="0"/>
              <a:t>vážnosti</a:t>
            </a:r>
            <a:r>
              <a:rPr lang="en-US" altLang="en-US" dirty="0" smtClean="0"/>
              <a:t>”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kategorie</a:t>
            </a:r>
            <a:r>
              <a:rPr lang="en-US" altLang="ja-JP" dirty="0" smtClean="0"/>
              <a:t> </a:t>
            </a:r>
            <a:r>
              <a:rPr lang="en-US" altLang="en-US" dirty="0" smtClean="0"/>
              <a:t>“</a:t>
            </a:r>
            <a:r>
              <a:rPr lang="en-US" altLang="ja-JP" dirty="0" err="1" smtClean="0"/>
              <a:t>malých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peněz</a:t>
            </a:r>
            <a:r>
              <a:rPr lang="en-US" altLang="en-US" dirty="0" smtClean="0"/>
              <a:t>”</a:t>
            </a:r>
            <a:r>
              <a:rPr lang="en-US" altLang="ja-JP" dirty="0" smtClean="0"/>
              <a:t>).</a:t>
            </a:r>
          </a:p>
          <a:p>
            <a:pPr lvl="1"/>
            <a:r>
              <a:rPr lang="en-US" dirty="0" err="1" smtClean="0"/>
              <a:t>Rozpočet</a:t>
            </a:r>
            <a:r>
              <a:rPr lang="en-US" dirty="0" smtClean="0"/>
              <a:t> </a:t>
            </a:r>
            <a:r>
              <a:rPr lang="en-US" dirty="0" err="1" smtClean="0"/>
              <a:t>bohatství</a:t>
            </a:r>
            <a:r>
              <a:rPr lang="en-US" dirty="0" smtClean="0"/>
              <a:t> (</a:t>
            </a:r>
            <a:r>
              <a:rPr lang="en-US" dirty="0" err="1" smtClean="0"/>
              <a:t>bohatství</a:t>
            </a:r>
            <a:r>
              <a:rPr lang="en-US" dirty="0" smtClean="0"/>
              <a:t> v </a:t>
            </a:r>
            <a:r>
              <a:rPr lang="en-US" dirty="0" err="1" smtClean="0"/>
              <a:t>různých</a:t>
            </a:r>
            <a:r>
              <a:rPr lang="en-US" dirty="0" smtClean="0"/>
              <a:t> </a:t>
            </a:r>
            <a:r>
              <a:rPr lang="en-US" dirty="0" err="1" smtClean="0"/>
              <a:t>formách</a:t>
            </a:r>
            <a:r>
              <a:rPr lang="en-US" dirty="0" smtClean="0"/>
              <a:t> je </a:t>
            </a:r>
            <a:r>
              <a:rPr lang="en-US" dirty="0" err="1" smtClean="0"/>
              <a:t>málo</a:t>
            </a:r>
            <a:r>
              <a:rPr lang="en-US" dirty="0" smtClean="0"/>
              <a:t> </a:t>
            </a:r>
            <a:r>
              <a:rPr lang="en-US" dirty="0" err="1" smtClean="0"/>
              <a:t>zastupitelné</a:t>
            </a:r>
            <a:r>
              <a:rPr lang="en-US" dirty="0" smtClean="0"/>
              <a:t>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Rozpočet bohatství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Každý druh bohatství má odlišný mezní sklon ke spotřebě.</a:t>
            </a:r>
          </a:p>
          <a:p>
            <a:pPr lvl="1"/>
            <a:r>
              <a:rPr lang="en-US" smtClean="0"/>
              <a:t>Kreditní karty &gt; Hotovost (až o 100%).</a:t>
            </a:r>
          </a:p>
          <a:p>
            <a:pPr lvl="1"/>
            <a:r>
              <a:rPr lang="en-US" smtClean="0"/>
              <a:t>Kontokorenty/kreditní karty – platí 10% a výše úrok, přesto mají na spořícím účtu prostředky za 2%.</a:t>
            </a:r>
          </a:p>
          <a:p>
            <a:pPr lvl="1"/>
            <a:r>
              <a:rPr lang="en-US" smtClean="0"/>
              <a:t>Bohatství s </a:t>
            </a:r>
            <a:r>
              <a:rPr lang="en-US" altLang="en-US" smtClean="0"/>
              <a:t>“</a:t>
            </a:r>
            <a:r>
              <a:rPr lang="en-US" altLang="ja-JP" smtClean="0"/>
              <a:t>emočním</a:t>
            </a:r>
            <a:r>
              <a:rPr lang="en-US" altLang="en-US" smtClean="0"/>
              <a:t>”</a:t>
            </a:r>
            <a:r>
              <a:rPr lang="en-US" altLang="ja-JP" smtClean="0"/>
              <a:t> nábojem + majetnický sklon.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Konsolidovaná a segmentovaná cena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Měly</a:t>
            </a:r>
            <a:r>
              <a:rPr lang="en-US" dirty="0" smtClean="0"/>
              <a:t> by se </a:t>
            </a:r>
            <a:r>
              <a:rPr lang="en-US" dirty="0" err="1" smtClean="0"/>
              <a:t>komplexní</a:t>
            </a:r>
            <a:r>
              <a:rPr lang="en-US" dirty="0" smtClean="0"/>
              <a:t> </a:t>
            </a:r>
            <a:r>
              <a:rPr lang="en-US" dirty="0" err="1" smtClean="0"/>
              <a:t>výrobky</a:t>
            </a:r>
            <a:r>
              <a:rPr lang="en-US" dirty="0" smtClean="0"/>
              <a:t> (</a:t>
            </a:r>
            <a:r>
              <a:rPr lang="en-US" dirty="0" err="1" smtClean="0"/>
              <a:t>auta</a:t>
            </a:r>
            <a:r>
              <a:rPr lang="en-US" dirty="0" smtClean="0"/>
              <a:t>, </a:t>
            </a:r>
            <a:r>
              <a:rPr lang="en-US" dirty="0" err="1" smtClean="0"/>
              <a:t>počítače</a:t>
            </a:r>
            <a:r>
              <a:rPr lang="en-US" dirty="0" smtClean="0"/>
              <a:t>) </a:t>
            </a:r>
            <a:r>
              <a:rPr lang="en-US" dirty="0" err="1" smtClean="0"/>
              <a:t>cenit</a:t>
            </a:r>
            <a:r>
              <a:rPr lang="en-US" dirty="0" smtClean="0"/>
              <a:t> </a:t>
            </a:r>
            <a:r>
              <a:rPr lang="en-US" altLang="en-US" dirty="0" smtClean="0"/>
              <a:t>“</a:t>
            </a:r>
            <a:r>
              <a:rPr lang="en-US" altLang="ja-JP" dirty="0" err="1" smtClean="0"/>
              <a:t>jako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celek</a:t>
            </a:r>
            <a:r>
              <a:rPr lang="en-US" altLang="en-US" dirty="0" smtClean="0"/>
              <a:t>”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či</a:t>
            </a:r>
            <a:r>
              <a:rPr lang="en-US" altLang="ja-JP" dirty="0" smtClean="0"/>
              <a:t> </a:t>
            </a:r>
            <a:r>
              <a:rPr lang="en-US" altLang="en-US" dirty="0" smtClean="0"/>
              <a:t>“</a:t>
            </a:r>
            <a:r>
              <a:rPr lang="en-US" altLang="ja-JP" dirty="0" err="1" smtClean="0"/>
              <a:t>jako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jednotlivé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statky</a:t>
            </a:r>
            <a:r>
              <a:rPr lang="en-US" altLang="en-US" dirty="0" smtClean="0"/>
              <a:t>”</a:t>
            </a:r>
            <a:r>
              <a:rPr lang="en-US" altLang="ja-JP" dirty="0" smtClean="0"/>
              <a:t>?</a:t>
            </a:r>
            <a:endParaRPr lang="cs-CZ" altLang="ja-JP" dirty="0" smtClean="0"/>
          </a:p>
          <a:p>
            <a:endParaRPr lang="cs-CZ" dirty="0" smtClean="0"/>
          </a:p>
          <a:p>
            <a:r>
              <a:rPr lang="cs-CZ" dirty="0" smtClean="0"/>
              <a:t>Malé investice „nehrají takovou roli“, přestože je výsledná investice značná = nenakupovat odděleně.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1600" dirty="0" err="1" smtClean="0"/>
              <a:t>Kahneman</a:t>
            </a:r>
            <a:r>
              <a:rPr lang="en-US" sz="1600" dirty="0" smtClean="0"/>
              <a:t>, D., </a:t>
            </a:r>
            <a:r>
              <a:rPr lang="en-US" sz="1600" dirty="0" err="1" smtClean="0"/>
              <a:t>Knetsch</a:t>
            </a:r>
            <a:r>
              <a:rPr lang="en-US" sz="1600" dirty="0" smtClean="0"/>
              <a:t>, J. L., </a:t>
            </a:r>
            <a:r>
              <a:rPr lang="en-US" sz="1600" dirty="0" err="1" smtClean="0"/>
              <a:t>Thaler</a:t>
            </a:r>
            <a:r>
              <a:rPr lang="en-US" sz="1600" dirty="0" smtClean="0"/>
              <a:t>, R. H. (1991): Anomalies: The endowment effect, loss aversion, and status quo bias. Journal of Economic Perspectives 5, str. 193-206.</a:t>
            </a:r>
          </a:p>
          <a:p>
            <a:r>
              <a:rPr lang="en-US" sz="1600" dirty="0" err="1" smtClean="0"/>
              <a:t>Tversky</a:t>
            </a:r>
            <a:r>
              <a:rPr lang="en-US" sz="1600" dirty="0" smtClean="0"/>
              <a:t>, A., </a:t>
            </a:r>
            <a:r>
              <a:rPr lang="en-US" sz="1600" dirty="0" err="1" smtClean="0"/>
              <a:t>Kahneman</a:t>
            </a:r>
            <a:r>
              <a:rPr lang="en-US" sz="1600" dirty="0" smtClean="0"/>
              <a:t>, D. (1981): The Framing of Decisions and the Psychology of Choice. Science, New Series 4481, str. 453-458.</a:t>
            </a:r>
            <a:endParaRPr lang="cs-CZ" sz="1600" dirty="0" smtClean="0"/>
          </a:p>
          <a:p>
            <a:r>
              <a:rPr lang="en-US" sz="1600" dirty="0" err="1" smtClean="0"/>
              <a:t>Thaler</a:t>
            </a:r>
            <a:r>
              <a:rPr lang="en-US" sz="1600" dirty="0" smtClean="0"/>
              <a:t>, R. H. (1999): Mental accounting matters. Journal of Behavioral Decision Making 12, str. 183-206.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Doporučené:</a:t>
            </a:r>
          </a:p>
          <a:p>
            <a:r>
              <a:rPr lang="en-US" sz="1600" dirty="0" err="1" smtClean="0"/>
              <a:t>Barberis</a:t>
            </a:r>
            <a:r>
              <a:rPr lang="en-US" sz="1600" dirty="0" smtClean="0"/>
              <a:t>, N. C. (2013): Thirty Years of Prospect Theory in Economics: A Review and Assessment. Journal of Economic Perspectives, 27(1): str. 173-196.</a:t>
            </a:r>
            <a:endParaRPr lang="cs-CZ" sz="1600" dirty="0" smtClean="0"/>
          </a:p>
          <a:p>
            <a:r>
              <a:rPr lang="en-US" sz="1600" dirty="0" err="1" smtClean="0"/>
              <a:t>Kőszegi</a:t>
            </a:r>
            <a:r>
              <a:rPr lang="en-US" sz="1600" dirty="0" smtClean="0"/>
              <a:t>, B</a:t>
            </a:r>
            <a:r>
              <a:rPr lang="cs-CZ" sz="1600" dirty="0" smtClean="0"/>
              <a:t>.</a:t>
            </a:r>
            <a:r>
              <a:rPr lang="en-US" sz="1600" dirty="0" smtClean="0"/>
              <a:t>, Rabin</a:t>
            </a:r>
            <a:r>
              <a:rPr lang="cs-CZ" sz="1600" dirty="0" smtClean="0"/>
              <a:t>, M.</a:t>
            </a:r>
            <a:r>
              <a:rPr lang="en-US" sz="1600" dirty="0" smtClean="0"/>
              <a:t> </a:t>
            </a:r>
            <a:r>
              <a:rPr lang="cs-CZ" sz="1600" dirty="0" smtClean="0"/>
              <a:t>(</a:t>
            </a:r>
            <a:r>
              <a:rPr lang="en-US" sz="1600" dirty="0" smtClean="0"/>
              <a:t>2006</a:t>
            </a:r>
            <a:r>
              <a:rPr lang="cs-CZ" sz="1600" dirty="0" smtClean="0"/>
              <a:t>)</a:t>
            </a:r>
            <a:r>
              <a:rPr lang="en-US" sz="1600" dirty="0" smtClean="0"/>
              <a:t>.</a:t>
            </a:r>
            <a:r>
              <a:rPr lang="cs-CZ" sz="1600" dirty="0" smtClean="0"/>
              <a:t> </a:t>
            </a:r>
            <a:r>
              <a:rPr lang="en-US" sz="1600" dirty="0" smtClean="0"/>
              <a:t>A Model of Reference-Dependent Preferences. Quarterly Journal of Economics   121(4)</a:t>
            </a:r>
            <a:r>
              <a:rPr lang="cs-CZ" sz="1600" dirty="0" smtClean="0"/>
              <a:t>,</a:t>
            </a:r>
            <a:r>
              <a:rPr lang="en-US" sz="1600" dirty="0" smtClean="0"/>
              <a:t> 1133 – </a:t>
            </a:r>
            <a:r>
              <a:rPr lang="cs-CZ" sz="1600" dirty="0" smtClean="0"/>
              <a:t>11</a:t>
            </a:r>
            <a:r>
              <a:rPr lang="en-US" sz="1600" dirty="0" smtClean="0"/>
              <a:t>65</a:t>
            </a:r>
            <a:r>
              <a:rPr lang="cs-CZ" sz="1600" dirty="0" smtClean="0"/>
              <a:t>.</a:t>
            </a:r>
            <a:endParaRPr lang="en-US" sz="1600" dirty="0" smtClean="0"/>
          </a:p>
          <a:p>
            <a:r>
              <a:rPr lang="en-US" sz="1600" dirty="0" err="1" smtClean="0"/>
              <a:t>Kahneman</a:t>
            </a:r>
            <a:r>
              <a:rPr lang="en-US" sz="1600" dirty="0" smtClean="0"/>
              <a:t>, D., </a:t>
            </a:r>
            <a:r>
              <a:rPr lang="en-US" sz="1600" dirty="0" err="1" smtClean="0"/>
              <a:t>Tversky</a:t>
            </a:r>
            <a:r>
              <a:rPr lang="en-US" sz="1600" dirty="0" smtClean="0"/>
              <a:t>, A. (1979): Prospect theory: An Analysis of decision under risk. </a:t>
            </a:r>
            <a:r>
              <a:rPr lang="en-US" sz="1600" dirty="0" err="1" smtClean="0"/>
              <a:t>Econometrica</a:t>
            </a:r>
            <a:r>
              <a:rPr lang="en-US" sz="1600" dirty="0" smtClean="0"/>
              <a:t> 47, str. 263-291.</a:t>
            </a:r>
            <a:endParaRPr lang="cs-CZ" sz="1600" dirty="0" smtClean="0"/>
          </a:p>
          <a:p>
            <a:r>
              <a:rPr lang="en-US" sz="1600" dirty="0" err="1" smtClean="0"/>
              <a:t>Plott</a:t>
            </a:r>
            <a:r>
              <a:rPr lang="en-US" sz="1600" dirty="0" smtClean="0"/>
              <a:t>, C. R., &amp; </a:t>
            </a:r>
            <a:r>
              <a:rPr lang="en-US" sz="1600" dirty="0" err="1" smtClean="0"/>
              <a:t>Zeiler</a:t>
            </a:r>
            <a:r>
              <a:rPr lang="en-US" sz="1600" dirty="0" smtClean="0"/>
              <a:t>, K. (2011): The Willingness to Pay/Willingness to Accept Gap, the Endowment Effect, Subject Misconceptions, and Experimental Procedures for Eliciting Valuations: Reply. The American Economic Review, 101(2), str. 1012-1028.</a:t>
            </a:r>
          </a:p>
          <a:p>
            <a:r>
              <a:rPr lang="en-US" sz="1600" dirty="0" err="1" smtClean="0"/>
              <a:t>Isoni</a:t>
            </a:r>
            <a:r>
              <a:rPr lang="en-US" sz="1600" dirty="0" smtClean="0"/>
              <a:t>, A., </a:t>
            </a:r>
            <a:r>
              <a:rPr lang="en-US" sz="1600" dirty="0" err="1" smtClean="0"/>
              <a:t>Loomes</a:t>
            </a:r>
            <a:r>
              <a:rPr lang="en-US" sz="1600" dirty="0" smtClean="0"/>
              <a:t>, G., </a:t>
            </a:r>
            <a:r>
              <a:rPr lang="en-US" sz="1600" dirty="0" err="1" smtClean="0"/>
              <a:t>Sugden</a:t>
            </a:r>
            <a:r>
              <a:rPr lang="en-US" sz="1600" dirty="0" smtClean="0"/>
              <a:t>, R. (2011): The Willingness to Pay/Willingness to Accept Gap, the Endowment Effect, Subject Misconceptions, and Experimental Procedures for Eliciting Valuations: Comment. The American Economic Review, 101(2), str. 991-1011.</a:t>
            </a:r>
            <a:endParaRPr lang="cs-CZ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(Kumulativní) prospektová teorie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72955" y="1600200"/>
            <a:ext cx="8413845" cy="4525963"/>
          </a:xfrm>
        </p:spPr>
        <p:txBody>
          <a:bodyPr/>
          <a:lstStyle/>
          <a:p>
            <a:r>
              <a:rPr lang="en-US" sz="2800" dirty="0" smtClean="0"/>
              <a:t>Daniel </a:t>
            </a:r>
            <a:r>
              <a:rPr lang="en-US" sz="2800" dirty="0" err="1" smtClean="0"/>
              <a:t>Kahneman</a:t>
            </a:r>
            <a:r>
              <a:rPr lang="en-US" sz="2800" dirty="0" smtClean="0"/>
              <a:t>, Amos </a:t>
            </a:r>
            <a:r>
              <a:rPr lang="en-US" sz="2800" dirty="0" err="1" smtClean="0"/>
              <a:t>Tversky</a:t>
            </a:r>
            <a:r>
              <a:rPr lang="en-US" sz="2800" dirty="0" smtClean="0"/>
              <a:t> 1979 a 1992.</a:t>
            </a:r>
            <a:endParaRPr lang="cs-CZ" sz="2800" dirty="0" smtClean="0"/>
          </a:p>
          <a:p>
            <a:pPr lvl="1"/>
            <a:r>
              <a:rPr lang="cs-CZ" sz="2400" dirty="0" smtClean="0"/>
              <a:t>rozhodovací </a:t>
            </a:r>
            <a:r>
              <a:rPr lang="cs-CZ" sz="2400" dirty="0" err="1" smtClean="0"/>
              <a:t>frame</a:t>
            </a:r>
            <a:r>
              <a:rPr lang="cs-CZ" sz="2400" dirty="0" smtClean="0"/>
              <a:t> – jak je úloha vnímána; interakce osobních charakteristik, norem, zvyků a </a:t>
            </a:r>
            <a:r>
              <a:rPr lang="cs-CZ" sz="2400" b="1" dirty="0" smtClean="0"/>
              <a:t>formulace úlohy</a:t>
            </a:r>
            <a:endParaRPr lang="en-US" sz="2400" b="1" dirty="0" smtClean="0"/>
          </a:p>
          <a:p>
            <a:r>
              <a:rPr lang="en-US" sz="2800" dirty="0" err="1" smtClean="0"/>
              <a:t>Nesnaží</a:t>
            </a:r>
            <a:r>
              <a:rPr lang="en-US" sz="2800" dirty="0" smtClean="0"/>
              <a:t> se o </a:t>
            </a:r>
            <a:r>
              <a:rPr lang="en-US" altLang="en-US" sz="2800" dirty="0" smtClean="0"/>
              <a:t>“</a:t>
            </a:r>
            <a:r>
              <a:rPr lang="en-US" sz="2800" dirty="0" smtClean="0"/>
              <a:t>as if</a:t>
            </a:r>
            <a:r>
              <a:rPr lang="en-US" altLang="en-US" sz="2800" dirty="0" smtClean="0"/>
              <a:t>”</a:t>
            </a:r>
            <a:r>
              <a:rPr lang="en-US" sz="2800" dirty="0" smtClean="0"/>
              <a:t> </a:t>
            </a:r>
            <a:r>
              <a:rPr lang="en-US" sz="2800" dirty="0" err="1" smtClean="0"/>
              <a:t>modelování</a:t>
            </a:r>
            <a:r>
              <a:rPr lang="en-US" sz="2800" dirty="0" smtClean="0"/>
              <a:t>, ale o </a:t>
            </a:r>
            <a:r>
              <a:rPr lang="en-US" sz="2800" dirty="0" err="1" smtClean="0"/>
              <a:t>procedurální</a:t>
            </a:r>
            <a:r>
              <a:rPr lang="en-US" sz="2800" dirty="0" smtClean="0"/>
              <a:t> </a:t>
            </a:r>
            <a:r>
              <a:rPr lang="en-US" sz="2800" dirty="0" err="1" smtClean="0"/>
              <a:t>uchopení</a:t>
            </a:r>
            <a:r>
              <a:rPr lang="en-US" sz="2800" dirty="0" smtClean="0"/>
              <a:t> </a:t>
            </a:r>
            <a:r>
              <a:rPr lang="en-US" sz="2800" dirty="0" err="1" smtClean="0"/>
              <a:t>rozhodování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člověka</a:t>
            </a:r>
            <a:r>
              <a:rPr lang="en-US" sz="2800" dirty="0" smtClean="0"/>
              <a:t>, </a:t>
            </a:r>
            <a:r>
              <a:rPr lang="en-US" sz="2800" dirty="0" err="1" smtClean="0"/>
              <a:t>pohříchu</a:t>
            </a:r>
            <a:r>
              <a:rPr lang="en-US" sz="2800" dirty="0" smtClean="0"/>
              <a:t> </a:t>
            </a:r>
            <a:r>
              <a:rPr lang="en-US" sz="2800" dirty="0" err="1" smtClean="0"/>
              <a:t>často</a:t>
            </a:r>
            <a:r>
              <a:rPr lang="en-US" sz="2800" dirty="0" smtClean="0"/>
              <a:t> </a:t>
            </a:r>
            <a:r>
              <a:rPr lang="en-US" sz="2800" dirty="0" err="1" smtClean="0"/>
              <a:t>ústí</a:t>
            </a:r>
            <a:r>
              <a:rPr lang="en-US" sz="2800" dirty="0" smtClean="0"/>
              <a:t> do </a:t>
            </a:r>
            <a:r>
              <a:rPr lang="en-US" sz="2800" dirty="0" err="1" smtClean="0"/>
              <a:t>programu</a:t>
            </a:r>
            <a:r>
              <a:rPr lang="en-US" sz="2800" dirty="0" smtClean="0"/>
              <a:t> </a:t>
            </a:r>
            <a:r>
              <a:rPr lang="en-US" altLang="en-US" sz="2800" dirty="0" smtClean="0"/>
              <a:t>“</a:t>
            </a:r>
            <a:r>
              <a:rPr lang="en-US" altLang="ja-JP" sz="2800" dirty="0" err="1" smtClean="0"/>
              <a:t>heuristiky</a:t>
            </a:r>
            <a:r>
              <a:rPr lang="en-US" altLang="ja-JP" sz="2800" dirty="0" smtClean="0"/>
              <a:t> a </a:t>
            </a:r>
            <a:r>
              <a:rPr lang="en-US" altLang="ja-JP" sz="2800" dirty="0" err="1" smtClean="0"/>
              <a:t>chyby</a:t>
            </a:r>
            <a:r>
              <a:rPr lang="en-US" altLang="en-US" sz="2800" dirty="0" smtClean="0"/>
              <a:t>”</a:t>
            </a:r>
            <a:r>
              <a:rPr lang="en-US" altLang="ja-JP" sz="2800" dirty="0" smtClean="0"/>
              <a:t>.</a:t>
            </a:r>
          </a:p>
          <a:p>
            <a:pPr lvl="1"/>
            <a:r>
              <a:rPr lang="en-US" sz="2400" dirty="0" smtClean="0"/>
              <a:t>1. </a:t>
            </a:r>
            <a:r>
              <a:rPr lang="en-US" sz="2400" dirty="0" err="1" smtClean="0"/>
              <a:t>Editace</a:t>
            </a:r>
            <a:r>
              <a:rPr lang="en-US" sz="2400" dirty="0" smtClean="0"/>
              <a:t> (</a:t>
            </a:r>
            <a:r>
              <a:rPr lang="cs-CZ" sz="2400" dirty="0" smtClean="0"/>
              <a:t>vytvoření mentální reprezentace úlohy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err="1" smtClean="0"/>
              <a:t>Kódování</a:t>
            </a:r>
            <a:r>
              <a:rPr lang="en-US" sz="2000" dirty="0" smtClean="0"/>
              <a:t> (k </a:t>
            </a:r>
            <a:r>
              <a:rPr lang="cs-CZ" sz="2000" dirty="0" smtClean="0"/>
              <a:t>RB</a:t>
            </a:r>
            <a:r>
              <a:rPr lang="en-US" sz="2000" dirty="0" smtClean="0"/>
              <a:t>), </a:t>
            </a:r>
            <a:r>
              <a:rPr lang="en-US" sz="2000" dirty="0" err="1" smtClean="0"/>
              <a:t>kombinace</a:t>
            </a:r>
            <a:r>
              <a:rPr lang="cs-CZ" sz="2000" dirty="0" smtClean="0"/>
              <a:t> (25%, 200,-; 25%, 200,-) je (50%, 200,-)</a:t>
            </a:r>
            <a:r>
              <a:rPr lang="en-US" sz="2000" dirty="0" smtClean="0"/>
              <a:t>, </a:t>
            </a:r>
            <a:r>
              <a:rPr lang="en-US" sz="2000" dirty="0" err="1" smtClean="0"/>
              <a:t>segregace</a:t>
            </a:r>
            <a:r>
              <a:rPr lang="cs-CZ" sz="2000" dirty="0" smtClean="0"/>
              <a:t> (80%, 300,-; 20%, 200,-) je (100%, 200,-; 20%, 100,-)</a:t>
            </a:r>
            <a:r>
              <a:rPr lang="en-US" sz="2000" dirty="0" smtClean="0"/>
              <a:t>, </a:t>
            </a:r>
            <a:r>
              <a:rPr lang="en-US" sz="2000" dirty="0" err="1" smtClean="0"/>
              <a:t>zrušení</a:t>
            </a:r>
            <a:r>
              <a:rPr lang="en-US" sz="2000" dirty="0" smtClean="0"/>
              <a:t>, </a:t>
            </a:r>
            <a:r>
              <a:rPr lang="en-US" sz="2000" dirty="0" err="1" smtClean="0"/>
              <a:t>zjednodušení</a:t>
            </a:r>
            <a:r>
              <a:rPr lang="en-US" sz="2000" dirty="0" smtClean="0"/>
              <a:t>, </a:t>
            </a:r>
            <a:r>
              <a:rPr lang="en-US" sz="2000" dirty="0" err="1" smtClean="0"/>
              <a:t>určení</a:t>
            </a:r>
            <a:r>
              <a:rPr lang="en-US" sz="2000" dirty="0" smtClean="0"/>
              <a:t> dominance.</a:t>
            </a:r>
          </a:p>
          <a:p>
            <a:pPr lvl="1"/>
            <a:r>
              <a:rPr lang="en-US" sz="2400" dirty="0" smtClean="0"/>
              <a:t>2. </a:t>
            </a:r>
            <a:r>
              <a:rPr lang="en-US" sz="2400" dirty="0" err="1" smtClean="0"/>
              <a:t>Hodnocení</a:t>
            </a:r>
            <a:r>
              <a:rPr lang="en-US" sz="2400" dirty="0" smtClean="0"/>
              <a:t> (</a:t>
            </a:r>
            <a:r>
              <a:rPr lang="en-US" sz="2400" dirty="0" err="1" smtClean="0"/>
              <a:t>výsledků</a:t>
            </a:r>
            <a:r>
              <a:rPr lang="en-US" sz="2400" dirty="0" smtClean="0"/>
              <a:t>): V(x)=v(x)π(p)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dirty="0" err="1" smtClean="0">
                <a:ea typeface="ＭＳ Ｐゴシック" pitchFamily="34" charset="-128"/>
              </a:rPr>
              <a:t>Framing</a:t>
            </a:r>
            <a:r>
              <a:rPr lang="cs-CZ" sz="2800" dirty="0" smtClean="0">
                <a:ea typeface="ＭＳ Ｐゴシック" pitchFamily="34" charset="-128"/>
              </a:rPr>
              <a:t> jako vytvoření mentální reprezentace vs. </a:t>
            </a:r>
            <a:r>
              <a:rPr lang="cs-CZ" sz="2800" dirty="0" err="1" smtClean="0">
                <a:ea typeface="ＭＳ Ｐゴシック" pitchFamily="34" charset="-128"/>
              </a:rPr>
              <a:t>framing</a:t>
            </a:r>
            <a:r>
              <a:rPr lang="cs-CZ" sz="2800" dirty="0" smtClean="0">
                <a:ea typeface="ＭＳ Ｐゴシック" pitchFamily="34" charset="-128"/>
              </a:rPr>
              <a:t> jako navedení k vytvoření specifické reprezentace</a:t>
            </a: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39938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55118" b="-55118"/>
          <a:stretch>
            <a:fillRect/>
          </a:stretch>
        </p:blipFill>
        <p:spPr>
          <a:xfrm>
            <a:off x="4714876" y="2117748"/>
            <a:ext cx="4038600" cy="4525962"/>
          </a:xfrm>
        </p:spPr>
      </p:pic>
      <p:pic>
        <p:nvPicPr>
          <p:cNvPr id="3993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5917" b="-5917"/>
          <a:stretch>
            <a:fillRect/>
          </a:stretch>
        </p:blipFill>
        <p:spPr>
          <a:xfrm>
            <a:off x="285720" y="1117615"/>
            <a:ext cx="4038600" cy="4525963"/>
          </a:xfrm>
        </p:spPr>
      </p:pic>
      <p:sp>
        <p:nvSpPr>
          <p:cNvPr id="9" name="Rectangle 8"/>
          <p:cNvSpPr/>
          <p:nvPr/>
        </p:nvSpPr>
        <p:spPr>
          <a:xfrm>
            <a:off x="4857752" y="1534057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Ale pokud se problém označí jako „test statistiky“ efekt (původního) </a:t>
            </a:r>
            <a:r>
              <a:rPr lang="cs-CZ" sz="2000" dirty="0" err="1" smtClean="0"/>
              <a:t>framingu</a:t>
            </a:r>
            <a:r>
              <a:rPr lang="cs-CZ" sz="2000" dirty="0" smtClean="0"/>
              <a:t> se ztrácí (</a:t>
            </a:r>
            <a:r>
              <a:rPr lang="cs-CZ" sz="2000" dirty="0" err="1" smtClean="0"/>
              <a:t>Bless</a:t>
            </a:r>
            <a:r>
              <a:rPr lang="cs-CZ" sz="2000" dirty="0" smtClean="0"/>
              <a:t> </a:t>
            </a:r>
            <a:r>
              <a:rPr lang="cs-CZ" sz="2000" dirty="0" err="1" smtClean="0"/>
              <a:t>et</a:t>
            </a:r>
            <a:r>
              <a:rPr lang="cs-CZ" sz="2000" dirty="0" smtClean="0"/>
              <a:t> </a:t>
            </a:r>
            <a:r>
              <a:rPr lang="cs-CZ" sz="2000" dirty="0" err="1" smtClean="0"/>
              <a:t>al</a:t>
            </a:r>
            <a:r>
              <a:rPr lang="cs-CZ" sz="2000" dirty="0" smtClean="0"/>
              <a:t>., 1998)</a:t>
            </a:r>
            <a:endParaRPr lang="cs-CZ" sz="2000" dirty="0"/>
          </a:p>
        </p:txBody>
      </p:sp>
      <p:sp>
        <p:nvSpPr>
          <p:cNvPr id="8" name="Up Arrow 7"/>
          <p:cNvSpPr/>
          <p:nvPr/>
        </p:nvSpPr>
        <p:spPr>
          <a:xfrm>
            <a:off x="900749" y="5643578"/>
            <a:ext cx="3057099" cy="10001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72 vs. 28 %</a:t>
            </a:r>
            <a:endParaRPr lang="cs-CZ" dirty="0"/>
          </a:p>
        </p:txBody>
      </p:sp>
      <p:sp>
        <p:nvSpPr>
          <p:cNvPr id="10" name="Up Arrow 9"/>
          <p:cNvSpPr/>
          <p:nvPr/>
        </p:nvSpPr>
        <p:spPr>
          <a:xfrm>
            <a:off x="5024650" y="5643578"/>
            <a:ext cx="3057099" cy="10001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22 vs. 78 %</a:t>
            </a:r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1E09-19BB-437A-B4FC-287405BED4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V(x)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FF0000"/>
                </a:solidFill>
              </a:rPr>
              <a:t>1) </a:t>
            </a:r>
            <a:r>
              <a:rPr lang="en-US" i="1" dirty="0" err="1" smtClean="0">
                <a:solidFill>
                  <a:srgbClr val="FF0000"/>
                </a:solidFill>
              </a:rPr>
              <a:t>Referenční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bod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cs-CZ" i="1" dirty="0" smtClean="0">
                <a:solidFill>
                  <a:srgbClr val="FF0000"/>
                </a:solidFill>
              </a:rPr>
              <a:t>2) </a:t>
            </a:r>
            <a:r>
              <a:rPr lang="en-US" i="1" dirty="0" err="1" smtClean="0">
                <a:solidFill>
                  <a:srgbClr val="FF0000"/>
                </a:solidFill>
              </a:rPr>
              <a:t>averze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ztrátě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cs-CZ" i="1" dirty="0" smtClean="0">
                <a:solidFill>
                  <a:srgbClr val="FF0000"/>
                </a:solidFill>
              </a:rPr>
              <a:t>3) </a:t>
            </a:r>
            <a:r>
              <a:rPr lang="en-US" i="1" dirty="0" err="1" smtClean="0">
                <a:solidFill>
                  <a:srgbClr val="FF0000"/>
                </a:solidFill>
              </a:rPr>
              <a:t>klesající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mezní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citlivost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 </a:t>
            </a:r>
            <a:r>
              <a:rPr lang="cs-CZ" dirty="0" smtClean="0"/>
              <a:t>4) </a:t>
            </a:r>
            <a:r>
              <a:rPr lang="en-US" dirty="0" err="1" smtClean="0"/>
              <a:t>vážení</a:t>
            </a:r>
            <a:r>
              <a:rPr lang="en-US" dirty="0" smtClean="0"/>
              <a:t> </a:t>
            </a:r>
            <a:r>
              <a:rPr lang="en-US" dirty="0" err="1" smtClean="0"/>
              <a:t>pravděpodobností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Prospekt</a:t>
            </a:r>
            <a:r>
              <a:rPr lang="cs-CZ" dirty="0" smtClean="0"/>
              <a:t> </a:t>
            </a:r>
            <a:r>
              <a:rPr lang="en-US" dirty="0" smtClean="0"/>
              <a:t>=</a:t>
            </a:r>
            <a:r>
              <a:rPr lang="cs-CZ" dirty="0" smtClean="0"/>
              <a:t> </a:t>
            </a:r>
            <a:r>
              <a:rPr lang="en-US" dirty="0" err="1" smtClean="0"/>
              <a:t>Vyhlídka</a:t>
            </a:r>
            <a:r>
              <a:rPr lang="en-US" dirty="0" smtClean="0"/>
              <a:t> (x, </a:t>
            </a:r>
            <a:r>
              <a:rPr lang="en-US" i="1" dirty="0" smtClean="0"/>
              <a:t>p</a:t>
            </a:r>
            <a:r>
              <a:rPr lang="en-US" dirty="0" smtClean="0"/>
              <a:t>; y, </a:t>
            </a:r>
            <a:r>
              <a:rPr lang="en-US" i="1" dirty="0" smtClean="0"/>
              <a:t>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x </a:t>
            </a:r>
            <a:r>
              <a:rPr lang="en-US" dirty="0" err="1" smtClean="0"/>
              <a:t>získáme</a:t>
            </a:r>
            <a:r>
              <a:rPr lang="en-US" dirty="0" smtClean="0"/>
              <a:t> s </a:t>
            </a:r>
            <a:r>
              <a:rPr lang="en-US" i="1" dirty="0" smtClean="0"/>
              <a:t>p</a:t>
            </a:r>
            <a:r>
              <a:rPr lang="en-US" dirty="0" smtClean="0"/>
              <a:t>, y </a:t>
            </a:r>
            <a:r>
              <a:rPr lang="en-US" dirty="0" err="1" smtClean="0"/>
              <a:t>získáme</a:t>
            </a:r>
            <a:r>
              <a:rPr lang="en-US" dirty="0" smtClean="0"/>
              <a:t> s </a:t>
            </a:r>
            <a:r>
              <a:rPr lang="en-US" i="1" dirty="0" smtClean="0"/>
              <a:t>q</a:t>
            </a:r>
            <a:r>
              <a:rPr lang="en-US" dirty="0" smtClean="0"/>
              <a:t>, 0 </a:t>
            </a:r>
            <a:r>
              <a:rPr lang="en-US" dirty="0" err="1" smtClean="0"/>
              <a:t>získáme</a:t>
            </a:r>
            <a:r>
              <a:rPr lang="en-US" dirty="0" smtClean="0"/>
              <a:t> s 1-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i="1" dirty="0" smtClean="0"/>
              <a:t>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V(x, p; y, q)</a:t>
            </a:r>
            <a:r>
              <a:rPr lang="cs-CZ" dirty="0" smtClean="0"/>
              <a:t> </a:t>
            </a:r>
            <a:r>
              <a:rPr lang="en-US" dirty="0" smtClean="0"/>
              <a:t>=</a:t>
            </a:r>
            <a:r>
              <a:rPr lang="cs-CZ" dirty="0" smtClean="0"/>
              <a:t> </a:t>
            </a:r>
            <a:r>
              <a:rPr lang="en-US" dirty="0" smtClean="0"/>
              <a:t>π(p)v(x)</a:t>
            </a:r>
            <a:r>
              <a:rPr lang="cs-CZ" dirty="0" smtClean="0"/>
              <a:t> </a:t>
            </a:r>
            <a:r>
              <a:rPr lang="en-US" dirty="0" smtClean="0"/>
              <a:t>+</a:t>
            </a:r>
            <a:r>
              <a:rPr lang="cs-CZ" dirty="0" smtClean="0"/>
              <a:t> </a:t>
            </a:r>
            <a:r>
              <a:rPr lang="en-US" dirty="0" smtClean="0"/>
              <a:t>π(q)v(y) </a:t>
            </a:r>
            <a:endParaRPr lang="cs-CZ" dirty="0" smtClean="0"/>
          </a:p>
          <a:p>
            <a:pPr lvl="2"/>
            <a:r>
              <a:rPr lang="en-US" dirty="0" err="1" smtClean="0"/>
              <a:t>při</a:t>
            </a:r>
            <a:r>
              <a:rPr lang="en-US" dirty="0" smtClean="0"/>
              <a:t> v(0)=0, π(0)=0, π(1)=1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E7A3-1F81-4973-99BC-33FC18E149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Referenční bod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000" dirty="0" err="1" smtClean="0"/>
              <a:t>Veškeré</a:t>
            </a:r>
            <a:r>
              <a:rPr lang="en-US" sz="2000" dirty="0" smtClean="0"/>
              <a:t> </a:t>
            </a:r>
            <a:r>
              <a:rPr lang="en-US" sz="2000" dirty="0" err="1" smtClean="0"/>
              <a:t>jednání</a:t>
            </a:r>
            <a:r>
              <a:rPr lang="en-US" sz="2000" dirty="0" smtClean="0"/>
              <a:t> je </a:t>
            </a:r>
            <a:r>
              <a:rPr lang="en-US" sz="2000" dirty="0" err="1" smtClean="0"/>
              <a:t>porovnáváno</a:t>
            </a:r>
            <a:r>
              <a:rPr lang="en-US" sz="2000" dirty="0" smtClean="0"/>
              <a:t> k </a:t>
            </a:r>
            <a:r>
              <a:rPr lang="en-US" sz="2000" b="1" dirty="0" err="1" smtClean="0">
                <a:solidFill>
                  <a:srgbClr val="FF0000"/>
                </a:solidFill>
              </a:rPr>
              <a:t>referenčnímu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bodu</a:t>
            </a:r>
            <a:r>
              <a:rPr lang="en-US" sz="2000" dirty="0" smtClean="0"/>
              <a:t> (</a:t>
            </a:r>
            <a:r>
              <a:rPr lang="en-US" sz="2000" dirty="0" err="1" smtClean="0"/>
              <a:t>tj</a:t>
            </a:r>
            <a:r>
              <a:rPr lang="en-US" sz="2000" dirty="0" smtClean="0"/>
              <a:t>. </a:t>
            </a:r>
            <a:r>
              <a:rPr lang="en-US" sz="2000" dirty="0" err="1" smtClean="0"/>
              <a:t>nikoliv</a:t>
            </a:r>
            <a:r>
              <a:rPr lang="en-US" sz="2000" dirty="0" smtClean="0"/>
              <a:t> k </a:t>
            </a:r>
            <a:r>
              <a:rPr lang="en-US" altLang="en-US" sz="2000" dirty="0" smtClean="0"/>
              <a:t>“</a:t>
            </a:r>
            <a:r>
              <a:rPr lang="en-US" altLang="ja-JP" sz="2000" dirty="0" err="1" smtClean="0"/>
              <a:t>výsledku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jako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takovému</a:t>
            </a:r>
            <a:r>
              <a:rPr lang="en-US" altLang="en-US" sz="2000" dirty="0" smtClean="0"/>
              <a:t>”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či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celkovým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průměrným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atd</a:t>
            </a:r>
            <a:r>
              <a:rPr lang="en-US" altLang="ja-JP" sz="2000" dirty="0" smtClean="0"/>
              <a:t>. </a:t>
            </a:r>
            <a:r>
              <a:rPr lang="en-US" altLang="ja-JP" sz="2000" dirty="0" err="1" smtClean="0"/>
              <a:t>hodnotám</a:t>
            </a:r>
            <a:r>
              <a:rPr lang="en-US" altLang="ja-JP" sz="2000" dirty="0" smtClean="0"/>
              <a:t>) – </a:t>
            </a:r>
            <a:r>
              <a:rPr lang="en-US" altLang="ja-JP" sz="2000" dirty="0" err="1" smtClean="0"/>
              <a:t>hodnotová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funkce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nato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měří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odchylky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od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referenčního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bodu</a:t>
            </a:r>
            <a:r>
              <a:rPr lang="en-US" altLang="ja-JP" sz="2000" dirty="0" smtClean="0"/>
              <a:t>.</a:t>
            </a:r>
            <a:endParaRPr lang="cs-CZ" altLang="ja-JP" sz="2000" dirty="0" smtClean="0"/>
          </a:p>
          <a:p>
            <a:r>
              <a:rPr lang="cs-CZ" altLang="ja-JP" sz="2000" dirty="0" smtClean="0"/>
              <a:t>Lidé  jsou  ovlivňováni  změnami,  nikoliv  nutně  absolutní  úrovní. Hra/vyhlídka:  (66%  zisk  100,‐;  33%  ztráta  100,‐)</a:t>
            </a:r>
          </a:p>
          <a:p>
            <a:pPr lvl="1"/>
            <a:r>
              <a:rPr lang="pl-PL" altLang="ja-JP" sz="1800" dirty="0" smtClean="0"/>
              <a:t>EUT:  0,66 x U(W+100,‐) + 0,33 x U(W‐100,‐)</a:t>
            </a:r>
          </a:p>
          <a:p>
            <a:pPr lvl="1"/>
            <a:r>
              <a:rPr lang="el-GR" altLang="ja-JP" sz="1800" dirty="0" smtClean="0"/>
              <a:t>PT:  π(0,66) x V(100,‐) + π(0,33) x V(‐100,‐)</a:t>
            </a:r>
            <a:endParaRPr lang="cs-CZ" altLang="ja-JP" sz="1800" dirty="0" smtClean="0"/>
          </a:p>
          <a:p>
            <a:r>
              <a:rPr lang="en-US" sz="2000" dirty="0" smtClean="0"/>
              <a:t>Status quo, </a:t>
            </a:r>
            <a:r>
              <a:rPr lang="en-US" sz="2000" b="1" dirty="0" err="1" smtClean="0">
                <a:solidFill>
                  <a:srgbClr val="FF0000"/>
                </a:solidFill>
              </a:rPr>
              <a:t>očekávání</a:t>
            </a:r>
            <a:r>
              <a:rPr lang="en-US" sz="2000" i="1" dirty="0" smtClean="0"/>
              <a:t>,</a:t>
            </a:r>
            <a:r>
              <a:rPr lang="en-US" sz="2000" dirty="0" smtClean="0"/>
              <a:t> (</a:t>
            </a:r>
            <a:r>
              <a:rPr lang="en-US" sz="2000" dirty="0" err="1" smtClean="0"/>
              <a:t>sociální</a:t>
            </a:r>
            <a:r>
              <a:rPr lang="en-US" sz="2000" dirty="0" smtClean="0"/>
              <a:t>) </a:t>
            </a:r>
            <a:r>
              <a:rPr lang="en-US" sz="2000" dirty="0" err="1" smtClean="0"/>
              <a:t>okolí</a:t>
            </a:r>
            <a:r>
              <a:rPr lang="en-US" sz="2000" dirty="0" smtClean="0"/>
              <a:t> … </a:t>
            </a:r>
            <a:r>
              <a:rPr lang="en-US" sz="2000" dirty="0" smtClean="0"/>
              <a:t>(?)</a:t>
            </a:r>
            <a:r>
              <a:rPr lang="cs-CZ" sz="2000" dirty="0" smtClean="0"/>
              <a:t>, vždy problém adaptace („lístek/peníze na vstup do divadla“ vizte dále „mentální účetnictví“).</a:t>
            </a:r>
            <a:endParaRPr lang="en-US" sz="2000" dirty="0" smtClean="0"/>
          </a:p>
          <a:p>
            <a:endParaRPr lang="cs-CZ" sz="1600" dirty="0" smtClean="0"/>
          </a:p>
          <a:p>
            <a:r>
              <a:rPr lang="en-US" sz="1600" dirty="0" err="1" smtClean="0"/>
              <a:t>Jak</a:t>
            </a:r>
            <a:r>
              <a:rPr lang="en-US" sz="1600" dirty="0" smtClean="0"/>
              <a:t> </a:t>
            </a:r>
            <a:r>
              <a:rPr lang="en-US" sz="1600" dirty="0" smtClean="0"/>
              <a:t>se </a:t>
            </a:r>
            <a:r>
              <a:rPr lang="en-US" sz="1600" dirty="0" err="1" smtClean="0"/>
              <a:t>zachovat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err="1" smtClean="0"/>
              <a:t>čelíte-li</a:t>
            </a:r>
            <a:r>
              <a:rPr lang="en-US" sz="1600" dirty="0" smtClean="0"/>
              <a:t> </a:t>
            </a:r>
            <a:r>
              <a:rPr lang="en-US" sz="1600" dirty="0" err="1" smtClean="0"/>
              <a:t>výčitce</a:t>
            </a:r>
            <a:r>
              <a:rPr lang="en-US" sz="1600" dirty="0" smtClean="0"/>
              <a:t>, </a:t>
            </a:r>
            <a:r>
              <a:rPr lang="en-US" sz="1600" dirty="0" err="1" smtClean="0"/>
              <a:t>že</a:t>
            </a:r>
            <a:r>
              <a:rPr lang="en-US" sz="1600" dirty="0" smtClean="0"/>
              <a:t> </a:t>
            </a:r>
            <a:r>
              <a:rPr lang="en-US" sz="1600" dirty="0" err="1" smtClean="0"/>
              <a:t>máte</a:t>
            </a:r>
            <a:r>
              <a:rPr lang="en-US" sz="1600" dirty="0" smtClean="0"/>
              <a:t> v </a:t>
            </a:r>
            <a:r>
              <a:rPr lang="en-US" sz="1600" dirty="0" err="1" smtClean="0"/>
              <a:t>pokoji</a:t>
            </a:r>
            <a:r>
              <a:rPr lang="en-US" sz="1600" dirty="0" smtClean="0"/>
              <a:t> </a:t>
            </a:r>
            <a:r>
              <a:rPr lang="en-US" sz="1600" dirty="0" err="1" smtClean="0"/>
              <a:t>nepořádek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čelíte-li</a:t>
            </a:r>
            <a:r>
              <a:rPr lang="en-US" sz="1600" dirty="0" smtClean="0"/>
              <a:t> </a:t>
            </a:r>
            <a:r>
              <a:rPr lang="en-US" sz="1600" dirty="0" err="1" smtClean="0"/>
              <a:t>výčitce</a:t>
            </a:r>
            <a:r>
              <a:rPr lang="en-US" sz="1600" dirty="0" smtClean="0"/>
              <a:t>, </a:t>
            </a:r>
            <a:r>
              <a:rPr lang="en-US" sz="1600" dirty="0" err="1" smtClean="0"/>
              <a:t>že</a:t>
            </a:r>
            <a:r>
              <a:rPr lang="en-US" sz="1600" dirty="0" smtClean="0"/>
              <a:t> </a:t>
            </a:r>
            <a:r>
              <a:rPr lang="en-US" sz="1600" dirty="0" err="1" smtClean="0"/>
              <a:t>netrávíte</a:t>
            </a:r>
            <a:r>
              <a:rPr lang="en-US" sz="1600" dirty="0" smtClean="0"/>
              <a:t> s </a:t>
            </a:r>
            <a:r>
              <a:rPr lang="en-US" sz="1600" dirty="0" err="1" smtClean="0"/>
              <a:t>parnerem</a:t>
            </a:r>
            <a:r>
              <a:rPr lang="en-US" sz="1600" dirty="0" smtClean="0"/>
              <a:t>/</a:t>
            </a:r>
            <a:r>
              <a:rPr lang="en-US" sz="1600" dirty="0" err="1" smtClean="0"/>
              <a:t>kou</a:t>
            </a:r>
            <a:r>
              <a:rPr lang="en-US" sz="1600" dirty="0" smtClean="0"/>
              <a:t> </a:t>
            </a:r>
            <a:r>
              <a:rPr lang="en-US" sz="1600" dirty="0" err="1" smtClean="0"/>
              <a:t>dostatek</a:t>
            </a:r>
            <a:r>
              <a:rPr lang="en-US" sz="1600" dirty="0" smtClean="0"/>
              <a:t> </a:t>
            </a:r>
            <a:r>
              <a:rPr lang="en-US" sz="1600" dirty="0" err="1" smtClean="0"/>
              <a:t>času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nevážíte-li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…? </a:t>
            </a:r>
            <a:r>
              <a:rPr lang="en-US" sz="1600" dirty="0" err="1" smtClean="0"/>
              <a:t>Jste</a:t>
            </a:r>
            <a:r>
              <a:rPr lang="en-US" sz="1600" dirty="0" smtClean="0"/>
              <a:t> </a:t>
            </a:r>
            <a:r>
              <a:rPr lang="en-US" sz="1600" dirty="0" err="1" smtClean="0"/>
              <a:t>příliš</a:t>
            </a:r>
            <a:r>
              <a:rPr lang="en-US" sz="1600" dirty="0" smtClean="0"/>
              <a:t> </a:t>
            </a:r>
            <a:r>
              <a:rPr lang="en-US" sz="1600" dirty="0" err="1" smtClean="0"/>
              <a:t>optimističtí</a:t>
            </a:r>
            <a:r>
              <a:rPr lang="en-US" sz="1600" dirty="0" smtClean="0"/>
              <a:t>? [</a:t>
            </a:r>
            <a:r>
              <a:rPr lang="en-US" sz="1600" dirty="0" err="1" smtClean="0"/>
              <a:t>Inspirace</a:t>
            </a:r>
            <a:r>
              <a:rPr lang="en-US" sz="1600" dirty="0" smtClean="0"/>
              <a:t> pro SP</a:t>
            </a:r>
            <a:r>
              <a:rPr lang="en-US" sz="1600" dirty="0" smtClean="0"/>
              <a:t>?]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CC: BY NC SA by Petr Houdek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14111</TotalTime>
  <Words>3634</Words>
  <Application>Microsoft Macintosh PowerPoint</Application>
  <PresentationFormat>On-screen Show (4:3)</PresentationFormat>
  <Paragraphs>371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APS300320  Heuristiky, zkreslení a iracionalita (v každodenní praxi)  Přednášející: Marek Vranka  </vt:lpstr>
      <vt:lpstr>Standardní ekonomický model</vt:lpstr>
      <vt:lpstr>Teorie očekávaného užitku</vt:lpstr>
      <vt:lpstr>Posuzování jako srovnávání</vt:lpstr>
      <vt:lpstr>Proč taxikáři pracují za deštivého počasí méně?</vt:lpstr>
      <vt:lpstr>(Kumulativní) prospektová teorie</vt:lpstr>
      <vt:lpstr>Framing jako vytvoření mentální reprezentace vs. framing jako navedení k vytvoření specifické reprezentace</vt:lpstr>
      <vt:lpstr>V(x)</vt:lpstr>
      <vt:lpstr>Referenční bod</vt:lpstr>
      <vt:lpstr>Averze ke ztrátě λ: v(x)&lt;-v(-x), x&gt;0</vt:lpstr>
      <vt:lpstr>Averze ke ztrátě λ: v(x)&lt;-v(-x), x&gt;0</vt:lpstr>
      <vt:lpstr>Averze ke ztrátě λ: v(x)&lt;-v(-x), x&gt;0</vt:lpstr>
      <vt:lpstr>Klesající mezní citlivost</vt:lpstr>
      <vt:lpstr>Tvar užitkové funkce</vt:lpstr>
      <vt:lpstr>Vážení pravděpodobností, π(p)</vt:lpstr>
      <vt:lpstr>Vážení pravděpodobností, π(p)</vt:lpstr>
      <vt:lpstr>Vážení pravděpodobností, π(p)</vt:lpstr>
      <vt:lpstr>Vážení pravděpodobností, π(p)</vt:lpstr>
      <vt:lpstr>Vážení pravděpodobností, π(p)</vt:lpstr>
      <vt:lpstr>Vážení pravděpodobností, π(p)</vt:lpstr>
      <vt:lpstr>Vážení pravděpodobností, π(p)</vt:lpstr>
      <vt:lpstr>Vážení pravděpodobností, w(p)</vt:lpstr>
      <vt:lpstr>Vážení pravděpodobností</vt:lpstr>
      <vt:lpstr>Náš experiment</vt:lpstr>
      <vt:lpstr>Čtyřdílné chování</vt:lpstr>
      <vt:lpstr>Potvrzení i mimo laboratoř</vt:lpstr>
      <vt:lpstr>Finance</vt:lpstr>
      <vt:lpstr>Pojištění</vt:lpstr>
      <vt:lpstr>Problémy</vt:lpstr>
      <vt:lpstr>Majetnický efekt</vt:lpstr>
      <vt:lpstr>Endowment effect</vt:lpstr>
      <vt:lpstr>(1) Pád Coaseova teorému: Cornellský trh hrníčků (Kahneman, Knetsch, Thaler, 1991)</vt:lpstr>
      <vt:lpstr>Křížící se indiferenční křivky</vt:lpstr>
      <vt:lpstr>Pozor na Johna Lista!</vt:lpstr>
      <vt:lpstr>Pozor na Johna Lista!</vt:lpstr>
      <vt:lpstr>EE – chyby v experimentálním designu?</vt:lpstr>
      <vt:lpstr>Kritika (Isoni, Loomes, Sugden, 2011)</vt:lpstr>
      <vt:lpstr>Další</vt:lpstr>
      <vt:lpstr>Mentální účetnictví</vt:lpstr>
      <vt:lpstr>Mentální účetníctví</vt:lpstr>
      <vt:lpstr>Mentální účetnictví</vt:lpstr>
      <vt:lpstr>Mentální účetnictví</vt:lpstr>
      <vt:lpstr>Hédonická editace</vt:lpstr>
      <vt:lpstr>Hédonická editace</vt:lpstr>
      <vt:lpstr>Hédonická editace</vt:lpstr>
      <vt:lpstr>Hédonická editace</vt:lpstr>
      <vt:lpstr>Hédonická editace</vt:lpstr>
      <vt:lpstr>HE + rozpočet bohatství</vt:lpstr>
      <vt:lpstr>Obchodní užitek, užitek ze získání</vt:lpstr>
      <vt:lpstr>Užitek ze získání</vt:lpstr>
      <vt:lpstr>Rozpočtování a (ne)zastupitelnost</vt:lpstr>
      <vt:lpstr>Rozpočet bohatství</vt:lpstr>
      <vt:lpstr>Konsolidovaná a segmentovaná cena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Marek A. Vranka</cp:lastModifiedBy>
  <cp:revision>365</cp:revision>
  <dcterms:created xsi:type="dcterms:W3CDTF">2010-04-13T10:47:41Z</dcterms:created>
  <dcterms:modified xsi:type="dcterms:W3CDTF">2013-03-22T10:10:45Z</dcterms:modified>
</cp:coreProperties>
</file>