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9" r:id="rId14"/>
    <p:sldId id="268" r:id="rId1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37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/>
          <p:cNvSpPr/>
          <p:nvPr/>
        </p:nvSpPr>
        <p:spPr bwMode="auto">
          <a:xfrm>
            <a:off x="0" y="-3175"/>
            <a:ext cx="12192000" cy="5203825"/>
          </a:xfrm>
          <a:custGeom>
            <a:avLst/>
            <a:gdLst/>
            <a:ahLst/>
            <a:cxnLst/>
            <a:rect l="0" t="0" r="r" b="b"/>
            <a:pathLst>
              <a:path w="5760" h="3278">
                <a:moveTo>
                  <a:pt x="5760" y="0"/>
                </a:moveTo>
                <a:lnTo>
                  <a:pt x="0" y="0"/>
                </a:lnTo>
                <a:lnTo>
                  <a:pt x="0" y="3090"/>
                </a:lnTo>
                <a:lnTo>
                  <a:pt x="943" y="3090"/>
                </a:lnTo>
                <a:lnTo>
                  <a:pt x="1123" y="3270"/>
                </a:lnTo>
                <a:lnTo>
                  <a:pt x="1123" y="3270"/>
                </a:lnTo>
                <a:lnTo>
                  <a:pt x="1127" y="3272"/>
                </a:lnTo>
                <a:lnTo>
                  <a:pt x="1133" y="3275"/>
                </a:lnTo>
                <a:lnTo>
                  <a:pt x="1139" y="3278"/>
                </a:lnTo>
                <a:lnTo>
                  <a:pt x="1144" y="3278"/>
                </a:lnTo>
                <a:lnTo>
                  <a:pt x="1150" y="3278"/>
                </a:lnTo>
                <a:lnTo>
                  <a:pt x="1155" y="3275"/>
                </a:lnTo>
                <a:lnTo>
                  <a:pt x="1161" y="3272"/>
                </a:lnTo>
                <a:lnTo>
                  <a:pt x="1165" y="3270"/>
                </a:lnTo>
                <a:lnTo>
                  <a:pt x="1345" y="3090"/>
                </a:lnTo>
                <a:lnTo>
                  <a:pt x="5760" y="3090"/>
                </a:lnTo>
                <a:lnTo>
                  <a:pt x="5760" y="0"/>
                </a:lnTo>
                <a:close/>
              </a:path>
            </a:pathLst>
          </a:custGeom>
          <a:ln/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0001" y="1449147"/>
            <a:ext cx="10572000" cy="2971051"/>
          </a:xfrm>
        </p:spPr>
        <p:txBody>
          <a:bodyPr/>
          <a:lstStyle>
            <a:lvl1pPr>
              <a:defRPr sz="54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10001" y="5280847"/>
            <a:ext cx="10572000" cy="434974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B9EBBA-996F-894A-B54A-D6246ED52CEA}" type="datetimeFigureOut">
              <a:rPr lang="en-US" dirty="0"/>
              <a:pPr/>
              <a:t>11/4/2019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atický obrázek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0000" y="4800600"/>
            <a:ext cx="10561418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15" name="Picture Placeholder 14"/>
          <p:cNvSpPr>
            <a:spLocks noGrp="1" noChangeAspect="1"/>
          </p:cNvSpPr>
          <p:nvPr>
            <p:ph type="pic" sz="quarter" idx="13"/>
          </p:nvPr>
        </p:nvSpPr>
        <p:spPr bwMode="auto">
          <a:xfrm>
            <a:off x="0" y="0"/>
            <a:ext cx="12192000" cy="4800600"/>
          </a:xfrm>
          <a:custGeom>
            <a:avLst/>
            <a:gdLst/>
            <a:ahLst/>
            <a:cxnLst/>
            <a:rect l="0" t="0" r="r" b="b"/>
            <a:pathLst>
              <a:path w="5760" h="3289">
                <a:moveTo>
                  <a:pt x="5760" y="0"/>
                </a:moveTo>
                <a:lnTo>
                  <a:pt x="0" y="0"/>
                </a:lnTo>
                <a:lnTo>
                  <a:pt x="0" y="3100"/>
                </a:lnTo>
                <a:lnTo>
                  <a:pt x="943" y="3100"/>
                </a:lnTo>
                <a:lnTo>
                  <a:pt x="1123" y="3281"/>
                </a:lnTo>
                <a:lnTo>
                  <a:pt x="1123" y="3281"/>
                </a:lnTo>
                <a:lnTo>
                  <a:pt x="1127" y="3283"/>
                </a:lnTo>
                <a:lnTo>
                  <a:pt x="1133" y="3286"/>
                </a:lnTo>
                <a:lnTo>
                  <a:pt x="1139" y="3289"/>
                </a:lnTo>
                <a:lnTo>
                  <a:pt x="1144" y="3289"/>
                </a:lnTo>
                <a:lnTo>
                  <a:pt x="1150" y="3289"/>
                </a:lnTo>
                <a:lnTo>
                  <a:pt x="1155" y="3286"/>
                </a:lnTo>
                <a:lnTo>
                  <a:pt x="1161" y="3283"/>
                </a:lnTo>
                <a:lnTo>
                  <a:pt x="1165" y="3281"/>
                </a:lnTo>
                <a:lnTo>
                  <a:pt x="1345" y="3100"/>
                </a:lnTo>
                <a:lnTo>
                  <a:pt x="5760" y="3100"/>
                </a:lnTo>
                <a:lnTo>
                  <a:pt x="5760" y="0"/>
                </a:lnTo>
                <a:close/>
              </a:path>
            </a:pathLst>
          </a:custGeom>
          <a:noFill/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numCol="1" anchor="t" anchorCtr="0" compatLnSpc="1">
            <a:prstTxWarp prst="textNoShape">
              <a:avLst/>
            </a:prstTxWarp>
            <a:normAutofit/>
          </a:bodyPr>
          <a:lstStyle>
            <a:lvl1pPr marL="0" indent="0" algn="ctr">
              <a:buFontTx/>
              <a:buNone/>
              <a:defRPr sz="1600"/>
            </a:lvl1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0000" y="5367338"/>
            <a:ext cx="10561418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C79C5D-2A6F-F04D-97DA-BEF2467B64E4}" type="datetimeFigureOut">
              <a:rPr lang="en-US" dirty="0"/>
              <a:pPr/>
              <a:t>11/4/2019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ce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6"/>
          <p:cNvSpPr>
            <a:spLocks noChangeAspect="1"/>
          </p:cNvSpPr>
          <p:nvPr/>
        </p:nvSpPr>
        <p:spPr bwMode="auto">
          <a:xfrm>
            <a:off x="631697" y="1081456"/>
            <a:ext cx="6332416" cy="3239188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0985" y="1238502"/>
            <a:ext cx="5893840" cy="2645912"/>
          </a:xfrm>
        </p:spPr>
        <p:txBody>
          <a:bodyPr anchor="b"/>
          <a:lstStyle>
            <a:lvl1pPr algn="l">
              <a:defRPr sz="4200" b="1" cap="none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3190" y="4443680"/>
            <a:ext cx="5891636" cy="713241"/>
          </a:xfrm>
        </p:spPr>
        <p:txBody>
          <a:bodyPr anchor="t">
            <a:no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9" name="Text Placeholder 5"/>
          <p:cNvSpPr>
            <a:spLocks noGrp="1"/>
          </p:cNvSpPr>
          <p:nvPr>
            <p:ph type="body" sz="quarter" idx="16"/>
          </p:nvPr>
        </p:nvSpPr>
        <p:spPr>
          <a:xfrm>
            <a:off x="7574642" y="1081456"/>
            <a:ext cx="3810001" cy="4075465"/>
          </a:xfrm>
        </p:spPr>
        <p:txBody>
          <a:bodyPr anchor="t"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A1846-DA80-1C48-A609-854EA85C59AD}" type="datetimeFigureOut">
              <a:rPr lang="en-US" dirty="0"/>
              <a:pPr/>
              <a:t>11/4/2019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6"/>
          <p:cNvSpPr>
            <a:spLocks noChangeAspect="1"/>
          </p:cNvSpPr>
          <p:nvPr/>
        </p:nvSpPr>
        <p:spPr bwMode="auto">
          <a:xfrm>
            <a:off x="1140884" y="2286585"/>
            <a:ext cx="4895115" cy="2503972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8" name="Title 1"/>
          <p:cNvSpPr>
            <a:spLocks noGrp="1"/>
          </p:cNvSpPr>
          <p:nvPr>
            <p:ph type="title"/>
          </p:nvPr>
        </p:nvSpPr>
        <p:spPr>
          <a:xfrm>
            <a:off x="1357089" y="2435957"/>
            <a:ext cx="4382521" cy="2007789"/>
          </a:xfrm>
        </p:spPr>
        <p:txBody>
          <a:bodyPr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6"/>
          </p:nvPr>
        </p:nvSpPr>
        <p:spPr>
          <a:xfrm>
            <a:off x="6156000" y="2286000"/>
            <a:ext cx="4880300" cy="2295525"/>
          </a:xfrm>
        </p:spPr>
        <p:txBody>
          <a:bodyPr anchor="t"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54567-0DE4-3F47-BF90-CB84690072F9}" type="datetimeFigureOut">
              <a:rPr lang="en-US" dirty="0"/>
              <a:pPr/>
              <a:t>11/4/2019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C52C72-DE31-F449-A4ED-4C594FD91407}" type="datetimeFigureOut">
              <a:rPr lang="en-US" dirty="0"/>
              <a:pPr/>
              <a:t>11/4/2019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6"/>
          <p:cNvSpPr>
            <a:spLocks noChangeAspect="1"/>
          </p:cNvSpPr>
          <p:nvPr/>
        </p:nvSpPr>
        <p:spPr bwMode="auto">
          <a:xfrm>
            <a:off x="7669651" y="446089"/>
            <a:ext cx="4522349" cy="5414962"/>
          </a:xfrm>
          <a:custGeom>
            <a:avLst/>
            <a:gdLst/>
            <a:ahLst/>
            <a:cxnLst/>
            <a:rect l="0" t="0" r="r" b="b"/>
            <a:pathLst>
              <a:path w="2879" h="4320">
                <a:moveTo>
                  <a:pt x="183" y="0"/>
                </a:moveTo>
                <a:lnTo>
                  <a:pt x="183" y="1197"/>
                </a:lnTo>
                <a:lnTo>
                  <a:pt x="8" y="1372"/>
                </a:lnTo>
                <a:lnTo>
                  <a:pt x="8" y="1372"/>
                </a:lnTo>
                <a:lnTo>
                  <a:pt x="6" y="1376"/>
                </a:lnTo>
                <a:lnTo>
                  <a:pt x="3" y="1382"/>
                </a:lnTo>
                <a:lnTo>
                  <a:pt x="0" y="1387"/>
                </a:lnTo>
                <a:lnTo>
                  <a:pt x="0" y="1393"/>
                </a:lnTo>
                <a:lnTo>
                  <a:pt x="0" y="1399"/>
                </a:lnTo>
                <a:lnTo>
                  <a:pt x="3" y="1404"/>
                </a:lnTo>
                <a:lnTo>
                  <a:pt x="6" y="1410"/>
                </a:lnTo>
                <a:lnTo>
                  <a:pt x="8" y="1414"/>
                </a:lnTo>
                <a:lnTo>
                  <a:pt x="183" y="1589"/>
                </a:lnTo>
                <a:lnTo>
                  <a:pt x="183" y="4320"/>
                </a:lnTo>
                <a:lnTo>
                  <a:pt x="2879" y="4320"/>
                </a:lnTo>
                <a:lnTo>
                  <a:pt x="2879" y="0"/>
                </a:lnTo>
                <a:lnTo>
                  <a:pt x="183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183540" y="586171"/>
            <a:ext cx="2494791" cy="5134798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10001" y="446089"/>
            <a:ext cx="6611540" cy="5414962"/>
          </a:xfrm>
        </p:spPr>
        <p:txBody>
          <a:bodyPr vert="eaVert" anchor="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62726E-379B-B349-9EED-81ED093FA806}" type="datetimeFigureOut">
              <a:rPr lang="en-US" dirty="0"/>
              <a:pPr/>
              <a:t>11/4/2019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0000" y="447188"/>
            <a:ext cx="10571998" cy="970450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18712" y="2222287"/>
            <a:ext cx="10554574" cy="3636511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A1323-8D79-1946-B0D7-40001CF92E9D}" type="datetimeFigureOut">
              <a:rPr lang="en-US" dirty="0"/>
              <a:pPr/>
              <a:t>11/4/2019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7"/>
          <p:cNvSpPr/>
          <p:nvPr/>
        </p:nvSpPr>
        <p:spPr bwMode="auto">
          <a:xfrm>
            <a:off x="0" y="1"/>
            <a:ext cx="12192000" cy="5203825"/>
          </a:xfrm>
          <a:custGeom>
            <a:avLst/>
            <a:gdLst/>
            <a:ahLst/>
            <a:cxnLst/>
            <a:rect l="0" t="0" r="r" b="b"/>
            <a:pathLst>
              <a:path w="5760" h="3278">
                <a:moveTo>
                  <a:pt x="0" y="0"/>
                </a:moveTo>
                <a:lnTo>
                  <a:pt x="5760" y="0"/>
                </a:lnTo>
                <a:lnTo>
                  <a:pt x="5760" y="3090"/>
                </a:lnTo>
                <a:lnTo>
                  <a:pt x="4817" y="3090"/>
                </a:lnTo>
                <a:lnTo>
                  <a:pt x="4637" y="3270"/>
                </a:lnTo>
                <a:lnTo>
                  <a:pt x="4637" y="3270"/>
                </a:lnTo>
                <a:lnTo>
                  <a:pt x="4633" y="3272"/>
                </a:lnTo>
                <a:lnTo>
                  <a:pt x="4627" y="3275"/>
                </a:lnTo>
                <a:lnTo>
                  <a:pt x="4621" y="3278"/>
                </a:lnTo>
                <a:lnTo>
                  <a:pt x="4616" y="3278"/>
                </a:lnTo>
                <a:lnTo>
                  <a:pt x="4610" y="3278"/>
                </a:lnTo>
                <a:lnTo>
                  <a:pt x="4605" y="3275"/>
                </a:lnTo>
                <a:lnTo>
                  <a:pt x="4599" y="3272"/>
                </a:lnTo>
                <a:lnTo>
                  <a:pt x="4595" y="3270"/>
                </a:lnTo>
                <a:lnTo>
                  <a:pt x="4415" y="3090"/>
                </a:lnTo>
                <a:lnTo>
                  <a:pt x="0" y="3090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ln>
            <a:headEnd/>
            <a:tailEnd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0000" y="2951396"/>
            <a:ext cx="10561418" cy="1468800"/>
          </a:xfrm>
        </p:spPr>
        <p:txBody>
          <a:bodyPr anchor="b"/>
          <a:lstStyle>
            <a:lvl1pPr algn="r">
              <a:defRPr sz="4800" b="1" cap="none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0000" y="5281201"/>
            <a:ext cx="10561418" cy="433955"/>
          </a:xfrm>
        </p:spPr>
        <p:txBody>
          <a:bodyPr anchor="t">
            <a:no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A1846-DA80-1C48-A609-854EA85C59AD}" type="datetimeFigureOut">
              <a:rPr lang="en-US" dirty="0"/>
              <a:pPr/>
              <a:t>11/4/2019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18712" y="2222287"/>
            <a:ext cx="5185873" cy="3638763"/>
          </a:xfrm>
        </p:spPr>
        <p:txBody>
          <a:bodyPr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7415" y="2222287"/>
            <a:ext cx="5194583" cy="3638764"/>
          </a:xfrm>
        </p:spPr>
        <p:txBody>
          <a:bodyPr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302355-E14B-8545-A8F8-0FE83CC9D524}" type="datetimeFigureOut">
              <a:rPr lang="en-US" dirty="0"/>
              <a:pPr/>
              <a:t>11/4/2019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4728" y="2174875"/>
            <a:ext cx="5189857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4729" y="2751138"/>
            <a:ext cx="5189856" cy="3109913"/>
          </a:xfrm>
        </p:spPr>
        <p:txBody>
          <a:bodyPr anchor="t"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7415" y="2174875"/>
            <a:ext cx="5194583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7415" y="2751138"/>
            <a:ext cx="5194583" cy="3109913"/>
          </a:xfrm>
        </p:spPr>
        <p:txBody>
          <a:bodyPr anchor="t"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640F58-564D-2B4F-AE67-E407BA4FCF45}" type="datetimeFigureOut">
              <a:rPr lang="en-US" dirty="0"/>
              <a:pPr/>
              <a:t>11/4/2019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3A34C8-038E-2045-AF43-DF7DBB8E0E9E}" type="datetimeFigureOut">
              <a:rPr lang="en-US" dirty="0"/>
              <a:pPr/>
              <a:t>11/4/2019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18C68F-D26B-8F47-958C-23B49CF8A634}" type="datetimeFigureOut">
              <a:rPr lang="en-US" dirty="0"/>
              <a:pPr/>
              <a:t>11/4/2019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6"/>
          <p:cNvSpPr>
            <a:spLocks noChangeAspect="1"/>
          </p:cNvSpPr>
          <p:nvPr/>
        </p:nvSpPr>
        <p:spPr bwMode="auto">
          <a:xfrm>
            <a:off x="1073151" y="446087"/>
            <a:ext cx="3547533" cy="1814651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3151" y="446088"/>
            <a:ext cx="3547533" cy="1618396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55633" y="446088"/>
            <a:ext cx="6252633" cy="5414963"/>
          </a:xfrm>
        </p:spPr>
        <p:txBody>
          <a:bodyPr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3151" y="2260738"/>
            <a:ext cx="3547533" cy="360031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DF5E60-9974-AC48-9591-99C2BB44B7CF}" type="datetimeFigureOut">
              <a:rPr lang="en-US" dirty="0"/>
              <a:pPr/>
              <a:t>11/4/2019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4728" y="727522"/>
            <a:ext cx="4852988" cy="1617163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9" name="Picture Placeholder 11"/>
          <p:cNvSpPr>
            <a:spLocks noGrp="1" noChangeAspect="1"/>
          </p:cNvSpPr>
          <p:nvPr>
            <p:ph type="pic" sz="quarter" idx="13"/>
          </p:nvPr>
        </p:nvSpPr>
        <p:spPr bwMode="auto">
          <a:xfrm>
            <a:off x="6098117" y="0"/>
            <a:ext cx="6093883" cy="6858000"/>
          </a:xfrm>
          <a:custGeom>
            <a:avLst/>
            <a:gdLst/>
            <a:ahLst/>
            <a:cxnLst/>
            <a:rect l="0" t="0" r="r" b="b"/>
            <a:pathLst>
              <a:path w="2879" h="4320">
                <a:moveTo>
                  <a:pt x="183" y="0"/>
                </a:moveTo>
                <a:lnTo>
                  <a:pt x="183" y="1197"/>
                </a:lnTo>
                <a:lnTo>
                  <a:pt x="8" y="1372"/>
                </a:lnTo>
                <a:lnTo>
                  <a:pt x="8" y="1372"/>
                </a:lnTo>
                <a:lnTo>
                  <a:pt x="6" y="1376"/>
                </a:lnTo>
                <a:lnTo>
                  <a:pt x="3" y="1382"/>
                </a:lnTo>
                <a:lnTo>
                  <a:pt x="0" y="1387"/>
                </a:lnTo>
                <a:lnTo>
                  <a:pt x="0" y="1393"/>
                </a:lnTo>
                <a:lnTo>
                  <a:pt x="0" y="1399"/>
                </a:lnTo>
                <a:lnTo>
                  <a:pt x="3" y="1404"/>
                </a:lnTo>
                <a:lnTo>
                  <a:pt x="6" y="1410"/>
                </a:lnTo>
                <a:lnTo>
                  <a:pt x="8" y="1414"/>
                </a:lnTo>
                <a:lnTo>
                  <a:pt x="183" y="1589"/>
                </a:lnTo>
                <a:lnTo>
                  <a:pt x="183" y="4320"/>
                </a:lnTo>
                <a:lnTo>
                  <a:pt x="2879" y="4320"/>
                </a:lnTo>
                <a:lnTo>
                  <a:pt x="2879" y="0"/>
                </a:lnTo>
                <a:lnTo>
                  <a:pt x="183" y="0"/>
                </a:lnTo>
                <a:close/>
              </a:path>
            </a:pathLst>
          </a:custGeom>
          <a:noFill/>
          <a:ln w="9525">
            <a:solidFill>
              <a:schemeClr val="tx2"/>
            </a:solidFill>
            <a:round/>
            <a:headEnd/>
            <a:tailEnd/>
          </a:ln>
          <a:effectLst/>
        </p:spPr>
        <p:txBody>
          <a:bodyPr wrap="square" numCol="1" anchor="t" anchorCtr="0" compatLnSpc="1">
            <a:prstTxWarp prst="textNoShape">
              <a:avLst/>
            </a:prstTxWarp>
            <a:normAutofit/>
          </a:bodyPr>
          <a:lstStyle>
            <a:lvl1pPr algn="ctr">
              <a:buFontTx/>
              <a:buNone/>
              <a:defRPr sz="1400"/>
            </a:lvl1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4728" y="2344684"/>
            <a:ext cx="4852988" cy="3516365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885810" y="6041362"/>
            <a:ext cx="976879" cy="365125"/>
          </a:xfrm>
        </p:spPr>
        <p:txBody>
          <a:bodyPr/>
          <a:lstStyle/>
          <a:p>
            <a:fld id="{18C79C5D-2A6F-F04D-97DA-BEF2467B64E4}" type="datetimeFigureOut">
              <a:rPr lang="en-US" dirty="0"/>
              <a:pPr/>
              <a:t>11/4/2019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90396" y="6041362"/>
            <a:ext cx="3295413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4862689" y="5915888"/>
            <a:ext cx="1062155" cy="490599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10000" y="447188"/>
            <a:ext cx="10571998" cy="970450"/>
          </a:xfrm>
          <a:prstGeom prst="rect">
            <a:avLst/>
          </a:prstGeom>
          <a:effectLst>
            <a:outerShdw blurRad="50800" dir="14400000">
              <a:srgbClr val="000000">
                <a:alpha val="60000"/>
              </a:srgbClr>
            </a:outerShdw>
          </a:effectLst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0000" y="2184401"/>
            <a:ext cx="10563285" cy="3674397"/>
          </a:xfrm>
          <a:prstGeom prst="rect">
            <a:avLst/>
          </a:prstGeom>
          <a:effectLst>
            <a:outerShdw blurRad="50800" dir="14400000">
              <a:srgbClr val="000000">
                <a:alpha val="40000"/>
              </a:srgbClr>
            </a:outerShdw>
          </a:effectLst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1514" y="6041362"/>
            <a:ext cx="864432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334626" y="6041362"/>
            <a:ext cx="1343706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09B482E8-6E0E-1B4F-B1FD-C69DB9E858D9}" type="datetimeFigureOut">
              <a:rPr lang="en-US" dirty="0"/>
              <a:pPr/>
              <a:t>11/4/2019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78331" y="5915888"/>
            <a:ext cx="1062155" cy="490599"/>
          </a:xfrm>
          <a:prstGeom prst="rect">
            <a:avLst/>
          </a:prstGeom>
        </p:spPr>
        <p:txBody>
          <a:bodyPr vert="horz" lIns="91440" tIns="45720" rIns="91440" bIns="10800" rtlCol="0" anchor="b"/>
          <a:lstStyle>
            <a:lvl1pPr algn="r">
              <a:defRPr sz="20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3" r:id="rId9"/>
    <p:sldLayoutId id="2147483657" r:id="rId10"/>
    <p:sldLayoutId id="2147483666" r:id="rId11"/>
    <p:sldLayoutId id="2147483661" r:id="rId12"/>
    <p:sldLayoutId id="2147483658" r:id="rId13"/>
    <p:sldLayoutId id="2147483659" r:id="rId14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4000" b="1" kern="1200">
          <a:solidFill>
            <a:srgbClr val="FEFEFE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4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28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36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zl2-Aye05qw" TargetMode="Externa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www.cyberartsweb.org/cpace/ht/htext/home.html" TargetMode="Externa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810001" y="656706"/>
            <a:ext cx="10572000" cy="1321724"/>
          </a:xfrm>
        </p:spPr>
        <p:txBody>
          <a:bodyPr/>
          <a:lstStyle/>
          <a:p>
            <a:r>
              <a:rPr lang="cs-CZ" dirty="0" smtClean="0"/>
              <a:t>Text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810001" y="5237018"/>
            <a:ext cx="10572000" cy="1454727"/>
          </a:xfrm>
        </p:spPr>
        <p:txBody>
          <a:bodyPr/>
          <a:lstStyle/>
          <a:p>
            <a:r>
              <a:rPr lang="cs-CZ" b="1" dirty="0"/>
              <a:t>text</a:t>
            </a:r>
            <a:r>
              <a:rPr lang="cs-CZ" dirty="0"/>
              <a:t> (z lat. </a:t>
            </a:r>
            <a:r>
              <a:rPr lang="cs-CZ" dirty="0" err="1"/>
              <a:t>textus</a:t>
            </a:r>
            <a:r>
              <a:rPr lang="cs-CZ" dirty="0"/>
              <a:t>, „tkanina“), znakový, materiálně fixovaný prostředek komunikace vznikající výběrem jednotek ze škály paradigmatu a jejich syntagmatickým zřetězením. 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2812719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Paratexty</a:t>
            </a:r>
            <a:r>
              <a:rPr lang="cs-CZ" dirty="0" smtClean="0"/>
              <a:t/>
            </a:r>
            <a:br>
              <a:rPr lang="cs-CZ" dirty="0" smtClean="0"/>
            </a:br>
            <a:r>
              <a:rPr lang="cs-CZ" sz="2400" dirty="0" smtClean="0"/>
              <a:t>(texty obklopující primární text, vytvářející jeho „zápraží“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665019" y="1953491"/>
            <a:ext cx="4954386" cy="4621876"/>
          </a:xfrm>
        </p:spPr>
        <p:txBody>
          <a:bodyPr>
            <a:normAutofit fontScale="85000" lnSpcReduction="10000"/>
          </a:bodyPr>
          <a:lstStyle/>
          <a:p>
            <a:r>
              <a:rPr lang="cs-CZ" b="1" dirty="0" smtClean="0"/>
              <a:t>Vnitřní </a:t>
            </a:r>
            <a:r>
              <a:rPr lang="cs-CZ" b="1" dirty="0" err="1" smtClean="0"/>
              <a:t>paratexty</a:t>
            </a:r>
            <a:r>
              <a:rPr lang="cs-CZ" b="1" dirty="0" smtClean="0"/>
              <a:t> (</a:t>
            </a:r>
            <a:r>
              <a:rPr lang="cs-CZ" b="1" dirty="0" err="1" smtClean="0"/>
              <a:t>peritexty</a:t>
            </a:r>
            <a:r>
              <a:rPr lang="cs-CZ" b="1" dirty="0" smtClean="0"/>
              <a:t>): </a:t>
            </a:r>
            <a:r>
              <a:rPr lang="cs-CZ" dirty="0" smtClean="0"/>
              <a:t>obklopují primární </a:t>
            </a:r>
            <a:r>
              <a:rPr lang="cs-CZ" dirty="0"/>
              <a:t>text v jeho bezprostřední blízkosti, tj. jsou součástí knihy jako fyzického </a:t>
            </a:r>
            <a:r>
              <a:rPr lang="cs-CZ" dirty="0" smtClean="0"/>
              <a:t>objektu:</a:t>
            </a:r>
          </a:p>
          <a:p>
            <a:r>
              <a:rPr lang="cs-CZ" dirty="0" smtClean="0"/>
              <a:t>Titul;</a:t>
            </a:r>
          </a:p>
          <a:p>
            <a:r>
              <a:rPr lang="cs-CZ" dirty="0" smtClean="0"/>
              <a:t>Jméno autora;</a:t>
            </a:r>
          </a:p>
          <a:p>
            <a:r>
              <a:rPr lang="cs-CZ" dirty="0" smtClean="0"/>
              <a:t>Věnování (dedikace);</a:t>
            </a:r>
          </a:p>
          <a:p>
            <a:r>
              <a:rPr lang="cs-CZ" dirty="0" smtClean="0"/>
              <a:t>Motto;</a:t>
            </a:r>
          </a:p>
          <a:p>
            <a:r>
              <a:rPr lang="cs-CZ" dirty="0" smtClean="0"/>
              <a:t>Předmluva, </a:t>
            </a:r>
            <a:r>
              <a:rPr lang="cs-CZ" dirty="0"/>
              <a:t>p</a:t>
            </a:r>
            <a:r>
              <a:rPr lang="cs-CZ" dirty="0" smtClean="0"/>
              <a:t>rolog;</a:t>
            </a:r>
          </a:p>
          <a:p>
            <a:r>
              <a:rPr lang="cs-CZ" dirty="0" smtClean="0"/>
              <a:t>Epilog, doslov;</a:t>
            </a:r>
          </a:p>
          <a:p>
            <a:r>
              <a:rPr lang="cs-CZ" dirty="0" smtClean="0"/>
              <a:t>Ilustrace;</a:t>
            </a:r>
          </a:p>
          <a:p>
            <a:r>
              <a:rPr lang="cs-CZ" dirty="0"/>
              <a:t>K</a:t>
            </a:r>
            <a:r>
              <a:rPr lang="cs-CZ" dirty="0" smtClean="0"/>
              <a:t>omentáře </a:t>
            </a:r>
            <a:r>
              <a:rPr lang="cs-CZ" dirty="0"/>
              <a:t>či </a:t>
            </a:r>
            <a:r>
              <a:rPr lang="cs-CZ" dirty="0" smtClean="0"/>
              <a:t>vysvětlivky, rejstřík, obsah knihy;</a:t>
            </a:r>
          </a:p>
          <a:p>
            <a:r>
              <a:rPr lang="cs-CZ" dirty="0"/>
              <a:t>Z</a:t>
            </a:r>
            <a:r>
              <a:rPr lang="cs-CZ" dirty="0" smtClean="0"/>
              <a:t>áložkové texty a případně další texty na obálce</a:t>
            </a:r>
          </a:p>
          <a:p>
            <a:r>
              <a:rPr lang="cs-CZ" dirty="0" smtClean="0"/>
              <a:t>(svým způsobem i texty </a:t>
            </a:r>
            <a:r>
              <a:rPr lang="cs-CZ" dirty="0"/>
              <a:t>soukromé povahy (např. </a:t>
            </a:r>
            <a:r>
              <a:rPr lang="cs-CZ" dirty="0" smtClean="0"/>
              <a:t>rukou vepsané </a:t>
            </a:r>
            <a:r>
              <a:rPr lang="cs-CZ" dirty="0"/>
              <a:t>věnování či </a:t>
            </a:r>
            <a:r>
              <a:rPr lang="cs-CZ" dirty="0" smtClean="0"/>
              <a:t>vepsané </a:t>
            </a:r>
            <a:r>
              <a:rPr lang="cs-CZ" dirty="0"/>
              <a:t>poznámky)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87415" y="1953491"/>
            <a:ext cx="5194583" cy="4530436"/>
          </a:xfrm>
        </p:spPr>
        <p:txBody>
          <a:bodyPr>
            <a:normAutofit fontScale="85000" lnSpcReduction="10000"/>
          </a:bodyPr>
          <a:lstStyle/>
          <a:p>
            <a:r>
              <a:rPr lang="cs-CZ" b="1" dirty="0" smtClean="0"/>
              <a:t>Vnější </a:t>
            </a:r>
            <a:r>
              <a:rPr lang="cs-CZ" b="1" dirty="0" err="1"/>
              <a:t>paratexty</a:t>
            </a:r>
            <a:r>
              <a:rPr lang="cs-CZ" b="1" dirty="0"/>
              <a:t> (</a:t>
            </a:r>
            <a:r>
              <a:rPr lang="cs-CZ" b="1" dirty="0" err="1"/>
              <a:t>epitexty</a:t>
            </a:r>
            <a:r>
              <a:rPr lang="cs-CZ" b="1" dirty="0" smtClean="0"/>
              <a:t>): </a:t>
            </a:r>
            <a:r>
              <a:rPr lang="cs-CZ" dirty="0" smtClean="0"/>
              <a:t>sekundární </a:t>
            </a:r>
            <a:r>
              <a:rPr lang="cs-CZ" dirty="0"/>
              <a:t>texty verbální i neverbální povahy, které existují v okolí knihy a </a:t>
            </a:r>
            <a:r>
              <a:rPr lang="cs-CZ" dirty="0" smtClean="0"/>
              <a:t>spoluutvářejí proces </a:t>
            </a:r>
            <a:r>
              <a:rPr lang="cs-CZ" dirty="0"/>
              <a:t>literární </a:t>
            </a:r>
            <a:r>
              <a:rPr lang="cs-CZ" dirty="0" smtClean="0"/>
              <a:t>komunikace:</a:t>
            </a:r>
          </a:p>
          <a:p>
            <a:r>
              <a:rPr lang="cs-CZ" dirty="0" smtClean="0"/>
              <a:t>Recenze;</a:t>
            </a:r>
          </a:p>
          <a:p>
            <a:r>
              <a:rPr lang="cs-CZ" dirty="0" smtClean="0"/>
              <a:t>Charakteristiky v různých dějinách literatury, ve slovnících, v učebnicích;</a:t>
            </a:r>
          </a:p>
          <a:p>
            <a:r>
              <a:rPr lang="cs-CZ" dirty="0" smtClean="0"/>
              <a:t>PR články;</a:t>
            </a:r>
          </a:p>
          <a:p>
            <a:r>
              <a:rPr lang="cs-CZ" dirty="0" smtClean="0"/>
              <a:t>Zveřejněné rozhovory </a:t>
            </a:r>
            <a:r>
              <a:rPr lang="cs-CZ" dirty="0"/>
              <a:t>s autorem </a:t>
            </a:r>
            <a:r>
              <a:rPr lang="cs-CZ" dirty="0" smtClean="0"/>
              <a:t>díla;</a:t>
            </a:r>
          </a:p>
          <a:p>
            <a:r>
              <a:rPr lang="cs-CZ" dirty="0" smtClean="0"/>
              <a:t>Komentáře v knižních databázích typu Databáze knih či ČBDB;</a:t>
            </a:r>
          </a:p>
          <a:p>
            <a:r>
              <a:rPr lang="cs-CZ" dirty="0" smtClean="0"/>
              <a:t>Blogy knižních </a:t>
            </a:r>
            <a:r>
              <a:rPr lang="cs-CZ" dirty="0" err="1" smtClean="0"/>
              <a:t>blogerů</a:t>
            </a:r>
            <a:r>
              <a:rPr lang="cs-CZ" dirty="0" smtClean="0"/>
              <a:t> a videa </a:t>
            </a:r>
            <a:r>
              <a:rPr lang="cs-CZ" dirty="0" err="1" smtClean="0"/>
              <a:t>booktuberů</a:t>
            </a:r>
            <a:endParaRPr lang="cs-CZ" dirty="0" smtClean="0"/>
          </a:p>
          <a:p>
            <a:r>
              <a:rPr lang="cs-CZ" dirty="0" smtClean="0"/>
              <a:t>(např.: </a:t>
            </a:r>
            <a:r>
              <a:rPr lang="cs-CZ" dirty="0" smtClean="0">
                <a:hlinkClick r:id="rId2"/>
              </a:rPr>
              <a:t>https://www.youtube.com/watch?v=zl2-Aye05qw</a:t>
            </a:r>
            <a:endParaRPr lang="cs-CZ" dirty="0" smtClean="0"/>
          </a:p>
          <a:p>
            <a:r>
              <a:rPr lang="cs-CZ" dirty="0" smtClean="0"/>
              <a:t>(jen pro silné povahy, </a:t>
            </a:r>
            <a:r>
              <a:rPr lang="cs-CZ" dirty="0" err="1" smtClean="0"/>
              <a:t>nick</a:t>
            </a:r>
            <a:r>
              <a:rPr lang="cs-CZ" dirty="0" smtClean="0"/>
              <a:t> té osoby – Hlava plná knih – není úplně výstižný)</a:t>
            </a:r>
          </a:p>
        </p:txBody>
      </p:sp>
    </p:spTree>
    <p:extLst>
      <p:ext uri="{BB962C8B-B14F-4D97-AF65-F5344CB8AC3E}">
        <p14:creationId xmlns:p14="http://schemas.microsoft.com/office/powerpoint/2010/main" val="124264821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Textovost</a:t>
            </a:r>
            <a:r>
              <a:rPr lang="cs-CZ" dirty="0" smtClean="0"/>
              <a:t> a intertextovost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349135" y="2222287"/>
            <a:ext cx="3632662" cy="4311517"/>
          </a:xfrm>
        </p:spPr>
        <p:txBody>
          <a:bodyPr>
            <a:normAutofit fontScale="92500" lnSpcReduction="20000"/>
          </a:bodyPr>
          <a:lstStyle/>
          <a:p>
            <a:r>
              <a:rPr lang="cs-CZ" b="1" dirty="0" err="1" smtClean="0"/>
              <a:t>Textovost</a:t>
            </a:r>
            <a:r>
              <a:rPr lang="cs-CZ" b="1" dirty="0" smtClean="0"/>
              <a:t> </a:t>
            </a:r>
            <a:r>
              <a:rPr lang="cs-CZ" dirty="0" smtClean="0"/>
              <a:t>(textualita): vlastnost textu být textem právě této povahy a provedení (tedy vyznačovat se právě těmito konstitutivními rysy)</a:t>
            </a:r>
          </a:p>
          <a:p>
            <a:r>
              <a:rPr lang="cs-CZ" dirty="0" smtClean="0"/>
              <a:t>(posunem a změnou původní </a:t>
            </a:r>
            <a:r>
              <a:rPr lang="cs-CZ" dirty="0" err="1" smtClean="0"/>
              <a:t>textovosti</a:t>
            </a:r>
            <a:r>
              <a:rPr lang="cs-CZ" dirty="0" smtClean="0"/>
              <a:t> je překlad, adaptace, </a:t>
            </a:r>
            <a:r>
              <a:rPr lang="cs-CZ" dirty="0" err="1" smtClean="0"/>
              <a:t>remediace</a:t>
            </a:r>
            <a:r>
              <a:rPr lang="cs-CZ" dirty="0" smtClean="0"/>
              <a:t>, parafráze a jiné transpoziční posuny)</a:t>
            </a:r>
          </a:p>
          <a:p>
            <a:r>
              <a:rPr lang="cs-CZ" dirty="0" err="1" smtClean="0"/>
              <a:t>Textovost</a:t>
            </a:r>
            <a:r>
              <a:rPr lang="cs-CZ" dirty="0" smtClean="0"/>
              <a:t> verbálního textu se vyznačuje linearitou, tedy tím, že umí zprostředkovat vždy jen jeden tok informací</a:t>
            </a:r>
            <a:endParaRPr lang="cs-CZ" dirty="0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788131" y="2128058"/>
            <a:ext cx="4289367" cy="4405746"/>
          </a:xfrm>
        </p:spPr>
        <p:txBody>
          <a:bodyPr>
            <a:normAutofit fontScale="92500" lnSpcReduction="20000"/>
          </a:bodyPr>
          <a:lstStyle/>
          <a:p>
            <a:r>
              <a:rPr lang="cs-CZ" dirty="0"/>
              <a:t>V jeho žilách kolovala krev pradávných </a:t>
            </a:r>
            <a:r>
              <a:rPr lang="cs-CZ" dirty="0" err="1"/>
              <a:t>Atlanťanů</a:t>
            </a:r>
            <a:r>
              <a:rPr lang="cs-CZ" dirty="0"/>
              <a:t>, jejichž zemi pohltily oceány před osmi tisíci lety. Narodil se jako člen kmene, který žil v severozápadní části </a:t>
            </a:r>
            <a:r>
              <a:rPr lang="cs-CZ" dirty="0" err="1"/>
              <a:t>Cimmerie</a:t>
            </a:r>
            <a:r>
              <a:rPr lang="cs-CZ" dirty="0"/>
              <a:t>. Jeho děd byl příslušníkem jižní skupiny, ale propadl krevní mstě, a aby zachránil rodinu, musel uprchnout. Po dlouhém bloudění našel nový domov na severu.</a:t>
            </a:r>
          </a:p>
          <a:p>
            <a:r>
              <a:rPr lang="cs-CZ" dirty="0" err="1"/>
              <a:t>Conan</a:t>
            </a:r>
            <a:r>
              <a:rPr lang="cs-CZ" dirty="0"/>
              <a:t> se narodil uprostřed bitevní vřavy ve chvíli, kdy jejich vesnici přepadli loupeživí </a:t>
            </a:r>
            <a:r>
              <a:rPr lang="cs-CZ" dirty="0" err="1"/>
              <a:t>Vaniřané</a:t>
            </a:r>
            <a:r>
              <a:rPr lang="cs-CZ" dirty="0"/>
              <a:t> a v úzkých uličkách </a:t>
            </a:r>
            <a:r>
              <a:rPr lang="cs-CZ" dirty="0" err="1"/>
              <a:t>cimmerské</a:t>
            </a:r>
            <a:r>
              <a:rPr lang="cs-CZ" dirty="0"/>
              <a:t> vesnice zuřil boj. Jeden z prvních zvuků, které tedy </a:t>
            </a:r>
            <a:r>
              <a:rPr lang="cs-CZ" dirty="0" err="1"/>
              <a:t>Conan</a:t>
            </a:r>
            <a:r>
              <a:rPr lang="cs-CZ" dirty="0"/>
              <a:t> slyšel, bylo zvonění mečů a válečný křik.</a:t>
            </a:r>
          </a:p>
          <a:p>
            <a:r>
              <a:rPr lang="cs-CZ" dirty="0"/>
              <a:t>R. E. </a:t>
            </a:r>
            <a:r>
              <a:rPr lang="cs-CZ" dirty="0" err="1"/>
              <a:t>Howard</a:t>
            </a:r>
            <a:r>
              <a:rPr lang="cs-CZ" dirty="0"/>
              <a:t>: </a:t>
            </a:r>
            <a:r>
              <a:rPr lang="cs-CZ" dirty="0" err="1"/>
              <a:t>Nemedijské</a:t>
            </a:r>
            <a:r>
              <a:rPr lang="cs-CZ" dirty="0"/>
              <a:t> kroniky I</a:t>
            </a:r>
          </a:p>
          <a:p>
            <a:endParaRPr lang="cs-CZ" dirty="0"/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77103" y="2128058"/>
            <a:ext cx="2890866" cy="42311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197005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Textovost</a:t>
            </a:r>
            <a:r>
              <a:rPr lang="cs-CZ" dirty="0"/>
              <a:t> a </a:t>
            </a:r>
            <a:r>
              <a:rPr lang="cs-CZ" dirty="0" smtClean="0"/>
              <a:t>intertextovost II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cs-CZ" b="1" dirty="0" smtClean="0"/>
              <a:t>Intertextovost </a:t>
            </a:r>
            <a:r>
              <a:rPr lang="cs-CZ" dirty="0" smtClean="0"/>
              <a:t>(intertextualita): vlastnost literárního textu vztahovat se k jiným textům (vytvářet </a:t>
            </a:r>
            <a:r>
              <a:rPr lang="cs-CZ" dirty="0" err="1" smtClean="0"/>
              <a:t>mezitextové</a:t>
            </a:r>
            <a:r>
              <a:rPr lang="cs-CZ" dirty="0" smtClean="0"/>
              <a:t> navazování, být smysluplně zpřítomněn v jiném díle) či k dalším prvkům kulturní encyklopedie </a:t>
            </a:r>
          </a:p>
          <a:p>
            <a:r>
              <a:rPr lang="cs-CZ" dirty="0" smtClean="0"/>
              <a:t>Vnímatel</a:t>
            </a:r>
            <a:r>
              <a:rPr lang="cs-CZ" b="1" dirty="0"/>
              <a:t> </a:t>
            </a:r>
            <a:r>
              <a:rPr lang="cs-CZ" dirty="0" smtClean="0"/>
              <a:t>může, ale nemusí identifikovat pretext či </a:t>
            </a:r>
            <a:r>
              <a:rPr lang="cs-CZ" dirty="0" err="1" smtClean="0"/>
              <a:t>prototext</a:t>
            </a:r>
            <a:r>
              <a:rPr lang="cs-CZ" dirty="0" smtClean="0"/>
              <a:t> (text, k němuž je odkazováno či jenž je přejímán) a interpretovat jeho smysl v textu, do něhož byl přenesen (</a:t>
            </a:r>
            <a:r>
              <a:rPr lang="cs-CZ" dirty="0" err="1" smtClean="0"/>
              <a:t>metatext</a:t>
            </a:r>
            <a:r>
              <a:rPr lang="cs-CZ" dirty="0" smtClean="0"/>
              <a:t>)</a:t>
            </a:r>
            <a:endParaRPr lang="cs-CZ" b="1" dirty="0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cs-CZ" dirty="0" smtClean="0"/>
              <a:t>Prostředky odkazování textu k jinému textu (k pretextu):</a:t>
            </a:r>
            <a:br>
              <a:rPr lang="cs-CZ" dirty="0" smtClean="0"/>
            </a:br>
            <a:r>
              <a:rPr lang="cs-CZ" dirty="0" smtClean="0"/>
              <a:t>Aluze: narážka; implicitní, náznakový odkaz (někým je rozpoznán, někým ne)</a:t>
            </a:r>
          </a:p>
          <a:p>
            <a:r>
              <a:rPr lang="cs-CZ" dirty="0" smtClean="0"/>
              <a:t>Citát: doslovný, explicitně vyjádřený odkaz </a:t>
            </a:r>
          </a:p>
          <a:p>
            <a:r>
              <a:rPr lang="cs-CZ" dirty="0" smtClean="0"/>
              <a:t>Parafráze: souhrnné a povšechné převzetí určitého prvku či jevu z pretextu;</a:t>
            </a:r>
          </a:p>
          <a:p>
            <a:r>
              <a:rPr lang="cs-CZ" dirty="0" smtClean="0"/>
              <a:t>Převzetí určitých pravidel výstavby textu;</a:t>
            </a:r>
          </a:p>
          <a:p>
            <a:r>
              <a:rPr lang="cs-CZ" dirty="0" smtClean="0"/>
              <a:t>Tematické navázání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8889174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Příklad </a:t>
            </a:r>
            <a:r>
              <a:rPr lang="cs-CZ" dirty="0" err="1" smtClean="0"/>
              <a:t>aluzivní</a:t>
            </a:r>
            <a:r>
              <a:rPr lang="cs-CZ" smtClean="0"/>
              <a:t> intertextovosti</a:t>
            </a:r>
            <a:endParaRPr lang="cs-CZ" dirty="0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idx="1"/>
          </p:nvPr>
        </p:nvSpPr>
        <p:spPr>
          <a:xfrm>
            <a:off x="723208" y="1720735"/>
            <a:ext cx="5281378" cy="1030402"/>
          </a:xfrm>
        </p:spPr>
        <p:txBody>
          <a:bodyPr/>
          <a:lstStyle/>
          <a:p>
            <a:r>
              <a:rPr lang="cs-CZ" dirty="0" smtClean="0"/>
              <a:t>Zdánlivě dokumentární </a:t>
            </a:r>
            <a:r>
              <a:rPr lang="cs-CZ" dirty="0"/>
              <a:t>záběr uklízečů ulic v Praze na Žižkově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text 6"/>
          <p:cNvSpPr>
            <a:spLocks noGrp="1"/>
          </p:cNvSpPr>
          <p:nvPr>
            <p:ph type="body" sz="quarter" idx="3"/>
          </p:nvPr>
        </p:nvSpPr>
        <p:spPr>
          <a:xfrm>
            <a:off x="6187415" y="2019993"/>
            <a:ext cx="5325712" cy="731144"/>
          </a:xfrm>
        </p:spPr>
        <p:txBody>
          <a:bodyPr/>
          <a:lstStyle/>
          <a:p>
            <a:r>
              <a:rPr lang="cs-CZ" dirty="0"/>
              <a:t>j</a:t>
            </a:r>
            <a:r>
              <a:rPr lang="cs-CZ" dirty="0" smtClean="0"/>
              <a:t>sou aluzí na obal LP </a:t>
            </a:r>
            <a:r>
              <a:rPr lang="cs-CZ" dirty="0" err="1" smtClean="0"/>
              <a:t>The</a:t>
            </a:r>
            <a:r>
              <a:rPr lang="cs-CZ" dirty="0" smtClean="0"/>
              <a:t> Beatles </a:t>
            </a:r>
            <a:r>
              <a:rPr lang="cs-CZ" i="1" dirty="0" err="1" smtClean="0"/>
              <a:t>Abbey</a:t>
            </a:r>
            <a:r>
              <a:rPr lang="cs-CZ" i="1" dirty="0" smtClean="0"/>
              <a:t> </a:t>
            </a:r>
            <a:r>
              <a:rPr lang="cs-CZ" i="1" dirty="0" err="1" smtClean="0"/>
              <a:t>Road</a:t>
            </a:r>
            <a:endParaRPr lang="cs-CZ" dirty="0"/>
          </a:p>
        </p:txBody>
      </p:sp>
      <p:pic>
        <p:nvPicPr>
          <p:cNvPr id="9" name="Zástupný symbol pro obsah 8"/>
          <p:cNvPicPr>
            <a:picLocks noGrp="1" noChangeAspect="1"/>
          </p:cNvPicPr>
          <p:nvPr>
            <p:ph sz="quarter" idx="4"/>
          </p:nvPr>
        </p:nvPicPr>
        <p:blipFill>
          <a:blip r:embed="rId2"/>
          <a:stretch>
            <a:fillRect/>
          </a:stretch>
        </p:blipFill>
        <p:spPr>
          <a:xfrm>
            <a:off x="6187416" y="2839002"/>
            <a:ext cx="5614364" cy="3580704"/>
          </a:xfrm>
          <a:prstGeom prst="rect">
            <a:avLst/>
          </a:prstGeom>
        </p:spPr>
      </p:pic>
      <p:pic>
        <p:nvPicPr>
          <p:cNvPr id="4" name="Zástupný symbol pro obsah 3"/>
          <p:cNvPicPr>
            <a:picLocks noGrp="1" noChangeAspect="1"/>
          </p:cNvPicPr>
          <p:nvPr>
            <p:ph sz="half" idx="4294967295"/>
          </p:nvPr>
        </p:nvPicPr>
        <p:blipFill>
          <a:blip r:embed="rId3"/>
          <a:stretch>
            <a:fillRect/>
          </a:stretch>
        </p:blipFill>
        <p:spPr>
          <a:xfrm>
            <a:off x="324195" y="2685494"/>
            <a:ext cx="5594466" cy="37342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465268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Textovost</a:t>
            </a:r>
            <a:r>
              <a:rPr lang="cs-CZ" dirty="0"/>
              <a:t> a intertextovost </a:t>
            </a:r>
            <a:r>
              <a:rPr lang="cs-CZ" dirty="0" smtClean="0"/>
              <a:t>III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818712" y="2222287"/>
            <a:ext cx="5185873" cy="4486084"/>
          </a:xfrm>
        </p:spPr>
        <p:txBody>
          <a:bodyPr>
            <a:normAutofit fontScale="92500" lnSpcReduction="20000"/>
          </a:bodyPr>
          <a:lstStyle/>
          <a:p>
            <a:r>
              <a:rPr lang="cs-CZ" b="1" dirty="0" smtClean="0"/>
              <a:t>Žánry založené na intertextovém vztahu:</a:t>
            </a:r>
            <a:endParaRPr lang="cs-CZ" dirty="0" smtClean="0"/>
          </a:p>
          <a:p>
            <a:r>
              <a:rPr lang="cs-CZ" b="1" dirty="0" smtClean="0"/>
              <a:t>Parodie: </a:t>
            </a:r>
            <a:r>
              <a:rPr lang="cs-CZ" dirty="0" smtClean="0"/>
              <a:t>nápodoba, která imituje původní text, a zároveň jej hyperbolizuje a tím i zesměšňuje</a:t>
            </a:r>
          </a:p>
          <a:p>
            <a:r>
              <a:rPr lang="cs-CZ" dirty="0" smtClean="0"/>
              <a:t>(je zachována „forma“ a styl, ale obsah se mění)</a:t>
            </a:r>
          </a:p>
          <a:p>
            <a:r>
              <a:rPr lang="cs-CZ" dirty="0" smtClean="0"/>
              <a:t>(jiná pojetí chápou parodii jako obměnu, která nemusí nutně původní dílo zesměšňovat, a vnímají ji tedy spíš jako adaptaci)</a:t>
            </a:r>
          </a:p>
          <a:p>
            <a:r>
              <a:rPr lang="cs-CZ" b="1" dirty="0" smtClean="0"/>
              <a:t>Travestie: </a:t>
            </a:r>
            <a:r>
              <a:rPr lang="cs-CZ" dirty="0" smtClean="0"/>
              <a:t>nápodoba díla, která naopak zachovává obsah, ale mění styl („převléká“  dílo do nepřiměřené stylové podoby)</a:t>
            </a:r>
          </a:p>
          <a:p>
            <a:r>
              <a:rPr lang="cs-CZ" dirty="0" smtClean="0"/>
              <a:t>(nemusí nutně zesměšňovat, ale naopak může zprostředkovávat obsahy, jejichž původní stylová podoba už je pociťována jako zastaralá)</a:t>
            </a:r>
            <a:endParaRPr lang="cs-CZ" dirty="0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87415" y="2222287"/>
            <a:ext cx="5194583" cy="4486084"/>
          </a:xfrm>
        </p:spPr>
        <p:txBody>
          <a:bodyPr>
            <a:normAutofit fontScale="92500" lnSpcReduction="20000"/>
          </a:bodyPr>
          <a:lstStyle/>
          <a:p>
            <a:r>
              <a:rPr lang="cs-CZ" b="1" dirty="0" smtClean="0"/>
              <a:t>Pastiš</a:t>
            </a:r>
            <a:r>
              <a:rPr lang="cs-CZ" dirty="0" smtClean="0"/>
              <a:t>: imitace výrazného autorského stylu či vyhraněného textu</a:t>
            </a:r>
          </a:p>
          <a:p>
            <a:r>
              <a:rPr lang="cs-CZ" dirty="0" smtClean="0"/>
              <a:t>(účelem není ironická distance, ale vytvoření jiného textu, který ale je co nejvíc podobný)</a:t>
            </a:r>
          </a:p>
          <a:p>
            <a:r>
              <a:rPr lang="cs-CZ" b="1" dirty="0" smtClean="0"/>
              <a:t>Variace: </a:t>
            </a:r>
            <a:r>
              <a:rPr lang="cs-CZ" dirty="0" smtClean="0"/>
              <a:t>pojem vypůjčený z hudby; nový text, který je kompozičně založený na opakování a dílčím obměňování tématu či jiných prvků již existujících (a často stejným autorem napsaných) textů</a:t>
            </a:r>
          </a:p>
          <a:p>
            <a:r>
              <a:rPr lang="cs-CZ" b="1" dirty="0" smtClean="0"/>
              <a:t>Apokryf: </a:t>
            </a:r>
            <a:r>
              <a:rPr lang="cs-CZ" dirty="0" smtClean="0"/>
              <a:t>obecně známý příběh (obvykle biblický) je zpracován netradičním způsobem</a:t>
            </a:r>
          </a:p>
          <a:p>
            <a:r>
              <a:rPr lang="cs-CZ" b="1" dirty="0" smtClean="0"/>
              <a:t>Plagiát: </a:t>
            </a:r>
            <a:r>
              <a:rPr lang="cs-CZ" dirty="0" smtClean="0"/>
              <a:t>napodobenina díla, jež původně vytvořil někdo jiný; zde je cílem naprosté skrytí původního využívaného textu (</a:t>
            </a:r>
            <a:r>
              <a:rPr lang="cs-CZ" dirty="0" err="1" smtClean="0"/>
              <a:t>prototextu</a:t>
            </a:r>
            <a:r>
              <a:rPr lang="cs-CZ" dirty="0" smtClean="0"/>
              <a:t>)</a:t>
            </a:r>
            <a:endParaRPr lang="cs-CZ" b="1" dirty="0"/>
          </a:p>
        </p:txBody>
      </p:sp>
    </p:spTree>
    <p:extLst>
      <p:ext uri="{BB962C8B-B14F-4D97-AF65-F5344CB8AC3E}">
        <p14:creationId xmlns:p14="http://schemas.microsoft.com/office/powerpoint/2010/main" val="40427154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Znaky textu (obecně)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18712" y="1862051"/>
            <a:ext cx="10554574" cy="4796444"/>
          </a:xfrm>
        </p:spPr>
        <p:txBody>
          <a:bodyPr>
            <a:normAutofit/>
          </a:bodyPr>
          <a:lstStyle/>
          <a:p>
            <a:r>
              <a:rPr lang="cs-CZ" dirty="0"/>
              <a:t>Intencionálnost: Text se jeví jako sdělení, jež chce něco říci</a:t>
            </a:r>
          </a:p>
          <a:p>
            <a:r>
              <a:rPr lang="cs-CZ" dirty="0"/>
              <a:t>Informativnost: Nabízí příjemci určitou míru informací</a:t>
            </a:r>
          </a:p>
          <a:p>
            <a:r>
              <a:rPr lang="cs-CZ" dirty="0"/>
              <a:t>Koheze: Soudržnost vnitřní – provázanost textu založená na využití jazykových (morfologických, syntaktických a stylistických) prostředků</a:t>
            </a:r>
          </a:p>
          <a:p>
            <a:r>
              <a:rPr lang="cs-CZ" dirty="0"/>
              <a:t>Situovanost: Text je přijatelný pro daný kontext (umožňuje spojit jej se situací, v níž se realizuje)</a:t>
            </a:r>
          </a:p>
          <a:p>
            <a:r>
              <a:rPr lang="cs-CZ" dirty="0"/>
              <a:t>Koherence: Soudržnost vnější – obsahová (tematické prvky textu spolu nějak souvisejí)</a:t>
            </a:r>
          </a:p>
          <a:p>
            <a:r>
              <a:rPr lang="cs-CZ" dirty="0"/>
              <a:t>Přijatelnost: Text je možné v konkrétních recepčních okolnostech akceptovat (adresát mu alespoň do určité míry rozumí)</a:t>
            </a:r>
          </a:p>
          <a:p>
            <a:r>
              <a:rPr lang="cs-CZ" dirty="0"/>
              <a:t>Intertextovost: Signalizuje, že je spjatý s jiným(i) textem(y)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019612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Nejdůležitější znaky literárního textu</a:t>
            </a:r>
            <a:br>
              <a:rPr lang="cs-CZ" dirty="0" smtClean="0"/>
            </a:br>
            <a:r>
              <a:rPr lang="cs-CZ" sz="2000" dirty="0" smtClean="0"/>
              <a:t>(Jurij M. </a:t>
            </a:r>
            <a:r>
              <a:rPr lang="cs-CZ" sz="2000" dirty="0" err="1" smtClean="0"/>
              <a:t>Lotman</a:t>
            </a:r>
            <a:r>
              <a:rPr lang="cs-CZ" sz="2000" dirty="0" smtClean="0"/>
              <a:t>: </a:t>
            </a:r>
            <a:r>
              <a:rPr lang="cs-CZ" sz="2000" i="1" dirty="0" err="1" smtClean="0"/>
              <a:t>Štruktúra</a:t>
            </a:r>
            <a:r>
              <a:rPr lang="cs-CZ" sz="2000" i="1" dirty="0" smtClean="0"/>
              <a:t> uměleckého textu </a:t>
            </a:r>
            <a:r>
              <a:rPr lang="cs-CZ" sz="2000" dirty="0" smtClean="0"/>
              <a:t>(1990)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Vyjádřenost (</a:t>
            </a:r>
            <a:r>
              <a:rPr lang="cs-CZ" dirty="0" err="1" smtClean="0"/>
              <a:t>fixovanost</a:t>
            </a:r>
            <a:r>
              <a:rPr lang="cs-CZ" dirty="0" smtClean="0"/>
              <a:t>): je vyjádřený za pomocí znaků přirozeného jazyka; je zaznamenanou řečí, obsahuje systémové i nesystémové prvky</a:t>
            </a:r>
            <a:endParaRPr lang="cs-CZ" dirty="0"/>
          </a:p>
          <a:p>
            <a:r>
              <a:rPr lang="cs-CZ" dirty="0" smtClean="0"/>
              <a:t>Ohraničenost: má zřetelný začátek i konec (jako má obraz svůj rám); odděluje se od všech dalších textů i jiných znakových sdělení</a:t>
            </a:r>
            <a:endParaRPr lang="cs-CZ" dirty="0"/>
          </a:p>
          <a:p>
            <a:r>
              <a:rPr lang="cs-CZ" dirty="0"/>
              <a:t>Strukturovanost (uspořádanost</a:t>
            </a:r>
            <a:r>
              <a:rPr lang="cs-CZ" dirty="0" smtClean="0"/>
              <a:t>): vyniká vnitřní organizací, která hierarchizuje jeho jednotlivé prvky a složky</a:t>
            </a: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073086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Kontext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18712" y="2222287"/>
            <a:ext cx="10554574" cy="4253328"/>
          </a:xfrm>
        </p:spPr>
        <p:txBody>
          <a:bodyPr>
            <a:normAutofit lnSpcReduction="10000"/>
          </a:bodyPr>
          <a:lstStyle/>
          <a:p>
            <a:r>
              <a:rPr lang="cs-CZ" b="1" dirty="0"/>
              <a:t>kontext</a:t>
            </a:r>
            <a:r>
              <a:rPr lang="cs-CZ" dirty="0"/>
              <a:t>, obecně prostředí, v němž text (resp. dílo) získává působnost a smysl. </a:t>
            </a:r>
            <a:endParaRPr lang="cs-CZ" dirty="0" smtClean="0"/>
          </a:p>
          <a:p>
            <a:r>
              <a:rPr lang="cs-CZ" dirty="0" smtClean="0"/>
              <a:t>Poukazy </a:t>
            </a:r>
            <a:r>
              <a:rPr lang="cs-CZ" dirty="0"/>
              <a:t>ke kontextům, ať už jako k souhrnům okolních výpovědí nebo k souhrnům komunikačních podmínek, za nichž nějaká promluva nebo text vzniká, tak nutně dynamizují a rozmlžují hranice zdánlivě autonomního, jednotlivého, izolovaného textu. – V sémiotickém komunikačním modelu R. </a:t>
            </a:r>
            <a:r>
              <a:rPr lang="cs-CZ" dirty="0" err="1"/>
              <a:t>Jakobsona</a:t>
            </a:r>
            <a:r>
              <a:rPr lang="cs-CZ" dirty="0"/>
              <a:t> zaujímá </a:t>
            </a:r>
            <a:r>
              <a:rPr lang="cs-CZ" dirty="0" smtClean="0"/>
              <a:t>kontext </a:t>
            </a:r>
            <a:r>
              <a:rPr lang="cs-CZ" dirty="0"/>
              <a:t>pozici referentu, poukazu k „vnějšku“, který je vnímatelný adresátem a verbálně strukturovaný (nebo přístupný verbální strukturaci). Poukazuje-li komunikát primárně ke </a:t>
            </a:r>
            <a:r>
              <a:rPr lang="cs-CZ" dirty="0" smtClean="0"/>
              <a:t>kontextu </a:t>
            </a:r>
            <a:r>
              <a:rPr lang="cs-CZ" dirty="0"/>
              <a:t>(současně s možnými sekundárními poukazy k ostatním konstitutivním činitelům řečové události, jimiž jsou mluvčí, sdělení, adresát, kód a kontakt), má funkci referenční. </a:t>
            </a:r>
            <a:r>
              <a:rPr lang="cs-CZ" dirty="0" err="1"/>
              <a:t>Jakobsonova</a:t>
            </a:r>
            <a:r>
              <a:rPr lang="cs-CZ" dirty="0"/>
              <a:t> koncepce ponechává otevřenu možnost, zda lze vztáhnout pojem </a:t>
            </a:r>
            <a:r>
              <a:rPr lang="cs-CZ" dirty="0" smtClean="0"/>
              <a:t>kontextu </a:t>
            </a:r>
            <a:r>
              <a:rPr lang="cs-CZ" dirty="0"/>
              <a:t>současně k aktuálnímu světu i k světu „textovému“, jazykovým a kulturním kódům, tedy encyklopedii U. </a:t>
            </a:r>
            <a:r>
              <a:rPr lang="cs-CZ" dirty="0" err="1"/>
              <a:t>Eka</a:t>
            </a:r>
            <a:r>
              <a:rPr lang="cs-CZ" dirty="0"/>
              <a:t>. V </a:t>
            </a:r>
            <a:r>
              <a:rPr lang="cs-CZ" dirty="0" err="1"/>
              <a:t>Ekově</a:t>
            </a:r>
            <a:r>
              <a:rPr lang="cs-CZ" dirty="0"/>
              <a:t> koncepci právě jazyková povaha </a:t>
            </a:r>
            <a:r>
              <a:rPr lang="cs-CZ" dirty="0" smtClean="0"/>
              <a:t>kontextu </a:t>
            </a:r>
            <a:r>
              <a:rPr lang="cs-CZ" dirty="0"/>
              <a:t>umožňuje analyzovat jej sémioticky jako </a:t>
            </a:r>
            <a:r>
              <a:rPr lang="cs-CZ" dirty="0" err="1"/>
              <a:t>sui</a:t>
            </a:r>
            <a:r>
              <a:rPr lang="cs-CZ" dirty="0"/>
              <a:t> </a:t>
            </a:r>
            <a:r>
              <a:rPr lang="cs-CZ" dirty="0" err="1"/>
              <a:t>generis</a:t>
            </a:r>
            <a:r>
              <a:rPr lang="cs-CZ" dirty="0"/>
              <a:t> kód, který zprostředkovává naše pojetí „vnějšího“ světa. </a:t>
            </a:r>
            <a:r>
              <a:rPr lang="cs-CZ" dirty="0" smtClean="0"/>
              <a:t>Kontext </a:t>
            </a:r>
            <a:r>
              <a:rPr lang="cs-CZ" dirty="0"/>
              <a:t>v rámci analýzy textu je pak kódem zakotvená možnost bezprostředního </a:t>
            </a:r>
            <a:r>
              <a:rPr lang="cs-CZ" dirty="0" err="1"/>
              <a:t>spoluvýskytu</a:t>
            </a:r>
            <a:r>
              <a:rPr lang="cs-CZ" dirty="0"/>
              <a:t> výrazů z téhož sémiotického systému nebo subsystému, </a:t>
            </a:r>
            <a:r>
              <a:rPr lang="cs-CZ" dirty="0" err="1"/>
              <a:t>sebekorigující</a:t>
            </a:r>
            <a:r>
              <a:rPr lang="cs-CZ" dirty="0"/>
              <a:t> sémantické okolí. 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093714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10000" y="207818"/>
            <a:ext cx="10571998" cy="897775"/>
          </a:xfrm>
        </p:spPr>
        <p:txBody>
          <a:bodyPr/>
          <a:lstStyle/>
          <a:p>
            <a:r>
              <a:rPr lang="cs-CZ" dirty="0" smtClean="0"/>
              <a:t>Stabilizovaný text x měnící se kontext</a:t>
            </a:r>
            <a:endParaRPr lang="cs-CZ" dirty="0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6371" y="1057298"/>
            <a:ext cx="7421879" cy="5800702"/>
          </a:xfrm>
        </p:spPr>
      </p:pic>
    </p:spTree>
    <p:extLst>
      <p:ext uri="{BB962C8B-B14F-4D97-AF65-F5344CB8AC3E}">
        <p14:creationId xmlns:p14="http://schemas.microsoft.com/office/powerpoint/2010/main" val="177889592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Základní textové roviny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73825" y="2222287"/>
            <a:ext cx="4281056" cy="3638763"/>
          </a:xfrm>
        </p:spPr>
        <p:txBody>
          <a:bodyPr>
            <a:normAutofit/>
          </a:bodyPr>
          <a:lstStyle/>
          <a:p>
            <a:r>
              <a:rPr lang="cs-CZ" dirty="0" smtClean="0"/>
              <a:t>Aplikace jazykového členění:</a:t>
            </a:r>
          </a:p>
          <a:p>
            <a:r>
              <a:rPr lang="cs-CZ" dirty="0" smtClean="0"/>
              <a:t>fonická (zvuková) </a:t>
            </a:r>
          </a:p>
          <a:p>
            <a:r>
              <a:rPr lang="cs-CZ" dirty="0" smtClean="0"/>
              <a:t>(morfologická)</a:t>
            </a:r>
          </a:p>
          <a:p>
            <a:r>
              <a:rPr lang="cs-CZ" dirty="0" smtClean="0"/>
              <a:t>lexikální</a:t>
            </a:r>
          </a:p>
          <a:p>
            <a:r>
              <a:rPr lang="cs-CZ" dirty="0" smtClean="0"/>
              <a:t>syntaktická </a:t>
            </a:r>
            <a:endParaRPr lang="cs-CZ" dirty="0"/>
          </a:p>
          <a:p>
            <a:r>
              <a:rPr lang="cs-CZ" dirty="0" smtClean="0"/>
              <a:t>textová</a:t>
            </a:r>
            <a:endParaRPr lang="cs-CZ" dirty="0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5278582" y="2222287"/>
            <a:ext cx="6458989" cy="4378018"/>
          </a:xfrm>
        </p:spPr>
        <p:txBody>
          <a:bodyPr>
            <a:normAutofit/>
          </a:bodyPr>
          <a:lstStyle/>
          <a:p>
            <a:r>
              <a:rPr lang="cs-CZ" dirty="0" smtClean="0"/>
              <a:t>Roman </a:t>
            </a:r>
            <a:r>
              <a:rPr lang="cs-CZ" dirty="0" err="1" smtClean="0"/>
              <a:t>Ingarden</a:t>
            </a:r>
            <a:r>
              <a:rPr lang="cs-CZ" dirty="0" smtClean="0"/>
              <a:t>: </a:t>
            </a:r>
            <a:r>
              <a:rPr lang="cs-CZ" i="1" dirty="0" smtClean="0"/>
              <a:t>Umělecké dílo literární </a:t>
            </a:r>
            <a:r>
              <a:rPr lang="cs-CZ" dirty="0" smtClean="0"/>
              <a:t>(1931): literární dílo je „útvar vybudovaný z několika heterogenních vrstev“; není jednohlasým útvarem, ale má polyfonní ráz</a:t>
            </a:r>
          </a:p>
          <a:p>
            <a:r>
              <a:rPr lang="cs-CZ" dirty="0" smtClean="0"/>
              <a:t>1) Vrstva jazykových zvukových útvarů;</a:t>
            </a:r>
          </a:p>
          <a:p>
            <a:r>
              <a:rPr lang="cs-CZ" dirty="0" smtClean="0"/>
              <a:t>2) Vrstva významových celků (jména a funkční slůvka)</a:t>
            </a:r>
          </a:p>
          <a:p>
            <a:r>
              <a:rPr lang="cs-CZ" dirty="0" smtClean="0"/>
              <a:t>3) Vrstva znázorněných předmětností (předměty, které si při četbě představujeme, čímž tyto předměty </a:t>
            </a:r>
            <a:r>
              <a:rPr lang="cs-CZ" b="1" dirty="0" smtClean="0"/>
              <a:t>konkretizujeme</a:t>
            </a:r>
            <a:r>
              <a:rPr lang="cs-CZ" dirty="0" smtClean="0"/>
              <a:t>)</a:t>
            </a:r>
          </a:p>
          <a:p>
            <a:r>
              <a:rPr lang="cs-CZ" dirty="0" smtClean="0"/>
              <a:t>4) Vrstva schematických aspektů (estetické a jiné hodnotové rysy; obecniny, k nimž dílo odkazuje, čímž poukazuje na jejich </a:t>
            </a:r>
            <a:r>
              <a:rPr lang="cs-CZ" dirty="0" err="1" smtClean="0"/>
              <a:t>fenoménovou</a:t>
            </a:r>
            <a:r>
              <a:rPr lang="cs-CZ" dirty="0" smtClean="0"/>
              <a:t> povahu)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6190931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Cesta od pocitového podnětu k textu I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590204" y="2222287"/>
            <a:ext cx="5162203" cy="3912506"/>
          </a:xfrm>
        </p:spPr>
        <p:txBody>
          <a:bodyPr>
            <a:normAutofit/>
          </a:bodyPr>
          <a:lstStyle/>
          <a:p>
            <a:r>
              <a:rPr lang="cs-CZ" b="1" dirty="0"/>
              <a:t>Verbalizace</a:t>
            </a:r>
            <a:r>
              <a:rPr lang="cs-CZ" dirty="0"/>
              <a:t>: </a:t>
            </a:r>
            <a:r>
              <a:rPr lang="cs-CZ" dirty="0" smtClean="0"/>
              <a:t>proces</a:t>
            </a:r>
            <a:r>
              <a:rPr lang="cs-CZ" dirty="0"/>
              <a:t>, při němž neverbální (neslovesný) výraz (struktura) získává verbální </a:t>
            </a:r>
            <a:r>
              <a:rPr lang="cs-CZ" dirty="0" smtClean="0"/>
              <a:t>rysy – volím lexikum a syntaktické vyjádření</a:t>
            </a:r>
          </a:p>
          <a:p>
            <a:r>
              <a:rPr lang="cs-CZ" dirty="0" smtClean="0"/>
              <a:t>(souběžně funguje osa selekce a osa kombinace:</a:t>
            </a:r>
          </a:p>
          <a:p>
            <a:r>
              <a:rPr lang="cs-CZ" dirty="0" smtClean="0"/>
              <a:t>Selekce: paradigmatický vztah (volba mezi buď – anebo: „Ta žena je těhotná“; „To dítě je chlapec“)</a:t>
            </a:r>
          </a:p>
          <a:p>
            <a:r>
              <a:rPr lang="cs-CZ" dirty="0" smtClean="0"/>
              <a:t>Kombinace: syntagmatický vztah (možnost přiřazovat ve stylu to i ono: „Je hloubavý a zádumčivý a taky tlustý“))</a:t>
            </a:r>
            <a:endParaRPr lang="cs-CZ" dirty="0"/>
          </a:p>
        </p:txBody>
      </p:sp>
      <p:pic>
        <p:nvPicPr>
          <p:cNvPr id="5" name="Zástupný symbol pro obsah 4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058444" y="2352502"/>
            <a:ext cx="6003792" cy="34248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448776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342900" lvl="0" indent="-342900">
              <a:spcBef>
                <a:spcPct val="20000"/>
              </a:spcBef>
              <a:spcAft>
                <a:spcPts val="600"/>
              </a:spcAft>
              <a:buClr>
                <a:srgbClr val="00C6BB"/>
              </a:buClr>
              <a:buFont typeface="Wingdings 2" charset="2"/>
              <a:buChar char=""/>
            </a:pPr>
            <a:r>
              <a:rPr lang="cs-CZ" dirty="0"/>
              <a:t>Cesta od pocitového podnětu k textu </a:t>
            </a:r>
            <a:r>
              <a:rPr lang="cs-CZ" dirty="0" smtClean="0"/>
              <a:t>II:</a:t>
            </a:r>
            <a:br>
              <a:rPr lang="cs-CZ" dirty="0" smtClean="0"/>
            </a:br>
            <a:r>
              <a:rPr lang="cs-CZ" sz="1800" dirty="0" err="1">
                <a:solidFill>
                  <a:prstClr val="white"/>
                </a:solidFill>
                <a:ea typeface="+mn-ea"/>
                <a:cs typeface="+mn-cs"/>
              </a:rPr>
              <a:t>Oralita</a:t>
            </a:r>
            <a:r>
              <a:rPr lang="cs-CZ" sz="1800" dirty="0">
                <a:solidFill>
                  <a:prstClr val="white"/>
                </a:solidFill>
                <a:ea typeface="+mn-ea"/>
                <a:cs typeface="+mn-cs"/>
              </a:rPr>
              <a:t> a </a:t>
            </a:r>
            <a:r>
              <a:rPr lang="cs-CZ" sz="1800" dirty="0" err="1">
                <a:solidFill>
                  <a:prstClr val="white"/>
                </a:solidFill>
                <a:ea typeface="+mn-ea"/>
                <a:cs typeface="+mn-cs"/>
              </a:rPr>
              <a:t>literarita</a:t>
            </a:r>
            <a:r>
              <a:rPr lang="cs-CZ" sz="1800" dirty="0" smtClean="0">
                <a:solidFill>
                  <a:prstClr val="white"/>
                </a:solidFill>
                <a:ea typeface="+mn-ea"/>
                <a:cs typeface="+mn-cs"/>
              </a:rPr>
              <a:t>: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556954" y="2222287"/>
            <a:ext cx="5447632" cy="4161888"/>
          </a:xfrm>
        </p:spPr>
        <p:txBody>
          <a:bodyPr/>
          <a:lstStyle/>
          <a:p>
            <a:r>
              <a:rPr lang="cs-CZ" b="1" dirty="0" err="1" smtClean="0"/>
              <a:t>Oralita</a:t>
            </a:r>
            <a:r>
              <a:rPr lang="cs-CZ" dirty="0"/>
              <a:t>: mluvenost jako způsob užití jazyka i jako myšlenkový a </a:t>
            </a:r>
            <a:r>
              <a:rPr lang="cs-CZ" dirty="0" err="1"/>
              <a:t>kulturnětvorný</a:t>
            </a:r>
            <a:r>
              <a:rPr lang="cs-CZ" dirty="0"/>
              <a:t> princip</a:t>
            </a:r>
          </a:p>
          <a:p>
            <a:r>
              <a:rPr lang="cs-CZ" dirty="0"/>
              <a:t>(„jazyk blízkosti“: je spjatý s konkrétní situací a konkrétním mluvčím a posluchači; hledá pomůcky pro ukládání do paměti (mnemotechnika) a vytváření kulturní paměti;</a:t>
            </a:r>
          </a:p>
          <a:p>
            <a:r>
              <a:rPr lang="cs-CZ" dirty="0"/>
              <a:t>Znaky: volné přiřazování, mnohomluvnost, odkazování ke světu kolem, </a:t>
            </a:r>
            <a:r>
              <a:rPr lang="cs-CZ" dirty="0" smtClean="0"/>
              <a:t>participace, empatie</a:t>
            </a:r>
            <a:r>
              <a:rPr lang="cs-CZ" dirty="0"/>
              <a:t>, situační </a:t>
            </a:r>
            <a:r>
              <a:rPr lang="cs-CZ" dirty="0" smtClean="0"/>
              <a:t>myšlení)</a:t>
            </a:r>
          </a:p>
          <a:p>
            <a:r>
              <a:rPr lang="cs-CZ" dirty="0" smtClean="0"/>
              <a:t>Vyřčené: „Vy všichni tady teď poslouchejte“</a:t>
            </a:r>
            <a:endParaRPr lang="cs-CZ" dirty="0"/>
          </a:p>
          <a:p>
            <a:endParaRPr lang="cs-CZ" dirty="0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87415" y="2222287"/>
            <a:ext cx="5194583" cy="4161888"/>
          </a:xfrm>
        </p:spPr>
        <p:txBody>
          <a:bodyPr/>
          <a:lstStyle/>
          <a:p>
            <a:r>
              <a:rPr lang="cs-CZ" b="1" dirty="0" err="1" smtClean="0"/>
              <a:t>Literarita</a:t>
            </a:r>
            <a:r>
              <a:rPr lang="cs-CZ" dirty="0" smtClean="0"/>
              <a:t>: vytváření psané formy jako jiný způsob využití jazyka i jako jiný </a:t>
            </a:r>
            <a:r>
              <a:rPr lang="cs-CZ" dirty="0" err="1" smtClean="0"/>
              <a:t>mylšnekový</a:t>
            </a:r>
            <a:r>
              <a:rPr lang="cs-CZ" dirty="0" smtClean="0"/>
              <a:t> a </a:t>
            </a:r>
            <a:r>
              <a:rPr lang="cs-CZ" dirty="0" err="1" smtClean="0"/>
              <a:t>kulturnětvorný</a:t>
            </a:r>
            <a:r>
              <a:rPr lang="cs-CZ" dirty="0" smtClean="0"/>
              <a:t> princip</a:t>
            </a:r>
          </a:p>
          <a:p>
            <a:r>
              <a:rPr lang="cs-CZ" dirty="0" smtClean="0"/>
              <a:t>(„jazyk distance“: směřován do obecné situace, eliminuje konkrétnost píšícího i čtoucího; podmíněna vznikem písma;</a:t>
            </a:r>
          </a:p>
          <a:p>
            <a:r>
              <a:rPr lang="cs-CZ" dirty="0" smtClean="0"/>
              <a:t>Znaky: podřazování, analýza, odstup, abstraktnost</a:t>
            </a:r>
          </a:p>
          <a:p>
            <a:r>
              <a:rPr lang="cs-CZ" dirty="0" smtClean="0"/>
              <a:t>X Napsané: „Vy všichni tady teď poslouchejte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79979295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10000" y="166255"/>
            <a:ext cx="10571998" cy="698269"/>
          </a:xfrm>
        </p:spPr>
        <p:txBody>
          <a:bodyPr/>
          <a:lstStyle/>
          <a:p>
            <a:r>
              <a:rPr lang="cs-CZ" dirty="0" smtClean="0"/>
              <a:t>Text a hypertext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573578" y="1305099"/>
            <a:ext cx="5431007" cy="4555952"/>
          </a:xfrm>
        </p:spPr>
        <p:txBody>
          <a:bodyPr>
            <a:normAutofit lnSpcReduction="10000"/>
          </a:bodyPr>
          <a:lstStyle/>
          <a:p>
            <a:r>
              <a:rPr lang="cs-CZ" dirty="0" smtClean="0"/>
              <a:t>„Klasický“ text: tištěný (má „šířku“ a „výšku“, ale nemá explicitní „hloubku“):</a:t>
            </a:r>
          </a:p>
          <a:p>
            <a:r>
              <a:rPr lang="cs-CZ" dirty="0" smtClean="0"/>
              <a:t>Znaky: linearita, kontinuálnost, ukončenost</a:t>
            </a:r>
          </a:p>
          <a:p>
            <a:endParaRPr lang="cs-CZ" dirty="0" smtClean="0"/>
          </a:p>
          <a:p>
            <a:endParaRPr lang="cs-CZ" dirty="0"/>
          </a:p>
          <a:p>
            <a:endParaRPr lang="cs-CZ" dirty="0" smtClean="0"/>
          </a:p>
          <a:p>
            <a:endParaRPr lang="cs-CZ" dirty="0"/>
          </a:p>
          <a:p>
            <a:endParaRPr lang="cs-CZ" dirty="0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791497" y="1612670"/>
            <a:ext cx="5112327" cy="5012574"/>
          </a:xfrm>
        </p:spPr>
        <p:txBody>
          <a:bodyPr>
            <a:normAutofit lnSpcReduction="10000"/>
          </a:bodyPr>
          <a:lstStyle/>
          <a:p>
            <a:r>
              <a:rPr lang="cs-CZ" b="1" dirty="0" smtClean="0"/>
              <a:t>Hypertext</a:t>
            </a:r>
            <a:r>
              <a:rPr lang="cs-CZ" dirty="0" smtClean="0"/>
              <a:t>: je založen na explicitním odkazování</a:t>
            </a:r>
            <a:r>
              <a:rPr lang="cs-CZ" dirty="0"/>
              <a:t>, tj. do textů jsou vkládány odkazy (linky) na další texty. Odkaz je propojený s elektronickou adresou dalšího textu, čtenář může kliknutím myši odkaz aktivovat a na obrazovce se mu objeví další text. Graficky jsou odkazy zpravidla signalizovány </a:t>
            </a:r>
            <a:r>
              <a:rPr lang="cs-CZ" dirty="0" smtClean="0"/>
              <a:t>podtržením. </a:t>
            </a:r>
            <a:r>
              <a:rPr lang="cs-CZ" dirty="0"/>
              <a:t>Texty takto propojené se stávají součástí otevřené a nikdy neukončené sítě </a:t>
            </a:r>
            <a:r>
              <a:rPr lang="cs-CZ" dirty="0" smtClean="0"/>
              <a:t>textů. </a:t>
            </a:r>
          </a:p>
          <a:p>
            <a:r>
              <a:rPr lang="cs-CZ" dirty="0"/>
              <a:t>Č</a:t>
            </a:r>
            <a:r>
              <a:rPr lang="cs-CZ" dirty="0" smtClean="0"/>
              <a:t>tení </a:t>
            </a:r>
            <a:r>
              <a:rPr lang="cs-CZ" dirty="0"/>
              <a:t>původního textu </a:t>
            </a:r>
            <a:r>
              <a:rPr lang="cs-CZ" dirty="0" smtClean="0"/>
              <a:t>je přerušováno čtením </a:t>
            </a:r>
            <a:r>
              <a:rPr lang="cs-CZ" dirty="0"/>
              <a:t>textů dalších. Čtenář </a:t>
            </a:r>
            <a:r>
              <a:rPr lang="cs-CZ" dirty="0" smtClean="0"/>
              <a:t>si sám </a:t>
            </a:r>
            <a:r>
              <a:rPr lang="cs-CZ" dirty="0"/>
              <a:t>určuje pořadí a důležitost textů, které bude číst. Prostřednictvím odkazů je text </a:t>
            </a:r>
            <a:r>
              <a:rPr lang="cs-CZ" dirty="0" smtClean="0"/>
              <a:t>bohatě </a:t>
            </a:r>
            <a:r>
              <a:rPr lang="cs-CZ" dirty="0"/>
              <a:t>a různorodě </a:t>
            </a:r>
            <a:r>
              <a:rPr lang="cs-CZ" dirty="0" err="1" smtClean="0"/>
              <a:t>kontextualizován</a:t>
            </a:r>
            <a:r>
              <a:rPr lang="cs-CZ" dirty="0" smtClean="0"/>
              <a:t>.</a:t>
            </a:r>
          </a:p>
          <a:p>
            <a:r>
              <a:rPr lang="cs-CZ" dirty="0" err="1" smtClean="0"/>
              <a:t>Př</a:t>
            </a:r>
            <a:r>
              <a:rPr lang="cs-CZ" dirty="0" smtClean="0"/>
              <a:t>.:</a:t>
            </a:r>
            <a:r>
              <a:rPr lang="cs-CZ" dirty="0" smtClean="0">
                <a:hlinkClick r:id="rId2"/>
              </a:rPr>
              <a:t>http://www.cyberartsweb.org/cpace/ht/htext/home.html</a:t>
            </a:r>
            <a:endParaRPr lang="cs-CZ" dirty="0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46132" y="3472337"/>
            <a:ext cx="3784349" cy="3000895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1813" y="3624349"/>
            <a:ext cx="3296928" cy="26968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069899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itáty">
  <a:themeElements>
    <a:clrScheme name="Quotable">
      <a:dk1>
        <a:sysClr val="windowText" lastClr="000000"/>
      </a:dk1>
      <a:lt1>
        <a:sysClr val="window" lastClr="FFFFFF"/>
      </a:lt1>
      <a:dk2>
        <a:srgbClr val="212121"/>
      </a:dk2>
      <a:lt2>
        <a:srgbClr val="636363"/>
      </a:lt2>
      <a:accent1>
        <a:srgbClr val="00C6BB"/>
      </a:accent1>
      <a:accent2>
        <a:srgbClr val="6FEBA0"/>
      </a:accent2>
      <a:accent3>
        <a:srgbClr val="B6DF5E"/>
      </a:accent3>
      <a:accent4>
        <a:srgbClr val="EFB251"/>
      </a:accent4>
      <a:accent5>
        <a:srgbClr val="EF755F"/>
      </a:accent5>
      <a:accent6>
        <a:srgbClr val="ED515C"/>
      </a:accent6>
      <a:hlink>
        <a:srgbClr val="8F8F8F"/>
      </a:hlink>
      <a:folHlink>
        <a:srgbClr val="A5A5A5"/>
      </a:folHlink>
    </a:clrScheme>
    <a:fontScheme name="Quotable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Quotable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lumMod val="105000"/>
              </a:schemeClr>
            </a:gs>
            <a:gs pos="100000">
              <a:schemeClr val="phClr">
                <a:tint val="9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98000"/>
                <a:lumMod val="102000"/>
              </a:schemeClr>
              <a:schemeClr val="phClr">
                <a:shade val="98000"/>
                <a:lumMod val="98000"/>
              </a:schemeClr>
            </a:duotone>
          </a:blip>
          <a:tile tx="0" ty="0" sx="100000" sy="100000" flip="none" algn="tl"/>
        </a:blipFill>
      </a:fillStyleLst>
      <a:lnStyleLst>
        <a:ln w="9525" cap="rnd" cmpd="sng" algn="ctr">
          <a:solidFill>
            <a:schemeClr val="phClr"/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innerShdw blurRad="63500" dist="25400" dir="13500000">
              <a:srgbClr val="000000">
                <a:alpha val="75000"/>
              </a:srgbClr>
            </a:inn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</a:schemeClr>
            </a:gs>
            <a:gs pos="100000">
              <a:schemeClr val="phClr">
                <a:tint val="84000"/>
                <a:shade val="84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90000"/>
                <a:satMod val="120000"/>
                <a:lumMod val="90000"/>
              </a:schemeClr>
            </a:gs>
            <a:gs pos="100000">
              <a:schemeClr val="phClr"/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Quotable" id="{39EC5628-30ED-4578-ACD8-9820EDB8E15A}" vid="{6F3559E9-1A4C-49D8-94D4-F41003531C49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TM03457503[[fn=Citáty]]</Template>
  <TotalTime>464</TotalTime>
  <Words>1504</Words>
  <Application>Microsoft Office PowerPoint</Application>
  <PresentationFormat>Širokoúhlá obrazovka</PresentationFormat>
  <Paragraphs>104</Paragraphs>
  <Slides>14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14</vt:i4>
      </vt:variant>
    </vt:vector>
  </HeadingPairs>
  <TitlesOfParts>
    <vt:vector size="17" baseType="lpstr">
      <vt:lpstr>Century Gothic</vt:lpstr>
      <vt:lpstr>Wingdings 2</vt:lpstr>
      <vt:lpstr>Citáty</vt:lpstr>
      <vt:lpstr>Text</vt:lpstr>
      <vt:lpstr>Znaky textu (obecně)</vt:lpstr>
      <vt:lpstr>Nejdůležitější znaky literárního textu (Jurij M. Lotman: Štruktúra uměleckého textu (1990)</vt:lpstr>
      <vt:lpstr>Kontext</vt:lpstr>
      <vt:lpstr>Stabilizovaný text x měnící se kontext</vt:lpstr>
      <vt:lpstr>Základní textové roviny</vt:lpstr>
      <vt:lpstr>Cesta od pocitového podnětu k textu I</vt:lpstr>
      <vt:lpstr>Cesta od pocitového podnětu k textu II: Oralita a literarita:</vt:lpstr>
      <vt:lpstr>Text a hypertext</vt:lpstr>
      <vt:lpstr>Paratexty (texty obklopující primární text, vytvářející jeho „zápraží“</vt:lpstr>
      <vt:lpstr>Textovost a intertextovost</vt:lpstr>
      <vt:lpstr>Textovost a intertextovost II</vt:lpstr>
      <vt:lpstr>Příklad aluzivní intertextovosti</vt:lpstr>
      <vt:lpstr>Textovost a intertextovost III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Text</dc:title>
  <dc:creator>Bílek, Petr</dc:creator>
  <cp:lastModifiedBy>Bílek, Petr</cp:lastModifiedBy>
  <cp:revision>28</cp:revision>
  <dcterms:created xsi:type="dcterms:W3CDTF">2019-09-26T11:59:58Z</dcterms:created>
  <dcterms:modified xsi:type="dcterms:W3CDTF">2019-11-04T09:26:04Z</dcterms:modified>
</cp:coreProperties>
</file>