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4"/>
  </p:normalViewPr>
  <p:slideViewPr>
    <p:cSldViewPr snapToGrid="0" snapToObjects="1">
      <p:cViewPr varScale="1">
        <p:scale>
          <a:sx n="85" d="100"/>
          <a:sy n="85" d="100"/>
        </p:scale>
        <p:origin x="136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Název a podtitul">
    <p:spTree>
      <p:nvGrpSpPr>
        <p:cNvPr id="1" name=""/>
        <p:cNvGrpSpPr/>
        <p:nvPr/>
      </p:nvGrpSpPr>
      <p:grpSpPr>
        <a:xfrm>
          <a:off x="0" y="0"/>
          <a:ext cx="0" cy="0"/>
          <a:chOff x="0" y="0"/>
          <a:chExt cx="0" cy="0"/>
        </a:xfrm>
      </p:grpSpPr>
      <p:sp>
        <p:nvSpPr>
          <p:cNvPr id="11" name="Text názvu"/>
          <p:cNvSpPr txBox="1">
            <a:spLocks noGrp="1"/>
          </p:cNvSpPr>
          <p:nvPr>
            <p:ph type="title"/>
          </p:nvPr>
        </p:nvSpPr>
        <p:spPr>
          <a:xfrm>
            <a:off x="1270000" y="1638300"/>
            <a:ext cx="10464800" cy="3302000"/>
          </a:xfrm>
          <a:prstGeom prst="rect">
            <a:avLst/>
          </a:prstGeom>
        </p:spPr>
        <p:txBody>
          <a:bodyPr anchor="b"/>
          <a:lstStyle/>
          <a:p>
            <a:r>
              <a:t>Text názvu</a:t>
            </a:r>
          </a:p>
        </p:txBody>
      </p:sp>
      <p:sp>
        <p:nvSpPr>
          <p:cNvPr id="12" name="Text úrovně 1…"/>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r>
              <a:t>Text úrovně 1</a:t>
            </a:r>
          </a:p>
          <a:p>
            <a:pPr lvl="1"/>
            <a:r>
              <a:t>Text úrovně 2</a:t>
            </a:r>
          </a:p>
          <a:p>
            <a:pPr lvl="2"/>
            <a:r>
              <a:t>Text úrovně 3</a:t>
            </a:r>
          </a:p>
          <a:p>
            <a:pPr lvl="3"/>
            <a:r>
              <a:t>Text úrovně 4</a:t>
            </a:r>
          </a:p>
          <a:p>
            <a:pPr lvl="4"/>
            <a:r>
              <a:t>Text úrovně 5</a:t>
            </a:r>
          </a:p>
        </p:txBody>
      </p:sp>
      <p:sp>
        <p:nvSpPr>
          <p:cNvPr id="13"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át">
    <p:spTree>
      <p:nvGrpSpPr>
        <p:cNvPr id="1" name=""/>
        <p:cNvGrpSpPr/>
        <p:nvPr/>
      </p:nvGrpSpPr>
      <p:grpSpPr>
        <a:xfrm>
          <a:off x="0" y="0"/>
          <a:ext cx="0" cy="0"/>
          <a:chOff x="0" y="0"/>
          <a:chExt cx="0" cy="0"/>
        </a:xfrm>
      </p:grpSpPr>
      <p:sp>
        <p:nvSpPr>
          <p:cNvPr id="93" name="–Josef Novák"/>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ClrTx/>
              <a:buSzTx/>
              <a:buNone/>
              <a:defRPr sz="2400" i="1"/>
            </a:lvl1pPr>
          </a:lstStyle>
          <a:p>
            <a:r>
              <a:t>–Josef Novák</a:t>
            </a:r>
          </a:p>
        </p:txBody>
      </p:sp>
      <p:sp>
        <p:nvSpPr>
          <p:cNvPr id="94" name="„Sem napište citát.“"/>
          <p:cNvSpPr txBox="1">
            <a:spLocks noGrp="1"/>
          </p:cNvSpPr>
          <p:nvPr>
            <p:ph type="body" sz="quarter" idx="14"/>
          </p:nvPr>
        </p:nvSpPr>
        <p:spPr>
          <a:xfrm>
            <a:off x="1270000" y="4308599"/>
            <a:ext cx="10464800" cy="609776"/>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r>
              <a:t>„Sem napište citát.“ </a:t>
            </a:r>
          </a:p>
        </p:txBody>
      </p:sp>
      <p:sp>
        <p:nvSpPr>
          <p:cNvPr id="95"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grafie">
    <p:spTree>
      <p:nvGrpSpPr>
        <p:cNvPr id="1" name=""/>
        <p:cNvGrpSpPr/>
        <p:nvPr/>
      </p:nvGrpSpPr>
      <p:grpSpPr>
        <a:xfrm>
          <a:off x="0" y="0"/>
          <a:ext cx="0" cy="0"/>
          <a:chOff x="0" y="0"/>
          <a:chExt cx="0" cy="0"/>
        </a:xfrm>
      </p:grpSpPr>
      <p:sp>
        <p:nvSpPr>
          <p:cNvPr id="102" name="Obrázek"/>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rázdný">
    <p:spTree>
      <p:nvGrpSpPr>
        <p:cNvPr id="1" name=""/>
        <p:cNvGrpSpPr/>
        <p:nvPr/>
      </p:nvGrpSpPr>
      <p:grpSpPr>
        <a:xfrm>
          <a:off x="0" y="0"/>
          <a:ext cx="0" cy="0"/>
          <a:chOff x="0" y="0"/>
          <a:chExt cx="0" cy="0"/>
        </a:xfrm>
      </p:grpSpPr>
      <p:sp>
        <p:nvSpPr>
          <p:cNvPr id="110"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grafie – na šířku">
    <p:spTree>
      <p:nvGrpSpPr>
        <p:cNvPr id="1" name=""/>
        <p:cNvGrpSpPr/>
        <p:nvPr/>
      </p:nvGrpSpPr>
      <p:grpSpPr>
        <a:xfrm>
          <a:off x="0" y="0"/>
          <a:ext cx="0" cy="0"/>
          <a:chOff x="0" y="0"/>
          <a:chExt cx="0" cy="0"/>
        </a:xfrm>
      </p:grpSpPr>
      <p:sp>
        <p:nvSpPr>
          <p:cNvPr id="20" name="Obrázek"/>
          <p:cNvSpPr>
            <a:spLocks noGrp="1"/>
          </p:cNvSpPr>
          <p:nvPr>
            <p:ph type="pic" idx="13"/>
          </p:nvPr>
        </p:nvSpPr>
        <p:spPr>
          <a:xfrm>
            <a:off x="1619250" y="673100"/>
            <a:ext cx="9758016" cy="5905500"/>
          </a:xfrm>
          <a:prstGeom prst="rect">
            <a:avLst/>
          </a:prstGeom>
        </p:spPr>
        <p:txBody>
          <a:bodyPr lIns="91439" tIns="45719" rIns="91439" bIns="45719" anchor="t">
            <a:noAutofit/>
          </a:bodyPr>
          <a:lstStyle/>
          <a:p>
            <a:endParaRPr/>
          </a:p>
        </p:txBody>
      </p:sp>
      <p:sp>
        <p:nvSpPr>
          <p:cNvPr id="21" name="Text názvu"/>
          <p:cNvSpPr txBox="1">
            <a:spLocks noGrp="1"/>
          </p:cNvSpPr>
          <p:nvPr>
            <p:ph type="title"/>
          </p:nvPr>
        </p:nvSpPr>
        <p:spPr>
          <a:xfrm>
            <a:off x="1270000" y="6718300"/>
            <a:ext cx="10464800" cy="1422400"/>
          </a:xfrm>
          <a:prstGeom prst="rect">
            <a:avLst/>
          </a:prstGeom>
        </p:spPr>
        <p:txBody>
          <a:bodyPr/>
          <a:lstStyle/>
          <a:p>
            <a:r>
              <a:t>Text názvu</a:t>
            </a:r>
          </a:p>
        </p:txBody>
      </p:sp>
      <p:sp>
        <p:nvSpPr>
          <p:cNvPr id="22" name="Text úrovně 1…"/>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r>
              <a:t>Text úrovně 1</a:t>
            </a:r>
          </a:p>
          <a:p>
            <a:pPr lvl="1"/>
            <a:r>
              <a:t>Text úrovně 2</a:t>
            </a:r>
          </a:p>
          <a:p>
            <a:pPr lvl="2"/>
            <a:r>
              <a:t>Text úrovně 3</a:t>
            </a:r>
          </a:p>
          <a:p>
            <a:pPr lvl="3"/>
            <a:r>
              <a:t>Text úrovně 4</a:t>
            </a:r>
          </a:p>
          <a:p>
            <a:pPr lvl="4"/>
            <a:r>
              <a:t>Text úrovně 5</a:t>
            </a:r>
          </a:p>
        </p:txBody>
      </p:sp>
      <p:sp>
        <p:nvSpPr>
          <p:cNvPr id="23"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Název - ve středu">
    <p:spTree>
      <p:nvGrpSpPr>
        <p:cNvPr id="1" name=""/>
        <p:cNvGrpSpPr/>
        <p:nvPr/>
      </p:nvGrpSpPr>
      <p:grpSpPr>
        <a:xfrm>
          <a:off x="0" y="0"/>
          <a:ext cx="0" cy="0"/>
          <a:chOff x="0" y="0"/>
          <a:chExt cx="0" cy="0"/>
        </a:xfrm>
      </p:grpSpPr>
      <p:sp>
        <p:nvSpPr>
          <p:cNvPr id="30" name="Text názvu"/>
          <p:cNvSpPr txBox="1">
            <a:spLocks noGrp="1"/>
          </p:cNvSpPr>
          <p:nvPr>
            <p:ph type="title"/>
          </p:nvPr>
        </p:nvSpPr>
        <p:spPr>
          <a:xfrm>
            <a:off x="1270000" y="3225800"/>
            <a:ext cx="10464800" cy="3302000"/>
          </a:xfrm>
          <a:prstGeom prst="rect">
            <a:avLst/>
          </a:prstGeom>
        </p:spPr>
        <p:txBody>
          <a:bodyPr/>
          <a:lstStyle/>
          <a:p>
            <a:r>
              <a:t>Text názvu</a:t>
            </a:r>
          </a:p>
        </p:txBody>
      </p:sp>
      <p:sp>
        <p:nvSpPr>
          <p:cNvPr id="31"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ky – na výšku">
    <p:spTree>
      <p:nvGrpSpPr>
        <p:cNvPr id="1" name=""/>
        <p:cNvGrpSpPr/>
        <p:nvPr/>
      </p:nvGrpSpPr>
      <p:grpSpPr>
        <a:xfrm>
          <a:off x="0" y="0"/>
          <a:ext cx="0" cy="0"/>
          <a:chOff x="0" y="0"/>
          <a:chExt cx="0" cy="0"/>
        </a:xfrm>
      </p:grpSpPr>
      <p:sp>
        <p:nvSpPr>
          <p:cNvPr id="38" name="Obrázek"/>
          <p:cNvSpPr>
            <a:spLocks noGrp="1"/>
          </p:cNvSpPr>
          <p:nvPr>
            <p:ph type="pic" sz="half" idx="13"/>
          </p:nvPr>
        </p:nvSpPr>
        <p:spPr>
          <a:xfrm>
            <a:off x="6718300" y="638919"/>
            <a:ext cx="5334001" cy="8216901"/>
          </a:xfrm>
          <a:prstGeom prst="rect">
            <a:avLst/>
          </a:prstGeom>
        </p:spPr>
        <p:txBody>
          <a:bodyPr lIns="91439" tIns="45719" rIns="91439" bIns="45719" anchor="t">
            <a:noAutofit/>
          </a:bodyPr>
          <a:lstStyle/>
          <a:p>
            <a:endParaRPr/>
          </a:p>
        </p:txBody>
      </p:sp>
      <p:sp>
        <p:nvSpPr>
          <p:cNvPr id="39" name="Text názvu"/>
          <p:cNvSpPr txBox="1">
            <a:spLocks noGrp="1"/>
          </p:cNvSpPr>
          <p:nvPr>
            <p:ph type="title"/>
          </p:nvPr>
        </p:nvSpPr>
        <p:spPr>
          <a:xfrm>
            <a:off x="952500" y="635000"/>
            <a:ext cx="5334000" cy="3987800"/>
          </a:xfrm>
          <a:prstGeom prst="rect">
            <a:avLst/>
          </a:prstGeom>
        </p:spPr>
        <p:txBody>
          <a:bodyPr anchor="b"/>
          <a:lstStyle>
            <a:lvl1pPr>
              <a:defRPr sz="6000"/>
            </a:lvl1pPr>
          </a:lstStyle>
          <a:p>
            <a:r>
              <a:t>Text názvu</a:t>
            </a:r>
          </a:p>
        </p:txBody>
      </p:sp>
      <p:sp>
        <p:nvSpPr>
          <p:cNvPr id="40" name="Text úrovně 1…"/>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r>
              <a:t>Text úrovně 1</a:t>
            </a:r>
          </a:p>
          <a:p>
            <a:pPr lvl="1"/>
            <a:r>
              <a:t>Text úrovně 2</a:t>
            </a:r>
          </a:p>
          <a:p>
            <a:pPr lvl="2"/>
            <a:r>
              <a:t>Text úrovně 3</a:t>
            </a:r>
          </a:p>
          <a:p>
            <a:pPr lvl="3"/>
            <a:r>
              <a:t>Text úrovně 4</a:t>
            </a:r>
          </a:p>
          <a:p>
            <a:pPr lvl="4"/>
            <a:r>
              <a:t>Text úrovně 5</a:t>
            </a:r>
          </a:p>
        </p:txBody>
      </p:sp>
      <p:sp>
        <p:nvSpPr>
          <p:cNvPr id="41"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Název - nahoře">
    <p:spTree>
      <p:nvGrpSpPr>
        <p:cNvPr id="1" name=""/>
        <p:cNvGrpSpPr/>
        <p:nvPr/>
      </p:nvGrpSpPr>
      <p:grpSpPr>
        <a:xfrm>
          <a:off x="0" y="0"/>
          <a:ext cx="0" cy="0"/>
          <a:chOff x="0" y="0"/>
          <a:chExt cx="0" cy="0"/>
        </a:xfrm>
      </p:grpSpPr>
      <p:sp>
        <p:nvSpPr>
          <p:cNvPr id="48" name="Text názvu"/>
          <p:cNvSpPr txBox="1">
            <a:spLocks noGrp="1"/>
          </p:cNvSpPr>
          <p:nvPr>
            <p:ph type="title"/>
          </p:nvPr>
        </p:nvSpPr>
        <p:spPr>
          <a:prstGeom prst="rect">
            <a:avLst/>
          </a:prstGeom>
        </p:spPr>
        <p:txBody>
          <a:bodyPr/>
          <a:lstStyle/>
          <a:p>
            <a:r>
              <a:t>Text názvu</a:t>
            </a:r>
          </a:p>
        </p:txBody>
      </p:sp>
      <p:sp>
        <p:nvSpPr>
          <p:cNvPr id="49"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Název a odrážky">
    <p:spTree>
      <p:nvGrpSpPr>
        <p:cNvPr id="1" name=""/>
        <p:cNvGrpSpPr/>
        <p:nvPr/>
      </p:nvGrpSpPr>
      <p:grpSpPr>
        <a:xfrm>
          <a:off x="0" y="0"/>
          <a:ext cx="0" cy="0"/>
          <a:chOff x="0" y="0"/>
          <a:chExt cx="0" cy="0"/>
        </a:xfrm>
      </p:grpSpPr>
      <p:sp>
        <p:nvSpPr>
          <p:cNvPr id="56" name="Text názvu"/>
          <p:cNvSpPr txBox="1">
            <a:spLocks noGrp="1"/>
          </p:cNvSpPr>
          <p:nvPr>
            <p:ph type="title"/>
          </p:nvPr>
        </p:nvSpPr>
        <p:spPr>
          <a:prstGeom prst="rect">
            <a:avLst/>
          </a:prstGeom>
        </p:spPr>
        <p:txBody>
          <a:bodyPr/>
          <a:lstStyle/>
          <a:p>
            <a:r>
              <a:t>Text názvu</a:t>
            </a:r>
          </a:p>
        </p:txBody>
      </p:sp>
      <p:sp>
        <p:nvSpPr>
          <p:cNvPr id="57" name="Text úrovně 1…"/>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Text úrovně 1</a:t>
            </a:r>
          </a:p>
          <a:p>
            <a:pPr lvl="1"/>
            <a:r>
              <a:t>Text úrovně 2</a:t>
            </a:r>
          </a:p>
          <a:p>
            <a:pPr lvl="2"/>
            <a:r>
              <a:t>Text úrovně 3</a:t>
            </a:r>
          </a:p>
          <a:p>
            <a:pPr lvl="3"/>
            <a:r>
              <a:t>Text úrovně 4</a:t>
            </a:r>
          </a:p>
          <a:p>
            <a:pPr lvl="4"/>
            <a:r>
              <a:t>Text úrovně 5</a:t>
            </a:r>
          </a:p>
        </p:txBody>
      </p:sp>
      <p:sp>
        <p:nvSpPr>
          <p:cNvPr id="58"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Název, odrážky, fotka">
    <p:spTree>
      <p:nvGrpSpPr>
        <p:cNvPr id="1" name=""/>
        <p:cNvGrpSpPr/>
        <p:nvPr/>
      </p:nvGrpSpPr>
      <p:grpSpPr>
        <a:xfrm>
          <a:off x="0" y="0"/>
          <a:ext cx="0" cy="0"/>
          <a:chOff x="0" y="0"/>
          <a:chExt cx="0" cy="0"/>
        </a:xfrm>
      </p:grpSpPr>
      <p:sp>
        <p:nvSpPr>
          <p:cNvPr id="65" name="Obrázek"/>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ext názvu"/>
          <p:cNvSpPr txBox="1">
            <a:spLocks noGrp="1"/>
          </p:cNvSpPr>
          <p:nvPr>
            <p:ph type="title"/>
          </p:nvPr>
        </p:nvSpPr>
        <p:spPr>
          <a:prstGeom prst="rect">
            <a:avLst/>
          </a:prstGeom>
        </p:spPr>
        <p:txBody>
          <a:bodyPr/>
          <a:lstStyle/>
          <a:p>
            <a:r>
              <a:t>Text názvu</a:t>
            </a:r>
          </a:p>
        </p:txBody>
      </p:sp>
      <p:sp>
        <p:nvSpPr>
          <p:cNvPr id="67" name="Text úrovně 1…"/>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buClrTx/>
              <a:defRPr sz="2800"/>
            </a:lvl1pPr>
            <a:lvl2pPr marL="685800" indent="-342900">
              <a:spcBef>
                <a:spcPts val="3200"/>
              </a:spcBef>
              <a:buClrTx/>
              <a:defRPr sz="2800"/>
            </a:lvl2pPr>
            <a:lvl3pPr marL="1028700" indent="-342900">
              <a:spcBef>
                <a:spcPts val="3200"/>
              </a:spcBef>
              <a:buClrTx/>
              <a:defRPr sz="2800"/>
            </a:lvl3pPr>
            <a:lvl4pPr marL="1371600" indent="-342900">
              <a:spcBef>
                <a:spcPts val="3200"/>
              </a:spcBef>
              <a:buClrTx/>
              <a:defRPr sz="2800"/>
            </a:lvl4pPr>
            <a:lvl5pPr marL="1714500" indent="-342900">
              <a:spcBef>
                <a:spcPts val="3200"/>
              </a:spcBef>
              <a:buClrTx/>
              <a:defRPr sz="2800"/>
            </a:lvl5pPr>
          </a:lstStyle>
          <a:p>
            <a:r>
              <a:t>Text úrovně 1</a:t>
            </a:r>
          </a:p>
          <a:p>
            <a:pPr lvl="1"/>
            <a:r>
              <a:t>Text úrovně 2</a:t>
            </a:r>
          </a:p>
          <a:p>
            <a:pPr lvl="2"/>
            <a:r>
              <a:t>Text úrovně 3</a:t>
            </a:r>
          </a:p>
          <a:p>
            <a:pPr lvl="3"/>
            <a:r>
              <a:t>Text úrovně 4</a:t>
            </a:r>
          </a:p>
          <a:p>
            <a:pPr lvl="4"/>
            <a:r>
              <a:t>Text úrovně 5</a:t>
            </a:r>
          </a:p>
        </p:txBody>
      </p:sp>
      <p:sp>
        <p:nvSpPr>
          <p:cNvPr id="68"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drážky">
    <p:spTree>
      <p:nvGrpSpPr>
        <p:cNvPr id="1" name=""/>
        <p:cNvGrpSpPr/>
        <p:nvPr/>
      </p:nvGrpSpPr>
      <p:grpSpPr>
        <a:xfrm>
          <a:off x="0" y="0"/>
          <a:ext cx="0" cy="0"/>
          <a:chOff x="0" y="0"/>
          <a:chExt cx="0" cy="0"/>
        </a:xfrm>
      </p:grpSpPr>
      <p:sp>
        <p:nvSpPr>
          <p:cNvPr id="75" name="Text úrovně 1…"/>
          <p:cNvSpPr txBox="1">
            <a:spLocks noGrp="1"/>
          </p:cNvSpPr>
          <p:nvPr>
            <p:ph type="body" idx="1"/>
          </p:nvPr>
        </p:nvSpPr>
        <p:spPr>
          <a:xfrm>
            <a:off x="952500" y="1270000"/>
            <a:ext cx="11099800" cy="7213600"/>
          </a:xfrm>
          <a:prstGeom prst="rect">
            <a:avLst/>
          </a:prstGeom>
        </p:spPr>
        <p:txBody>
          <a:bodyPr/>
          <a:lstStyle>
            <a:lvl1pPr>
              <a:buClrTx/>
            </a:lvl1pPr>
            <a:lvl2pPr>
              <a:buClrTx/>
            </a:lvl2pPr>
            <a:lvl3pPr>
              <a:buClrTx/>
            </a:lvl3pPr>
            <a:lvl4pPr>
              <a:buClrTx/>
            </a:lvl4pPr>
            <a:lvl5pPr>
              <a:buClrTx/>
            </a:lvl5pPr>
          </a:lstStyle>
          <a:p>
            <a:r>
              <a:t>Text úrovně 1</a:t>
            </a:r>
          </a:p>
          <a:p>
            <a:pPr lvl="1"/>
            <a:r>
              <a:t>Text úrovně 2</a:t>
            </a:r>
          </a:p>
          <a:p>
            <a:pPr lvl="2"/>
            <a:r>
              <a:t>Text úrovně 3</a:t>
            </a:r>
          </a:p>
          <a:p>
            <a:pPr lvl="3"/>
            <a:r>
              <a:t>Text úrovně 4</a:t>
            </a:r>
          </a:p>
          <a:p>
            <a:pPr lvl="4"/>
            <a:r>
              <a:t>Text úrovně 5</a:t>
            </a:r>
          </a:p>
        </p:txBody>
      </p:sp>
      <p:sp>
        <p:nvSpPr>
          <p:cNvPr id="76"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ky – 3 na výšku">
    <p:spTree>
      <p:nvGrpSpPr>
        <p:cNvPr id="1" name=""/>
        <p:cNvGrpSpPr/>
        <p:nvPr/>
      </p:nvGrpSpPr>
      <p:grpSpPr>
        <a:xfrm>
          <a:off x="0" y="0"/>
          <a:ext cx="0" cy="0"/>
          <a:chOff x="0" y="0"/>
          <a:chExt cx="0" cy="0"/>
        </a:xfrm>
      </p:grpSpPr>
      <p:sp>
        <p:nvSpPr>
          <p:cNvPr id="83" name="Obrázek"/>
          <p:cNvSpPr>
            <a:spLocks noGrp="1"/>
          </p:cNvSpPr>
          <p:nvPr>
            <p:ph type="pic" sz="quarter" idx="13"/>
          </p:nvPr>
        </p:nvSpPr>
        <p:spPr>
          <a:xfrm>
            <a:off x="6731000" y="4965700"/>
            <a:ext cx="5334000" cy="3898900"/>
          </a:xfrm>
          <a:prstGeom prst="rect">
            <a:avLst/>
          </a:prstGeom>
        </p:spPr>
        <p:txBody>
          <a:bodyPr lIns="91439" tIns="45719" rIns="91439" bIns="45719" anchor="t">
            <a:noAutofit/>
          </a:bodyPr>
          <a:lstStyle/>
          <a:p>
            <a:endParaRPr/>
          </a:p>
        </p:txBody>
      </p:sp>
      <p:sp>
        <p:nvSpPr>
          <p:cNvPr id="84" name="Obrázek"/>
          <p:cNvSpPr>
            <a:spLocks noGrp="1"/>
          </p:cNvSpPr>
          <p:nvPr>
            <p:ph type="pic" sz="quarter" idx="14"/>
          </p:nvPr>
        </p:nvSpPr>
        <p:spPr>
          <a:xfrm>
            <a:off x="6731000" y="635000"/>
            <a:ext cx="5334000" cy="3898900"/>
          </a:xfrm>
          <a:prstGeom prst="rect">
            <a:avLst/>
          </a:prstGeom>
        </p:spPr>
        <p:txBody>
          <a:bodyPr lIns="91439" tIns="45719" rIns="91439" bIns="45719" anchor="t">
            <a:noAutofit/>
          </a:bodyPr>
          <a:lstStyle/>
          <a:p>
            <a:endParaRPr/>
          </a:p>
        </p:txBody>
      </p:sp>
      <p:sp>
        <p:nvSpPr>
          <p:cNvPr id="85" name="Obrázek"/>
          <p:cNvSpPr>
            <a:spLocks noGrp="1"/>
          </p:cNvSpPr>
          <p:nvPr>
            <p:ph type="pic" sz="half" idx="15"/>
          </p:nvPr>
        </p:nvSpPr>
        <p:spPr>
          <a:xfrm>
            <a:off x="952500" y="635000"/>
            <a:ext cx="5334000" cy="8229600"/>
          </a:xfrm>
          <a:prstGeom prst="rect">
            <a:avLst/>
          </a:prstGeom>
        </p:spPr>
        <p:txBody>
          <a:bodyPr lIns="91439" tIns="45719" rIns="91439" bIns="45719" anchor="t">
            <a:noAutofit/>
          </a:bodyPr>
          <a:lstStyle/>
          <a:p>
            <a:endParaRPr/>
          </a:p>
        </p:txBody>
      </p:sp>
      <p:sp>
        <p:nvSpPr>
          <p:cNvPr id="86"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 názvu"/>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 názvu</a:t>
            </a:r>
          </a:p>
        </p:txBody>
      </p:sp>
      <p:sp>
        <p:nvSpPr>
          <p:cNvPr id="3" name="Text úrovně 1…"/>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 úrovně 1</a:t>
            </a:r>
          </a:p>
          <a:p>
            <a:pPr lvl="1"/>
            <a:r>
              <a:t>Text úrovně 2</a:t>
            </a:r>
          </a:p>
          <a:p>
            <a:pPr lvl="2"/>
            <a:r>
              <a:t>Text úrovně 3</a:t>
            </a:r>
          </a:p>
          <a:p>
            <a:pPr lvl="3"/>
            <a:r>
              <a:t>Text úrovně 4</a:t>
            </a:r>
          </a:p>
          <a:p>
            <a:pPr lvl="4"/>
            <a:r>
              <a:t>Text úrovně 5</a:t>
            </a:r>
          </a:p>
        </p:txBody>
      </p:sp>
      <p:sp>
        <p:nvSpPr>
          <p:cNvPr id="4" name="Číslo snímku"/>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academia.edu/4146141/Iconography_iconology_and_style_analysis" TargetMode="External"/><Relationship Id="rId13" Type="http://schemas.openxmlformats.org/officeDocument/2006/relationships/image" Target="../media/image7.jpeg"/><Relationship Id="rId3" Type="http://schemas.openxmlformats.org/officeDocument/2006/relationships/hyperlink" Target="http://www.arch.chula.ac.th/journal/files/article/lJjpgMx2iiSun103202.pdf" TargetMode="External"/><Relationship Id="rId7" Type="http://schemas.openxmlformats.org/officeDocument/2006/relationships/hyperlink" Target="https://www.youtube.com/watch?v=zVM7e_iyh3Y" TargetMode="External"/><Relationship Id="rId12" Type="http://schemas.openxmlformats.org/officeDocument/2006/relationships/image" Target="../media/image6.tif"/><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hyperlink" Target="https://www.youtube.com/watch?v=wM6d9BOj4Ww" TargetMode="External"/><Relationship Id="rId11" Type="http://schemas.openxmlformats.org/officeDocument/2006/relationships/image" Target="../media/image5.jpeg"/><Relationship Id="rId5" Type="http://schemas.openxmlformats.org/officeDocument/2006/relationships/hyperlink" Target="https://writingaboutart.org/pages/iconographicanalysis.html" TargetMode="External"/><Relationship Id="rId10" Type="http://schemas.openxmlformats.org/officeDocument/2006/relationships/hyperlink" Target="http://wac.colostate.edu/journal/vol8/bartelo_morton.pdf" TargetMode="External"/><Relationship Id="rId4" Type="http://schemas.openxmlformats.org/officeDocument/2006/relationships/hyperlink" Target="https://www.jstor.org/stable/3045790?seq=1" TargetMode="External"/><Relationship Id="rId9" Type="http://schemas.openxmlformats.org/officeDocument/2006/relationships/hyperlink" Target="https://st-ar.nl/the-values-of-the-market/" TargetMode="External"/><Relationship Id="rId14" Type="http://schemas.openxmlformats.org/officeDocument/2006/relationships/image" Target="../media/image8.tiff"/></Relationships>
</file>

<file path=ppt/slides/_rels/slide11.xml.rels><?xml version="1.0" encoding="UTF-8" standalone="yes"?>
<Relationships xmlns="http://schemas.openxmlformats.org/package/2006/relationships"><Relationship Id="rId2" Type="http://schemas.openxmlformats.org/officeDocument/2006/relationships/hyperlink" Target="http://tems.umn.edu/pdf/Panofsky_iconology2.pdf"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hyperlink" Target="http://www.tate.org.uk/art/art-terms/i/iconography"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t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anarthistoricalimpression.blogspot.com/2012/12/a-quick-discussion-on-marxism-and-art.html" TargetMode="External"/><Relationship Id="rId7" Type="http://schemas.openxmlformats.org/officeDocument/2006/relationships/hyperlink" Target="https://www.marxists.org/reference/archive/debord/society.htm" TargetMode="External"/><Relationship Id="rId2" Type="http://schemas.openxmlformats.org/officeDocument/2006/relationships/hyperlink" Target="https://arthistoryunstuffed.com/marxism-art-artist/" TargetMode="External"/><Relationship Id="rId1" Type="http://schemas.openxmlformats.org/officeDocument/2006/relationships/slideLayout" Target="../slideLayouts/slideLayout7.xml"/><Relationship Id="rId6" Type="http://schemas.openxmlformats.org/officeDocument/2006/relationships/hyperlink" Target="https://web.mit.edu/allanmc/www/benjamin.pdf" TargetMode="External"/><Relationship Id="rId5" Type="http://schemas.openxmlformats.org/officeDocument/2006/relationships/hyperlink" Target="https://www.youtube.com/watch?v=b5y7QRt2bws" TargetMode="External"/><Relationship Id="rId4" Type="http://schemas.openxmlformats.org/officeDocument/2006/relationships/hyperlink" Target="https://www.youtube.com/watch?v=W0GFSUu5UzA" TargetMode="External"/><Relationship Id="rId9"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3.ti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s://www.oxfordbibliographies.com/view/document/obo-9780199920105/obo-9780199920105-0034.xml" TargetMode="External"/><Relationship Id="rId7" Type="http://schemas.openxmlformats.org/officeDocument/2006/relationships/hyperlink" Target="http://www.writing.upenn.edu/library/Nochlin-Linda_Why-Have-There-Been-No-Great-Women-Artists.pdf" TargetMode="Externa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hyperlink" Target="https://www.youtube.com/watch?v=Q5Ett_UsxZo" TargetMode="External"/><Relationship Id="rId5" Type="http://schemas.openxmlformats.org/officeDocument/2006/relationships/hyperlink" Target="https://www.youtube.com/watch?v=mHxKjqiDhLg" TargetMode="External"/><Relationship Id="rId4" Type="http://schemas.openxmlformats.org/officeDocument/2006/relationships/hyperlink" Target="https://www.ktpress.co.uk/pdf/nparadoxaissue21.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theartstory.org/movement/queer-art/" TargetMode="External"/><Relationship Id="rId2" Type="http://schemas.openxmlformats.org/officeDocument/2006/relationships/image" Target="../media/image19.tif"/><Relationship Id="rId1" Type="http://schemas.openxmlformats.org/officeDocument/2006/relationships/slideLayout" Target="../slideLayouts/slideLayout7.xml"/><Relationship Id="rId6" Type="http://schemas.openxmlformats.org/officeDocument/2006/relationships/hyperlink" Target="https://www.youtube.com/watch?v=9RfKDpTgDP8" TargetMode="External"/><Relationship Id="rId5" Type="http://schemas.openxmlformats.org/officeDocument/2006/relationships/hyperlink" Target="https://www.youtube.com/watch?v=7bkFlJfxyF0" TargetMode="External"/><Relationship Id="rId4" Type="http://schemas.openxmlformats.org/officeDocument/2006/relationships/hyperlink" Target="https://journals.openedition.org/perspective/6033?lang=e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20.ti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watch?v=I7CyPpnZ7PU" TargetMode="External"/><Relationship Id="rId3" Type="http://schemas.openxmlformats.org/officeDocument/2006/relationships/hyperlink" Target="https://www.eurozine.com/what-is-postcolonial-thinking/" TargetMode="External"/><Relationship Id="rId7" Type="http://schemas.openxmlformats.org/officeDocument/2006/relationships/hyperlink" Target="https://www.youtube.com/watch?v=jbLyd0mQwIk" TargetMode="Externa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hyperlink" Target="https://www.researchgate.net/publication/236809713_Colonial_Encounters_Body_Politics_and_Flows_of_Desire" TargetMode="External"/><Relationship Id="rId5" Type="http://schemas.openxmlformats.org/officeDocument/2006/relationships/hyperlink" Target="https://onlinelibrary.wiley.com/doi/full/10.1111/1467-8365.12490" TargetMode="External"/><Relationship Id="rId4" Type="http://schemas.openxmlformats.org/officeDocument/2006/relationships/hyperlink" Target="https://www.moma.org/explore/inside_out/2015/08/05/a-milestone-for-postcolonial-thought-examining-art-and-race-in-florence-and-venice/" TargetMode="External"/><Relationship Id="rId9"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eb.archive.org/web/20070304184332/http:/www.bib.slu.se/kurser/sss/samla/kallkritik/ekallkritik.html" TargetMode="External"/><Relationship Id="rId2" Type="http://schemas.openxmlformats.org/officeDocument/2006/relationships/hyperlink" Target="https://doi.org/10.1177%2F0165551512439178" TargetMode="External"/><Relationship Id="rId1" Type="http://schemas.openxmlformats.org/officeDocument/2006/relationships/slideLayout" Target="../slideLayouts/slideLayout7.xml"/><Relationship Id="rId6" Type="http://schemas.openxmlformats.org/officeDocument/2006/relationships/hyperlink" Target="https://www.youtube.com/watch?v=Y9G6gXcfejQ" TargetMode="External"/><Relationship Id="rId5" Type="http://schemas.openxmlformats.org/officeDocument/2006/relationships/hyperlink" Target="https://www.youtube.com/watch?v=9OcEsZ_oDEs" TargetMode="External"/><Relationship Id="rId4" Type="http://schemas.openxmlformats.org/officeDocument/2006/relationships/hyperlink" Target="https://sourcebooks.fordham.edu/ancient/alexfake.asp"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oxfordbibliographies.com/view/document/obo-9780199920105/obo-9780199920105-0030.xml" TargetMode="Externa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6.tif"/><Relationship Id="rId5" Type="http://schemas.openxmlformats.org/officeDocument/2006/relationships/hyperlink" Target="https://www.youtube.com/watch?v=BF9XOATPZVw" TargetMode="External"/><Relationship Id="rId4" Type="http://schemas.openxmlformats.org/officeDocument/2006/relationships/hyperlink" Target="http://www.oswego.edu/Documents/wac/Art%20History,%20Honorable%20Mention%203.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vw-ps5mFQzA" TargetMode="Externa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9.tif"/><Relationship Id="rId5" Type="http://schemas.openxmlformats.org/officeDocument/2006/relationships/image" Target="../media/image28.tif"/><Relationship Id="rId4" Type="http://schemas.openxmlformats.org/officeDocument/2006/relationships/hyperlink" Target="https://www.youtube.com/watch?v=rzpxdSRtchQ"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35.tif"/><Relationship Id="rId3" Type="http://schemas.openxmlformats.org/officeDocument/2006/relationships/hyperlink" Target="https://www.youtube.com/watch?v=OpjzJdojNS8" TargetMode="External"/><Relationship Id="rId7" Type="http://schemas.openxmlformats.org/officeDocument/2006/relationships/image" Target="../media/image34.tif"/><Relationship Id="rId2" Type="http://schemas.openxmlformats.org/officeDocument/2006/relationships/hyperlink" Target="https://www.youtube.com/watch?v=9WvBgSx8hW4" TargetMode="External"/><Relationship Id="rId1" Type="http://schemas.openxmlformats.org/officeDocument/2006/relationships/slideLayout" Target="../slideLayouts/slideLayout7.xml"/><Relationship Id="rId6" Type="http://schemas.openxmlformats.org/officeDocument/2006/relationships/image" Target="../media/image33.tif"/><Relationship Id="rId5" Type="http://schemas.openxmlformats.org/officeDocument/2006/relationships/image" Target="../media/image32.tif"/><Relationship Id="rId4" Type="http://schemas.openxmlformats.org/officeDocument/2006/relationships/hyperlink" Target="https://www.youtube.com/watch?v=hJ4_gmE37oI"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image" Target="../media/image36.tif"/><Relationship Id="rId1" Type="http://schemas.openxmlformats.org/officeDocument/2006/relationships/slideLayout" Target="../slideLayouts/slideLayout12.xml"/><Relationship Id="rId4" Type="http://schemas.openxmlformats.org/officeDocument/2006/relationships/image" Target="../media/image38.t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image" Target="../media/image39.ti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www.researchgate.net/publication/290820766_Cultural_Transfer_An_Introduction_with_Michael_Toggweiler" TargetMode="Externa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hyperlink" Target="https://www.youtube.com/watch?v=vBDbkoIYHis" TargetMode="External"/><Relationship Id="rId5" Type="http://schemas.openxmlformats.org/officeDocument/2006/relationships/hyperlink" Target="https://www.youtube.com/watch?v=QBhbOz9pNnU" TargetMode="External"/><Relationship Id="rId4" Type="http://schemas.openxmlformats.org/officeDocument/2006/relationships/hyperlink" Target="https://www.youtube.com/watch?v=1lvs9iagBBA"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sM2MOyonDsY" TargetMode="External"/><Relationship Id="rId3" Type="http://schemas.openxmlformats.org/officeDocument/2006/relationships/hyperlink" Target="http://www.getty.edu/education/teachers/building_lessons/formal_analysis.html" TargetMode="External"/><Relationship Id="rId7" Type="http://schemas.openxmlformats.org/officeDocument/2006/relationships/hyperlink" Target="https://www.youtube.com/watch?v=kxALpig_Cac" TargetMode="External"/><Relationship Id="rId2" Type="http://schemas.openxmlformats.org/officeDocument/2006/relationships/image" Target="../media/image1.tif"/><Relationship Id="rId1" Type="http://schemas.openxmlformats.org/officeDocument/2006/relationships/slideLayout" Target="../slideLayouts/slideLayout7.xml"/><Relationship Id="rId6" Type="http://schemas.openxmlformats.org/officeDocument/2006/relationships/hyperlink" Target="https://www.youtube.com/watch?v=AIbTrG-SlDE" TargetMode="External"/><Relationship Id="rId5" Type="http://schemas.openxmlformats.org/officeDocument/2006/relationships/hyperlink" Target="https://www.theartstory.org/definition/formalism/" TargetMode="External"/><Relationship Id="rId4" Type="http://schemas.openxmlformats.org/officeDocument/2006/relationships/hyperlink" Target="http://www.getty.edu/education/teachers/classroom_resources/curricula/exploring_photographs/background1.html" TargetMode="External"/><Relationship Id="rId9" Type="http://schemas.openxmlformats.org/officeDocument/2006/relationships/image" Target="../media/image2.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hyperlink" Target="https://www.amazon.com/How-Look-Art-Susie-Hodge/dp/1849762236/ref=as_li_ss_tl?ie=UTF8&amp;linkCode=ll1&amp;tag=stargu-20&amp;linkId=9df615bbe73494dc49d4b12458f4db98" TargetMode="External"/><Relationship Id="rId3" Type="http://schemas.openxmlformats.org/officeDocument/2006/relationships/hyperlink" Target="https://www.amazon.com/Short-Guide-Writing-About-11th/dp/020588699X/ref=as_li_ss_tl?ie=UTF8&amp;linkCode=ll1&amp;tag=stargu-20&amp;linkId=e4f782d1b3b0bece5ba192df235d3669" TargetMode="External"/><Relationship Id="rId7" Type="http://schemas.openxmlformats.org/officeDocument/2006/relationships/hyperlink" Target="https://www.amazon.com/Criticizing-Understanding-Terry-Barrett-Professor/dp/0073379190/ref=as_li_ss_tl?ie=UTF8&amp;linkCode=ll1&amp;tag=stargu-20&amp;linkId=fe985d4d75a43464e13f1d2970afbc70" TargetMode="External"/><Relationship Id="rId2" Type="http://schemas.openxmlformats.org/officeDocument/2006/relationships/hyperlink" Target="http://www.kbcc.cuny.edu/academicdepartments/art/Documents/DurantasGuideAnalysis%20.pdf" TargetMode="External"/><Relationship Id="rId1" Type="http://schemas.openxmlformats.org/officeDocument/2006/relationships/slideLayout" Target="../slideLayouts/slideLayout6.xml"/><Relationship Id="rId6" Type="http://schemas.openxmlformats.org/officeDocument/2006/relationships/hyperlink" Target="http://fccs.ok.ubc.ca/about/links/resources/arthistory.html" TargetMode="External"/><Relationship Id="rId11" Type="http://schemas.openxmlformats.org/officeDocument/2006/relationships/hyperlink" Target="https://www.amazon.com/Universal-Principles-Art-Understanding-Practicing/dp/1631590308/ref=as_li_ss_tl?ie=UTF8&amp;linkCode=ll1&amp;tag=stargu-20&amp;linkId=ca36633864808b1a3a8ffc432563e7f5" TargetMode="External"/><Relationship Id="rId5" Type="http://schemas.openxmlformats.org/officeDocument/2006/relationships/hyperlink" Target="https://www.uvm.edu/wid/writingcenter/tutortips/artterms.html" TargetMode="External"/><Relationship Id="rId10" Type="http://schemas.openxmlformats.org/officeDocument/2006/relationships/hyperlink" Target="https://www.amazon.com/Imaginative-Realism-Paint-Doesnt-Gurney/dp/0740785508/ref=as_li_ss_tl?ie=UTF8&amp;linkCode=ll1&amp;tag=stargu-20&amp;linkId=436d1681b7e41ba6b16b3803bdbedc35" TargetMode="External"/><Relationship Id="rId4" Type="http://schemas.openxmlformats.org/officeDocument/2006/relationships/hyperlink" Target="https://www.leeds.ac.uk/arts/info/125074/analysing_paintings/1911/about" TargetMode="External"/><Relationship Id="rId9" Type="http://schemas.openxmlformats.org/officeDocument/2006/relationships/hyperlink" Target="https://www.amazon.com/How-Look-Painting-Francoise-Barbe-Gall/dp/0711232121/ref=as_li_ss_tl?ie=UTF8&amp;linkCode=ll1&amp;tag=stargu-20&amp;linkId=efe93c99d59da814c8f8c0862c594d83"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archive.org/details/livesofmostemine01vasauoft" TargetMode="Externa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hyperlink" Target="https://writingaboutart.org/pages/biography.html" TargetMode="External"/><Relationship Id="rId4" Type="http://schemas.openxmlformats.org/officeDocument/2006/relationships/hyperlink" Target="https://www.youtube.com/watch?v=ENYeIydLtW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ower of Images"/>
          <p:cNvSpPr txBox="1">
            <a:spLocks noGrp="1"/>
          </p:cNvSpPr>
          <p:nvPr>
            <p:ph type="ctrTitle"/>
          </p:nvPr>
        </p:nvSpPr>
        <p:spPr>
          <a:prstGeom prst="rect">
            <a:avLst/>
          </a:prstGeom>
        </p:spPr>
        <p:txBody>
          <a:bodyPr/>
          <a:lstStyle/>
          <a:p>
            <a:r>
              <a:t>Power of Images</a:t>
            </a:r>
          </a:p>
        </p:txBody>
      </p:sp>
      <p:sp>
        <p:nvSpPr>
          <p:cNvPr id="120" name="Methodological approaches"/>
          <p:cNvSpPr txBox="1">
            <a:spLocks noGrp="1"/>
          </p:cNvSpPr>
          <p:nvPr>
            <p:ph type="subTitle" sz="quarter" idx="1"/>
          </p:nvPr>
        </p:nvSpPr>
        <p:spPr>
          <a:prstGeom prst="rect">
            <a:avLst/>
          </a:prstGeom>
        </p:spPr>
        <p:txBody>
          <a:bodyPr/>
          <a:lstStyle/>
          <a:p>
            <a:r>
              <a:t>Methodological approaches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asted-image.tiff" descr="pasted-image.tiff"/>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7089224" y="2324878"/>
            <a:ext cx="4592151" cy="6286501"/>
          </a:xfrm>
          <a:prstGeom prst="rect">
            <a:avLst/>
          </a:prstGeom>
        </p:spPr>
      </p:pic>
      <p:sp>
        <p:nvSpPr>
          <p:cNvPr id="149" name="Semiotics"/>
          <p:cNvSpPr txBox="1">
            <a:spLocks noGrp="1"/>
          </p:cNvSpPr>
          <p:nvPr>
            <p:ph type="title"/>
          </p:nvPr>
        </p:nvSpPr>
        <p:spPr>
          <a:xfrm>
            <a:off x="153740" y="66790"/>
            <a:ext cx="11099801" cy="2159001"/>
          </a:xfrm>
          <a:prstGeom prst="rect">
            <a:avLst/>
          </a:prstGeom>
        </p:spPr>
        <p:txBody>
          <a:bodyPr/>
          <a:lstStyle>
            <a:lvl1pPr algn="l"/>
          </a:lstStyle>
          <a:p>
            <a:r>
              <a:t>Semiotics</a:t>
            </a:r>
          </a:p>
        </p:txBody>
      </p:sp>
      <p:sp>
        <p:nvSpPr>
          <p:cNvPr id="150" name="Semiotics (F. de Saussure, Ch.S. Pierce) = study of signs, piece of art as a symbolical communication, Semiotic in art (M. Bal, L. Marin, N. Bryson)…"/>
          <p:cNvSpPr txBox="1">
            <a:spLocks noGrp="1"/>
          </p:cNvSpPr>
          <p:nvPr>
            <p:ph type="body" sz="half" idx="1"/>
          </p:nvPr>
        </p:nvSpPr>
        <p:spPr>
          <a:xfrm>
            <a:off x="227548" y="1687628"/>
            <a:ext cx="6058952" cy="7918185"/>
          </a:xfrm>
          <a:prstGeom prst="rect">
            <a:avLst/>
          </a:prstGeom>
        </p:spPr>
        <p:txBody>
          <a:bodyPr>
            <a:normAutofit lnSpcReduction="10000"/>
          </a:bodyPr>
          <a:lstStyle/>
          <a:p>
            <a:pPr marL="185166" indent="-185166" defTabSz="315468">
              <a:spcBef>
                <a:spcPts val="1700"/>
              </a:spcBef>
              <a:defRPr sz="1512"/>
            </a:pPr>
            <a:r>
              <a:t>Semiotics (F. de Saussure, Ch.S. Pierce) = study of signs, piece of art as a symbolical communication, Semiotic in art (M. Bal, L. Marin, N. Bryson)</a:t>
            </a:r>
          </a:p>
          <a:p>
            <a:pPr marL="185166" indent="-185166" defTabSz="315468">
              <a:spcBef>
                <a:spcPts val="1700"/>
              </a:spcBef>
              <a:defRPr sz="1512"/>
            </a:pPr>
            <a:r>
              <a:t>Useful tools:</a:t>
            </a:r>
          </a:p>
          <a:p>
            <a:pPr marL="370332" lvl="1" indent="-185166" defTabSz="315468">
              <a:spcBef>
                <a:spcPts val="1700"/>
              </a:spcBef>
              <a:defRPr sz="1512" u="sng"/>
            </a:pPr>
            <a:r>
              <a:t>Semiotics for Beginners</a:t>
            </a:r>
          </a:p>
          <a:p>
            <a:pPr marL="185166" indent="-185166" defTabSz="315468">
              <a:spcBef>
                <a:spcPts val="1700"/>
              </a:spcBef>
              <a:defRPr sz="1512"/>
            </a:pPr>
            <a:r>
              <a:t>Readings</a:t>
            </a:r>
          </a:p>
          <a:p>
            <a:pPr marL="370332" lvl="1" indent="-185166" defTabSz="315468">
              <a:spcBef>
                <a:spcPts val="1700"/>
              </a:spcBef>
              <a:defRPr sz="1512"/>
            </a:pPr>
            <a:r>
              <a:rPr u="sng">
                <a:hlinkClick r:id="rId3"/>
              </a:rPr>
              <a:t>Semiotics and Visual Representation</a:t>
            </a:r>
          </a:p>
          <a:p>
            <a:pPr marL="370332" lvl="1" indent="-185166" defTabSz="315468">
              <a:spcBef>
                <a:spcPts val="1700"/>
              </a:spcBef>
              <a:defRPr sz="1512"/>
            </a:pPr>
            <a:r>
              <a:rPr u="sng">
                <a:hlinkClick r:id="rId4"/>
              </a:rPr>
              <a:t>Semiotics and Art History</a:t>
            </a:r>
          </a:p>
          <a:p>
            <a:pPr marL="185166" indent="-185166" defTabSz="315468">
              <a:spcBef>
                <a:spcPts val="1700"/>
              </a:spcBef>
              <a:defRPr sz="1512"/>
            </a:pPr>
            <a:r>
              <a:t>Iconography and Iconology (A. Warburg, E. Panofsky, E. de Jongh) = the meaning of the piece of art at the time it was made, analysis of iconographic themes, symbols, attributes of social status</a:t>
            </a:r>
          </a:p>
          <a:p>
            <a:pPr marL="185166" indent="-185166" defTabSz="315468">
              <a:spcBef>
                <a:spcPts val="1700"/>
              </a:spcBef>
              <a:defRPr sz="1512"/>
            </a:pPr>
            <a:r>
              <a:t>Useful links:</a:t>
            </a:r>
          </a:p>
          <a:p>
            <a:pPr marL="370332" lvl="1" indent="-185166" defTabSz="315468">
              <a:spcBef>
                <a:spcPts val="1700"/>
              </a:spcBef>
              <a:defRPr sz="1512"/>
            </a:pPr>
            <a:r>
              <a:rPr u="sng">
                <a:hlinkClick r:id="rId5"/>
              </a:rPr>
              <a:t>Iconographic analysis</a:t>
            </a:r>
          </a:p>
          <a:p>
            <a:pPr marL="185166" indent="-185166" defTabSz="315468">
              <a:spcBef>
                <a:spcPts val="1700"/>
              </a:spcBef>
              <a:defRPr sz="1512"/>
            </a:pPr>
            <a:r>
              <a:t>Video:</a:t>
            </a:r>
          </a:p>
          <a:p>
            <a:pPr marL="370332" lvl="1" indent="-185166" defTabSz="315468">
              <a:spcBef>
                <a:spcPts val="1700"/>
              </a:spcBef>
              <a:defRPr sz="1512"/>
            </a:pPr>
            <a:r>
              <a:rPr u="sng">
                <a:hlinkClick r:id="rId6"/>
              </a:rPr>
              <a:t>Arnolfini portrait</a:t>
            </a:r>
          </a:p>
          <a:p>
            <a:pPr marL="370332" lvl="1" indent="-185166" defTabSz="315468">
              <a:spcBef>
                <a:spcPts val="1700"/>
              </a:spcBef>
              <a:defRPr sz="1512"/>
            </a:pPr>
            <a:r>
              <a:rPr u="sng">
                <a:hlinkClick r:id="rId7"/>
              </a:rPr>
              <a:t>Semiotics for beginners</a:t>
            </a:r>
          </a:p>
          <a:p>
            <a:pPr marL="185166" indent="-185166" defTabSz="315468">
              <a:spcBef>
                <a:spcPts val="1700"/>
              </a:spcBef>
              <a:defRPr sz="1512"/>
            </a:pPr>
            <a:r>
              <a:t>Readings:</a:t>
            </a:r>
          </a:p>
          <a:p>
            <a:pPr marL="370332" lvl="1" indent="-185166" defTabSz="315468">
              <a:spcBef>
                <a:spcPts val="1700"/>
              </a:spcBef>
              <a:defRPr sz="1512"/>
            </a:pPr>
            <a:r>
              <a:rPr u="sng">
                <a:hlinkClick r:id="rId8"/>
              </a:rPr>
              <a:t>Iconography, iconology and style analysis</a:t>
            </a:r>
          </a:p>
          <a:p>
            <a:pPr marL="370332" lvl="1" indent="-185166" defTabSz="315468">
              <a:spcBef>
                <a:spcPts val="1700"/>
              </a:spcBef>
              <a:defRPr sz="1512"/>
            </a:pPr>
            <a:r>
              <a:rPr u="sng">
                <a:hlinkClick r:id="rId9"/>
              </a:rPr>
              <a:t>Market Value(s)</a:t>
            </a:r>
          </a:p>
          <a:p>
            <a:pPr marL="370332" lvl="1" indent="-185166" defTabSz="315468">
              <a:spcBef>
                <a:spcPts val="1700"/>
              </a:spcBef>
              <a:defRPr sz="1512"/>
            </a:pPr>
            <a:r>
              <a:rPr u="sng">
                <a:hlinkClick r:id="rId10"/>
              </a:rPr>
              <a:t>Iconology: An Alternate Form of Writing</a:t>
            </a:r>
          </a:p>
        </p:txBody>
      </p:sp>
      <p:pic>
        <p:nvPicPr>
          <p:cNvPr id="151" name="pasted-image.tiff" descr="pasted-image.tif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305981" y="7529438"/>
            <a:ext cx="1694811" cy="2259747"/>
          </a:xfrm>
          <a:prstGeom prst="rect">
            <a:avLst/>
          </a:prstGeom>
          <a:ln w="12700">
            <a:miter lim="400000"/>
          </a:ln>
        </p:spPr>
      </p:pic>
      <p:pic>
        <p:nvPicPr>
          <p:cNvPr id="152" name="pasted-image.tiff" descr="pasted-image.tiff"/>
          <p:cNvPicPr>
            <a:picLocks noChangeAspect="1"/>
          </p:cNvPicPr>
          <p:nvPr/>
        </p:nvPicPr>
        <p:blipFill>
          <a:blip r:embed="rId12">
            <a:extLst/>
          </a:blip>
          <a:stretch>
            <a:fillRect/>
          </a:stretch>
        </p:blipFill>
        <p:spPr>
          <a:xfrm>
            <a:off x="6102220" y="7497464"/>
            <a:ext cx="2346702" cy="2323695"/>
          </a:xfrm>
          <a:prstGeom prst="rect">
            <a:avLst/>
          </a:prstGeom>
          <a:ln w="12700">
            <a:miter lim="400000"/>
          </a:ln>
        </p:spPr>
      </p:pic>
      <p:pic>
        <p:nvPicPr>
          <p:cNvPr id="153" name="pasted-image.tiff" descr="pasted-image.tif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891349" y="36778"/>
            <a:ext cx="2142993" cy="2259746"/>
          </a:xfrm>
          <a:prstGeom prst="rect">
            <a:avLst/>
          </a:prstGeom>
          <a:ln w="12700">
            <a:miter lim="400000"/>
          </a:ln>
        </p:spPr>
      </p:pic>
      <p:pic>
        <p:nvPicPr>
          <p:cNvPr id="154" name="pasted-image.tiff" descr="pasted-image.tiff"/>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233263" y="36778"/>
            <a:ext cx="2084617" cy="225974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Bibliography"/>
          <p:cNvSpPr txBox="1">
            <a:spLocks noGrp="1"/>
          </p:cNvSpPr>
          <p:nvPr>
            <p:ph type="title"/>
          </p:nvPr>
        </p:nvSpPr>
        <p:spPr>
          <a:prstGeom prst="rect">
            <a:avLst/>
          </a:prstGeom>
        </p:spPr>
        <p:txBody>
          <a:bodyPr/>
          <a:lstStyle/>
          <a:p>
            <a:r>
              <a:t>Bibliography</a:t>
            </a:r>
          </a:p>
        </p:txBody>
      </p:sp>
      <p:sp>
        <p:nvSpPr>
          <p:cNvPr id="157" name="• E.H. Gombrich, Reflections on the History of Art: Views and Reviews, ed. Richard Woodfield. Oxford 1987, p.246.…"/>
          <p:cNvSpPr txBox="1">
            <a:spLocks noGrp="1"/>
          </p:cNvSpPr>
          <p:nvPr>
            <p:ph type="body" idx="1"/>
          </p:nvPr>
        </p:nvSpPr>
        <p:spPr>
          <a:prstGeom prst="rect">
            <a:avLst/>
          </a:prstGeom>
        </p:spPr>
        <p:txBody>
          <a:bodyPr/>
          <a:lstStyle/>
          <a:p>
            <a:pPr marL="370331" indent="-185165" defTabSz="364159">
              <a:spcBef>
                <a:spcPts val="400"/>
              </a:spcBef>
              <a:buSzTx/>
              <a:buNone/>
              <a:defRPr sz="2916" i="1">
                <a:latin typeface="Arial"/>
                <a:ea typeface="Arial"/>
                <a:cs typeface="Arial"/>
                <a:sym typeface="Arial"/>
              </a:defRPr>
            </a:pPr>
            <a:r>
              <a:rPr i="0"/>
              <a:t>•</a:t>
            </a:r>
            <a:r>
              <a:t> </a:t>
            </a:r>
            <a:r>
              <a:rPr i="0"/>
              <a:t>E.H. Gombrich, </a:t>
            </a:r>
            <a:r>
              <a:t>Reflections on the History of Art: Views and Reviews</a:t>
            </a:r>
            <a:r>
              <a:rPr i="0"/>
              <a:t>, ed. Richard Woodfield. Oxford 1987, p.246.</a:t>
            </a:r>
          </a:p>
          <a:p>
            <a:pPr marL="590216" indent="-405050" defTabSz="364159">
              <a:spcBef>
                <a:spcPts val="400"/>
              </a:spcBef>
              <a:defRPr sz="2916" i="1">
                <a:latin typeface="Arial"/>
                <a:ea typeface="Arial"/>
                <a:cs typeface="Arial"/>
                <a:sym typeface="Arial"/>
              </a:defRPr>
            </a:pPr>
            <a:r>
              <a:t>GOTTDIENER, Mark, ed., BOKLUND-LAGOPOULOU, Karin, ed. a LAGOPOULOS, Alexandros Ph., ed. Semiotics. 1st pub. London: Sage, 2003. 4 sv. (xxxviii, 358, 403, 383, 341 s.). Sage benchmarks in social research methods. ISBN 0-7619-7416-4.•	W.J.T. Mitchell, Iconology: Images, Text, Ideology. University of Chicago Press, 1986.</a:t>
            </a:r>
          </a:p>
          <a:p>
            <a:pPr marL="590216" indent="-405050" defTabSz="364159">
              <a:spcBef>
                <a:spcPts val="400"/>
              </a:spcBef>
              <a:defRPr sz="2916">
                <a:latin typeface="Arial"/>
                <a:ea typeface="Arial"/>
                <a:cs typeface="Arial"/>
                <a:sym typeface="Arial"/>
              </a:defRPr>
            </a:pPr>
            <a:r>
              <a:rPr>
                <a:hlinkClick r:id="rId2"/>
              </a:rPr>
              <a:t>Erwin Panofsky, Studies in Iconology: Humanistic Themes in the Art of the Renaissance. Oxford 1939.</a:t>
            </a:r>
          </a:p>
          <a:p>
            <a:pPr marL="370331" indent="-185165" defTabSz="364159">
              <a:spcBef>
                <a:spcPts val="400"/>
              </a:spcBef>
              <a:buSzTx/>
              <a:buNone/>
              <a:defRPr sz="2916" i="1">
                <a:latin typeface="Arial"/>
                <a:ea typeface="Arial"/>
                <a:cs typeface="Arial"/>
                <a:sym typeface="Arial"/>
              </a:defRPr>
            </a:pPr>
            <a:r>
              <a:rPr i="0"/>
              <a:t>•	Roelof van Straten, </a:t>
            </a:r>
            <a:r>
              <a:t>An Introduction to Iconography: Symbols, Allusions and Meaning in the Visual Arts</a:t>
            </a:r>
            <a:r>
              <a:rPr i="0"/>
              <a:t>. Abingdon and New York 1994.</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 Tate.org.uk."/>
          <p:cNvSpPr txBox="1">
            <a:spLocks noGrp="1"/>
          </p:cNvSpPr>
          <p:nvPr>
            <p:ph type="body" idx="13"/>
          </p:nvPr>
        </p:nvSpPr>
        <p:spPr>
          <a:prstGeom prst="rect">
            <a:avLst/>
          </a:prstGeom>
        </p:spPr>
        <p:txBody>
          <a:bodyPr/>
          <a:lstStyle/>
          <a:p>
            <a:r>
              <a:t>–– </a:t>
            </a:r>
            <a:r>
              <a:rPr u="sng">
                <a:hlinkClick r:id="rId2"/>
              </a:rPr>
              <a:t>Tate.org.uk</a:t>
            </a:r>
            <a:r>
              <a:t>.</a:t>
            </a:r>
          </a:p>
        </p:txBody>
      </p:sp>
      <p:sp>
        <p:nvSpPr>
          <p:cNvPr id="160" name="„An iconography is a particular range or system of types of image used by an artist or artists to convey particular meanings. For example in Christian religious painting there is an iconography of images such as the lamb which represents Christ, or the dove which represents the Holy Spirit.“"/>
          <p:cNvSpPr txBox="1">
            <a:spLocks noGrp="1"/>
          </p:cNvSpPr>
          <p:nvPr>
            <p:ph type="body" idx="14"/>
          </p:nvPr>
        </p:nvSpPr>
        <p:spPr>
          <a:xfrm>
            <a:off x="1270000" y="3006849"/>
            <a:ext cx="10464800" cy="3213276"/>
          </a:xfrm>
          <a:prstGeom prst="rect">
            <a:avLst/>
          </a:prstGeom>
        </p:spPr>
        <p:txBody>
          <a:bodyPr/>
          <a:lstStyle/>
          <a:p>
            <a:r>
              <a:t>„An iconography is a particular range or system of types of image used by an artist or artists to convey particular meanings. For example in Christian religious painting there is an iconography of images such as the lamb which represents Christ, or the dove which represents the Holy Spirit.“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asted-image.tiff" descr="pasted-image.tiff"/>
          <p:cNvPicPr>
            <a:picLocks noGrp="1" noChangeAspect="1"/>
          </p:cNvPicPr>
          <p:nvPr>
            <p:ph type="pic" idx="13"/>
          </p:nvPr>
        </p:nvPicPr>
        <p:blipFill>
          <a:blip r:embed="rId2">
            <a:extLst/>
          </a:blip>
          <a:srcRect/>
          <a:stretch>
            <a:fillRect/>
          </a:stretch>
        </p:blipFill>
        <p:spPr>
          <a:xfrm>
            <a:off x="6984221" y="2510988"/>
            <a:ext cx="5334000" cy="3052466"/>
          </a:xfrm>
          <a:prstGeom prst="rect">
            <a:avLst/>
          </a:prstGeom>
        </p:spPr>
      </p:pic>
      <p:sp>
        <p:nvSpPr>
          <p:cNvPr id="163" name="Critical (social-historical) approaches"/>
          <p:cNvSpPr txBox="1">
            <a:spLocks noGrp="1"/>
          </p:cNvSpPr>
          <p:nvPr>
            <p:ph type="title"/>
          </p:nvPr>
        </p:nvSpPr>
        <p:spPr>
          <a:prstGeom prst="rect">
            <a:avLst/>
          </a:prstGeom>
        </p:spPr>
        <p:txBody>
          <a:bodyPr/>
          <a:lstStyle>
            <a:lvl1pPr defTabSz="484886">
              <a:defRPr sz="6640"/>
            </a:lvl1pPr>
          </a:lstStyle>
          <a:p>
            <a:r>
              <a:t>Critical (social-historical) approaches</a:t>
            </a:r>
          </a:p>
        </p:txBody>
      </p:sp>
      <p:sp>
        <p:nvSpPr>
          <p:cNvPr id="164" name="“New” history of art, the social history of art - the role of art in society/iconography or formalism = analysis of artworks in terms of economy, class, culture, society, etc. and institutions (museums, galleries, academies, etc.)…"/>
          <p:cNvSpPr txBox="1">
            <a:spLocks noGrp="1"/>
          </p:cNvSpPr>
          <p:nvPr>
            <p:ph type="body" sz="half" idx="1"/>
          </p:nvPr>
        </p:nvSpPr>
        <p:spPr>
          <a:prstGeom prst="rect">
            <a:avLst/>
          </a:prstGeom>
        </p:spPr>
        <p:txBody>
          <a:bodyPr/>
          <a:lstStyle/>
          <a:p>
            <a:pPr marL="198881" indent="-198881" defTabSz="338835">
              <a:spcBef>
                <a:spcPts val="1800"/>
              </a:spcBef>
              <a:defRPr sz="1624"/>
            </a:pPr>
            <a:r>
              <a:t>“New” history of art, the social history of art - the role of art in society/iconography or formalism = analysis of artworks in terms of economy, class, culture, society, etc. and institutions (museums, galleries, academies, etc.)</a:t>
            </a:r>
          </a:p>
          <a:p>
            <a:pPr marL="198881" indent="-198881" defTabSz="338835">
              <a:spcBef>
                <a:spcPts val="1800"/>
              </a:spcBef>
              <a:defRPr sz="1624"/>
            </a:pPr>
            <a:r>
              <a:t>a rich variety of methodologies</a:t>
            </a:r>
          </a:p>
          <a:p>
            <a:pPr marL="198881" indent="-198881" defTabSz="338835">
              <a:spcBef>
                <a:spcPts val="1800"/>
              </a:spcBef>
              <a:defRPr sz="1624"/>
            </a:pPr>
            <a:r>
              <a:t>= study of social structures and pressures that influence the art</a:t>
            </a:r>
          </a:p>
          <a:p>
            <a:pPr marL="198881" indent="-198881" defTabSz="338835">
              <a:spcBef>
                <a:spcPts val="1800"/>
              </a:spcBef>
              <a:defRPr sz="1624"/>
            </a:pPr>
            <a:r>
              <a:t>history of ideas (I. Berlin) in art (J. Pollit, L. Henderson)</a:t>
            </a:r>
          </a:p>
          <a:p>
            <a:pPr marL="198881" indent="-198881" defTabSz="338835">
              <a:spcBef>
                <a:spcPts val="1800"/>
              </a:spcBef>
              <a:defRPr sz="1624"/>
            </a:pPr>
            <a:r>
              <a:t>Marxism and Materialist Perspectives on Art</a:t>
            </a:r>
          </a:p>
          <a:p>
            <a:pPr marL="198881" indent="-198881" defTabSz="338835">
              <a:spcBef>
                <a:spcPts val="1800"/>
              </a:spcBef>
              <a:defRPr sz="1624"/>
            </a:pPr>
            <a:r>
              <a:t>Feminism(s)</a:t>
            </a:r>
          </a:p>
          <a:p>
            <a:pPr marL="198881" indent="-198881" defTabSz="338835">
              <a:spcBef>
                <a:spcPts val="1800"/>
              </a:spcBef>
              <a:defRPr sz="1624"/>
            </a:pPr>
            <a:r>
              <a:t>LGBTI Studies and Queer Theory</a:t>
            </a:r>
          </a:p>
          <a:p>
            <a:pPr marL="198881" indent="-198881" defTabSz="338835">
              <a:spcBef>
                <a:spcPts val="1800"/>
              </a:spcBef>
              <a:defRPr sz="1624"/>
            </a:pPr>
            <a:r>
              <a:t>Cultural Studies and Postcolonialism</a:t>
            </a:r>
          </a:p>
          <a:p>
            <a:pPr marL="198881" indent="-198881" defTabSz="338835">
              <a:spcBef>
                <a:spcPts val="1800"/>
              </a:spcBef>
              <a:defRPr sz="1624" b="1"/>
            </a:pPr>
            <a:r>
              <a:t>Art is part of culture, because art emerges from a larger social, economic, gender, religious, ethnic context and so on, it reflects its own time and place!!!</a:t>
            </a:r>
          </a:p>
        </p:txBody>
      </p:sp>
      <p:pic>
        <p:nvPicPr>
          <p:cNvPr id="165" name="pasted-image.tiff" descr="pasted-image.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397" y="5904372"/>
            <a:ext cx="4431649" cy="3545319"/>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Bibliography"/>
          <p:cNvSpPr txBox="1">
            <a:spLocks noGrp="1"/>
          </p:cNvSpPr>
          <p:nvPr>
            <p:ph type="title"/>
          </p:nvPr>
        </p:nvSpPr>
        <p:spPr>
          <a:prstGeom prst="rect">
            <a:avLst/>
          </a:prstGeom>
        </p:spPr>
        <p:txBody>
          <a:bodyPr/>
          <a:lstStyle/>
          <a:p>
            <a:r>
              <a:t>Bibliography</a:t>
            </a:r>
          </a:p>
        </p:txBody>
      </p:sp>
      <p:sp>
        <p:nvSpPr>
          <p:cNvPr id="168" name="Alper, Svetlana, Rembrandt’s Enterprise: The Studio and The Market, 1988…"/>
          <p:cNvSpPr txBox="1">
            <a:spLocks noGrp="1"/>
          </p:cNvSpPr>
          <p:nvPr>
            <p:ph type="body" idx="1"/>
          </p:nvPr>
        </p:nvSpPr>
        <p:spPr>
          <a:prstGeom prst="rect">
            <a:avLst/>
          </a:prstGeom>
        </p:spPr>
        <p:txBody>
          <a:bodyPr/>
          <a:lstStyle/>
          <a:p>
            <a:pPr marL="350043" indent="-350043" defTabSz="320039">
              <a:spcBef>
                <a:spcPts val="0"/>
              </a:spcBef>
              <a:defRPr sz="2520">
                <a:latin typeface="Arial"/>
                <a:ea typeface="Arial"/>
                <a:cs typeface="Arial"/>
                <a:sym typeface="Arial"/>
              </a:defRPr>
            </a:pPr>
            <a:r>
              <a:t>Alper, Svetlana, </a:t>
            </a:r>
            <a:r>
              <a:rPr i="1"/>
              <a:t>Rembrandt’s Enterprise: The Studio and The Market, </a:t>
            </a:r>
            <a:r>
              <a:t>1988</a:t>
            </a:r>
          </a:p>
          <a:p>
            <a:pPr marL="350043" indent="-350043" defTabSz="320039">
              <a:spcBef>
                <a:spcPts val="0"/>
              </a:spcBef>
              <a:defRPr sz="2520">
                <a:latin typeface="Arial"/>
                <a:ea typeface="Arial"/>
                <a:cs typeface="Arial"/>
                <a:sym typeface="Arial"/>
              </a:defRPr>
            </a:pPr>
            <a:r>
              <a:t>Baxandall, Michael, </a:t>
            </a:r>
            <a:r>
              <a:rPr i="1"/>
              <a:t>Painting and Experience in Fifteenth-Century Italy</a:t>
            </a:r>
            <a:r>
              <a:t>, 1988</a:t>
            </a:r>
          </a:p>
          <a:p>
            <a:pPr marL="350043" indent="-350043" defTabSz="320039">
              <a:spcBef>
                <a:spcPts val="0"/>
              </a:spcBef>
              <a:defRPr sz="2520">
                <a:latin typeface="Arial"/>
                <a:ea typeface="Arial"/>
                <a:cs typeface="Arial"/>
                <a:sym typeface="Arial"/>
              </a:defRPr>
            </a:pPr>
            <a:r>
              <a:t>Camille, Michael, The Gothic Idol: Ideology and Image-making in Medieval Art, 1989</a:t>
            </a:r>
          </a:p>
          <a:p>
            <a:pPr marL="350043" indent="-350043" defTabSz="320039">
              <a:spcBef>
                <a:spcPts val="0"/>
              </a:spcBef>
              <a:defRPr sz="2520">
                <a:latin typeface="Arial"/>
                <a:ea typeface="Arial"/>
                <a:cs typeface="Arial"/>
                <a:sym typeface="Arial"/>
              </a:defRPr>
            </a:pPr>
            <a:r>
              <a:t>T.J. Clark, </a:t>
            </a:r>
            <a:r>
              <a:rPr i="1"/>
              <a:t>Image of the People: Gustave Courbet and the 1848 Revolution</a:t>
            </a:r>
            <a:r>
              <a:t>, 1973</a:t>
            </a:r>
          </a:p>
          <a:p>
            <a:pPr marL="350043" indent="-350043" defTabSz="320039">
              <a:spcBef>
                <a:spcPts val="0"/>
              </a:spcBef>
              <a:defRPr sz="2520">
                <a:latin typeface="Arial"/>
                <a:ea typeface="Arial"/>
                <a:cs typeface="Arial"/>
                <a:sym typeface="Arial"/>
              </a:defRPr>
            </a:pPr>
            <a:r>
              <a:t>Hauser, Arnold, </a:t>
            </a:r>
            <a:r>
              <a:rPr i="1"/>
              <a:t>The Social History of Art</a:t>
            </a:r>
            <a:r>
              <a:t>, 1951</a:t>
            </a:r>
          </a:p>
          <a:p>
            <a:pPr marL="350043" indent="-350043" defTabSz="320039">
              <a:spcBef>
                <a:spcPts val="0"/>
              </a:spcBef>
              <a:defRPr sz="2520" i="1">
                <a:latin typeface="Arial"/>
                <a:ea typeface="Arial"/>
                <a:cs typeface="Arial"/>
                <a:sym typeface="Arial"/>
              </a:defRPr>
            </a:pPr>
            <a:r>
              <a:rPr i="0"/>
              <a:t>TAYLOR, Victor E., ed. a WINQUIST, Charles E., ed.</a:t>
            </a:r>
            <a:r>
              <a:t> Postmodernism: critical concepts. Vol. 1, Foundational Essays. </a:t>
            </a:r>
            <a:r>
              <a:rPr i="0"/>
              <a:t>1st pub. London: Routledge, 1998. xxxii, 795 s. Routledge critical concepts. ISBN 0-415-15484-7.</a:t>
            </a:r>
          </a:p>
          <a:p>
            <a:pPr marL="350043" indent="-350043" defTabSz="320039">
              <a:spcBef>
                <a:spcPts val="0"/>
              </a:spcBef>
              <a:defRPr sz="2520" i="1">
                <a:latin typeface="Arial"/>
                <a:ea typeface="Arial"/>
                <a:cs typeface="Arial"/>
                <a:sym typeface="Arial"/>
              </a:defRPr>
            </a:pPr>
            <a:r>
              <a:rPr i="0"/>
              <a:t>TAYLOR, Victor E., ed. a WINQUIST, Charles E., ed. </a:t>
            </a:r>
            <a:r>
              <a:t>Postmodernism: critical concepts. Vol. 4, Legal studies, psychoanalytic studies, visual arts and architecture</a:t>
            </a:r>
            <a:r>
              <a:rPr i="0"/>
              <a:t>. 1st pub. London: Routledge, 1998. 433 s. ISBN 0-415-15484-7.</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Post)Marxism Marxism and Materialist Perspectives on Art"/>
          <p:cNvSpPr txBox="1">
            <a:spLocks noGrp="1"/>
          </p:cNvSpPr>
          <p:nvPr>
            <p:ph type="title"/>
          </p:nvPr>
        </p:nvSpPr>
        <p:spPr>
          <a:xfrm>
            <a:off x="952500" y="-24584"/>
            <a:ext cx="11099800" cy="2159001"/>
          </a:xfrm>
          <a:prstGeom prst="rect">
            <a:avLst/>
          </a:prstGeom>
        </p:spPr>
        <p:txBody>
          <a:bodyPr/>
          <a:lstStyle>
            <a:lvl1pPr defTabSz="443991">
              <a:defRPr sz="6080"/>
            </a:lvl1pPr>
          </a:lstStyle>
          <a:p>
            <a:r>
              <a:t>(Post)Marxism Marxism and Materialist Perspectives on Art</a:t>
            </a:r>
          </a:p>
        </p:txBody>
      </p:sp>
      <p:sp>
        <p:nvSpPr>
          <p:cNvPr id="171" name="G. Lukácz, G. Debord, W. Benjamin, Th. Adorno, M. Shapiro, M. Solomon…"/>
          <p:cNvSpPr txBox="1">
            <a:spLocks noGrp="1"/>
          </p:cNvSpPr>
          <p:nvPr>
            <p:ph type="body" sz="half" idx="1"/>
          </p:nvPr>
        </p:nvSpPr>
        <p:spPr>
          <a:prstGeom prst="rect">
            <a:avLst/>
          </a:prstGeom>
        </p:spPr>
        <p:txBody>
          <a:bodyPr/>
          <a:lstStyle/>
          <a:p>
            <a:pPr marL="171450" indent="-171450" defTabSz="292100">
              <a:spcBef>
                <a:spcPts val="1600"/>
              </a:spcBef>
              <a:defRPr sz="1400"/>
            </a:pPr>
            <a:r>
              <a:t>G. Lukácz, G. Debord, W. Benjamin, Th. Adorno, M. Shapiro, M. Solomon</a:t>
            </a:r>
          </a:p>
          <a:p>
            <a:pPr marL="171450" indent="-171450" defTabSz="292100">
              <a:spcBef>
                <a:spcPts val="1600"/>
              </a:spcBef>
              <a:defRPr sz="1400"/>
            </a:pPr>
            <a:r>
              <a:t>= study of art based on economic factors related to Marx’s theory and social conditions </a:t>
            </a:r>
          </a:p>
          <a:p>
            <a:pPr marL="342900" lvl="1" indent="-171450" defTabSz="292100">
              <a:spcBef>
                <a:spcPts val="1600"/>
              </a:spcBef>
              <a:defRPr sz="1400"/>
            </a:pPr>
            <a:r>
              <a:t>critic of capitalism and historical materialism, theory of class, mass-production, distribution of power, commoditization and fetishization of art, art as an ideological form</a:t>
            </a:r>
          </a:p>
          <a:p>
            <a:pPr marL="171450" indent="-171450" defTabSz="292100">
              <a:spcBef>
                <a:spcPts val="1600"/>
              </a:spcBef>
              <a:defRPr sz="1400"/>
            </a:pPr>
            <a:r>
              <a:t>Useful links:</a:t>
            </a:r>
          </a:p>
          <a:p>
            <a:pPr marL="342900" lvl="1" indent="-171450" defTabSz="292100">
              <a:spcBef>
                <a:spcPts val="1600"/>
              </a:spcBef>
              <a:defRPr sz="1400"/>
            </a:pPr>
            <a:r>
              <a:rPr u="sng">
                <a:hlinkClick r:id="rId2"/>
              </a:rPr>
              <a:t>The problem of art. Marxism as methodology</a:t>
            </a:r>
          </a:p>
          <a:p>
            <a:pPr marL="342900" lvl="1" indent="-171450" defTabSz="292100">
              <a:spcBef>
                <a:spcPts val="1600"/>
              </a:spcBef>
              <a:defRPr sz="1400"/>
            </a:pPr>
            <a:r>
              <a:rPr u="sng">
                <a:hlinkClick r:id="rId3"/>
              </a:rPr>
              <a:t>A quick discussion on Marxism and Art</a:t>
            </a:r>
          </a:p>
          <a:p>
            <a:pPr marL="171450" indent="-171450" defTabSz="292100">
              <a:spcBef>
                <a:spcPts val="1600"/>
              </a:spcBef>
              <a:defRPr sz="1400"/>
            </a:pPr>
            <a:r>
              <a:t>Video:</a:t>
            </a:r>
          </a:p>
          <a:p>
            <a:pPr marL="342900" lvl="1" indent="-171450" defTabSz="292100">
              <a:spcBef>
                <a:spcPts val="1600"/>
              </a:spcBef>
              <a:defRPr sz="1400"/>
            </a:pPr>
            <a:r>
              <a:rPr u="sng">
                <a:hlinkClick r:id="rId4"/>
              </a:rPr>
              <a:t>A Brief Introduction to Marxism</a:t>
            </a:r>
          </a:p>
          <a:p>
            <a:pPr marL="342900" lvl="1" indent="-171450" defTabSz="292100">
              <a:spcBef>
                <a:spcPts val="1600"/>
              </a:spcBef>
              <a:defRPr sz="1400"/>
            </a:pPr>
            <a:r>
              <a:rPr u="sng">
                <a:hlinkClick r:id="rId5"/>
              </a:rPr>
              <a:t>John Berger on Ways of Seeing, being an artist, and Marxism</a:t>
            </a:r>
          </a:p>
          <a:p>
            <a:pPr marL="171450" indent="-171450" defTabSz="292100">
              <a:spcBef>
                <a:spcPts val="1600"/>
              </a:spcBef>
              <a:defRPr sz="1400"/>
            </a:pPr>
            <a:r>
              <a:t>Readings:</a:t>
            </a:r>
          </a:p>
          <a:p>
            <a:pPr marL="342900" lvl="1" indent="-171450" defTabSz="292100">
              <a:spcBef>
                <a:spcPts val="1600"/>
              </a:spcBef>
              <a:defRPr sz="1400"/>
            </a:pPr>
            <a:r>
              <a:rPr u="sng">
                <a:hlinkClick r:id="rId6"/>
              </a:rPr>
              <a:t>W. Benjamin, The Work of Art in the Age of Mechanical Reproduction</a:t>
            </a:r>
            <a:r>
              <a:t> </a:t>
            </a:r>
          </a:p>
          <a:p>
            <a:pPr marL="342900" lvl="1" indent="-171450" defTabSz="292100">
              <a:spcBef>
                <a:spcPts val="1600"/>
              </a:spcBef>
              <a:defRPr sz="1400"/>
            </a:pPr>
            <a:r>
              <a:rPr u="sng">
                <a:hlinkClick r:id="rId7"/>
              </a:rPr>
              <a:t>G. Debord. Society of the Spectacle</a:t>
            </a:r>
          </a:p>
        </p:txBody>
      </p:sp>
      <p:pic>
        <p:nvPicPr>
          <p:cNvPr id="172" name="pasted-image.tiff" descr="pasted-image.tif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93143" y="2777535"/>
            <a:ext cx="5384314" cy="2826766"/>
          </a:xfrm>
          <a:prstGeom prst="rect">
            <a:avLst/>
          </a:prstGeom>
          <a:ln w="12700">
            <a:miter lim="400000"/>
          </a:ln>
        </p:spPr>
      </p:pic>
      <p:pic>
        <p:nvPicPr>
          <p:cNvPr id="173" name="pasted-image.tiff" descr="pasted-image.tif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68281" y="6761805"/>
            <a:ext cx="5384314" cy="162028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Georgi Plekhanov"/>
          <p:cNvSpPr txBox="1">
            <a:spLocks noGrp="1"/>
          </p:cNvSpPr>
          <p:nvPr>
            <p:ph type="body" idx="13"/>
          </p:nvPr>
        </p:nvSpPr>
        <p:spPr>
          <a:prstGeom prst="rect">
            <a:avLst/>
          </a:prstGeom>
        </p:spPr>
        <p:txBody>
          <a:bodyPr/>
          <a:lstStyle/>
          <a:p>
            <a:r>
              <a:t>–Georgi Plekhanov</a:t>
            </a:r>
          </a:p>
        </p:txBody>
      </p:sp>
      <p:sp>
        <p:nvSpPr>
          <p:cNvPr id="176" name="„Marxism is a whole world view.“"/>
          <p:cNvSpPr txBox="1">
            <a:spLocks noGrp="1"/>
          </p:cNvSpPr>
          <p:nvPr>
            <p:ph type="body" idx="14"/>
          </p:nvPr>
        </p:nvSpPr>
        <p:spPr>
          <a:prstGeom prst="rect">
            <a:avLst/>
          </a:prstGeom>
        </p:spPr>
        <p:txBody>
          <a:bodyPr/>
          <a:lstStyle/>
          <a:p>
            <a:r>
              <a:t>„Marxism is a whole world view.“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pasted-image.tiff" descr="pasted-image.tiff"/>
          <p:cNvPicPr>
            <a:picLocks noChangeAspect="1"/>
          </p:cNvPicPr>
          <p:nvPr/>
        </p:nvPicPr>
        <p:blipFill>
          <a:blip r:embed="rId2">
            <a:extLst/>
          </a:blip>
          <a:stretch>
            <a:fillRect/>
          </a:stretch>
        </p:blipFill>
        <p:spPr>
          <a:xfrm>
            <a:off x="425109" y="204980"/>
            <a:ext cx="5530583" cy="5582923"/>
          </a:xfrm>
          <a:prstGeom prst="rect">
            <a:avLst/>
          </a:prstGeom>
          <a:ln w="12700">
            <a:miter lim="400000"/>
          </a:ln>
        </p:spPr>
      </p:pic>
      <p:pic>
        <p:nvPicPr>
          <p:cNvPr id="179" name="pasted-image.tiff" descr="pasted-image.tiff"/>
          <p:cNvPicPr>
            <a:picLocks noChangeAspect="1"/>
          </p:cNvPicPr>
          <p:nvPr/>
        </p:nvPicPr>
        <p:blipFill>
          <a:blip r:embed="rId3">
            <a:extLst/>
          </a:blip>
          <a:srcRect/>
          <a:stretch>
            <a:fillRect/>
          </a:stretch>
        </p:blipFill>
        <p:spPr>
          <a:xfrm>
            <a:off x="6178341" y="5347570"/>
            <a:ext cx="6595745" cy="4105852"/>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Bibliography"/>
          <p:cNvSpPr txBox="1">
            <a:spLocks noGrp="1"/>
          </p:cNvSpPr>
          <p:nvPr>
            <p:ph type="title"/>
          </p:nvPr>
        </p:nvSpPr>
        <p:spPr>
          <a:prstGeom prst="rect">
            <a:avLst/>
          </a:prstGeom>
        </p:spPr>
        <p:txBody>
          <a:bodyPr/>
          <a:lstStyle/>
          <a:p>
            <a:r>
              <a:t>Bibliography</a:t>
            </a:r>
          </a:p>
        </p:txBody>
      </p:sp>
      <p:sp>
        <p:nvSpPr>
          <p:cNvPr id="182" name="ALPERS, Svetlana. Rembrandt's Enterprise: The Studio and the Market. Chicago: University of Chicago Press, 1988.…"/>
          <p:cNvSpPr txBox="1">
            <a:spLocks noGrp="1"/>
          </p:cNvSpPr>
          <p:nvPr>
            <p:ph type="body" idx="1"/>
          </p:nvPr>
        </p:nvSpPr>
        <p:spPr>
          <a:prstGeom prst="rect">
            <a:avLst/>
          </a:prstGeom>
        </p:spPr>
        <p:txBody>
          <a:bodyPr>
            <a:normAutofit lnSpcReduction="10000"/>
          </a:bodyPr>
          <a:lstStyle/>
          <a:p>
            <a:pPr marL="260032" indent="-260032" defTabSz="237743">
              <a:spcBef>
                <a:spcPts val="0"/>
              </a:spcBef>
              <a:defRPr sz="1871" i="1">
                <a:latin typeface="Arial"/>
                <a:ea typeface="Arial"/>
                <a:cs typeface="Arial"/>
                <a:sym typeface="Arial"/>
              </a:defRPr>
            </a:pPr>
            <a:r>
              <a:rPr i="0"/>
              <a:t>ALPERS, Svetlana. </a:t>
            </a:r>
            <a:r>
              <a:t>Rembrandt's Enterprise: The Studio and the Market. </a:t>
            </a:r>
            <a:r>
              <a:rPr i="0"/>
              <a:t>Chicago: University of Chicago Press, 1988.</a:t>
            </a:r>
          </a:p>
          <a:p>
            <a:pPr marL="260032" indent="-260032" defTabSz="237743">
              <a:spcBef>
                <a:spcPts val="0"/>
              </a:spcBef>
              <a:defRPr sz="1871" i="1">
                <a:latin typeface="Arial"/>
                <a:ea typeface="Arial"/>
                <a:cs typeface="Arial"/>
                <a:sym typeface="Arial"/>
              </a:defRPr>
            </a:pPr>
            <a:r>
              <a:rPr i="0"/>
              <a:t>ALTHUSSER, Louis. </a:t>
            </a:r>
            <a:r>
              <a:t>Lenin and Philosophy, and Other Essays</a:t>
            </a:r>
            <a:r>
              <a:rPr i="0"/>
              <a:t>.</a:t>
            </a:r>
            <a:r>
              <a:t> Transl. Ben Brewster. New York: 1972.</a:t>
            </a:r>
          </a:p>
          <a:p>
            <a:pPr marL="260032" indent="-260032" defTabSz="237743">
              <a:spcBef>
                <a:spcPts val="0"/>
              </a:spcBef>
              <a:defRPr sz="1871" i="1">
                <a:latin typeface="Arial"/>
                <a:ea typeface="Arial"/>
                <a:cs typeface="Arial"/>
                <a:sym typeface="Arial"/>
              </a:defRPr>
            </a:pPr>
            <a:r>
              <a:rPr i="0"/>
              <a:t>BEAUMONT, Matthew, ed. et al. </a:t>
            </a:r>
            <a:r>
              <a:t>As radical as reality Itself: essays on Marxism and art for the 21st century</a:t>
            </a:r>
            <a:r>
              <a:rPr i="0"/>
              <a:t>. Oxford: Peter Lang, 2007. 473 s. ISBN 978-3-03910-938-8.</a:t>
            </a:r>
            <a:endParaRPr sz="624" i="0">
              <a:solidFill>
                <a:srgbClr val="000000"/>
              </a:solidFill>
            </a:endParaRPr>
          </a:p>
          <a:p>
            <a:pPr marL="260032" indent="-260032" defTabSz="237743">
              <a:spcBef>
                <a:spcPts val="0"/>
              </a:spcBef>
              <a:defRPr sz="1871" i="1">
                <a:latin typeface="Arial"/>
                <a:ea typeface="Arial"/>
                <a:cs typeface="Arial"/>
                <a:sym typeface="Arial"/>
              </a:defRPr>
            </a:pPr>
            <a:r>
              <a:rPr i="0"/>
              <a:t>Dave Beech,</a:t>
            </a:r>
            <a:r>
              <a:rPr sz="624" i="0">
                <a:solidFill>
                  <a:srgbClr val="000000"/>
                </a:solidFill>
                <a:latin typeface="Times New Roman"/>
                <a:ea typeface="Times New Roman"/>
                <a:cs typeface="Times New Roman"/>
                <a:sym typeface="Times New Roman"/>
              </a:rPr>
              <a:t>, </a:t>
            </a:r>
            <a:r>
              <a:t>Art’s Economic Exceptionalism in Classical, Neoclassical and Marxist Economics.</a:t>
            </a:r>
          </a:p>
          <a:p>
            <a:pPr marL="260032" indent="-260032" defTabSz="237743">
              <a:spcBef>
                <a:spcPts val="0"/>
              </a:spcBef>
              <a:defRPr sz="1871" i="1">
                <a:latin typeface="Arial"/>
                <a:ea typeface="Arial"/>
                <a:cs typeface="Arial"/>
                <a:sym typeface="Arial"/>
              </a:defRPr>
            </a:pPr>
            <a:r>
              <a:rPr i="0"/>
              <a:t>BENJAMIN, Walter.</a:t>
            </a:r>
            <a:r>
              <a:t> llluminations, </a:t>
            </a:r>
            <a:r>
              <a:rPr i="0"/>
              <a:t>ed. Hannah Arendt. New York: schocken Rooks, 1985.</a:t>
            </a:r>
          </a:p>
          <a:p>
            <a:pPr marL="260032" indent="-260032" defTabSz="237743">
              <a:spcBef>
                <a:spcPts val="0"/>
              </a:spcBef>
              <a:defRPr sz="1871" i="1">
                <a:latin typeface="Arial"/>
                <a:ea typeface="Arial"/>
                <a:cs typeface="Arial"/>
                <a:sym typeface="Arial"/>
              </a:defRPr>
            </a:pPr>
            <a:r>
              <a:rPr i="0"/>
              <a:t>Stephen F. Eeisenman and Thomas Crow,</a:t>
            </a:r>
            <a:r>
              <a:t> Nineteenth Century Art: Critical History</a:t>
            </a:r>
            <a:r>
              <a:rPr i="0"/>
              <a:t>, 2002.</a:t>
            </a:r>
          </a:p>
          <a:p>
            <a:pPr marL="260032" indent="-260032" defTabSz="237743">
              <a:spcBef>
                <a:spcPts val="0"/>
              </a:spcBef>
              <a:defRPr sz="1871" i="1">
                <a:latin typeface="Arial"/>
                <a:ea typeface="Arial"/>
                <a:cs typeface="Arial"/>
                <a:sym typeface="Arial"/>
              </a:defRPr>
            </a:pPr>
            <a:r>
              <a:rPr i="0"/>
              <a:t>GRAMSCI, Antonio.</a:t>
            </a:r>
            <a:r>
              <a:t> Selections from the Prison Notebooks</a:t>
            </a:r>
            <a:r>
              <a:rPr i="0"/>
              <a:t>, transl. Geoffrey Nowell Smith and Quintin Hoare. New York: International Publishers Co., 1971.</a:t>
            </a:r>
          </a:p>
          <a:p>
            <a:pPr marL="260032" indent="-260032" defTabSz="237743">
              <a:spcBef>
                <a:spcPts val="0"/>
              </a:spcBef>
              <a:defRPr sz="1871" i="1">
                <a:latin typeface="Arial"/>
                <a:ea typeface="Arial"/>
                <a:cs typeface="Arial"/>
                <a:sym typeface="Arial"/>
              </a:defRPr>
            </a:pPr>
            <a:r>
              <a:rPr i="0"/>
              <a:t>KANG, Berel, ed. a WILLIAMS, Forrest, ed. </a:t>
            </a:r>
            <a:r>
              <a:t>Marxism and Art: Writings in Aesthetics and Criticism</a:t>
            </a:r>
            <a:r>
              <a:rPr i="0"/>
              <a:t>. New York: David McKay Comp., 1972. 8, 470 s.</a:t>
            </a:r>
          </a:p>
          <a:p>
            <a:pPr marL="260032" indent="-260032" defTabSz="237743">
              <a:spcBef>
                <a:spcPts val="0"/>
              </a:spcBef>
              <a:defRPr sz="1871" i="1">
                <a:latin typeface="Arial"/>
                <a:ea typeface="Arial"/>
                <a:cs typeface="Arial"/>
                <a:sym typeface="Arial"/>
              </a:defRPr>
            </a:pPr>
            <a:r>
              <a:rPr i="0"/>
              <a:t>MARX, Karl. </a:t>
            </a:r>
            <a:r>
              <a:t>Selected Writings</a:t>
            </a:r>
            <a:r>
              <a:rPr i="0"/>
              <a:t>, ed. David McLellan. Oxford and New York: Oxford University Press, 1977.</a:t>
            </a:r>
          </a:p>
          <a:p>
            <a:pPr marL="260032" indent="-260032" defTabSz="237743">
              <a:spcBef>
                <a:spcPts val="0"/>
              </a:spcBef>
              <a:defRPr sz="1871" i="1">
                <a:latin typeface="Arial"/>
                <a:ea typeface="Arial"/>
                <a:cs typeface="Arial"/>
                <a:sym typeface="Arial"/>
              </a:defRPr>
            </a:pPr>
            <a:r>
              <a:rPr i="0"/>
              <a:t>MARX, Karl, and Friedrich Engels.</a:t>
            </a:r>
            <a:r>
              <a:t> On Literature and Art: A Selection of Writings. </a:t>
            </a:r>
            <a:r>
              <a:rPr i="0"/>
              <a:t>Edited by Lee Baxandall and Stefan Morawski. New York: International General, 1974.</a:t>
            </a:r>
          </a:p>
          <a:p>
            <a:pPr marL="260032" indent="-260032" defTabSz="237743">
              <a:spcBef>
                <a:spcPts val="0"/>
              </a:spcBef>
              <a:defRPr sz="1871" i="1">
                <a:latin typeface="Arial"/>
                <a:ea typeface="Arial"/>
                <a:cs typeface="Arial"/>
                <a:sym typeface="Arial"/>
              </a:defRPr>
            </a:pPr>
            <a:r>
              <a:rPr i="0"/>
              <a:t>Anthony Lee, </a:t>
            </a:r>
            <a:r>
              <a:t>Painting on the Left: Diego Rivera, Radical Politics, and San Francisco’s Public Murals</a:t>
            </a:r>
            <a:r>
              <a:rPr i="0"/>
              <a:t>, 1999</a:t>
            </a:r>
          </a:p>
          <a:p>
            <a:pPr marL="260032" indent="-260032" defTabSz="237743">
              <a:spcBef>
                <a:spcPts val="0"/>
              </a:spcBef>
              <a:defRPr sz="1871" i="1">
                <a:latin typeface="Arial"/>
                <a:ea typeface="Arial"/>
                <a:cs typeface="Arial"/>
                <a:sym typeface="Arial"/>
              </a:defRPr>
            </a:pPr>
            <a:r>
              <a:rPr i="0"/>
              <a:t>Rose, Margaret A. </a:t>
            </a:r>
            <a:r>
              <a:t>Marx’s Lost Aesthetic: Karl Marx and the Visual Arts</a:t>
            </a:r>
            <a:r>
              <a:rPr i="0"/>
              <a:t>. Cambridge, UK: Cambridge University Press, 1984.</a:t>
            </a:r>
          </a:p>
          <a:p>
            <a:pPr marL="260032" indent="-260032" defTabSz="237743">
              <a:spcBef>
                <a:spcPts val="0"/>
              </a:spcBef>
              <a:defRPr sz="1871" i="1">
                <a:latin typeface="Arial"/>
                <a:ea typeface="Arial"/>
                <a:cs typeface="Arial"/>
                <a:sym typeface="Arial"/>
              </a:defRPr>
            </a:pPr>
            <a:r>
              <a:rPr i="0"/>
              <a:t>Solomon, Maynard, ed. </a:t>
            </a:r>
            <a:r>
              <a:t>Marxism and Art: Essays Classic and Contemporary</a:t>
            </a:r>
            <a:r>
              <a:rPr i="0"/>
              <a:t>. New York: Knopf, 1973.</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asted-image.tiff" descr="pasted-image.tiff"/>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6393803" y="1380180"/>
            <a:ext cx="3577141" cy="4215915"/>
          </a:xfrm>
          <a:prstGeom prst="rect">
            <a:avLst/>
          </a:prstGeom>
        </p:spPr>
      </p:pic>
      <p:sp>
        <p:nvSpPr>
          <p:cNvPr id="185" name="Feminism(s)"/>
          <p:cNvSpPr txBox="1">
            <a:spLocks noGrp="1"/>
          </p:cNvSpPr>
          <p:nvPr>
            <p:ph type="title"/>
          </p:nvPr>
        </p:nvSpPr>
        <p:spPr>
          <a:xfrm>
            <a:off x="952500" y="16868"/>
            <a:ext cx="11099800" cy="1448337"/>
          </a:xfrm>
          <a:prstGeom prst="rect">
            <a:avLst/>
          </a:prstGeom>
        </p:spPr>
        <p:txBody>
          <a:bodyPr/>
          <a:lstStyle/>
          <a:p>
            <a:r>
              <a:t>Feminism(s)</a:t>
            </a:r>
          </a:p>
        </p:txBody>
      </p:sp>
      <p:sp>
        <p:nvSpPr>
          <p:cNvPr id="186" name="M. Wollstoncraft, S. de Beauvoir, B. Friedan, in art (L. Nochlin, Gr. Pollock, R. Parker, P. Mathews, P. Mainardi, N. Broude, M. Garrard, B.Hooks, F. High Tesfagiorgis, A. Jones, J. Frueh)…"/>
          <p:cNvSpPr txBox="1">
            <a:spLocks noGrp="1"/>
          </p:cNvSpPr>
          <p:nvPr>
            <p:ph type="body" idx="1"/>
          </p:nvPr>
        </p:nvSpPr>
        <p:spPr>
          <a:xfrm>
            <a:off x="-58918" y="1278824"/>
            <a:ext cx="6449846" cy="8389192"/>
          </a:xfrm>
          <a:prstGeom prst="rect">
            <a:avLst/>
          </a:prstGeom>
        </p:spPr>
        <p:txBody>
          <a:bodyPr/>
          <a:lstStyle/>
          <a:p>
            <a:pPr marL="219455" indent="-219455" defTabSz="373887">
              <a:spcBef>
                <a:spcPts val="2000"/>
              </a:spcBef>
              <a:defRPr sz="1536"/>
            </a:pPr>
            <a:r>
              <a:t>M. Wollstoncraft, S. de Beauvoir, B. Friedan, in art (L. Nochlin, Gr. Pollock, R. Parker, P. Mathews, P. Mainardi, N. Broude, M. Garrard, B.Hooks, F. High Tesfagiorgis, A. Jones, J. Frueh)</a:t>
            </a:r>
          </a:p>
          <a:p>
            <a:pPr marL="219455" indent="-219455" defTabSz="373887">
              <a:spcBef>
                <a:spcPts val="2000"/>
              </a:spcBef>
              <a:defRPr sz="1536"/>
            </a:pPr>
            <a:r>
              <a:t>= study of the socio-economic and cultural position of women (represented, implied or viewing the piece of art), distribution of power in relation to the author/s, depicted figures or viewers (female patrons, reception of female viewers, construction of gender and sexuality), </a:t>
            </a:r>
          </a:p>
          <a:p>
            <a:pPr marL="219455" indent="-219455" defTabSz="373887">
              <a:spcBef>
                <a:spcPts val="2000"/>
              </a:spcBef>
              <a:defRPr sz="1536"/>
            </a:pPr>
            <a:r>
              <a:t>an attempt to broad art theory past he male-centric perspective</a:t>
            </a:r>
          </a:p>
          <a:p>
            <a:pPr marL="438911" lvl="1" indent="-219455" defTabSz="373887">
              <a:spcBef>
                <a:spcPts val="2000"/>
              </a:spcBef>
              <a:defRPr sz="1536"/>
            </a:pPr>
            <a:r>
              <a:t>art/craft (high/low art)</a:t>
            </a:r>
          </a:p>
          <a:p>
            <a:pPr marL="438911" lvl="1" indent="-219455" defTabSz="373887">
              <a:spcBef>
                <a:spcPts val="2000"/>
              </a:spcBef>
              <a:defRPr sz="1536"/>
            </a:pPr>
            <a:r>
              <a:t>the body, the gaze (“male gaze”), the social construction of felinity</a:t>
            </a:r>
          </a:p>
          <a:p>
            <a:pPr marL="438911" lvl="1" indent="-219455" defTabSz="373887">
              <a:spcBef>
                <a:spcPts val="2000"/>
              </a:spcBef>
              <a:defRPr sz="1536"/>
            </a:pPr>
            <a:r>
              <a:t>Female artists (Artemesia Gentileschi)</a:t>
            </a:r>
          </a:p>
          <a:p>
            <a:pPr marL="219455" indent="-219455" defTabSz="373887">
              <a:spcBef>
                <a:spcPts val="2000"/>
              </a:spcBef>
              <a:defRPr sz="1536"/>
            </a:pPr>
            <a:r>
              <a:t>Useful links:</a:t>
            </a:r>
          </a:p>
          <a:p>
            <a:pPr marL="438911" lvl="1" indent="-219455" defTabSz="373887">
              <a:spcBef>
                <a:spcPts val="2000"/>
              </a:spcBef>
              <a:defRPr sz="1536"/>
            </a:pPr>
            <a:r>
              <a:rPr u="sng">
                <a:hlinkClick r:id="rId3"/>
              </a:rPr>
              <a:t>Women, Art, and Art History: Gender and Feminist Analyses</a:t>
            </a:r>
          </a:p>
          <a:p>
            <a:pPr marL="438911" lvl="1" indent="-219455" defTabSz="373887">
              <a:spcBef>
                <a:spcPts val="2000"/>
              </a:spcBef>
              <a:defRPr sz="1536"/>
            </a:pPr>
            <a:r>
              <a:rPr u="sng">
                <a:hlinkClick r:id="rId4"/>
              </a:rPr>
              <a:t>12 Step Guide to Feminist Art, Art History and Criticism</a:t>
            </a:r>
          </a:p>
          <a:p>
            <a:pPr marL="219455" indent="-219455" defTabSz="373887">
              <a:spcBef>
                <a:spcPts val="2000"/>
              </a:spcBef>
              <a:defRPr sz="1536"/>
            </a:pPr>
            <a:r>
              <a:t>Video:</a:t>
            </a:r>
          </a:p>
          <a:p>
            <a:pPr marL="438911" lvl="1" indent="-219455" defTabSz="373887">
              <a:spcBef>
                <a:spcPts val="2000"/>
              </a:spcBef>
              <a:defRPr sz="1536"/>
            </a:pPr>
            <a:r>
              <a:rPr u="sng">
                <a:hlinkClick r:id="rId5"/>
              </a:rPr>
              <a:t>The Art of Feminism: Does a feminist aesthetic exist?</a:t>
            </a:r>
            <a:endParaRPr>
              <a:solidFill>
                <a:srgbClr val="000000"/>
              </a:solidFill>
            </a:endParaRPr>
          </a:p>
          <a:p>
            <a:pPr marL="438911" lvl="1" indent="-219455" defTabSz="373887">
              <a:spcBef>
                <a:spcPts val="2000"/>
              </a:spcBef>
              <a:defRPr sz="1536"/>
            </a:pPr>
            <a:r>
              <a:rPr u="sng">
                <a:hlinkClick r:id="rId6"/>
              </a:rPr>
              <a:t>"Feminism and Art theory now" with Griselda Pollock and Angela Dimitrakaki</a:t>
            </a:r>
          </a:p>
          <a:p>
            <a:pPr marL="219455" indent="-219455" defTabSz="373887">
              <a:spcBef>
                <a:spcPts val="2000"/>
              </a:spcBef>
              <a:defRPr sz="1536"/>
            </a:pPr>
            <a:r>
              <a:t>Readings:</a:t>
            </a:r>
          </a:p>
          <a:p>
            <a:pPr marL="438911" lvl="1" indent="-219455" defTabSz="373887">
              <a:spcBef>
                <a:spcPts val="2000"/>
              </a:spcBef>
              <a:defRPr sz="1536"/>
            </a:pPr>
            <a:r>
              <a:rPr u="sng">
                <a:hlinkClick r:id="rId7"/>
              </a:rPr>
              <a:t>L. Nochlin, Why Have There Been No Great Women Artists?</a:t>
            </a:r>
          </a:p>
        </p:txBody>
      </p:sp>
      <p:pic>
        <p:nvPicPr>
          <p:cNvPr id="187" name="pasted-image.tiff" descr="pasted-image.tif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96631" y="5657501"/>
            <a:ext cx="4790162" cy="4021216"/>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 Terry Barrett, Criticizing Art: Understanding the Contemporary."/>
          <p:cNvSpPr txBox="1">
            <a:spLocks noGrp="1"/>
          </p:cNvSpPr>
          <p:nvPr>
            <p:ph type="body" idx="13"/>
          </p:nvPr>
        </p:nvSpPr>
        <p:spPr>
          <a:prstGeom prst="rect">
            <a:avLst/>
          </a:prstGeom>
        </p:spPr>
        <p:txBody>
          <a:bodyPr/>
          <a:lstStyle/>
          <a:p>
            <a:r>
              <a:t>–– Terry Barrett, Criticizing Art: Understanding the Contemporary.</a:t>
            </a:r>
          </a:p>
        </p:txBody>
      </p:sp>
      <p:sp>
        <p:nvSpPr>
          <p:cNvPr id="123" name="„All art is in part about the world in which it emerged.“"/>
          <p:cNvSpPr txBox="1">
            <a:spLocks noGrp="1"/>
          </p:cNvSpPr>
          <p:nvPr>
            <p:ph type="body" idx="14"/>
          </p:nvPr>
        </p:nvSpPr>
        <p:spPr>
          <a:xfrm>
            <a:off x="1270000" y="4048249"/>
            <a:ext cx="10464800" cy="1130476"/>
          </a:xfrm>
          <a:prstGeom prst="rect">
            <a:avLst/>
          </a:prstGeom>
        </p:spPr>
        <p:txBody>
          <a:bodyPr/>
          <a:lstStyle/>
          <a:p>
            <a:r>
              <a:t>„All art is in part about the world in which it emerged.“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Obrázek" descr="Obrázek"/>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3724" y="546471"/>
            <a:ext cx="6733462" cy="4075056"/>
          </a:xfrm>
          <a:prstGeom prst="rect">
            <a:avLst/>
          </a:prstGeom>
          <a:ln w="12700">
            <a:miter lim="400000"/>
          </a:ln>
        </p:spPr>
      </p:pic>
      <p:pic>
        <p:nvPicPr>
          <p:cNvPr id="190" name="pasted-image.tiff" descr="pasted-image.tiff"/>
          <p:cNvPicPr>
            <a:picLocks noChangeAspect="1"/>
          </p:cNvPicPr>
          <p:nvPr/>
        </p:nvPicPr>
        <p:blipFill>
          <a:blip r:embed="rId3">
            <a:extLst/>
          </a:blip>
          <a:stretch>
            <a:fillRect/>
          </a:stretch>
        </p:blipFill>
        <p:spPr>
          <a:xfrm>
            <a:off x="6249582" y="4989840"/>
            <a:ext cx="6410167" cy="4342888"/>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Bibliography"/>
          <p:cNvSpPr txBox="1">
            <a:spLocks noGrp="1"/>
          </p:cNvSpPr>
          <p:nvPr>
            <p:ph type="title"/>
          </p:nvPr>
        </p:nvSpPr>
        <p:spPr>
          <a:xfrm>
            <a:off x="952500" y="-70496"/>
            <a:ext cx="11099800" cy="1247184"/>
          </a:xfrm>
          <a:prstGeom prst="rect">
            <a:avLst/>
          </a:prstGeom>
        </p:spPr>
        <p:txBody>
          <a:bodyPr>
            <a:normAutofit fontScale="90000"/>
          </a:bodyPr>
          <a:lstStyle>
            <a:lvl1pPr defTabSz="554990">
              <a:defRPr sz="7600"/>
            </a:lvl1pPr>
          </a:lstStyle>
          <a:p>
            <a:r>
              <a:t>Bibliography</a:t>
            </a:r>
          </a:p>
        </p:txBody>
      </p:sp>
      <p:sp>
        <p:nvSpPr>
          <p:cNvPr id="193" name="AMELIA, Jones. The Feminism and Visual Culture Reader. New York: Routledge, 2003.…"/>
          <p:cNvSpPr txBox="1">
            <a:spLocks noGrp="1"/>
          </p:cNvSpPr>
          <p:nvPr>
            <p:ph type="body" idx="1"/>
          </p:nvPr>
        </p:nvSpPr>
        <p:spPr>
          <a:xfrm>
            <a:off x="289955" y="1297228"/>
            <a:ext cx="11842689" cy="8084660"/>
          </a:xfrm>
          <a:prstGeom prst="rect">
            <a:avLst/>
          </a:prstGeom>
        </p:spPr>
        <p:txBody>
          <a:bodyPr>
            <a:normAutofit lnSpcReduction="10000"/>
          </a:bodyPr>
          <a:lstStyle/>
          <a:p>
            <a:pPr marL="270033" indent="-270033" defTabSz="246888">
              <a:spcBef>
                <a:spcPts val="0"/>
              </a:spcBef>
              <a:defRPr sz="1944">
                <a:latin typeface="Arial"/>
                <a:ea typeface="Arial"/>
                <a:cs typeface="Arial"/>
                <a:sym typeface="Arial"/>
              </a:defRPr>
            </a:pPr>
            <a:r>
              <a:t>AMELIA, Jones. </a:t>
            </a:r>
            <a:r>
              <a:rPr i="1"/>
              <a:t>The Feminism and Visual Culture Reader</a:t>
            </a:r>
            <a:r>
              <a:t>. New York: Routledge, 2003.</a:t>
            </a:r>
          </a:p>
          <a:p>
            <a:pPr marL="270033" indent="-270033" defTabSz="246888">
              <a:spcBef>
                <a:spcPts val="0"/>
              </a:spcBef>
              <a:defRPr sz="1944">
                <a:latin typeface="Arial"/>
                <a:ea typeface="Arial"/>
                <a:cs typeface="Arial"/>
                <a:sym typeface="Arial"/>
              </a:defRPr>
            </a:pPr>
            <a:r>
              <a:t>HOOKS, bell. </a:t>
            </a:r>
            <a:r>
              <a:rPr i="1"/>
              <a:t>Talking Back: Thinking Feminist, Thinking Black</a:t>
            </a:r>
            <a:r>
              <a:t>. Boston: South End Press, 1989.</a:t>
            </a:r>
          </a:p>
          <a:p>
            <a:pPr marL="270033" indent="-270033" defTabSz="246888">
              <a:spcBef>
                <a:spcPts val="0"/>
              </a:spcBef>
              <a:defRPr sz="1944">
                <a:latin typeface="Arial"/>
                <a:ea typeface="Arial"/>
                <a:cs typeface="Arial"/>
                <a:sym typeface="Arial"/>
              </a:defRPr>
            </a:pPr>
            <a:r>
              <a:t>DEKEL, Tal. </a:t>
            </a:r>
            <a:r>
              <a:rPr i="1"/>
              <a:t>Gendered: art and feminist theory</a:t>
            </a:r>
            <a:r>
              <a:t> [online]. Newcastle upon Tyne, England: Cambridge Scholars Publishing, 2013, KORSMEYER, Carolyn. Gender and aesthetics: an introduction [online]. New York: Routledge, 2004. </a:t>
            </a:r>
          </a:p>
          <a:p>
            <a:pPr marL="270033" indent="-270033" defTabSz="246888">
              <a:spcBef>
                <a:spcPts val="0"/>
              </a:spcBef>
              <a:defRPr sz="1944">
                <a:latin typeface="Arial"/>
                <a:ea typeface="Arial"/>
                <a:cs typeface="Arial"/>
                <a:sym typeface="Arial"/>
              </a:defRPr>
            </a:pPr>
            <a:r>
              <a:rPr i="1"/>
              <a:t>Female beauty in art: history, feminism, women artists</a:t>
            </a:r>
            <a:r>
              <a:t> [online]. Newcastle upon Tyne, England: Cambridge Scholars Publishing, 2014.</a:t>
            </a:r>
          </a:p>
          <a:p>
            <a:pPr marL="270033" indent="-270033" defTabSz="246888">
              <a:spcBef>
                <a:spcPts val="0"/>
              </a:spcBef>
              <a:defRPr sz="1944">
                <a:latin typeface="Arial"/>
                <a:ea typeface="Arial"/>
                <a:cs typeface="Arial"/>
                <a:sym typeface="Arial"/>
              </a:defRPr>
            </a:pPr>
            <a:r>
              <a:t>Foucault, Michel. </a:t>
            </a:r>
            <a:r>
              <a:rPr i="1"/>
              <a:t>The History of Sexuality. New York: Vintage books. 1990</a:t>
            </a:r>
          </a:p>
          <a:p>
            <a:pPr marL="270033" indent="-270033" defTabSz="246888">
              <a:spcBef>
                <a:spcPts val="0"/>
              </a:spcBef>
              <a:defRPr sz="1944">
                <a:latin typeface="Arial"/>
                <a:ea typeface="Arial"/>
                <a:cs typeface="Arial"/>
                <a:sym typeface="Arial"/>
              </a:defRPr>
            </a:pPr>
            <a:r>
              <a:rPr i="1"/>
              <a:t>Gender, sexuality, and museums: a Routledge reader</a:t>
            </a:r>
            <a:r>
              <a:t> [online]. Milton Park, Abingdon, Oxon: Routledge, 2010</a:t>
            </a:r>
          </a:p>
          <a:p>
            <a:pPr marL="270033" indent="-270033" defTabSz="246888">
              <a:spcBef>
                <a:spcPts val="0"/>
              </a:spcBef>
              <a:defRPr sz="1944">
                <a:latin typeface="Arial"/>
                <a:ea typeface="Arial"/>
                <a:cs typeface="Arial"/>
                <a:sym typeface="Arial"/>
              </a:defRPr>
            </a:pPr>
            <a:r>
              <a:t>ISAAK, Jo Anna. </a:t>
            </a:r>
            <a:r>
              <a:rPr i="1"/>
              <a:t>Feminism and contemporary art: the revolutionary power of women's laughter</a:t>
            </a:r>
            <a:r>
              <a:t> [online]. London: Routledge, 1996. Re visions: critical studies in the history and theory of art [cit. 2020-11-24].</a:t>
            </a:r>
          </a:p>
          <a:p>
            <a:pPr marL="270033" indent="-270033" defTabSz="246888">
              <a:spcBef>
                <a:spcPts val="0"/>
              </a:spcBef>
              <a:defRPr sz="1944">
                <a:latin typeface="Arial"/>
                <a:ea typeface="Arial"/>
                <a:cs typeface="Arial"/>
                <a:sym typeface="Arial"/>
              </a:defRPr>
            </a:pPr>
            <a:r>
              <a:t>LISS, Andrea. </a:t>
            </a:r>
            <a:r>
              <a:rPr i="1"/>
              <a:t>Feminist art and the maternal</a:t>
            </a:r>
            <a:r>
              <a:t> [online]. Minneapolis: University of Minnesota Press, 2009</a:t>
            </a:r>
          </a:p>
          <a:p>
            <a:pPr marL="270033" indent="-270033" defTabSz="246888">
              <a:spcBef>
                <a:spcPts val="0"/>
              </a:spcBef>
              <a:defRPr sz="1944">
                <a:latin typeface="Arial"/>
                <a:ea typeface="Arial"/>
                <a:cs typeface="Arial"/>
                <a:sym typeface="Arial"/>
              </a:defRPr>
            </a:pPr>
            <a:r>
              <a:t>LOVELL, Terry, ed. </a:t>
            </a:r>
            <a:r>
              <a:rPr i="1"/>
              <a:t>Feminist cultural studies</a:t>
            </a:r>
            <a:r>
              <a:t>. Aldershot: Edward Elgar, 1995.</a:t>
            </a:r>
          </a:p>
          <a:p>
            <a:pPr marL="270033" indent="-270033" defTabSz="246888">
              <a:spcBef>
                <a:spcPts val="0"/>
              </a:spcBef>
              <a:defRPr sz="1944">
                <a:latin typeface="Arial"/>
                <a:ea typeface="Arial"/>
                <a:cs typeface="Arial"/>
                <a:sym typeface="Arial"/>
              </a:defRPr>
            </a:pPr>
            <a:r>
              <a:t>MATHEWS, Patricia. </a:t>
            </a:r>
            <a:r>
              <a:rPr i="1"/>
              <a:t>The Subjects of Art History</a:t>
            </a:r>
            <a:r>
              <a:t>, 1998.</a:t>
            </a:r>
          </a:p>
          <a:p>
            <a:pPr marL="270033" indent="-270033" defTabSz="246888">
              <a:spcBef>
                <a:spcPts val="0"/>
              </a:spcBef>
              <a:defRPr sz="1944">
                <a:latin typeface="Arial"/>
                <a:ea typeface="Arial"/>
                <a:cs typeface="Arial"/>
                <a:sym typeface="Arial"/>
              </a:defRPr>
            </a:pPr>
            <a:r>
              <a:t>MESKIMMON, Marsha.</a:t>
            </a:r>
            <a:r>
              <a:rPr i="1"/>
              <a:t> Women making art: history, subjectivity, aesthetics</a:t>
            </a:r>
            <a:r>
              <a:t>. London: Routledge, 2003</a:t>
            </a:r>
          </a:p>
          <a:p>
            <a:pPr marL="270033" indent="-270033" defTabSz="246888">
              <a:spcBef>
                <a:spcPts val="0"/>
              </a:spcBef>
              <a:defRPr sz="1944">
                <a:latin typeface="Arial"/>
                <a:ea typeface="Arial"/>
                <a:cs typeface="Arial"/>
                <a:sym typeface="Arial"/>
              </a:defRPr>
            </a:pPr>
            <a:r>
              <a:t>MARDER, Herbert. </a:t>
            </a:r>
            <a:r>
              <a:rPr i="1"/>
              <a:t>Feminism and art: a study of Virginia Woolf</a:t>
            </a:r>
            <a:r>
              <a:t>. Chicago: University of Chicago Press, 1968. 9, 190 s.</a:t>
            </a:r>
          </a:p>
          <a:p>
            <a:pPr marL="270033" indent="-270033" defTabSz="246888">
              <a:spcBef>
                <a:spcPts val="0"/>
              </a:spcBef>
              <a:defRPr sz="1944">
                <a:latin typeface="Arial"/>
                <a:ea typeface="Arial"/>
                <a:cs typeface="Arial"/>
                <a:sym typeface="Arial"/>
              </a:defRPr>
            </a:pPr>
            <a:r>
              <a:t>NOCHLIN, Linda. </a:t>
            </a:r>
            <a:r>
              <a:rPr i="1"/>
              <a:t>Women, Art, and Power and Other Essays</a:t>
            </a:r>
            <a:r>
              <a:t>. New York: Harper and Row, 1988.</a:t>
            </a:r>
          </a:p>
          <a:p>
            <a:pPr marL="270033" indent="-270033" defTabSz="246888">
              <a:spcBef>
                <a:spcPts val="0"/>
              </a:spcBef>
              <a:defRPr sz="1944">
                <a:latin typeface="Arial"/>
                <a:ea typeface="Arial"/>
                <a:cs typeface="Arial"/>
                <a:sym typeface="Arial"/>
              </a:defRPr>
            </a:pPr>
            <a:r>
              <a:t>POLLOCK, Griselda. </a:t>
            </a:r>
            <a:r>
              <a:rPr i="1"/>
              <a:t>Differencing the Canon</a:t>
            </a:r>
            <a:r>
              <a:t>:</a:t>
            </a:r>
            <a:r>
              <a:rPr i="1"/>
              <a:t> Feminist Desire and the Writings of Art’s Histories. </a:t>
            </a:r>
            <a:r>
              <a:t>New York and London: Routledge, 1999.</a:t>
            </a:r>
          </a:p>
          <a:p>
            <a:pPr marL="270033" indent="-270033" defTabSz="246888">
              <a:spcBef>
                <a:spcPts val="0"/>
              </a:spcBef>
              <a:defRPr sz="1944">
                <a:latin typeface="Arial"/>
                <a:ea typeface="Arial"/>
                <a:cs typeface="Arial"/>
                <a:sym typeface="Arial"/>
              </a:defRPr>
            </a:pPr>
            <a:r>
              <a:t>POLLOCK, Griselda. </a:t>
            </a:r>
            <a:r>
              <a:rPr i="1"/>
              <a:t>Vision and difference: feminism, femininity and the histories of art</a:t>
            </a:r>
            <a:r>
              <a:t>. London: Routledge, 2003</a:t>
            </a:r>
          </a:p>
          <a:p>
            <a:pPr marL="270033" indent="-270033" defTabSz="246888">
              <a:spcBef>
                <a:spcPts val="0"/>
              </a:spcBef>
              <a:defRPr sz="1944">
                <a:latin typeface="Arial"/>
                <a:ea typeface="Arial"/>
                <a:cs typeface="Arial"/>
                <a:sym typeface="Arial"/>
              </a:defRPr>
            </a:pPr>
            <a:r>
              <a:t>POLLOCK, Griselda and PARKER, Rozsika, </a:t>
            </a:r>
            <a:r>
              <a:rPr i="1"/>
              <a:t>Old Mistresses: Women, Art and Ideology</a:t>
            </a:r>
            <a:r>
              <a:t>, 1981</a:t>
            </a:r>
          </a:p>
          <a:p>
            <a:pPr marL="270033" indent="-270033" defTabSz="246888">
              <a:spcBef>
                <a:spcPts val="0"/>
              </a:spcBef>
              <a:defRPr sz="1944">
                <a:latin typeface="Arial"/>
                <a:ea typeface="Arial"/>
                <a:cs typeface="Arial"/>
                <a:sym typeface="Arial"/>
              </a:defRPr>
            </a:pPr>
            <a:r>
              <a:t>ROBINSON, Hilary, ed. </a:t>
            </a:r>
            <a:r>
              <a:rPr i="1"/>
              <a:t>Feminism-art-theory: an anthology 1968-2014</a:t>
            </a:r>
            <a:r>
              <a:t>. Second Edition. Chichester, West Sussex: Wiley Blackwell, 2015. xix, 524 stran.</a:t>
            </a:r>
          </a:p>
          <a:p>
            <a:pPr marL="270033" indent="-270033" defTabSz="246888">
              <a:spcBef>
                <a:spcPts val="0"/>
              </a:spcBef>
              <a:defRPr sz="1944">
                <a:latin typeface="Arial"/>
                <a:ea typeface="Arial"/>
                <a:cs typeface="Arial"/>
                <a:sym typeface="Arial"/>
              </a:defRPr>
            </a:pPr>
            <a:r>
              <a:t>WILLIS, Deborah and WILLIAMS, Carla, </a:t>
            </a:r>
            <a:r>
              <a:rPr i="1"/>
              <a:t>The Black Female Body: A Photographic History</a:t>
            </a:r>
            <a:r>
              <a:t>, 2002</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asted-image.tiff" descr="pasted-image.tiff"/>
          <p:cNvPicPr>
            <a:picLocks noGrp="1" noChangeAspect="1"/>
          </p:cNvPicPr>
          <p:nvPr>
            <p:ph type="pic" idx="13"/>
          </p:nvPr>
        </p:nvPicPr>
        <p:blipFill>
          <a:blip r:embed="rId2">
            <a:extLst/>
          </a:blip>
          <a:srcRect/>
          <a:stretch>
            <a:fillRect/>
          </a:stretch>
        </p:blipFill>
        <p:spPr>
          <a:xfrm>
            <a:off x="6718300" y="3840093"/>
            <a:ext cx="5334000" cy="3787914"/>
          </a:xfrm>
          <a:prstGeom prst="rect">
            <a:avLst/>
          </a:prstGeom>
        </p:spPr>
      </p:pic>
      <p:sp>
        <p:nvSpPr>
          <p:cNvPr id="196" name="LGBTI Studies and Queer Theory"/>
          <p:cNvSpPr txBox="1">
            <a:spLocks noGrp="1"/>
          </p:cNvSpPr>
          <p:nvPr>
            <p:ph type="title"/>
          </p:nvPr>
        </p:nvSpPr>
        <p:spPr>
          <a:prstGeom prst="rect">
            <a:avLst/>
          </a:prstGeom>
        </p:spPr>
        <p:txBody>
          <a:bodyPr/>
          <a:lstStyle>
            <a:lvl1pPr defTabSz="484886">
              <a:defRPr sz="6640"/>
            </a:lvl1pPr>
          </a:lstStyle>
          <a:p>
            <a:r>
              <a:t>LGBTI Studies and Queer Theory</a:t>
            </a:r>
          </a:p>
        </p:txBody>
      </p:sp>
      <p:sp>
        <p:nvSpPr>
          <p:cNvPr id="197" name="E. Kosofsky Sedgwick, D. Halperin, J. Butler, in art (J. Weinberg, L. Cottingham)…"/>
          <p:cNvSpPr txBox="1">
            <a:spLocks noGrp="1"/>
          </p:cNvSpPr>
          <p:nvPr>
            <p:ph type="body" sz="half" idx="1"/>
          </p:nvPr>
        </p:nvSpPr>
        <p:spPr>
          <a:prstGeom prst="rect">
            <a:avLst/>
          </a:prstGeom>
        </p:spPr>
        <p:txBody>
          <a:bodyPr/>
          <a:lstStyle/>
          <a:p>
            <a:pPr marL="178307" indent="-178307" defTabSz="303783">
              <a:spcBef>
                <a:spcPts val="1600"/>
              </a:spcBef>
              <a:defRPr sz="1456"/>
            </a:pPr>
            <a:r>
              <a:t>E. Kosofsky Sedgwick, D. Halperin, J. Butler, in art (J. Weinberg, L. Cottingham)</a:t>
            </a:r>
          </a:p>
          <a:p>
            <a:pPr marL="178307" indent="-178307" defTabSz="303783">
              <a:spcBef>
                <a:spcPts val="1600"/>
              </a:spcBef>
              <a:defRPr sz="1456"/>
            </a:pPr>
            <a:r>
              <a:t>normativity, gender performativity (citation and iteration, J. Butler) - against the predominant art discourse of heteronormativity (sexuality as a cultural construct), homophobia and sexism</a:t>
            </a:r>
          </a:p>
          <a:p>
            <a:pPr marL="178307" indent="-178307" defTabSz="303783">
              <a:spcBef>
                <a:spcPts val="1600"/>
              </a:spcBef>
              <a:defRPr sz="1456"/>
            </a:pPr>
            <a:r>
              <a:t>= an attempt to include queer artist and queer artwork and reevaluate art history including marginalized sexualities (transgender, intersex, gender-blending, bisexuality, pansexuality)</a:t>
            </a:r>
          </a:p>
          <a:p>
            <a:pPr marL="178307" indent="-178307" defTabSz="303783">
              <a:spcBef>
                <a:spcPts val="1600"/>
              </a:spcBef>
              <a:defRPr sz="1456"/>
            </a:pPr>
            <a:r>
              <a:t>Useful links:</a:t>
            </a:r>
          </a:p>
          <a:p>
            <a:pPr marL="356615" lvl="1" indent="-178307" defTabSz="303783">
              <a:spcBef>
                <a:spcPts val="1600"/>
              </a:spcBef>
              <a:defRPr sz="1456"/>
            </a:pPr>
            <a:r>
              <a:rPr u="sng">
                <a:hlinkClick r:id="rId3"/>
              </a:rPr>
              <a:t>Queer art</a:t>
            </a:r>
          </a:p>
          <a:p>
            <a:pPr marL="178307" indent="-178307" defTabSz="303783">
              <a:spcBef>
                <a:spcPts val="1600"/>
              </a:spcBef>
              <a:defRPr sz="1456"/>
            </a:pPr>
            <a:r>
              <a:t>Readings</a:t>
            </a:r>
          </a:p>
          <a:p>
            <a:pPr marL="356615" lvl="1" indent="-178307" defTabSz="303783">
              <a:spcBef>
                <a:spcPts val="1600"/>
              </a:spcBef>
              <a:defRPr sz="1456"/>
            </a:pPr>
            <a:r>
              <a:rPr u="sng">
                <a:hlinkClick r:id="rId4"/>
              </a:rPr>
              <a:t>Sex and the (art history) academy</a:t>
            </a:r>
          </a:p>
          <a:p>
            <a:pPr marL="356615" lvl="1" indent="-178307" defTabSz="303783">
              <a:spcBef>
                <a:spcPts val="1600"/>
              </a:spcBef>
              <a:defRPr sz="1456"/>
            </a:pPr>
            <a:r>
              <a:rPr u="sng">
                <a:hlinkClick r:id="rId3"/>
              </a:rPr>
              <a:t>The Art Story: Queer Art</a:t>
            </a:r>
          </a:p>
          <a:p>
            <a:pPr marL="178307" indent="-178307" defTabSz="303783">
              <a:spcBef>
                <a:spcPts val="1600"/>
              </a:spcBef>
              <a:defRPr sz="1456"/>
            </a:pPr>
            <a:r>
              <a:t>Video:</a:t>
            </a:r>
          </a:p>
          <a:p>
            <a:pPr marL="356615" lvl="1" indent="-178307" defTabSz="303783">
              <a:spcBef>
                <a:spcPts val="1600"/>
              </a:spcBef>
              <a:defRPr sz="1456"/>
            </a:pPr>
            <a:r>
              <a:rPr u="sng">
                <a:hlinkClick r:id="rId5"/>
              </a:rPr>
              <a:t>Queer Theory and Gender Performativity</a:t>
            </a:r>
          </a:p>
          <a:p>
            <a:pPr marL="356615" lvl="1" indent="-178307" defTabSz="303783">
              <a:spcBef>
                <a:spcPts val="1600"/>
              </a:spcBef>
              <a:defRPr sz="1456"/>
            </a:pPr>
            <a:r>
              <a:rPr u="sng">
                <a:hlinkClick r:id="rId6"/>
              </a:rPr>
              <a:t>100 years of gay art history, from repression to liberation</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asted-image.tiff" descr="pasted-image.tiff"/>
          <p:cNvPicPr>
            <a:picLocks noChangeAspect="1"/>
          </p:cNvPicPr>
          <p:nvPr/>
        </p:nvPicPr>
        <p:blipFill>
          <a:blip r:embed="rId2">
            <a:extLst/>
          </a:blip>
          <a:stretch>
            <a:fillRect/>
          </a:stretch>
        </p:blipFill>
        <p:spPr>
          <a:xfrm>
            <a:off x="-733666" y="13819"/>
            <a:ext cx="5464005" cy="6966606"/>
          </a:xfrm>
          <a:prstGeom prst="rect">
            <a:avLst/>
          </a:prstGeom>
          <a:ln w="12700">
            <a:miter lim="400000"/>
          </a:ln>
        </p:spPr>
      </p:pic>
      <p:pic>
        <p:nvPicPr>
          <p:cNvPr id="200" name="pasted-image.tiff" descr="pasted-image.tiff"/>
          <p:cNvPicPr>
            <a:picLocks noChangeAspect="1"/>
          </p:cNvPicPr>
          <p:nvPr/>
        </p:nvPicPr>
        <p:blipFill>
          <a:blip r:embed="rId3">
            <a:extLst/>
          </a:blip>
          <a:stretch>
            <a:fillRect/>
          </a:stretch>
        </p:blipFill>
        <p:spPr>
          <a:xfrm>
            <a:off x="4766023" y="3574517"/>
            <a:ext cx="6816377" cy="5112283"/>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Josef Novák"/>
          <p:cNvSpPr txBox="1">
            <a:spLocks noGrp="1"/>
          </p:cNvSpPr>
          <p:nvPr>
            <p:ph type="body" idx="13"/>
          </p:nvPr>
        </p:nvSpPr>
        <p:spPr>
          <a:prstGeom prst="rect">
            <a:avLst/>
          </a:prstGeom>
        </p:spPr>
        <p:txBody>
          <a:bodyPr/>
          <a:lstStyle/>
          <a:p>
            <a:r>
              <a:t>–Josef Novák</a:t>
            </a:r>
          </a:p>
        </p:txBody>
      </p:sp>
      <p:sp>
        <p:nvSpPr>
          <p:cNvPr id="203" name="„femininity is thus not the product of a choice, but the forcible citation of a norm.“"/>
          <p:cNvSpPr txBox="1">
            <a:spLocks noGrp="1"/>
          </p:cNvSpPr>
          <p:nvPr>
            <p:ph type="body" idx="14"/>
          </p:nvPr>
        </p:nvSpPr>
        <p:spPr>
          <a:xfrm>
            <a:off x="1270000" y="4036765"/>
            <a:ext cx="10464800" cy="1153444"/>
          </a:xfrm>
          <a:prstGeom prst="rect">
            <a:avLst/>
          </a:prstGeom>
        </p:spPr>
        <p:txBody>
          <a:bodyPr/>
          <a:lstStyle>
            <a:lvl1pPr>
              <a:defRPr sz="3600">
                <a:latin typeface="Arial"/>
                <a:ea typeface="Arial"/>
                <a:cs typeface="Arial"/>
                <a:sym typeface="Arial"/>
              </a:defRPr>
            </a:lvl1pPr>
          </a:lstStyle>
          <a:p>
            <a:r>
              <a:t>„femininity is thus not the product of a choice, but the forcible citation of a norm.“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Bibliography"/>
          <p:cNvSpPr txBox="1">
            <a:spLocks noGrp="1"/>
          </p:cNvSpPr>
          <p:nvPr>
            <p:ph type="title"/>
          </p:nvPr>
        </p:nvSpPr>
        <p:spPr>
          <a:xfrm>
            <a:off x="952500" y="491131"/>
            <a:ext cx="11099800" cy="2159001"/>
          </a:xfrm>
          <a:prstGeom prst="rect">
            <a:avLst/>
          </a:prstGeom>
        </p:spPr>
        <p:txBody>
          <a:bodyPr/>
          <a:lstStyle/>
          <a:p>
            <a:r>
              <a:t>Bibliography</a:t>
            </a:r>
          </a:p>
        </p:txBody>
      </p:sp>
      <p:sp>
        <p:nvSpPr>
          <p:cNvPr id="206" name="BUTLER, Judith. Gender Trouble. New York: Routledge, 1999· DAVIS, Whitney, ed. Gay and lesbian Studies in Art History. New York: Hawthorne Press, 1994.…"/>
          <p:cNvSpPr txBox="1">
            <a:spLocks noGrp="1"/>
          </p:cNvSpPr>
          <p:nvPr>
            <p:ph type="body" idx="1"/>
          </p:nvPr>
        </p:nvSpPr>
        <p:spPr>
          <a:prstGeom prst="rect">
            <a:avLst/>
          </a:prstGeom>
        </p:spPr>
        <p:txBody>
          <a:bodyPr/>
          <a:lstStyle/>
          <a:p>
            <a:pPr marL="265033" indent="-265033" defTabSz="242315">
              <a:spcBef>
                <a:spcPts val="0"/>
              </a:spcBef>
              <a:defRPr sz="1907" i="1">
                <a:latin typeface="Arial"/>
                <a:ea typeface="Arial"/>
                <a:cs typeface="Arial"/>
                <a:sym typeface="Arial"/>
              </a:defRPr>
            </a:pPr>
            <a:endParaRPr/>
          </a:p>
          <a:p>
            <a:pPr marL="265033" indent="-265033" defTabSz="242315">
              <a:spcBef>
                <a:spcPts val="0"/>
              </a:spcBef>
              <a:defRPr sz="1907" i="1">
                <a:latin typeface="Arial"/>
                <a:ea typeface="Arial"/>
                <a:cs typeface="Arial"/>
                <a:sym typeface="Arial"/>
              </a:defRPr>
            </a:pPr>
            <a:r>
              <a:rPr i="0"/>
              <a:t>BUTLER, Judith. </a:t>
            </a:r>
            <a:r>
              <a:t>Gender Trouble. New York: Routledge, 1999· </a:t>
            </a:r>
            <a:r>
              <a:rPr i="0"/>
              <a:t>DAVIS, Whitney, ed. </a:t>
            </a:r>
            <a:r>
              <a:t>Gay and lesbian Studies in Art History. </a:t>
            </a:r>
            <a:r>
              <a:rPr i="0"/>
              <a:t>New York: Hawthorne Press, 1994.</a:t>
            </a:r>
          </a:p>
          <a:p>
            <a:pPr marL="265033" indent="-265033" defTabSz="242315">
              <a:spcBef>
                <a:spcPts val="0"/>
              </a:spcBef>
              <a:defRPr sz="1907" i="1">
                <a:latin typeface="Arial"/>
                <a:ea typeface="Arial"/>
                <a:cs typeface="Arial"/>
                <a:sym typeface="Arial"/>
              </a:defRPr>
            </a:pPr>
            <a:r>
              <a:rPr i="0"/>
              <a:t>FOUCAULT, Michel. </a:t>
            </a:r>
            <a:r>
              <a:t>History of Sexuality</a:t>
            </a:r>
            <a:r>
              <a:rPr i="0"/>
              <a:t>, 1978</a:t>
            </a:r>
          </a:p>
          <a:p>
            <a:pPr marL="265033" indent="-265033" defTabSz="242315">
              <a:spcBef>
                <a:spcPts val="0"/>
              </a:spcBef>
              <a:defRPr sz="1907" i="1">
                <a:latin typeface="Arial"/>
                <a:ea typeface="Arial"/>
                <a:cs typeface="Arial"/>
                <a:sym typeface="Arial"/>
              </a:defRPr>
            </a:pPr>
            <a:r>
              <a:rPr i="0"/>
              <a:t>FOSTER, David William. </a:t>
            </a:r>
            <a:r>
              <a:t>Argentine, Mexican, and Guatemalan photography: feminist, queer, and post-masculinist perspectives</a:t>
            </a:r>
            <a:r>
              <a:rPr i="0"/>
              <a:t> [online]. First edition. Austin, Texas: University of Texas Press, 2014.</a:t>
            </a:r>
          </a:p>
          <a:p>
            <a:pPr marL="265033" indent="-265033" defTabSz="242315">
              <a:spcBef>
                <a:spcPts val="0"/>
              </a:spcBef>
              <a:defRPr sz="1907" i="1">
                <a:latin typeface="Arial"/>
                <a:ea typeface="Arial"/>
                <a:cs typeface="Arial"/>
                <a:sym typeface="Arial"/>
              </a:defRPr>
            </a:pPr>
            <a:r>
              <a:rPr i="0"/>
              <a:t>HAMMOND, Harmony</a:t>
            </a:r>
            <a:r>
              <a:t>. Lesbian Art in America: A Contemporary History. </a:t>
            </a:r>
            <a:r>
              <a:rPr i="0"/>
              <a:t>NewYork: Rizzoli, 2000.</a:t>
            </a:r>
          </a:p>
          <a:p>
            <a:pPr marL="265033" indent="-265033" defTabSz="242315">
              <a:spcBef>
                <a:spcPts val="0"/>
              </a:spcBef>
              <a:defRPr sz="1907" i="1">
                <a:latin typeface="Arial"/>
                <a:ea typeface="Arial"/>
                <a:cs typeface="Arial"/>
                <a:sym typeface="Arial"/>
              </a:defRPr>
            </a:pPr>
            <a:r>
              <a:rPr i="0"/>
              <a:t>HUMPHREY, Daniel.</a:t>
            </a:r>
            <a:r>
              <a:t> Queer Bergman: sexuality, gender, and the European art cinema. </a:t>
            </a:r>
            <a:r>
              <a:rPr i="0"/>
              <a:t>1st ed. Austin: University of Texas Press, 2013.</a:t>
            </a:r>
          </a:p>
          <a:p>
            <a:pPr marL="265033" indent="-265033" defTabSz="242315">
              <a:spcBef>
                <a:spcPts val="0"/>
              </a:spcBef>
              <a:defRPr sz="1907" i="1">
                <a:latin typeface="Arial"/>
                <a:ea typeface="Arial"/>
                <a:cs typeface="Arial"/>
                <a:sym typeface="Arial"/>
              </a:defRPr>
            </a:pPr>
            <a:r>
              <a:rPr i="0"/>
              <a:t>KAMPEN, Natalie. </a:t>
            </a:r>
            <a:r>
              <a:t>Sexuality in Ancient Art</a:t>
            </a:r>
            <a:r>
              <a:rPr i="0"/>
              <a:t>. 1996.</a:t>
            </a:r>
          </a:p>
          <a:p>
            <a:pPr marL="265033" indent="-265033" defTabSz="242315">
              <a:spcBef>
                <a:spcPts val="0"/>
              </a:spcBef>
              <a:defRPr sz="1907" i="1">
                <a:latin typeface="Arial"/>
                <a:ea typeface="Arial"/>
                <a:cs typeface="Arial"/>
                <a:sym typeface="Arial"/>
              </a:defRPr>
            </a:pPr>
            <a:r>
              <a:rPr i="0"/>
              <a:t>LAURETIS, Teresa de.</a:t>
            </a:r>
            <a:r>
              <a:t> ”</a:t>
            </a:r>
            <a:r>
              <a:rPr i="0"/>
              <a:t>Queer Theory: Lesbian and Gay Sexualities." </a:t>
            </a:r>
            <a:r>
              <a:t>Differences: A Journal of Feminist Cultural Studies 3/2 (1991). </a:t>
            </a:r>
          </a:p>
          <a:p>
            <a:pPr marL="265033" indent="-265033" defTabSz="242315">
              <a:spcBef>
                <a:spcPts val="0"/>
              </a:spcBef>
              <a:defRPr sz="1907" i="1">
                <a:latin typeface="Arial"/>
                <a:ea typeface="Arial"/>
                <a:cs typeface="Arial"/>
                <a:sym typeface="Arial"/>
              </a:defRPr>
            </a:pPr>
            <a:r>
              <a:rPr i="0"/>
              <a:t>LEUNG, Helen Hok-Sze. </a:t>
            </a:r>
            <a:r>
              <a:t>Undercurrents: queer culture and postcolonial Hong Kong</a:t>
            </a:r>
            <a:r>
              <a:rPr i="0"/>
              <a:t> [online]. Vancouver: UBC Press, 2008.</a:t>
            </a:r>
          </a:p>
          <a:p>
            <a:pPr marL="265033" indent="-265033" defTabSz="242315">
              <a:spcBef>
                <a:spcPts val="0"/>
              </a:spcBef>
              <a:defRPr sz="1907" i="1">
                <a:latin typeface="Arial"/>
                <a:ea typeface="Arial"/>
                <a:cs typeface="Arial"/>
                <a:sym typeface="Arial"/>
              </a:defRPr>
            </a:pPr>
            <a:r>
              <a:rPr i="0"/>
              <a:t>MENON, Madhavi. </a:t>
            </a:r>
            <a:r>
              <a:t>Indifference to difference: on queer universalism [online]. Minneapolis, Minnesota: University of Minnesota Press, 2015</a:t>
            </a:r>
            <a:endParaRPr i="0"/>
          </a:p>
          <a:p>
            <a:pPr marL="265033" indent="-265033" defTabSz="242315">
              <a:spcBef>
                <a:spcPts val="0"/>
              </a:spcBef>
              <a:defRPr sz="1907" i="1">
                <a:latin typeface="Arial"/>
                <a:ea typeface="Arial"/>
                <a:cs typeface="Arial"/>
                <a:sym typeface="Arial"/>
              </a:defRPr>
            </a:pPr>
            <a:r>
              <a:rPr i="0"/>
              <a:t>RAND, Erica. </a:t>
            </a:r>
            <a:r>
              <a:t>Barbie’s Queer Accessories</a:t>
            </a:r>
            <a:r>
              <a:rPr i="0"/>
              <a:t>. 1995.</a:t>
            </a:r>
          </a:p>
          <a:p>
            <a:pPr marL="265033" indent="-265033" defTabSz="242315">
              <a:spcBef>
                <a:spcPts val="0"/>
              </a:spcBef>
              <a:defRPr sz="1907" i="1">
                <a:latin typeface="Arial"/>
                <a:ea typeface="Arial"/>
                <a:cs typeface="Arial"/>
                <a:sym typeface="Arial"/>
              </a:defRPr>
            </a:pPr>
            <a:r>
              <a:rPr i="0"/>
              <a:t>ZIKMUND-LENDER, Ladislav. </a:t>
            </a:r>
            <a:r>
              <a:t>What a material!: queer art from Central Europe</a:t>
            </a:r>
            <a:r>
              <a:rPr i="0"/>
              <a:t>. Prague: L. Zikmund, 2012. 56 s.</a:t>
            </a:r>
            <a:r>
              <a:t>Jonathan</a:t>
            </a:r>
          </a:p>
          <a:p>
            <a:pPr marL="265033" indent="-265033" defTabSz="242315">
              <a:spcBef>
                <a:spcPts val="0"/>
              </a:spcBef>
              <a:defRPr sz="1907" i="1">
                <a:latin typeface="Arial"/>
                <a:ea typeface="Arial"/>
                <a:cs typeface="Arial"/>
                <a:sym typeface="Arial"/>
              </a:defRPr>
            </a:pPr>
            <a:r>
              <a:t>WEINENBERG, Jonathan. Speaking forVice: Homosexuality in the Art of Charles Demuth, Marsden Hartley, and the First American Avant-Garde. </a:t>
            </a:r>
            <a:r>
              <a:rPr i="0"/>
              <a:t>1993.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asted-image.tiff" descr="pasted-image.tiff"/>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6393803" y="2090295"/>
            <a:ext cx="5334001" cy="4267201"/>
          </a:xfrm>
          <a:prstGeom prst="rect">
            <a:avLst/>
          </a:prstGeom>
        </p:spPr>
      </p:pic>
      <p:sp>
        <p:nvSpPr>
          <p:cNvPr id="209" name="Cultural Studies and Postcolonial Theory"/>
          <p:cNvSpPr txBox="1">
            <a:spLocks noGrp="1"/>
          </p:cNvSpPr>
          <p:nvPr>
            <p:ph type="title"/>
          </p:nvPr>
        </p:nvSpPr>
        <p:spPr>
          <a:xfrm>
            <a:off x="-131366" y="741"/>
            <a:ext cx="13078380" cy="1695986"/>
          </a:xfrm>
          <a:prstGeom prst="rect">
            <a:avLst/>
          </a:prstGeom>
        </p:spPr>
        <p:txBody>
          <a:bodyPr/>
          <a:lstStyle>
            <a:lvl1pPr defTabSz="391414">
              <a:defRPr sz="5360"/>
            </a:lvl1pPr>
          </a:lstStyle>
          <a:p>
            <a:r>
              <a:t>Cultural Studies and Postcolonial Theory</a:t>
            </a:r>
          </a:p>
        </p:txBody>
      </p:sp>
      <p:sp>
        <p:nvSpPr>
          <p:cNvPr id="210" name="Cultural Studies (ideology and power): S. Hall (“self-othering”), R. Wiliams; Postcolonial Theory (shaping of new identities, race, political and cultural practices in former colonies, body of theory): E. Said, H. Bhabha (mimicry and hybridity in relations colonizer - colonized), G. Spivak, F. Fanon, in art (B. Smith, D. Driskell, Sh. Patten)…"/>
          <p:cNvSpPr txBox="1">
            <a:spLocks noGrp="1"/>
          </p:cNvSpPr>
          <p:nvPr>
            <p:ph type="body" idx="1"/>
          </p:nvPr>
        </p:nvSpPr>
        <p:spPr>
          <a:xfrm>
            <a:off x="-224042" y="1207109"/>
            <a:ext cx="6510542" cy="8415324"/>
          </a:xfrm>
          <a:prstGeom prst="rect">
            <a:avLst/>
          </a:prstGeom>
        </p:spPr>
        <p:txBody>
          <a:bodyPr/>
          <a:lstStyle/>
          <a:p>
            <a:pPr marL="157734" indent="-157734" defTabSz="268731">
              <a:spcBef>
                <a:spcPts val="1400"/>
              </a:spcBef>
              <a:defRPr sz="1288"/>
            </a:pPr>
            <a:r>
              <a:t>Cultural Studies (ideology and power): S. Hall (“self-othering”), R. Wiliams; Postcolonial Theory (shaping of new identities, race, political and cultural practices in former colonies, body of theory): E. Said, H. Bhabha (mimicry and hybridity in relations colonizer - colonized), G. Spivak, F. Fanon, in art (B. Smith, D. Driskell, Sh. Patten)</a:t>
            </a:r>
          </a:p>
          <a:p>
            <a:pPr marL="157734" indent="-157734" defTabSz="268731">
              <a:spcBef>
                <a:spcPts val="1400"/>
              </a:spcBef>
              <a:defRPr sz="1288"/>
            </a:pPr>
            <a:r>
              <a:t>= study of impact of colonialism and imperialism on art (canon, representation of colonized people)</a:t>
            </a:r>
          </a:p>
          <a:p>
            <a:pPr marL="315468" lvl="1" indent="-157734" defTabSz="268731">
              <a:spcBef>
                <a:spcPts val="1400"/>
              </a:spcBef>
              <a:defRPr sz="1288"/>
            </a:pPr>
            <a:r>
              <a:t>an eye to the control and exploitation of native people, politic of knowledge, construction of political power sustaining colonialism</a:t>
            </a:r>
          </a:p>
          <a:p>
            <a:pPr marL="315468" lvl="1" indent="-157734" defTabSz="268731">
              <a:spcBef>
                <a:spcPts val="1400"/>
              </a:spcBef>
              <a:defRPr sz="1288"/>
            </a:pPr>
            <a:r>
              <a:t>“imperial gaze”</a:t>
            </a:r>
          </a:p>
          <a:p>
            <a:pPr marL="315468" lvl="1" indent="-157734" defTabSz="268731">
              <a:spcBef>
                <a:spcPts val="1400"/>
              </a:spcBef>
              <a:defRPr sz="1288"/>
            </a:pPr>
            <a:r>
              <a:t>repatriation - institutional practices</a:t>
            </a:r>
          </a:p>
          <a:p>
            <a:pPr marL="157734" indent="-157734" defTabSz="268731">
              <a:spcBef>
                <a:spcPts val="1400"/>
              </a:spcBef>
              <a:defRPr sz="1288"/>
            </a:pPr>
            <a:r>
              <a:t>stereotyped visions of “others” (auto- and hetero/xenostereotypes - Identity Theory - H. Tajfel)</a:t>
            </a:r>
          </a:p>
          <a:p>
            <a:pPr marL="315468" lvl="1" indent="-157734" defTabSz="268731">
              <a:spcBef>
                <a:spcPts val="1400"/>
              </a:spcBef>
              <a:defRPr sz="1288"/>
            </a:pPr>
            <a:r>
              <a:t>orientalism, occidentalism, borealism, etc.</a:t>
            </a:r>
          </a:p>
          <a:p>
            <a:pPr marL="315468" lvl="1" indent="-157734" defTabSz="268731">
              <a:spcBef>
                <a:spcPts val="1400"/>
              </a:spcBef>
              <a:defRPr sz="1288"/>
            </a:pPr>
            <a:r>
              <a:t>whitewashing and black face</a:t>
            </a:r>
          </a:p>
          <a:p>
            <a:pPr marL="157734" indent="-157734" defTabSz="268731">
              <a:spcBef>
                <a:spcPts val="1400"/>
              </a:spcBef>
              <a:defRPr sz="1288"/>
            </a:pPr>
            <a:r>
              <a:t>Useful links:</a:t>
            </a:r>
          </a:p>
          <a:p>
            <a:pPr marL="315468" lvl="1" indent="-157734" defTabSz="268731">
              <a:spcBef>
                <a:spcPts val="1400"/>
              </a:spcBef>
              <a:defRPr sz="1288"/>
            </a:pPr>
            <a:r>
              <a:rPr u="sng">
                <a:hlinkClick r:id="rId3"/>
              </a:rPr>
              <a:t>What is postcolonial thinking</a:t>
            </a:r>
          </a:p>
          <a:p>
            <a:pPr marL="315468" lvl="1" indent="-157734" defTabSz="268731">
              <a:spcBef>
                <a:spcPts val="1400"/>
              </a:spcBef>
              <a:defRPr sz="1288"/>
            </a:pPr>
            <a:r>
              <a:rPr u="sng">
                <a:hlinkClick r:id="rId4"/>
              </a:rPr>
              <a:t>A Milestone for Postcolonial Thought: Examining Art and Race in Florence and Venice</a:t>
            </a:r>
          </a:p>
          <a:p>
            <a:pPr marL="315468" lvl="1" indent="-157734" defTabSz="268731">
              <a:spcBef>
                <a:spcPts val="1400"/>
              </a:spcBef>
              <a:defRPr sz="1288"/>
            </a:pPr>
            <a:r>
              <a:rPr u="sng">
                <a:hlinkClick r:id="rId5"/>
              </a:rPr>
              <a:t>Decolonizing art history</a:t>
            </a:r>
          </a:p>
          <a:p>
            <a:pPr marL="157734" indent="-157734" defTabSz="268731">
              <a:spcBef>
                <a:spcPts val="1400"/>
              </a:spcBef>
              <a:defRPr sz="1288"/>
            </a:pPr>
            <a:r>
              <a:t>Readings:</a:t>
            </a:r>
          </a:p>
          <a:p>
            <a:pPr marL="315468" lvl="1" indent="-157734" defTabSz="268731">
              <a:spcBef>
                <a:spcPts val="1400"/>
              </a:spcBef>
              <a:defRPr sz="1288"/>
            </a:pPr>
            <a:r>
              <a:rPr u="sng">
                <a:hlinkClick r:id="rId6"/>
              </a:rPr>
              <a:t>Colonial Encounters, Body Politics, and Flows of Desire</a:t>
            </a:r>
          </a:p>
          <a:p>
            <a:pPr marL="157734" indent="-157734" defTabSz="268731">
              <a:spcBef>
                <a:spcPts val="1400"/>
              </a:spcBef>
              <a:defRPr sz="1288"/>
            </a:pPr>
            <a:r>
              <a:t>Video:</a:t>
            </a:r>
          </a:p>
          <a:p>
            <a:pPr marL="315468" lvl="1" indent="-157734" defTabSz="268731">
              <a:spcBef>
                <a:spcPts val="1400"/>
              </a:spcBef>
              <a:defRPr sz="1288"/>
            </a:pPr>
            <a:r>
              <a:rPr u="sng">
                <a:hlinkClick r:id="rId7"/>
              </a:rPr>
              <a:t>Postcolonialism: WTF? An Intro to Postcolonial Theory</a:t>
            </a:r>
          </a:p>
          <a:p>
            <a:pPr marL="315468" lvl="1" indent="-157734" defTabSz="268731">
              <a:spcBef>
                <a:spcPts val="1400"/>
              </a:spcBef>
              <a:defRPr sz="1288"/>
            </a:pPr>
            <a:r>
              <a:rPr u="sng">
                <a:hlinkClick r:id="rId8"/>
              </a:rPr>
              <a:t>Frances Gouda - How the colonial past influences the way we see the world today</a:t>
            </a:r>
          </a:p>
        </p:txBody>
      </p:sp>
      <p:pic>
        <p:nvPicPr>
          <p:cNvPr id="211" name="pasted-image.tiff" descr="pasted-image.tif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01808" y="6497806"/>
            <a:ext cx="5317993" cy="2991372"/>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Snímek obrazovky 2020-11-27 v 22.45.42.png" descr="Snímek obrazovky 2020-11-27 v 22.45.42.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119312" y="1370363"/>
            <a:ext cx="8766043" cy="6770943"/>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Griselda Pollock"/>
          <p:cNvSpPr txBox="1">
            <a:spLocks noGrp="1"/>
          </p:cNvSpPr>
          <p:nvPr>
            <p:ph type="body" idx="13"/>
          </p:nvPr>
        </p:nvSpPr>
        <p:spPr>
          <a:prstGeom prst="rect">
            <a:avLst/>
          </a:prstGeom>
        </p:spPr>
        <p:txBody>
          <a:bodyPr/>
          <a:lstStyle/>
          <a:p>
            <a:r>
              <a:t>–Griselda Pollock</a:t>
            </a:r>
          </a:p>
        </p:txBody>
      </p:sp>
      <p:sp>
        <p:nvSpPr>
          <p:cNvPr id="216" name="The canon is: „discursive strategy for the production and reproduction of sexual difference and its complex configurations with gender and related modes of power.“"/>
          <p:cNvSpPr txBox="1">
            <a:spLocks noGrp="1"/>
          </p:cNvSpPr>
          <p:nvPr>
            <p:ph type="body" idx="14"/>
          </p:nvPr>
        </p:nvSpPr>
        <p:spPr>
          <a:xfrm>
            <a:off x="1270000" y="3527549"/>
            <a:ext cx="10464800" cy="2171875"/>
          </a:xfrm>
          <a:prstGeom prst="rect">
            <a:avLst/>
          </a:prstGeom>
        </p:spPr>
        <p:txBody>
          <a:bodyPr/>
          <a:lstStyle/>
          <a:p>
            <a:r>
              <a:t>The canon is: „discursive strategy for the production and reproduction of sexual difference and its complex configurations with gender and related modes of power.“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Bibliography"/>
          <p:cNvSpPr txBox="1">
            <a:spLocks noGrp="1"/>
          </p:cNvSpPr>
          <p:nvPr>
            <p:ph type="title"/>
          </p:nvPr>
        </p:nvSpPr>
        <p:spPr>
          <a:xfrm>
            <a:off x="952500" y="491131"/>
            <a:ext cx="11099800" cy="2159001"/>
          </a:xfrm>
          <a:prstGeom prst="rect">
            <a:avLst/>
          </a:prstGeom>
        </p:spPr>
        <p:txBody>
          <a:bodyPr/>
          <a:lstStyle/>
          <a:p>
            <a:r>
              <a:t>Bibliography</a:t>
            </a:r>
          </a:p>
        </p:txBody>
      </p:sp>
      <p:sp>
        <p:nvSpPr>
          <p:cNvPr id="219" name="BHABHA, Homi. The Location of Culture. 1994.…"/>
          <p:cNvSpPr txBox="1">
            <a:spLocks noGrp="1"/>
          </p:cNvSpPr>
          <p:nvPr>
            <p:ph type="body" idx="1"/>
          </p:nvPr>
        </p:nvSpPr>
        <p:spPr>
          <a:prstGeom prst="rect">
            <a:avLst/>
          </a:prstGeom>
        </p:spPr>
        <p:txBody>
          <a:bodyPr/>
          <a:lstStyle/>
          <a:p>
            <a:pPr marL="430053" indent="-430053" defTabSz="393192">
              <a:spcBef>
                <a:spcPts val="0"/>
              </a:spcBef>
              <a:defRPr sz="3096" i="1">
                <a:latin typeface="Arial"/>
                <a:ea typeface="Arial"/>
                <a:cs typeface="Arial"/>
                <a:sym typeface="Arial"/>
              </a:defRPr>
            </a:pPr>
            <a:r>
              <a:rPr i="0"/>
              <a:t>BHABHA, Homi. The Location of Culture. 1994. </a:t>
            </a:r>
          </a:p>
          <a:p>
            <a:pPr marL="430053" indent="-430053" defTabSz="393192">
              <a:spcBef>
                <a:spcPts val="0"/>
              </a:spcBef>
              <a:defRPr sz="3096" i="1">
                <a:latin typeface="Arial"/>
                <a:ea typeface="Arial"/>
                <a:cs typeface="Arial"/>
                <a:sym typeface="Arial"/>
              </a:defRPr>
            </a:pPr>
            <a:r>
              <a:rPr i="0"/>
              <a:t>CÉSAIRE, Aimé. </a:t>
            </a:r>
            <a:r>
              <a:t>Culture and colonization.</a:t>
            </a:r>
            <a:r>
              <a:rPr i="0"/>
              <a:t> 1956.</a:t>
            </a:r>
          </a:p>
          <a:p>
            <a:pPr marL="430053" indent="-430053" defTabSz="393192">
              <a:spcBef>
                <a:spcPts val="0"/>
              </a:spcBef>
              <a:defRPr sz="3096" i="1">
                <a:latin typeface="Arial"/>
                <a:ea typeface="Arial"/>
                <a:cs typeface="Arial"/>
                <a:sym typeface="Arial"/>
              </a:defRPr>
            </a:pPr>
            <a:r>
              <a:rPr i="0"/>
              <a:t>COOMBES, Annie E. </a:t>
            </a:r>
            <a:r>
              <a:t>In Reinventing Aftica: Museums, Material Culture and Popular Imagination in Late Victorian and Edwardian England. 1997</a:t>
            </a:r>
          </a:p>
          <a:p>
            <a:pPr marL="430053" indent="-430053" defTabSz="393192">
              <a:spcBef>
                <a:spcPts val="0"/>
              </a:spcBef>
              <a:defRPr sz="3096" i="1">
                <a:latin typeface="Arial"/>
                <a:ea typeface="Arial"/>
                <a:cs typeface="Arial"/>
                <a:sym typeface="Arial"/>
              </a:defRPr>
            </a:pPr>
            <a:r>
              <a:rPr i="0"/>
              <a:t>HIGHT, Eleanor M. and SAMPSON, Gary D. Colonialist Photography: Imag(in)ing Race and Place</a:t>
            </a:r>
            <a:r>
              <a:t>. Routledge, 2013.</a:t>
            </a:r>
            <a:endParaRPr i="0"/>
          </a:p>
          <a:p>
            <a:pPr marL="430053" indent="-430053" defTabSz="393192">
              <a:spcBef>
                <a:spcPts val="0"/>
              </a:spcBef>
              <a:defRPr sz="3096" i="1">
                <a:latin typeface="Arial"/>
                <a:ea typeface="Arial"/>
                <a:cs typeface="Arial"/>
                <a:sym typeface="Arial"/>
              </a:defRPr>
            </a:pPr>
            <a:r>
              <a:t>Images and empires: visuality in colonial and postcolonial Africa</a:t>
            </a:r>
            <a:r>
              <a:rPr i="0"/>
              <a:t>. Berkeley: University of California Press, 2002</a:t>
            </a:r>
          </a:p>
          <a:p>
            <a:pPr marL="430053" indent="-430053" defTabSz="393192">
              <a:spcBef>
                <a:spcPts val="0"/>
              </a:spcBef>
              <a:defRPr sz="3096" i="1">
                <a:latin typeface="Arial"/>
                <a:ea typeface="Arial"/>
                <a:cs typeface="Arial"/>
                <a:sym typeface="Arial"/>
              </a:defRPr>
            </a:pPr>
            <a:r>
              <a:rPr i="0"/>
              <a:t>SAID, Edward. </a:t>
            </a:r>
            <a:r>
              <a:t>Orientalism</a:t>
            </a:r>
            <a:r>
              <a:rPr i="0"/>
              <a:t>. 1978</a:t>
            </a:r>
          </a:p>
          <a:p>
            <a:pPr marL="430053" indent="-430053" defTabSz="393192">
              <a:spcBef>
                <a:spcPts val="0"/>
              </a:spcBef>
              <a:defRPr sz="3096" i="1">
                <a:latin typeface="Arial"/>
                <a:ea typeface="Arial"/>
                <a:cs typeface="Arial"/>
                <a:sym typeface="Arial"/>
              </a:defRPr>
            </a:pPr>
            <a:r>
              <a:rPr i="0"/>
              <a:t>SEE, Sarita Echavez.</a:t>
            </a:r>
            <a:r>
              <a:t> The decolonized eye: Filipino American art and performance [online]. Minneapolis: University of Minnesota Press, 2009</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Pre-conditions:…"/>
          <p:cNvSpPr txBox="1">
            <a:spLocks noGrp="1"/>
          </p:cNvSpPr>
          <p:nvPr>
            <p:ph type="body" idx="1"/>
          </p:nvPr>
        </p:nvSpPr>
        <p:spPr>
          <a:xfrm>
            <a:off x="379107" y="458387"/>
            <a:ext cx="5907393" cy="9018027"/>
          </a:xfrm>
          <a:prstGeom prst="rect">
            <a:avLst/>
          </a:prstGeom>
        </p:spPr>
        <p:txBody>
          <a:bodyPr/>
          <a:lstStyle/>
          <a:p>
            <a:pPr marL="382270" indent="-382270" defTabSz="502412">
              <a:spcBef>
                <a:spcPts val="3600"/>
              </a:spcBef>
              <a:defRPr sz="2752" b="1"/>
            </a:pPr>
            <a:r>
              <a:t>Pre-conditions:</a:t>
            </a:r>
          </a:p>
          <a:p>
            <a:pPr marL="764540" lvl="1" indent="-382270" defTabSz="502412">
              <a:spcBef>
                <a:spcPts val="3600"/>
              </a:spcBef>
              <a:defRPr sz="2752"/>
            </a:pPr>
            <a:r>
              <a:t>Social and historical context</a:t>
            </a:r>
          </a:p>
          <a:p>
            <a:pPr marL="764540" lvl="1" indent="-382270" defTabSz="502412">
              <a:spcBef>
                <a:spcPts val="3600"/>
              </a:spcBef>
              <a:defRPr sz="2752"/>
            </a:pPr>
            <a:r>
              <a:t>Source criticism, critical thinking</a:t>
            </a:r>
          </a:p>
          <a:p>
            <a:pPr marL="382270" indent="-382270" defTabSz="502412">
              <a:spcBef>
                <a:spcPts val="3600"/>
              </a:spcBef>
              <a:defRPr sz="2752" b="1"/>
            </a:pPr>
            <a:r>
              <a:t>Correct format for describing a piece of art!</a:t>
            </a:r>
          </a:p>
          <a:p>
            <a:pPr marL="764540" lvl="1" indent="-382270" defTabSz="502412">
              <a:spcBef>
                <a:spcPts val="3600"/>
              </a:spcBef>
              <a:defRPr sz="2752"/>
            </a:pPr>
            <a:r>
              <a:t>Artist, </a:t>
            </a:r>
            <a:r>
              <a:rPr i="1"/>
              <a:t>Title</a:t>
            </a:r>
            <a:r>
              <a:t>, date</a:t>
            </a:r>
          </a:p>
          <a:p>
            <a:pPr marL="764540" lvl="1" indent="-382270" defTabSz="502412">
              <a:spcBef>
                <a:spcPts val="3600"/>
              </a:spcBef>
              <a:defRPr sz="2752"/>
            </a:pPr>
            <a:r>
              <a:t>Artist, </a:t>
            </a:r>
            <a:r>
              <a:rPr i="1"/>
              <a:t>Title</a:t>
            </a:r>
            <a:r>
              <a:t>, date. Artistic technique, dimensions, deposition, location.</a:t>
            </a:r>
          </a:p>
          <a:p>
            <a:pPr marL="382270" indent="-382270" defTabSz="502412">
              <a:spcBef>
                <a:spcPts val="3600"/>
              </a:spcBef>
              <a:defRPr sz="2752" b="1"/>
            </a:pPr>
            <a:r>
              <a:t>Criticism - description - analysis - interpretation - conclusions</a:t>
            </a:r>
          </a:p>
          <a:p>
            <a:pPr marL="382270" indent="-382270" defTabSz="502412">
              <a:spcBef>
                <a:spcPts val="3600"/>
              </a:spcBef>
              <a:defRPr sz="2752" b="1"/>
            </a:pPr>
            <a:r>
              <a:t>Content - context - meaning </a:t>
            </a:r>
          </a:p>
        </p:txBody>
      </p:sp>
      <p:sp>
        <p:nvSpPr>
          <p:cNvPr id="126" name="Readings:…"/>
          <p:cNvSpPr txBox="1"/>
          <p:nvPr/>
        </p:nvSpPr>
        <p:spPr>
          <a:xfrm>
            <a:off x="6718300" y="514430"/>
            <a:ext cx="5334000" cy="89059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315594" indent="-315594" algn="l" defTabSz="414781">
              <a:spcBef>
                <a:spcPts val="2900"/>
              </a:spcBef>
              <a:buSzPct val="145000"/>
              <a:buChar char="•"/>
              <a:defRPr sz="2272" b="0"/>
            </a:pPr>
            <a:r>
              <a:t>Readings:</a:t>
            </a:r>
          </a:p>
          <a:p>
            <a:pPr marL="631189" lvl="1" indent="-315594" algn="l" defTabSz="414781">
              <a:spcBef>
                <a:spcPts val="2900"/>
              </a:spcBef>
              <a:buSzPct val="145000"/>
              <a:buChar char="•"/>
              <a:defRPr sz="2272" b="0"/>
            </a:pPr>
            <a:r>
              <a:rPr u="sng">
                <a:hlinkClick r:id="rId2"/>
              </a:rPr>
              <a:t>Methods for evaluating information sources: An annotated catalogue</a:t>
            </a:r>
          </a:p>
          <a:p>
            <a:pPr marL="315594" indent="-315594" algn="l" defTabSz="414781">
              <a:spcBef>
                <a:spcPts val="2900"/>
              </a:spcBef>
              <a:buSzPct val="145000"/>
              <a:buChar char="•"/>
              <a:defRPr sz="2272" b="0"/>
            </a:pPr>
            <a:r>
              <a:t>Useful links:</a:t>
            </a:r>
          </a:p>
          <a:p>
            <a:pPr marL="631189" lvl="1" indent="-315594" algn="l" defTabSz="414781">
              <a:spcBef>
                <a:spcPts val="2900"/>
              </a:spcBef>
              <a:buSzPct val="145000"/>
              <a:buChar char="•"/>
              <a:defRPr sz="2272" b="0"/>
            </a:pPr>
            <a:r>
              <a:rPr u="sng">
                <a:hlinkClick r:id="rId3"/>
              </a:rPr>
              <a:t>Source criticism</a:t>
            </a:r>
          </a:p>
          <a:p>
            <a:pPr marL="631189" lvl="1" indent="-315594" algn="l" defTabSz="414781">
              <a:spcBef>
                <a:spcPts val="2900"/>
              </a:spcBef>
              <a:buSzPct val="145000"/>
              <a:buChar char="•"/>
              <a:defRPr sz="2272" b="0"/>
            </a:pPr>
            <a:r>
              <a:rPr u="sng">
                <a:hlinkClick r:id="rId4"/>
              </a:rPr>
              <a:t>The Need for Source Criticism: A Letter from Alexander to Aristotle?</a:t>
            </a:r>
          </a:p>
          <a:p>
            <a:pPr marL="315594" indent="-315594" algn="l" defTabSz="414781">
              <a:spcBef>
                <a:spcPts val="2900"/>
              </a:spcBef>
              <a:buSzPct val="145000"/>
              <a:buChar char="•"/>
              <a:defRPr sz="2272" b="0"/>
            </a:pPr>
            <a:r>
              <a:t>Video:</a:t>
            </a:r>
          </a:p>
          <a:p>
            <a:pPr marL="631189" lvl="1" indent="-315594" algn="l" defTabSz="414781">
              <a:spcBef>
                <a:spcPts val="2900"/>
              </a:spcBef>
              <a:buSzPct val="145000"/>
              <a:buChar char="•"/>
              <a:defRPr sz="2272" b="0"/>
            </a:pPr>
            <a:r>
              <a:rPr u="sng">
                <a:hlinkClick r:id="rId5"/>
              </a:rPr>
              <a:t>Understanding source criticism: the basics </a:t>
            </a:r>
          </a:p>
          <a:p>
            <a:pPr marL="631189" lvl="1" indent="-315594" algn="l" defTabSz="414781">
              <a:spcBef>
                <a:spcPts val="2900"/>
              </a:spcBef>
              <a:buSzPct val="145000"/>
              <a:buChar char="•"/>
              <a:defRPr sz="2272" b="0"/>
            </a:pPr>
            <a:r>
              <a:rPr u="sng">
                <a:hlinkClick r:id="rId6"/>
              </a:rPr>
              <a:t>Source criticism</a:t>
            </a:r>
          </a:p>
          <a:p>
            <a:pPr marL="631189" lvl="1" indent="-315594" algn="l" defTabSz="414781">
              <a:spcBef>
                <a:spcPts val="2900"/>
              </a:spcBef>
              <a:buSzPct val="145000"/>
              <a:buChar char="•"/>
              <a:defRPr sz="2272" b="0"/>
            </a:pPr>
            <a:r>
              <a:t>Don’t forget that any piece f art has different levels of expression and meaning (expressive, gestural, thematic, symbolic, etc.)</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pasted-image.tiff" descr="pasted-image.tiff"/>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6568532" y="2641747"/>
            <a:ext cx="5334001" cy="3503911"/>
          </a:xfrm>
          <a:prstGeom prst="rect">
            <a:avLst/>
          </a:prstGeom>
        </p:spPr>
      </p:pic>
      <p:sp>
        <p:nvSpPr>
          <p:cNvPr id="222" name="Psychoanalysis"/>
          <p:cNvSpPr txBox="1">
            <a:spLocks noGrp="1"/>
          </p:cNvSpPr>
          <p:nvPr>
            <p:ph type="title"/>
          </p:nvPr>
        </p:nvSpPr>
        <p:spPr>
          <a:prstGeom prst="rect">
            <a:avLst/>
          </a:prstGeom>
        </p:spPr>
        <p:txBody>
          <a:bodyPr/>
          <a:lstStyle/>
          <a:p>
            <a:r>
              <a:t>Psychoanalysis</a:t>
            </a:r>
          </a:p>
        </p:txBody>
      </p:sp>
      <p:sp>
        <p:nvSpPr>
          <p:cNvPr id="223" name="S. Freud, C.G. Jung, J. Lacan, M. Klein, J. Kristeva, L. Irigaray, H. Cisnoux, in art (R. Wollheim, S. Preston Blier, R. Krauss, M. Bal, L. Mulvey)…"/>
          <p:cNvSpPr txBox="1">
            <a:spLocks noGrp="1"/>
          </p:cNvSpPr>
          <p:nvPr>
            <p:ph type="body" sz="half" idx="1"/>
          </p:nvPr>
        </p:nvSpPr>
        <p:spPr>
          <a:prstGeom prst="rect">
            <a:avLst/>
          </a:prstGeom>
        </p:spPr>
        <p:txBody>
          <a:bodyPr/>
          <a:lstStyle/>
          <a:p>
            <a:pPr marL="174878" indent="-174878" defTabSz="297941">
              <a:spcBef>
                <a:spcPts val="1600"/>
              </a:spcBef>
              <a:defRPr sz="1428"/>
            </a:pPr>
            <a:r>
              <a:t>S. Freud, C.G. Jung, J. Lacan, M. Klein, J. Kristeva, L. Irigaray, H. Cisnoux, in art (R. Wollheim, S. Preston Blier, R. Krauss, M. Bal, L. Mulvey)</a:t>
            </a:r>
          </a:p>
          <a:p>
            <a:pPr marL="349757" lvl="1" indent="-174878" defTabSz="297941">
              <a:spcBef>
                <a:spcPts val="1600"/>
              </a:spcBef>
              <a:defRPr sz="1428"/>
            </a:pPr>
            <a:r>
              <a:t>psychoanalytic theory (the reality/pleasure principle - repressed desire, unconscious, sublimation, neurosis, the childhood development - libido, id - ego - superego, projection, rationalization), archetypes, theories of reception and gaze</a:t>
            </a:r>
          </a:p>
          <a:p>
            <a:pPr marL="174878" indent="-174878" defTabSz="297941">
              <a:spcBef>
                <a:spcPts val="1600"/>
              </a:spcBef>
              <a:defRPr sz="1428"/>
            </a:pPr>
            <a:r>
              <a:t>= study of unconscious of traumatic experiences in the life of the artist - viewer - contemporary society (the content of the piece of art, the relationship between artworks and authors or viewers, personality of the artist, the nature of creativity and art)</a:t>
            </a:r>
          </a:p>
          <a:p>
            <a:pPr marL="174878" indent="-174878" defTabSz="297941">
              <a:spcBef>
                <a:spcPts val="1600"/>
              </a:spcBef>
              <a:defRPr sz="1428"/>
            </a:pPr>
            <a:r>
              <a:t>Useful links:</a:t>
            </a:r>
          </a:p>
          <a:p>
            <a:pPr marL="349757" lvl="1" indent="-174878" defTabSz="297941">
              <a:spcBef>
                <a:spcPts val="1600"/>
              </a:spcBef>
              <a:defRPr sz="1428"/>
            </a:pPr>
            <a:r>
              <a:rPr u="sng">
                <a:hlinkClick r:id="rId3"/>
              </a:rPr>
              <a:t>Oxford Bibliographes: Art and Psychoanalysis</a:t>
            </a:r>
          </a:p>
          <a:p>
            <a:pPr marL="174878" indent="-174878" defTabSz="297941">
              <a:spcBef>
                <a:spcPts val="1600"/>
              </a:spcBef>
              <a:defRPr sz="1428"/>
            </a:pPr>
            <a:r>
              <a:t>Readings:</a:t>
            </a:r>
          </a:p>
          <a:p>
            <a:pPr marL="349757" lvl="1" indent="-174878" defTabSz="297941">
              <a:spcBef>
                <a:spcPts val="1600"/>
              </a:spcBef>
              <a:defRPr sz="1428"/>
            </a:pPr>
            <a:r>
              <a:rPr u="sng">
                <a:hlinkClick r:id="rId4"/>
              </a:rPr>
              <a:t>An Analysis of Psychoanalytic Interpretation in Modern Art</a:t>
            </a:r>
          </a:p>
          <a:p>
            <a:pPr marL="174878" indent="-174878" defTabSz="297941">
              <a:spcBef>
                <a:spcPts val="1600"/>
              </a:spcBef>
              <a:defRPr sz="1428"/>
            </a:pPr>
            <a:r>
              <a:t>Video:</a:t>
            </a:r>
          </a:p>
          <a:p>
            <a:pPr marL="349757" lvl="1" indent="-174878" defTabSz="297941">
              <a:spcBef>
                <a:spcPts val="1600"/>
              </a:spcBef>
              <a:defRPr sz="1428"/>
            </a:pPr>
            <a:r>
              <a:rPr u="sng">
                <a:hlinkClick r:id="rId5"/>
              </a:rPr>
              <a:t>Metamorphosis of Narcissus: When Salvador Dalí met Sigmund Freud</a:t>
            </a:r>
          </a:p>
        </p:txBody>
      </p:sp>
      <p:pic>
        <p:nvPicPr>
          <p:cNvPr id="224" name="pasted-image.tiff" descr="pasted-image.tiff"/>
          <p:cNvPicPr>
            <a:picLocks noChangeAspect="1"/>
          </p:cNvPicPr>
          <p:nvPr/>
        </p:nvPicPr>
        <p:blipFill>
          <a:blip r:embed="rId6">
            <a:extLst/>
          </a:blip>
          <a:stretch>
            <a:fillRect/>
          </a:stretch>
        </p:blipFill>
        <p:spPr>
          <a:xfrm>
            <a:off x="9263199" y="6374404"/>
            <a:ext cx="2590801" cy="3136901"/>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 Sigmund Freud, Totem and Taboo"/>
          <p:cNvSpPr txBox="1">
            <a:spLocks noGrp="1"/>
          </p:cNvSpPr>
          <p:nvPr>
            <p:ph type="body" idx="13"/>
          </p:nvPr>
        </p:nvSpPr>
        <p:spPr>
          <a:xfrm>
            <a:off x="1270000" y="6362700"/>
            <a:ext cx="10464800" cy="457200"/>
          </a:xfrm>
          <a:prstGeom prst="rect">
            <a:avLst/>
          </a:prstGeom>
        </p:spPr>
        <p:txBody>
          <a:bodyPr/>
          <a:lstStyle>
            <a:lvl1pPr>
              <a:defRPr>
                <a:latin typeface="Arial"/>
                <a:ea typeface="Arial"/>
                <a:cs typeface="Arial"/>
                <a:sym typeface="Arial"/>
              </a:defRPr>
            </a:lvl1pPr>
          </a:lstStyle>
          <a:p>
            <a:r>
              <a:t>– Sigmund Freud, Totem and Taboo</a:t>
            </a:r>
          </a:p>
        </p:txBody>
      </p:sp>
      <p:sp>
        <p:nvSpPr>
          <p:cNvPr id="227" name="„Only in art does it still happen that a man who is…"/>
          <p:cNvSpPr txBox="1">
            <a:spLocks noGrp="1"/>
          </p:cNvSpPr>
          <p:nvPr>
            <p:ph type="body" idx="14"/>
          </p:nvPr>
        </p:nvSpPr>
        <p:spPr>
          <a:xfrm>
            <a:off x="1270000" y="2969965"/>
            <a:ext cx="10464800" cy="3287044"/>
          </a:xfrm>
          <a:prstGeom prst="rect">
            <a:avLst/>
          </a:prstGeom>
        </p:spPr>
        <p:txBody>
          <a:bodyPr/>
          <a:lstStyle/>
          <a:p>
            <a:pPr>
              <a:defRPr sz="3600">
                <a:latin typeface="Arial"/>
                <a:ea typeface="Arial"/>
                <a:cs typeface="Arial"/>
                <a:sym typeface="Arial"/>
              </a:defRPr>
            </a:pPr>
            <a:r>
              <a:t>„Only in art does it still happen that a man who is</a:t>
            </a:r>
          </a:p>
          <a:p>
            <a:pPr algn="l" defTabSz="457200">
              <a:defRPr sz="3600">
                <a:latin typeface="Arial"/>
                <a:ea typeface="Arial"/>
                <a:cs typeface="Arial"/>
                <a:sym typeface="Arial"/>
              </a:defRPr>
            </a:pPr>
            <a:r>
              <a:t>consumed by desires performs something resembling the accomplishment of those desires and that what he does in play produces emotional effects-thanks to artistic illusion-just as though it were something real..“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pasted-image.tiff" descr="pasted-image.tiff"/>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7161071" y="4827409"/>
            <a:ext cx="3593246" cy="2816515"/>
          </a:xfrm>
          <a:prstGeom prst="rect">
            <a:avLst/>
          </a:prstGeom>
        </p:spPr>
      </p:pic>
      <p:sp>
        <p:nvSpPr>
          <p:cNvPr id="230" name="The Male Gaze"/>
          <p:cNvSpPr txBox="1">
            <a:spLocks noGrp="1"/>
          </p:cNvSpPr>
          <p:nvPr>
            <p:ph type="title"/>
          </p:nvPr>
        </p:nvSpPr>
        <p:spPr>
          <a:prstGeom prst="rect">
            <a:avLst/>
          </a:prstGeom>
        </p:spPr>
        <p:txBody>
          <a:bodyPr/>
          <a:lstStyle/>
          <a:p>
            <a:r>
              <a:t>The Male Gaze</a:t>
            </a:r>
          </a:p>
        </p:txBody>
      </p:sp>
      <p:sp>
        <p:nvSpPr>
          <p:cNvPr id="231" name="male gaze (patriarchal) in Holywood cinema (L. Mulvey): reflect and reinforce the patriarchal society, the pleasures looking is split between active/male and passive/female…"/>
          <p:cNvSpPr txBox="1">
            <a:spLocks noGrp="1"/>
          </p:cNvSpPr>
          <p:nvPr>
            <p:ph type="body" sz="half" idx="1"/>
          </p:nvPr>
        </p:nvSpPr>
        <p:spPr>
          <a:prstGeom prst="rect">
            <a:avLst/>
          </a:prstGeom>
        </p:spPr>
        <p:txBody>
          <a:bodyPr/>
          <a:lstStyle/>
          <a:p>
            <a:pPr marL="312039" indent="-312039" defTabSz="531622">
              <a:spcBef>
                <a:spcPts val="2900"/>
              </a:spcBef>
              <a:defRPr sz="2548"/>
            </a:pPr>
            <a:r>
              <a:t>male gaze (patriarchal) in Holywood cinema (L. Mulvey): reflect and reinforce the patriarchal society, the pleasures looking is split between active/male and passive/female</a:t>
            </a:r>
          </a:p>
          <a:p>
            <a:pPr marL="312039" indent="-312039" defTabSz="531622">
              <a:spcBef>
                <a:spcPts val="2900"/>
              </a:spcBef>
              <a:defRPr sz="2548"/>
            </a:pPr>
            <a:r>
              <a:t>Video:</a:t>
            </a:r>
          </a:p>
          <a:p>
            <a:pPr marL="312039" indent="-312039" defTabSz="531622">
              <a:spcBef>
                <a:spcPts val="2900"/>
              </a:spcBef>
              <a:defRPr sz="2548"/>
            </a:pPr>
            <a:r>
              <a:rPr u="sng">
                <a:hlinkClick r:id="rId3"/>
              </a:rPr>
              <a:t>In Conversation With Laura Mulvey (Interview)</a:t>
            </a:r>
          </a:p>
          <a:p>
            <a:pPr marL="312039" indent="-312039" defTabSz="531622">
              <a:spcBef>
                <a:spcPts val="2900"/>
              </a:spcBef>
              <a:defRPr sz="2548"/>
            </a:pPr>
            <a:r>
              <a:rPr u="sng">
                <a:hlinkClick r:id="rId4"/>
              </a:rPr>
              <a:t>Understand The Male Gaze theory in 3 minutes</a:t>
            </a:r>
          </a:p>
        </p:txBody>
      </p:sp>
      <p:pic>
        <p:nvPicPr>
          <p:cNvPr id="232" name="pasted-image.tiff" descr="pasted-image.tiff"/>
          <p:cNvPicPr>
            <a:picLocks noChangeAspect="1"/>
          </p:cNvPicPr>
          <p:nvPr/>
        </p:nvPicPr>
        <p:blipFill>
          <a:blip r:embed="rId5">
            <a:extLst/>
          </a:blip>
          <a:stretch>
            <a:fillRect/>
          </a:stretch>
        </p:blipFill>
        <p:spPr>
          <a:xfrm>
            <a:off x="9621859" y="7209957"/>
            <a:ext cx="3365512" cy="2593907"/>
          </a:xfrm>
          <a:prstGeom prst="rect">
            <a:avLst/>
          </a:prstGeom>
          <a:ln w="12700">
            <a:miter lim="400000"/>
          </a:ln>
        </p:spPr>
      </p:pic>
      <p:pic>
        <p:nvPicPr>
          <p:cNvPr id="233" name="pasted-image.tiff" descr="pasted-image.tiff"/>
          <p:cNvPicPr>
            <a:picLocks noChangeAspect="1"/>
          </p:cNvPicPr>
          <p:nvPr/>
        </p:nvPicPr>
        <p:blipFill>
          <a:blip r:embed="rId6">
            <a:extLst/>
          </a:blip>
          <a:stretch>
            <a:fillRect/>
          </a:stretch>
        </p:blipFill>
        <p:spPr>
          <a:xfrm>
            <a:off x="9068529" y="1798622"/>
            <a:ext cx="3755497" cy="2816623"/>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asted-image.tiff" descr="pasted-image.tiff"/>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6718300" y="3972564"/>
            <a:ext cx="5334000" cy="3522973"/>
          </a:xfrm>
          <a:prstGeom prst="rect">
            <a:avLst/>
          </a:prstGeom>
        </p:spPr>
      </p:pic>
      <p:sp>
        <p:nvSpPr>
          <p:cNvPr id="236" name="Reception Theory: The Psychology of Art"/>
          <p:cNvSpPr txBox="1">
            <a:spLocks noGrp="1"/>
          </p:cNvSpPr>
          <p:nvPr>
            <p:ph type="title"/>
          </p:nvPr>
        </p:nvSpPr>
        <p:spPr>
          <a:prstGeom prst="rect">
            <a:avLst/>
          </a:prstGeom>
        </p:spPr>
        <p:txBody>
          <a:bodyPr/>
          <a:lstStyle>
            <a:lvl1pPr defTabSz="484886">
              <a:defRPr sz="6640"/>
            </a:lvl1pPr>
          </a:lstStyle>
          <a:p>
            <a:r>
              <a:t>Reception Theory: The Psychology of Art</a:t>
            </a:r>
          </a:p>
        </p:txBody>
      </p:sp>
      <p:sp>
        <p:nvSpPr>
          <p:cNvPr id="237" name="“beholder’s share” = the stop of images in the viewer mind, idea that the viewer actively complete the works of art, E. Gombrich…"/>
          <p:cNvSpPr txBox="1">
            <a:spLocks noGrp="1"/>
          </p:cNvSpPr>
          <p:nvPr>
            <p:ph type="body" sz="half" idx="1"/>
          </p:nvPr>
        </p:nvSpPr>
        <p:spPr>
          <a:prstGeom prst="rect">
            <a:avLst/>
          </a:prstGeom>
        </p:spPr>
        <p:txBody>
          <a:bodyPr/>
          <a:lstStyle/>
          <a:p>
            <a:pPr marL="274320" indent="-274320" defTabSz="467359">
              <a:spcBef>
                <a:spcPts val="2500"/>
              </a:spcBef>
              <a:defRPr sz="2240"/>
            </a:pPr>
            <a:r>
              <a:t>“beholder’s share” = the stop of images in the viewer mind, idea that the viewer actively complete the works of art, E. Gombrich</a:t>
            </a:r>
          </a:p>
          <a:p>
            <a:pPr marL="274320" indent="-274320" defTabSz="467359">
              <a:spcBef>
                <a:spcPts val="2500"/>
              </a:spcBef>
              <a:defRPr sz="2240"/>
            </a:pPr>
            <a:r>
              <a:t>reader-response Theory = active participation of the reader</a:t>
            </a:r>
          </a:p>
          <a:p>
            <a:pPr marL="274320" indent="-274320" defTabSz="467359">
              <a:spcBef>
                <a:spcPts val="2500"/>
              </a:spcBef>
              <a:defRPr sz="2240"/>
            </a:pPr>
            <a:r>
              <a:t>R. Arnheim, W. Kemp</a:t>
            </a:r>
          </a:p>
          <a:p>
            <a:pPr marL="274320" indent="-274320" defTabSz="467359">
              <a:spcBef>
                <a:spcPts val="2500"/>
              </a:spcBef>
              <a:defRPr sz="2240"/>
            </a:pPr>
            <a:r>
              <a:t>perspective, focalizers</a:t>
            </a:r>
          </a:p>
          <a:p>
            <a:pPr marL="274320" indent="-274320" defTabSz="467359">
              <a:spcBef>
                <a:spcPts val="2500"/>
              </a:spcBef>
              <a:defRPr sz="2240"/>
            </a:pPr>
            <a:r>
              <a:t>the psychic and physiological aspects of viewing works of art</a:t>
            </a:r>
          </a:p>
          <a:p>
            <a:pPr marL="274320" indent="-274320" defTabSz="467359">
              <a:spcBef>
                <a:spcPts val="2500"/>
              </a:spcBef>
              <a:defRPr sz="2240"/>
            </a:pPr>
            <a:r>
              <a:t>interdisciplinary, the conjunction of art history, psychoanalysis and Gestalt psychology (E. Kris)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 Roland Barthes, The Pleasure of the Text (1973)"/>
          <p:cNvSpPr txBox="1">
            <a:spLocks noGrp="1"/>
          </p:cNvSpPr>
          <p:nvPr>
            <p:ph type="body" idx="13"/>
          </p:nvPr>
        </p:nvSpPr>
        <p:spPr>
          <a:prstGeom prst="rect">
            <a:avLst/>
          </a:prstGeom>
        </p:spPr>
        <p:txBody>
          <a:bodyPr/>
          <a:lstStyle/>
          <a:p>
            <a:r>
              <a:t>– Roland Barthes, The Pleasure of the Text (1973)</a:t>
            </a:r>
          </a:p>
        </p:txBody>
      </p:sp>
      <p:sp>
        <p:nvSpPr>
          <p:cNvPr id="240" name="„ The text is  a tissue of quotations  drawn from the innumerable centres of…"/>
          <p:cNvSpPr txBox="1">
            <a:spLocks noGrp="1"/>
          </p:cNvSpPr>
          <p:nvPr>
            <p:ph type="body" idx="14"/>
          </p:nvPr>
        </p:nvSpPr>
        <p:spPr>
          <a:xfrm>
            <a:off x="1270000" y="3277903"/>
            <a:ext cx="10464800" cy="2671167"/>
          </a:xfrm>
          <a:prstGeom prst="rect">
            <a:avLst/>
          </a:prstGeom>
        </p:spPr>
        <p:txBody>
          <a:bodyPr/>
          <a:lstStyle/>
          <a:p>
            <a:pPr>
              <a:defRPr sz="2400">
                <a:latin typeface="Helvetica Neue"/>
                <a:ea typeface="Helvetica Neue"/>
                <a:cs typeface="Helvetica Neue"/>
                <a:sym typeface="Helvetica Neue"/>
              </a:defRPr>
            </a:pPr>
            <a:r>
              <a:t>„ The text is  a tissue of quotations  drawn from the innumerable centres of</a:t>
            </a:r>
          </a:p>
          <a:p>
            <a:pPr algn="l" defTabSz="457200">
              <a:defRPr sz="2400">
                <a:latin typeface="Helvetica Neue"/>
                <a:ea typeface="Helvetica Neue"/>
                <a:cs typeface="Helvetica Neue"/>
                <a:sym typeface="Helvetica Neue"/>
              </a:defRPr>
            </a:pPr>
            <a:r>
              <a:t>culture ...  The reader is the space on which all the quotations that make</a:t>
            </a:r>
          </a:p>
          <a:p>
            <a:pPr algn="l" defTabSz="457200">
              <a:defRPr sz="2400">
                <a:latin typeface="Helvetica Neue"/>
                <a:ea typeface="Helvetica Neue"/>
                <a:cs typeface="Helvetica Neue"/>
                <a:sym typeface="Helvetica Neue"/>
              </a:defRPr>
            </a:pPr>
            <a:r>
              <a:t>up a writing are inscribed without any of them being lost; a text's unity</a:t>
            </a:r>
          </a:p>
          <a:p>
            <a:pPr algn="l" defTabSz="457200">
              <a:defRPr sz="2400">
                <a:latin typeface="Helvetica Neue"/>
                <a:ea typeface="Helvetica Neue"/>
                <a:cs typeface="Helvetica Neue"/>
                <a:sym typeface="Helvetica Neue"/>
              </a:defRPr>
            </a:pPr>
            <a:r>
              <a:t>lies not in its origin but in its destination. Yet this destination cannot any longer be personal:  the reader is without history, biography,</a:t>
            </a:r>
          </a:p>
          <a:p>
            <a:pPr algn="l" defTabSz="457200">
              <a:defRPr sz="2400">
                <a:latin typeface="Helvetica Neue"/>
                <a:ea typeface="Helvetica Neue"/>
                <a:cs typeface="Helvetica Neue"/>
                <a:sym typeface="Helvetica Neue"/>
              </a:defRPr>
            </a:pPr>
            <a:r>
              <a:t>psychology; ...  the reader} is simply  that someone who holds together in</a:t>
            </a:r>
          </a:p>
          <a:p>
            <a:pPr algn="l" defTabSz="457200">
              <a:defRPr sz="2400">
                <a:latin typeface="Helvetica Neue"/>
                <a:ea typeface="Helvetica Neue"/>
                <a:cs typeface="Helvetica Neue"/>
                <a:sym typeface="Helvetica Neue"/>
              </a:defRPr>
            </a:pPr>
            <a:r>
              <a:t> a single field all the traces by which the written text is constituted..“ </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Bibliography"/>
          <p:cNvSpPr txBox="1">
            <a:spLocks noGrp="1"/>
          </p:cNvSpPr>
          <p:nvPr>
            <p:ph type="title"/>
          </p:nvPr>
        </p:nvSpPr>
        <p:spPr>
          <a:xfrm>
            <a:off x="952500" y="491131"/>
            <a:ext cx="11099800" cy="2159001"/>
          </a:xfrm>
          <a:prstGeom prst="rect">
            <a:avLst/>
          </a:prstGeom>
        </p:spPr>
        <p:txBody>
          <a:bodyPr/>
          <a:lstStyle/>
          <a:p>
            <a:r>
              <a:t>Bibliography</a:t>
            </a:r>
          </a:p>
        </p:txBody>
      </p:sp>
      <p:sp>
        <p:nvSpPr>
          <p:cNvPr id="243" name="Adams, Laurie Schneider. Art and Psychoanalysis. New York: Icon Editions, 1993.…"/>
          <p:cNvSpPr txBox="1">
            <a:spLocks noGrp="1"/>
          </p:cNvSpPr>
          <p:nvPr>
            <p:ph type="body" idx="1"/>
          </p:nvPr>
        </p:nvSpPr>
        <p:spPr>
          <a:prstGeom prst="rect">
            <a:avLst/>
          </a:prstGeom>
        </p:spPr>
        <p:txBody>
          <a:bodyPr/>
          <a:lstStyle/>
          <a:p>
            <a:pPr marL="225028" indent="-225028" defTabSz="205739">
              <a:spcBef>
                <a:spcPts val="0"/>
              </a:spcBef>
              <a:defRPr sz="1619" i="1">
                <a:latin typeface="Arial"/>
                <a:ea typeface="Arial"/>
                <a:cs typeface="Arial"/>
                <a:sym typeface="Arial"/>
              </a:defRPr>
            </a:pPr>
            <a:r>
              <a:rPr i="0"/>
              <a:t>Adams, Laurie Schneider. </a:t>
            </a:r>
            <a:r>
              <a:t>Art and Psychoanalysis. </a:t>
            </a:r>
            <a:r>
              <a:rPr i="0"/>
              <a:t>New York: Icon Editions, 1993.</a:t>
            </a:r>
          </a:p>
          <a:p>
            <a:pPr marL="225028" indent="-225028" defTabSz="205739">
              <a:spcBef>
                <a:spcPts val="0"/>
              </a:spcBef>
              <a:defRPr sz="1619" i="1">
                <a:latin typeface="Arial"/>
                <a:ea typeface="Arial"/>
                <a:cs typeface="Arial"/>
                <a:sym typeface="Arial"/>
              </a:defRPr>
            </a:pPr>
            <a:r>
              <a:rPr i="0"/>
              <a:t>Arnheim, Rudolf, </a:t>
            </a:r>
            <a:r>
              <a:t>Art and Visual Perception, </a:t>
            </a:r>
            <a:r>
              <a:rPr i="0"/>
              <a:t>1954</a:t>
            </a:r>
          </a:p>
          <a:p>
            <a:pPr marL="225028" indent="-225028" defTabSz="205739">
              <a:spcBef>
                <a:spcPts val="0"/>
              </a:spcBef>
              <a:defRPr sz="1619" i="1">
                <a:latin typeface="Arial"/>
                <a:ea typeface="Arial"/>
                <a:cs typeface="Arial"/>
                <a:sym typeface="Arial"/>
              </a:defRPr>
            </a:pPr>
            <a:r>
              <a:rPr i="0"/>
              <a:t>———, </a:t>
            </a:r>
            <a:r>
              <a:t>Visual Thinking</a:t>
            </a:r>
            <a:r>
              <a:rPr i="0"/>
              <a:t>, 1969</a:t>
            </a:r>
          </a:p>
          <a:p>
            <a:pPr marL="225028" indent="-225028" defTabSz="205739">
              <a:spcBef>
                <a:spcPts val="0"/>
              </a:spcBef>
              <a:defRPr sz="1619" i="1">
                <a:latin typeface="Arial"/>
                <a:ea typeface="Arial"/>
                <a:cs typeface="Arial"/>
                <a:sym typeface="Arial"/>
              </a:defRPr>
            </a:pPr>
            <a:r>
              <a:rPr i="0"/>
              <a:t>———,</a:t>
            </a:r>
            <a:r>
              <a:t>The Power of the Center, </a:t>
            </a:r>
            <a:r>
              <a:rPr i="0"/>
              <a:t>1982</a:t>
            </a:r>
            <a:r>
              <a:t> </a:t>
            </a:r>
          </a:p>
          <a:p>
            <a:pPr marL="225028" indent="-225028" defTabSz="205739">
              <a:spcBef>
                <a:spcPts val="0"/>
              </a:spcBef>
              <a:defRPr sz="1619" i="1">
                <a:latin typeface="Arial"/>
                <a:ea typeface="Arial"/>
                <a:cs typeface="Arial"/>
                <a:sym typeface="Arial"/>
              </a:defRPr>
            </a:pPr>
            <a:r>
              <a:t>———, The Dynamics of Architectural Form, 1</a:t>
            </a:r>
            <a:r>
              <a:rPr i="0"/>
              <a:t>977 </a:t>
            </a:r>
          </a:p>
          <a:p>
            <a:pPr marL="225028" indent="-225028" defTabSz="205739">
              <a:spcBef>
                <a:spcPts val="0"/>
              </a:spcBef>
              <a:defRPr sz="1619" i="1">
                <a:latin typeface="Arial"/>
                <a:ea typeface="Arial"/>
                <a:cs typeface="Arial"/>
                <a:sym typeface="Arial"/>
              </a:defRPr>
            </a:pPr>
            <a:r>
              <a:rPr i="0"/>
              <a:t>Bryson, Norman, </a:t>
            </a:r>
            <a:r>
              <a:t>Visual Theory</a:t>
            </a:r>
            <a:r>
              <a:rPr i="0"/>
              <a:t>, 1991</a:t>
            </a:r>
          </a:p>
          <a:p>
            <a:pPr marL="225028" indent="-225028" defTabSz="205739">
              <a:spcBef>
                <a:spcPts val="0"/>
              </a:spcBef>
              <a:defRPr sz="1619" i="1">
                <a:latin typeface="Arial"/>
                <a:ea typeface="Arial"/>
                <a:cs typeface="Arial"/>
                <a:sym typeface="Arial"/>
              </a:defRPr>
            </a:pPr>
            <a:r>
              <a:rPr i="0"/>
              <a:t>———, </a:t>
            </a:r>
            <a:r>
              <a:t>Tradition and Desire</a:t>
            </a:r>
            <a:r>
              <a:rPr i="0"/>
              <a:t>, 1984</a:t>
            </a:r>
          </a:p>
          <a:p>
            <a:pPr marL="225028" indent="-225028" defTabSz="205739">
              <a:spcBef>
                <a:spcPts val="0"/>
              </a:spcBef>
              <a:defRPr sz="1619" i="1">
                <a:latin typeface="Arial"/>
                <a:ea typeface="Arial"/>
                <a:cs typeface="Arial"/>
                <a:sym typeface="Arial"/>
              </a:defRPr>
            </a:pPr>
            <a:r>
              <a:t>Davis, Whitney. Replications: Archaeology, Art History, Psychoanalysis. University Park: Pennsylvania State University Press, 1996.</a:t>
            </a:r>
          </a:p>
          <a:p>
            <a:pPr marL="225028" indent="-225028" defTabSz="205739">
              <a:spcBef>
                <a:spcPts val="0"/>
              </a:spcBef>
              <a:defRPr sz="1619" i="1">
                <a:latin typeface="Arial"/>
                <a:ea typeface="Arial"/>
                <a:cs typeface="Arial"/>
                <a:sym typeface="Arial"/>
              </a:defRPr>
            </a:pPr>
            <a:r>
              <a:rPr i="0"/>
              <a:t>Gombrich, Ernst, </a:t>
            </a:r>
            <a:r>
              <a:t>Art and Illusion</a:t>
            </a:r>
            <a:r>
              <a:rPr i="0"/>
              <a:t>, 1961</a:t>
            </a:r>
          </a:p>
          <a:p>
            <a:pPr marL="225028" indent="-225028" defTabSz="205739">
              <a:spcBef>
                <a:spcPts val="0"/>
              </a:spcBef>
              <a:defRPr sz="1619" i="1">
                <a:latin typeface="Arial"/>
                <a:ea typeface="Arial"/>
                <a:cs typeface="Arial"/>
                <a:sym typeface="Arial"/>
              </a:defRPr>
            </a:pPr>
            <a:r>
              <a:rPr i="0"/>
              <a:t>Freedberg, David, </a:t>
            </a:r>
            <a:r>
              <a:t>The Power of lmages: Studies in the History and Theory of Response</a:t>
            </a:r>
            <a:r>
              <a:rPr i="0"/>
              <a:t>, Chicago: University ofChicago Press, 1991</a:t>
            </a:r>
          </a:p>
          <a:p>
            <a:pPr marL="225028" indent="-225028" defTabSz="205739">
              <a:spcBef>
                <a:spcPts val="0"/>
              </a:spcBef>
              <a:defRPr sz="1619" i="1">
                <a:latin typeface="Arial"/>
                <a:ea typeface="Arial"/>
                <a:cs typeface="Arial"/>
                <a:sym typeface="Arial"/>
              </a:defRPr>
            </a:pPr>
            <a:r>
              <a:rPr i="0"/>
              <a:t>Freud, Sigmund. Writings on Art and literature. Palo Alto: Stanford University Press, 1997·</a:t>
            </a:r>
          </a:p>
          <a:p>
            <a:pPr marL="225028" indent="-225028" defTabSz="205739">
              <a:spcBef>
                <a:spcPts val="0"/>
              </a:spcBef>
              <a:defRPr sz="1619" i="1">
                <a:latin typeface="Arial"/>
                <a:ea typeface="Arial"/>
                <a:cs typeface="Arial"/>
                <a:sym typeface="Arial"/>
              </a:defRPr>
            </a:pPr>
            <a:r>
              <a:rPr i="0"/>
              <a:t>Haskell, Francis, </a:t>
            </a:r>
            <a:r>
              <a:t>Taste and the Antique: The Lure of Classical Sculpture, 1500-1900</a:t>
            </a:r>
            <a:r>
              <a:rPr i="0"/>
              <a:t>, 1981</a:t>
            </a:r>
          </a:p>
          <a:p>
            <a:pPr marL="225028" indent="-225028" defTabSz="205739">
              <a:spcBef>
                <a:spcPts val="0"/>
              </a:spcBef>
              <a:defRPr sz="1619" i="1">
                <a:latin typeface="Arial"/>
                <a:ea typeface="Arial"/>
                <a:cs typeface="Arial"/>
                <a:sym typeface="Arial"/>
              </a:defRPr>
            </a:pPr>
            <a:r>
              <a:rPr i="0"/>
              <a:t>Howard, Seymour.</a:t>
            </a:r>
            <a:r>
              <a:t> “</a:t>
            </a:r>
            <a:r>
              <a:rPr i="0"/>
              <a:t>Eros, Empathy, Expectation, Ascription, and Breasts of Michelangelo (A Prolegomenon on Polymorphism and Creativity).” </a:t>
            </a:r>
            <a:r>
              <a:t>Artibus et Historiae 2</a:t>
            </a:r>
            <a:r>
              <a:rPr i="0"/>
              <a:t>2.44 (2001): 79–118.</a:t>
            </a:r>
          </a:p>
          <a:p>
            <a:pPr marL="225028" indent="-225028" defTabSz="205739">
              <a:spcBef>
                <a:spcPts val="0"/>
              </a:spcBef>
              <a:defRPr sz="1619" i="1">
                <a:latin typeface="Arial"/>
                <a:ea typeface="Arial"/>
                <a:cs typeface="Arial"/>
                <a:sym typeface="Arial"/>
              </a:defRPr>
            </a:pPr>
            <a:r>
              <a:rPr i="0"/>
              <a:t>Iversen, Margaret, ed. Psychoanalysis in Art History, a special issue of </a:t>
            </a:r>
            <a:r>
              <a:t>Art History</a:t>
            </a:r>
            <a:r>
              <a:rPr i="0"/>
              <a:t> 17:3 (September 1994)·</a:t>
            </a:r>
          </a:p>
          <a:p>
            <a:pPr marL="225028" indent="-225028" defTabSz="205739">
              <a:spcBef>
                <a:spcPts val="0"/>
              </a:spcBef>
              <a:defRPr sz="1619" i="1">
                <a:latin typeface="Arial"/>
                <a:ea typeface="Arial"/>
                <a:cs typeface="Arial"/>
                <a:sym typeface="Arial"/>
              </a:defRPr>
            </a:pPr>
            <a:r>
              <a:rPr i="0"/>
              <a:t>Jung, Karl. </a:t>
            </a:r>
            <a:r>
              <a:t>Man and his symbols</a:t>
            </a:r>
            <a:r>
              <a:rPr i="0"/>
              <a:t>. 1964.</a:t>
            </a:r>
          </a:p>
          <a:p>
            <a:pPr marL="225028" indent="-225028" defTabSz="205739">
              <a:spcBef>
                <a:spcPts val="0"/>
              </a:spcBef>
              <a:defRPr sz="1619" i="1">
                <a:latin typeface="Arial"/>
                <a:ea typeface="Arial"/>
                <a:cs typeface="Arial"/>
                <a:sym typeface="Arial"/>
              </a:defRPr>
            </a:pPr>
            <a:r>
              <a:rPr i="0"/>
              <a:t>Krauss, Rosalind, The Optical Unconscious, 1994</a:t>
            </a:r>
          </a:p>
          <a:p>
            <a:pPr marL="225028" indent="-225028" defTabSz="205739">
              <a:spcBef>
                <a:spcPts val="0"/>
              </a:spcBef>
              <a:defRPr sz="1619" i="1">
                <a:latin typeface="Arial"/>
                <a:ea typeface="Arial"/>
                <a:cs typeface="Arial"/>
                <a:sym typeface="Arial"/>
              </a:defRPr>
            </a:pPr>
            <a:r>
              <a:rPr i="0"/>
              <a:t>Kris, Ernst. </a:t>
            </a:r>
            <a:r>
              <a:t>Psychoanalytic Explorations in Art. Madison, </a:t>
            </a:r>
            <a:r>
              <a:rPr i="0"/>
              <a:t>CT: International Universities, 1952.</a:t>
            </a:r>
          </a:p>
          <a:p>
            <a:pPr marL="225028" indent="-225028" defTabSz="205739">
              <a:spcBef>
                <a:spcPts val="0"/>
              </a:spcBef>
              <a:defRPr sz="1619" i="1">
                <a:latin typeface="Arial"/>
                <a:ea typeface="Arial"/>
                <a:cs typeface="Arial"/>
                <a:sym typeface="Arial"/>
              </a:defRPr>
            </a:pPr>
            <a:r>
              <a:rPr i="0"/>
              <a:t>Mulvey, Laura, Visual Pleasure and Narrative Cinema, 1975</a:t>
            </a:r>
          </a:p>
          <a:p>
            <a:pPr marL="225028" indent="-225028" defTabSz="205739">
              <a:spcBef>
                <a:spcPts val="0"/>
              </a:spcBef>
              <a:defRPr sz="1619" i="1">
                <a:latin typeface="Arial"/>
                <a:ea typeface="Arial"/>
                <a:cs typeface="Arial"/>
                <a:sym typeface="Arial"/>
              </a:defRPr>
            </a:pPr>
            <a:r>
              <a:rPr i="0"/>
              <a:t>Spitz, Ellen Handler. </a:t>
            </a:r>
            <a:r>
              <a:t>Art and Psyche. New Haven, </a:t>
            </a:r>
            <a:r>
              <a:rPr i="0"/>
              <a:t>CT: Yale University Press, 1989.</a:t>
            </a:r>
          </a:p>
          <a:p>
            <a:pPr marL="225028" indent="-225028" defTabSz="205739">
              <a:spcBef>
                <a:spcPts val="0"/>
              </a:spcBef>
              <a:defRPr sz="1619" i="1">
                <a:latin typeface="Arial"/>
                <a:ea typeface="Arial"/>
                <a:cs typeface="Arial"/>
                <a:sym typeface="Arial"/>
              </a:defRPr>
            </a:pPr>
            <a:r>
              <a:rPr i="0"/>
              <a:t>Walsh, Maria. </a:t>
            </a:r>
            <a:r>
              <a:t>Art and Psychoanalysis. </a:t>
            </a:r>
            <a:r>
              <a:rPr i="0"/>
              <a:t>London: I. B. Taurus, 2013.</a:t>
            </a:r>
          </a:p>
          <a:p>
            <a:pPr marL="225028" indent="-225028" defTabSz="205739">
              <a:spcBef>
                <a:spcPts val="0"/>
              </a:spcBef>
              <a:defRPr sz="1619" i="1">
                <a:latin typeface="Arial"/>
                <a:ea typeface="Arial"/>
                <a:cs typeface="Arial"/>
                <a:sym typeface="Arial"/>
              </a:defRPr>
            </a:pPr>
            <a:r>
              <a:rPr i="0"/>
              <a:t>Wollheim, Richard, </a:t>
            </a:r>
            <a:r>
              <a:t>Painting as an Art</a:t>
            </a:r>
            <a:r>
              <a:rPr i="0"/>
              <a:t>, 1984</a:t>
            </a:r>
          </a:p>
          <a:p>
            <a:pPr marL="225028" indent="-225028" defTabSz="205739">
              <a:spcBef>
                <a:spcPts val="0"/>
              </a:spcBef>
              <a:defRPr sz="1619" i="1">
                <a:latin typeface="Arial"/>
                <a:ea typeface="Arial"/>
                <a:cs typeface="Arial"/>
                <a:sym typeface="Arial"/>
              </a:defRPr>
            </a:pPr>
            <a:r>
              <a:rPr i="0"/>
              <a:t>——-, </a:t>
            </a:r>
            <a:r>
              <a:t>Art and its Object, 1980</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Literary Studies Approaches"/>
          <p:cNvSpPr txBox="1">
            <a:spLocks noGrp="1"/>
          </p:cNvSpPr>
          <p:nvPr>
            <p:ph type="title"/>
          </p:nvPr>
        </p:nvSpPr>
        <p:spPr>
          <a:prstGeom prst="rect">
            <a:avLst/>
          </a:prstGeom>
        </p:spPr>
        <p:txBody>
          <a:bodyPr/>
          <a:lstStyle/>
          <a:p>
            <a:r>
              <a:t>Literary Studies Approaches</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pasted-image.tiff" descr="pasted-image.tiff"/>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xfrm>
            <a:off x="6718300" y="4290814"/>
            <a:ext cx="5334000" cy="2886472"/>
          </a:xfrm>
          <a:prstGeom prst="rect">
            <a:avLst/>
          </a:prstGeom>
        </p:spPr>
      </p:pic>
      <p:sp>
        <p:nvSpPr>
          <p:cNvPr id="248" name="Topological analysis"/>
          <p:cNvSpPr txBox="1">
            <a:spLocks noGrp="1"/>
          </p:cNvSpPr>
          <p:nvPr>
            <p:ph type="title"/>
          </p:nvPr>
        </p:nvSpPr>
        <p:spPr>
          <a:prstGeom prst="rect">
            <a:avLst/>
          </a:prstGeom>
        </p:spPr>
        <p:txBody>
          <a:bodyPr/>
          <a:lstStyle/>
          <a:p>
            <a:r>
              <a:t>Topological analysis</a:t>
            </a:r>
          </a:p>
        </p:txBody>
      </p:sp>
      <p:sp>
        <p:nvSpPr>
          <p:cNvPr id="249" name="TOPOS (place, common place), locus (communis)…"/>
          <p:cNvSpPr txBox="1">
            <a:spLocks noGrp="1"/>
          </p:cNvSpPr>
          <p:nvPr>
            <p:ph type="body" sz="half" idx="1"/>
          </p:nvPr>
        </p:nvSpPr>
        <p:spPr>
          <a:prstGeom prst="rect">
            <a:avLst/>
          </a:prstGeom>
        </p:spPr>
        <p:txBody>
          <a:bodyPr/>
          <a:lstStyle/>
          <a:p>
            <a:pPr marL="250317" indent="-250317" defTabSz="426466">
              <a:spcBef>
                <a:spcPts val="2300"/>
              </a:spcBef>
              <a:defRPr sz="2044"/>
            </a:pPr>
            <a:r>
              <a:t>TOPOS (place, common place), </a:t>
            </a:r>
            <a:r>
              <a:rPr i="1"/>
              <a:t>locus (communis)</a:t>
            </a:r>
          </a:p>
          <a:p>
            <a:pPr marL="250317" indent="-250317" defTabSz="426466">
              <a:spcBef>
                <a:spcPts val="2300"/>
              </a:spcBef>
              <a:defRPr sz="2044"/>
            </a:pPr>
            <a:r>
              <a:t>= a motif commonly found in literary </a:t>
            </a:r>
          </a:p>
          <a:p>
            <a:pPr marL="500634" lvl="1" indent="-250317" defTabSz="426466">
              <a:spcBef>
                <a:spcPts val="2300"/>
              </a:spcBef>
              <a:defRPr sz="2044"/>
            </a:pPr>
            <a:r>
              <a:rPr i="1"/>
              <a:t>locus amoenus </a:t>
            </a:r>
            <a:r>
              <a:t>(pleasent place) = idealized place</a:t>
            </a:r>
          </a:p>
          <a:p>
            <a:pPr marL="250317" indent="-250317" defTabSz="426466">
              <a:spcBef>
                <a:spcPts val="2300"/>
              </a:spcBef>
              <a:defRPr sz="2044"/>
            </a:pPr>
            <a:r>
              <a:t>Chronotope (M.M. Bakhtin): representation of time and space in language and discourse </a:t>
            </a:r>
          </a:p>
          <a:p>
            <a:pPr marL="250317" indent="-250317" defTabSz="426466">
              <a:spcBef>
                <a:spcPts val="2300"/>
              </a:spcBef>
              <a:defRPr sz="2044"/>
            </a:pPr>
            <a:r>
              <a:t>Archetype</a:t>
            </a:r>
          </a:p>
          <a:p>
            <a:pPr marL="250317" indent="-250317" defTabSz="426466">
              <a:spcBef>
                <a:spcPts val="2300"/>
              </a:spcBef>
              <a:defRPr sz="2044"/>
            </a:pPr>
            <a:r>
              <a:t>Formulae and themes (see the presentation PofI_Photographes) or schemata (predictable and usual patterns) - literary critics W. Iser, R. Ingarden</a:t>
            </a:r>
          </a:p>
          <a:p>
            <a:pPr marL="500634" lvl="1" indent="-250317" defTabSz="426466">
              <a:spcBef>
                <a:spcPts val="2300"/>
              </a:spcBef>
              <a:defRPr sz="2044"/>
            </a:pPr>
            <a:r>
              <a:t>Stock characters and figures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Bibliography"/>
          <p:cNvSpPr txBox="1">
            <a:spLocks noGrp="1"/>
          </p:cNvSpPr>
          <p:nvPr>
            <p:ph type="title"/>
          </p:nvPr>
        </p:nvSpPr>
        <p:spPr>
          <a:xfrm>
            <a:off x="952500" y="491131"/>
            <a:ext cx="11099800" cy="2159001"/>
          </a:xfrm>
          <a:prstGeom prst="rect">
            <a:avLst/>
          </a:prstGeom>
        </p:spPr>
        <p:txBody>
          <a:bodyPr/>
          <a:lstStyle/>
          <a:p>
            <a:r>
              <a:t>Bibliography</a:t>
            </a:r>
          </a:p>
        </p:txBody>
      </p:sp>
      <p:sp>
        <p:nvSpPr>
          <p:cNvPr id="252" name="Bakhtin, M. (1981). &quot;Forms of time and of the chronotope in the novel&quot;. In The Dialogic Imagination. Austin: Univ. Texas Press. pp. 84–258.…"/>
          <p:cNvSpPr txBox="1">
            <a:spLocks noGrp="1"/>
          </p:cNvSpPr>
          <p:nvPr>
            <p:ph type="body" idx="1"/>
          </p:nvPr>
        </p:nvSpPr>
        <p:spPr>
          <a:prstGeom prst="rect">
            <a:avLst/>
          </a:prstGeom>
        </p:spPr>
        <p:txBody>
          <a:bodyPr/>
          <a:lstStyle/>
          <a:p>
            <a:pPr marL="390048" indent="-390048" defTabSz="356615">
              <a:spcBef>
                <a:spcPts val="0"/>
              </a:spcBef>
              <a:defRPr sz="2807" i="1">
                <a:latin typeface="Arial"/>
                <a:ea typeface="Arial"/>
                <a:cs typeface="Arial"/>
                <a:sym typeface="Arial"/>
              </a:defRPr>
            </a:pPr>
            <a:r>
              <a:rPr i="0"/>
              <a:t>Bakhtin, M. (1981). "</a:t>
            </a:r>
            <a:r>
              <a:t>Forms of time and of the chronotope in the novel". In The Dialogic Imagination. </a:t>
            </a:r>
            <a:r>
              <a:rPr i="0"/>
              <a:t>Austin: Univ. Texas Press. pp. 84–258.</a:t>
            </a:r>
          </a:p>
          <a:p>
            <a:pPr marL="390048" indent="-390048" defTabSz="356615">
              <a:spcBef>
                <a:spcPts val="0"/>
              </a:spcBef>
              <a:defRPr sz="2807" i="1">
                <a:latin typeface="Arial"/>
                <a:ea typeface="Arial"/>
                <a:cs typeface="Arial"/>
                <a:sym typeface="Arial"/>
              </a:defRPr>
            </a:pPr>
            <a:r>
              <a:rPr i="0"/>
              <a:t>Caroll, Jane S. </a:t>
            </a:r>
            <a:r>
              <a:t>Landscape in Children's Literature, </a:t>
            </a:r>
            <a:r>
              <a:rPr i="0"/>
              <a:t>Routeldge 2011 </a:t>
            </a:r>
          </a:p>
          <a:p>
            <a:pPr marL="390048" indent="-390048" defTabSz="356615">
              <a:spcBef>
                <a:spcPts val="0"/>
              </a:spcBef>
              <a:defRPr sz="2807" i="1">
                <a:latin typeface="Arial"/>
                <a:ea typeface="Arial"/>
                <a:cs typeface="Arial"/>
                <a:sym typeface="Arial"/>
              </a:defRPr>
            </a:pPr>
            <a:r>
              <a:rPr i="0"/>
              <a:t>Louise Smith, Susan. </a:t>
            </a:r>
            <a:r>
              <a:t>The Power of Women:</a:t>
            </a:r>
            <a:r>
              <a:rPr sz="2027" b="1"/>
              <a:t> </a:t>
            </a:r>
            <a:r>
              <a:t>A Topos in Medieval Art and Literature, </a:t>
            </a:r>
            <a:r>
              <a:rPr i="0"/>
              <a:t>University of Pennsylvania Press, 1995</a:t>
            </a:r>
          </a:p>
          <a:p>
            <a:pPr marL="390048" indent="-390048" defTabSz="356615">
              <a:spcBef>
                <a:spcPts val="0"/>
              </a:spcBef>
              <a:defRPr sz="2807" i="1">
                <a:latin typeface="Arial"/>
                <a:ea typeface="Arial"/>
                <a:cs typeface="Arial"/>
                <a:sym typeface="Arial"/>
              </a:defRPr>
            </a:pPr>
            <a:r>
              <a:rPr i="0"/>
              <a:t>Salstad,</a:t>
            </a:r>
            <a:r>
              <a:t> </a:t>
            </a:r>
            <a:r>
              <a:rPr i="0"/>
              <a:t>M. Louise. </a:t>
            </a:r>
            <a:r>
              <a:t>Text as Topos in Religious Literature of the Spanish Golden Age</a:t>
            </a:r>
            <a:r>
              <a:rPr i="0"/>
              <a:t>, U.N.C. Department of Romance Languages, 1995</a:t>
            </a:r>
          </a:p>
          <a:p>
            <a:pPr marL="390048" indent="-390048" defTabSz="356615">
              <a:spcBef>
                <a:spcPts val="0"/>
              </a:spcBef>
              <a:defRPr sz="2807" i="1">
                <a:latin typeface="Arial"/>
                <a:ea typeface="Arial"/>
                <a:cs typeface="Arial"/>
                <a:sym typeface="Arial"/>
              </a:defRPr>
            </a:pPr>
            <a:r>
              <a:rPr i="0"/>
              <a:t>Sobecki, Sebastian I. </a:t>
            </a:r>
            <a:r>
              <a:t>The Sea and Medieval English Literature</a:t>
            </a:r>
            <a:r>
              <a:rPr i="0"/>
              <a:t>, 2008</a:t>
            </a:r>
          </a:p>
          <a:p>
            <a:pPr marL="390048" indent="-390048" defTabSz="356615">
              <a:spcBef>
                <a:spcPts val="0"/>
              </a:spcBef>
              <a:defRPr sz="2807" i="1">
                <a:latin typeface="Arial"/>
                <a:ea typeface="Arial"/>
                <a:cs typeface="Arial"/>
                <a:sym typeface="Arial"/>
              </a:defRPr>
            </a:pPr>
            <a:r>
              <a:rPr i="0"/>
              <a:t>Terentowicz-Fotyga, Urszula.</a:t>
            </a:r>
            <a:r>
              <a:t>Space in Literature: Method, Genre, Topos, </a:t>
            </a:r>
            <a:r>
              <a:rPr i="0"/>
              <a:t>Lang, Peter GmbH, 2018</a:t>
            </a:r>
          </a:p>
          <a:p>
            <a:pPr marL="390048" indent="-390048" defTabSz="356615">
              <a:spcBef>
                <a:spcPts val="0"/>
              </a:spcBef>
              <a:defRPr sz="2807" i="1">
                <a:latin typeface="Arial"/>
                <a:ea typeface="Arial"/>
                <a:cs typeface="Arial"/>
                <a:sym typeface="Arial"/>
              </a:defRPr>
            </a:pPr>
            <a:endParaRPr i="0"/>
          </a:p>
          <a:p>
            <a:pPr marL="0" indent="0" defTabSz="356615">
              <a:spcBef>
                <a:spcPts val="0"/>
              </a:spcBef>
              <a:buSzTx/>
              <a:buNone/>
              <a:defRPr sz="701">
                <a:solidFill>
                  <a:srgbClr val="333333"/>
                </a:solidFill>
                <a:latin typeface="Arial"/>
                <a:ea typeface="Arial"/>
                <a:cs typeface="Arial"/>
                <a:sym typeface="Arial"/>
              </a:defRPr>
            </a:pPr>
            <a:r>
              <a:t>Od autorů: Jane Suzanne Carroll</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Postmodernism/Intertextuality"/>
          <p:cNvSpPr txBox="1">
            <a:spLocks noGrp="1"/>
          </p:cNvSpPr>
          <p:nvPr>
            <p:ph type="title"/>
          </p:nvPr>
        </p:nvSpPr>
        <p:spPr>
          <a:prstGeom prst="rect">
            <a:avLst/>
          </a:prstGeom>
        </p:spPr>
        <p:txBody>
          <a:bodyPr/>
          <a:lstStyle>
            <a:lvl1pPr defTabSz="484886">
              <a:defRPr sz="6640"/>
            </a:lvl1pPr>
          </a:lstStyle>
          <a:p>
            <a:r>
              <a:t>Postmodernism/Intertextuality</a:t>
            </a:r>
          </a:p>
        </p:txBody>
      </p:sp>
      <p:sp>
        <p:nvSpPr>
          <p:cNvPr id="255" name="Palimpsest…"/>
          <p:cNvSpPr txBox="1">
            <a:spLocks noGrp="1"/>
          </p:cNvSpPr>
          <p:nvPr>
            <p:ph type="body" sz="quarter" idx="1"/>
          </p:nvPr>
        </p:nvSpPr>
        <p:spPr>
          <a:xfrm>
            <a:off x="353248" y="2025806"/>
            <a:ext cx="2815257" cy="6157209"/>
          </a:xfrm>
          <a:prstGeom prst="rect">
            <a:avLst/>
          </a:prstGeom>
        </p:spPr>
        <p:txBody>
          <a:bodyPr/>
          <a:lstStyle/>
          <a:p>
            <a:pPr marL="257175" indent="-257175" defTabSz="438150">
              <a:spcBef>
                <a:spcPts val="2400"/>
              </a:spcBef>
              <a:defRPr sz="2100"/>
            </a:pPr>
            <a:r>
              <a:t>Palimpsest</a:t>
            </a:r>
          </a:p>
          <a:p>
            <a:pPr marL="257175" indent="-257175" defTabSz="438150">
              <a:spcBef>
                <a:spcPts val="2400"/>
              </a:spcBef>
              <a:defRPr sz="2100"/>
            </a:pPr>
            <a:r>
              <a:t>Parody / satire - Appropriation (art) - traviation - juxtaposition - intertextuality</a:t>
            </a:r>
          </a:p>
          <a:p>
            <a:pPr marL="257175" indent="-257175" defTabSz="438150">
              <a:spcBef>
                <a:spcPts val="2400"/>
              </a:spcBef>
              <a:defRPr sz="2100"/>
            </a:pPr>
            <a:r>
              <a:rPr b="1"/>
              <a:t>Video</a:t>
            </a:r>
            <a:r>
              <a:t>:</a:t>
            </a:r>
          </a:p>
          <a:p>
            <a:pPr marL="257175" indent="-257175" defTabSz="438150">
              <a:spcBef>
                <a:spcPts val="2400"/>
              </a:spcBef>
              <a:defRPr sz="2100"/>
            </a:pPr>
            <a:r>
              <a:rPr u="sng">
                <a:hlinkClick r:id="rId2"/>
              </a:rPr>
              <a:t>Contemporary Art Theme: Palimpsests</a:t>
            </a:r>
          </a:p>
          <a:p>
            <a:pPr marL="257175" indent="-257175" defTabSz="438150">
              <a:spcBef>
                <a:spcPts val="2400"/>
              </a:spcBef>
              <a:defRPr sz="2100"/>
            </a:pPr>
            <a:r>
              <a:rPr u="sng">
                <a:hlinkClick r:id="rId3"/>
              </a:rPr>
              <a:t>The Meaning of Appropriation in Art</a:t>
            </a:r>
          </a:p>
          <a:p>
            <a:pPr marL="257175" indent="-257175" defTabSz="438150">
              <a:spcBef>
                <a:spcPts val="2400"/>
              </a:spcBef>
              <a:defRPr sz="2100"/>
            </a:pPr>
            <a:r>
              <a:rPr u="sng">
                <a:hlinkClick r:id="rId4"/>
              </a:rPr>
              <a:t>WHAT IS INTERTEXTUALITY?</a:t>
            </a:r>
          </a:p>
        </p:txBody>
      </p:sp>
      <p:pic>
        <p:nvPicPr>
          <p:cNvPr id="256" name="pasted-image.tiff" descr="pasted-image.tiff"/>
          <p:cNvPicPr>
            <a:picLocks noChangeAspect="1"/>
          </p:cNvPicPr>
          <p:nvPr/>
        </p:nvPicPr>
        <p:blipFill>
          <a:blip r:embed="rId5">
            <a:extLst/>
          </a:blip>
          <a:stretch>
            <a:fillRect/>
          </a:stretch>
        </p:blipFill>
        <p:spPr>
          <a:xfrm>
            <a:off x="7217408" y="2063969"/>
            <a:ext cx="4985441" cy="3546096"/>
          </a:xfrm>
          <a:prstGeom prst="rect">
            <a:avLst/>
          </a:prstGeom>
          <a:ln w="12700">
            <a:miter lim="400000"/>
          </a:ln>
        </p:spPr>
      </p:pic>
      <p:pic>
        <p:nvPicPr>
          <p:cNvPr id="257" name="pasted-image.tiff" descr="pasted-image.tiff"/>
          <p:cNvPicPr>
            <a:picLocks noChangeAspect="1"/>
          </p:cNvPicPr>
          <p:nvPr/>
        </p:nvPicPr>
        <p:blipFill>
          <a:blip r:embed="rId6">
            <a:extLst/>
          </a:blip>
          <a:stretch>
            <a:fillRect/>
          </a:stretch>
        </p:blipFill>
        <p:spPr>
          <a:xfrm>
            <a:off x="7211530" y="5702515"/>
            <a:ext cx="4997197" cy="4083647"/>
          </a:xfrm>
          <a:prstGeom prst="rect">
            <a:avLst/>
          </a:prstGeom>
          <a:ln w="12700">
            <a:miter lim="400000"/>
          </a:ln>
        </p:spPr>
      </p:pic>
      <p:pic>
        <p:nvPicPr>
          <p:cNvPr id="258" name="pasted-image.tiff" descr="pasted-image.tiff"/>
          <p:cNvPicPr>
            <a:picLocks noChangeAspect="1"/>
          </p:cNvPicPr>
          <p:nvPr/>
        </p:nvPicPr>
        <p:blipFill>
          <a:blip r:embed="rId7">
            <a:extLst/>
          </a:blip>
          <a:stretch>
            <a:fillRect/>
          </a:stretch>
        </p:blipFill>
        <p:spPr>
          <a:xfrm>
            <a:off x="3560987" y="2013815"/>
            <a:ext cx="2430937" cy="3646404"/>
          </a:xfrm>
          <a:prstGeom prst="rect">
            <a:avLst/>
          </a:prstGeom>
          <a:ln w="12700">
            <a:miter lim="400000"/>
          </a:ln>
        </p:spPr>
      </p:pic>
      <p:pic>
        <p:nvPicPr>
          <p:cNvPr id="259" name="pasted-image.tiff" descr="pasted-image.tiff"/>
          <p:cNvPicPr>
            <a:picLocks noChangeAspect="1"/>
          </p:cNvPicPr>
          <p:nvPr/>
        </p:nvPicPr>
        <p:blipFill>
          <a:blip r:embed="rId8">
            <a:extLst/>
          </a:blip>
          <a:stretch>
            <a:fillRect/>
          </a:stretch>
        </p:blipFill>
        <p:spPr>
          <a:xfrm>
            <a:off x="3543235" y="5797849"/>
            <a:ext cx="2430936" cy="3653046"/>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Bibliography"/>
          <p:cNvSpPr txBox="1">
            <a:spLocks noGrp="1"/>
          </p:cNvSpPr>
          <p:nvPr>
            <p:ph type="title"/>
          </p:nvPr>
        </p:nvSpPr>
        <p:spPr>
          <a:xfrm>
            <a:off x="952500" y="254000"/>
            <a:ext cx="11099800" cy="1286040"/>
          </a:xfrm>
          <a:prstGeom prst="rect">
            <a:avLst/>
          </a:prstGeom>
        </p:spPr>
        <p:txBody>
          <a:bodyPr>
            <a:normAutofit fontScale="90000"/>
          </a:bodyPr>
          <a:lstStyle>
            <a:lvl1pPr defTabSz="572516">
              <a:defRPr sz="7840"/>
            </a:lvl1pPr>
          </a:lstStyle>
          <a:p>
            <a:r>
              <a:t>Bibliography</a:t>
            </a:r>
          </a:p>
        </p:txBody>
      </p:sp>
      <p:sp>
        <p:nvSpPr>
          <p:cNvPr id="129" name="Bazerman, Charles (1995). The Informed Writer: Using Sources in the Disciplines. 5th ed. Houghton Mifflin.…"/>
          <p:cNvSpPr txBox="1">
            <a:spLocks noGrp="1"/>
          </p:cNvSpPr>
          <p:nvPr>
            <p:ph type="body" idx="1"/>
          </p:nvPr>
        </p:nvSpPr>
        <p:spPr>
          <a:prstGeom prst="rect">
            <a:avLst/>
          </a:prstGeom>
        </p:spPr>
        <p:txBody>
          <a:bodyPr>
            <a:normAutofit lnSpcReduction="10000"/>
          </a:bodyPr>
          <a:lstStyle/>
          <a:p>
            <a:pPr marL="334946" indent="-325040" defTabSz="292227">
              <a:spcBef>
                <a:spcPts val="300"/>
              </a:spcBef>
              <a:defRPr sz="2340" i="1">
                <a:latin typeface="Arial"/>
                <a:ea typeface="Arial"/>
                <a:cs typeface="Arial"/>
                <a:sym typeface="Arial"/>
              </a:defRPr>
            </a:pPr>
            <a:r>
              <a:rPr i="0"/>
              <a:t>Bazerman, Charles (1995). </a:t>
            </a:r>
            <a:r>
              <a:t>The Informed Writer: Using Sources in the Disciplines</a:t>
            </a:r>
            <a:r>
              <a:rPr i="0"/>
              <a:t>. 5th ed. Houghton Mifflin.</a:t>
            </a:r>
          </a:p>
          <a:p>
            <a:pPr marL="334946" indent="-325040" defTabSz="292227">
              <a:spcBef>
                <a:spcPts val="300"/>
              </a:spcBef>
              <a:defRPr sz="2340" i="1">
                <a:latin typeface="Arial"/>
                <a:ea typeface="Arial"/>
                <a:cs typeface="Arial"/>
                <a:sym typeface="Arial"/>
              </a:defRPr>
            </a:pPr>
            <a:r>
              <a:rPr i="0"/>
              <a:t>Beecher-Monas, Erica (2007). </a:t>
            </a:r>
            <a:r>
              <a:t>Evaluating scientific evidence : an interdisciplinary framework for intellectual due process</a:t>
            </a:r>
            <a:r>
              <a:rPr i="0"/>
              <a:t>. Cambridge; New York: Cambridge University Press.</a:t>
            </a:r>
          </a:p>
          <a:p>
            <a:pPr marL="334946" indent="-325040" defTabSz="292227">
              <a:spcBef>
                <a:spcPts val="300"/>
              </a:spcBef>
              <a:defRPr sz="2340">
                <a:latin typeface="Arial"/>
                <a:ea typeface="Arial"/>
                <a:cs typeface="Arial"/>
                <a:sym typeface="Arial"/>
              </a:defRPr>
            </a:pPr>
            <a:r>
              <a:t>Brundage, Anthony (2007).  </a:t>
            </a:r>
            <a:r>
              <a:rPr i="1"/>
              <a:t>Going to the Sources: A Guide to Historical Research and Writing, 4th Ed</a:t>
            </a:r>
            <a:r>
              <a:t>. Wheeling, Illinois: Harlan Davidson, Inc. (3rd edition, 1989 cited in text above).</a:t>
            </a:r>
          </a:p>
          <a:p>
            <a:pPr marL="334946" indent="-325040" defTabSz="292227">
              <a:spcBef>
                <a:spcPts val="300"/>
              </a:spcBef>
              <a:defRPr sz="2340">
                <a:latin typeface="Arial"/>
                <a:ea typeface="Arial"/>
                <a:cs typeface="Arial"/>
                <a:sym typeface="Arial"/>
              </a:defRPr>
            </a:pPr>
            <a:r>
              <a:t>Fritch, J. W., &amp; Cromwell, R. L. (2001). Evaluating Internet resources: Identity, affiliation, and cognitive authority in a networked world. </a:t>
            </a:r>
            <a:r>
              <a:rPr i="1"/>
              <a:t>Journal of the American Society for Information Science and Technology, 52</a:t>
            </a:r>
            <a:r>
              <a:t>, 499–507.</a:t>
            </a:r>
          </a:p>
          <a:p>
            <a:pPr marL="334946" indent="-325040" defTabSz="292227">
              <a:spcBef>
                <a:spcPts val="300"/>
              </a:spcBef>
              <a:defRPr sz="2340" i="1">
                <a:latin typeface="Arial"/>
                <a:ea typeface="Arial"/>
                <a:cs typeface="Arial"/>
                <a:sym typeface="Arial"/>
              </a:defRPr>
            </a:pPr>
            <a:r>
              <a:rPr i="0"/>
              <a:t>Howell, Martha &amp; Prevenier, Walter (2001). </a:t>
            </a:r>
            <a:r>
              <a:t>From Reliable Sources: An Introduction to Historical Methods</a:t>
            </a:r>
            <a:r>
              <a:rPr i="0"/>
              <a:t>. Ithaca: Cornell University Press. </a:t>
            </a:r>
          </a:p>
          <a:p>
            <a:pPr marL="325040" indent="-325040" defTabSz="292227">
              <a:spcBef>
                <a:spcPts val="300"/>
              </a:spcBef>
              <a:defRPr sz="2340">
                <a:latin typeface="Arial"/>
                <a:ea typeface="Arial"/>
                <a:cs typeface="Arial"/>
                <a:sym typeface="Arial"/>
              </a:defRPr>
            </a:pPr>
            <a:r>
              <a:t>Müller, Philipp (2009). Understanding history: Hermeneutics and source-criticism in historical scholarship. IN: Dobson, Miriam &amp; Ziemann, Benjamin (eds): </a:t>
            </a:r>
            <a:r>
              <a:rPr i="1"/>
              <a:t>Reading primary sources. The interpretation of texts from nineteenth and twentieth-century history</a:t>
            </a:r>
            <a:r>
              <a:t>. London: Routledge (pp. 21–36).</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asted-image.tiff" descr="pasted-image.tiff"/>
          <p:cNvPicPr>
            <a:picLocks noChangeAspect="1"/>
          </p:cNvPicPr>
          <p:nvPr/>
        </p:nvPicPr>
        <p:blipFill>
          <a:blip r:embed="rId2">
            <a:extLst/>
          </a:blip>
          <a:stretch>
            <a:fillRect/>
          </a:stretch>
        </p:blipFill>
        <p:spPr>
          <a:xfrm>
            <a:off x="31201" y="34016"/>
            <a:ext cx="5677739" cy="4446823"/>
          </a:xfrm>
          <a:prstGeom prst="rect">
            <a:avLst/>
          </a:prstGeom>
          <a:ln w="12700">
            <a:miter lim="400000"/>
          </a:ln>
        </p:spPr>
      </p:pic>
      <p:pic>
        <p:nvPicPr>
          <p:cNvPr id="262" name="pasted-image.tiff" descr="pasted-image.tiff"/>
          <p:cNvPicPr>
            <a:picLocks noChangeAspect="1"/>
          </p:cNvPicPr>
          <p:nvPr/>
        </p:nvPicPr>
        <p:blipFill>
          <a:blip r:embed="rId3">
            <a:extLst/>
          </a:blip>
          <a:stretch>
            <a:fillRect/>
          </a:stretch>
        </p:blipFill>
        <p:spPr>
          <a:xfrm>
            <a:off x="3327400" y="2336800"/>
            <a:ext cx="6350000" cy="5080000"/>
          </a:xfrm>
          <a:prstGeom prst="rect">
            <a:avLst/>
          </a:prstGeom>
          <a:ln w="12700">
            <a:miter lim="400000"/>
          </a:ln>
        </p:spPr>
      </p:pic>
      <p:pic>
        <p:nvPicPr>
          <p:cNvPr id="263" name="pasted-image.tiff" descr="pasted-image.tiff"/>
          <p:cNvPicPr>
            <a:picLocks noChangeAspect="1"/>
          </p:cNvPicPr>
          <p:nvPr/>
        </p:nvPicPr>
        <p:blipFill>
          <a:blip r:embed="rId4">
            <a:extLst/>
          </a:blip>
          <a:stretch>
            <a:fillRect/>
          </a:stretch>
        </p:blipFill>
        <p:spPr>
          <a:xfrm>
            <a:off x="8553450" y="4110486"/>
            <a:ext cx="4482077" cy="5655618"/>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Dr. Robert J. Belton, Art History: A Preliminary Handbook, The University of British Columbia."/>
          <p:cNvSpPr txBox="1">
            <a:spLocks noGrp="1"/>
          </p:cNvSpPr>
          <p:nvPr>
            <p:ph type="body" idx="13"/>
          </p:nvPr>
        </p:nvSpPr>
        <p:spPr>
          <a:xfrm>
            <a:off x="1270000" y="6362700"/>
            <a:ext cx="10464800" cy="829666"/>
          </a:xfrm>
          <a:prstGeom prst="rect">
            <a:avLst/>
          </a:prstGeom>
        </p:spPr>
        <p:txBody>
          <a:bodyPr/>
          <a:lstStyle/>
          <a:p>
            <a:r>
              <a:t>–Dr. Robert J. Belton, Art History: A Preliminary Handbook, The University of British Columbia.</a:t>
            </a:r>
          </a:p>
        </p:txBody>
      </p:sp>
      <p:sp>
        <p:nvSpPr>
          <p:cNvPr id="266" name="„Parody: mimicking the appearance and/or manner of something or someone, but with a twist for comic effect or critical comment, as in Saturday Night Live’s political satires.“"/>
          <p:cNvSpPr txBox="1">
            <a:spLocks noGrp="1"/>
          </p:cNvSpPr>
          <p:nvPr>
            <p:ph type="body" idx="14"/>
          </p:nvPr>
        </p:nvSpPr>
        <p:spPr>
          <a:xfrm>
            <a:off x="1270000" y="3527549"/>
            <a:ext cx="10464800" cy="2171875"/>
          </a:xfrm>
          <a:prstGeom prst="rect">
            <a:avLst/>
          </a:prstGeom>
        </p:spPr>
        <p:txBody>
          <a:bodyPr/>
          <a:lstStyle/>
          <a:p>
            <a:r>
              <a:t>„Parody: mimicking the appearance and/or manner of something or someone, but with a twist for comic effect or critical comment, as in Saturday Night Live’s political satires.“ </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pasted-image.tiff" descr="pasted-image.tiff"/>
          <p:cNvPicPr>
            <a:picLocks noChangeAspect="1"/>
          </p:cNvPicPr>
          <p:nvPr/>
        </p:nvPicPr>
        <p:blipFill>
          <a:blip r:embed="rId2">
            <a:extLst/>
          </a:blip>
          <a:stretch>
            <a:fillRect/>
          </a:stretch>
        </p:blipFill>
        <p:spPr>
          <a:xfrm>
            <a:off x="1043842" y="1701800"/>
            <a:ext cx="4432301" cy="6350000"/>
          </a:xfrm>
          <a:prstGeom prst="rect">
            <a:avLst/>
          </a:prstGeom>
          <a:ln w="12700">
            <a:miter lim="400000"/>
          </a:ln>
        </p:spPr>
      </p:pic>
      <p:pic>
        <p:nvPicPr>
          <p:cNvPr id="269" name="pasted-image.tiff" descr="pasted-image.tiff"/>
          <p:cNvPicPr>
            <a:picLocks noChangeAspect="1"/>
          </p:cNvPicPr>
          <p:nvPr/>
        </p:nvPicPr>
        <p:blipFill>
          <a:blip r:embed="rId3">
            <a:extLst/>
          </a:blip>
          <a:stretch>
            <a:fillRect/>
          </a:stretch>
        </p:blipFill>
        <p:spPr>
          <a:xfrm>
            <a:off x="7074706" y="1701800"/>
            <a:ext cx="4470401" cy="63500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Bibliography"/>
          <p:cNvSpPr txBox="1">
            <a:spLocks noGrp="1"/>
          </p:cNvSpPr>
          <p:nvPr>
            <p:ph type="title"/>
          </p:nvPr>
        </p:nvSpPr>
        <p:spPr>
          <a:xfrm>
            <a:off x="952500" y="491131"/>
            <a:ext cx="11099800" cy="2159001"/>
          </a:xfrm>
          <a:prstGeom prst="rect">
            <a:avLst/>
          </a:prstGeom>
        </p:spPr>
        <p:txBody>
          <a:bodyPr/>
          <a:lstStyle/>
          <a:p>
            <a:r>
              <a:t>Bibliography</a:t>
            </a:r>
          </a:p>
        </p:txBody>
      </p:sp>
      <p:sp>
        <p:nvSpPr>
          <p:cNvPr id="272" name="ASHCROFT, Bill, Gareth GRIFFITHS, and Helen TIFFIN, eds. The post-colonial Studies Reader. New York and London: Routledge, 1995.…"/>
          <p:cNvSpPr txBox="1">
            <a:spLocks noGrp="1"/>
          </p:cNvSpPr>
          <p:nvPr>
            <p:ph type="body" idx="1"/>
          </p:nvPr>
        </p:nvSpPr>
        <p:spPr>
          <a:prstGeom prst="rect">
            <a:avLst/>
          </a:prstGeom>
        </p:spPr>
        <p:txBody>
          <a:bodyPr>
            <a:normAutofit lnSpcReduction="10000"/>
          </a:bodyPr>
          <a:lstStyle/>
          <a:p>
            <a:pPr marL="340042" indent="-340042" defTabSz="310895">
              <a:spcBef>
                <a:spcPts val="0"/>
              </a:spcBef>
              <a:defRPr sz="2448">
                <a:latin typeface="Arial"/>
                <a:ea typeface="Arial"/>
                <a:cs typeface="Arial"/>
                <a:sym typeface="Arial"/>
              </a:defRPr>
            </a:pPr>
            <a:r>
              <a:t>ASHCROFT, Bill, Gareth GRIFFITHS, and Helen TIFFIN, eds. </a:t>
            </a:r>
            <a:r>
              <a:rPr i="1"/>
              <a:t>The post-colonial Studies Reader.</a:t>
            </a:r>
            <a:r>
              <a:t> New York and London: Routledge, 1995.</a:t>
            </a:r>
          </a:p>
          <a:p>
            <a:pPr marL="340042" indent="-340042" defTabSz="310895">
              <a:spcBef>
                <a:spcPts val="0"/>
              </a:spcBef>
              <a:defRPr sz="2448">
                <a:latin typeface="Arial"/>
                <a:ea typeface="Arial"/>
                <a:cs typeface="Arial"/>
                <a:sym typeface="Arial"/>
              </a:defRPr>
            </a:pPr>
            <a:r>
              <a:t>HALL, Stuart, ed. C</a:t>
            </a:r>
            <a:r>
              <a:rPr i="1"/>
              <a:t>ulture, Media, language: Working Papers in Cultural Studies</a:t>
            </a:r>
            <a:r>
              <a:t>, 1997</a:t>
            </a:r>
            <a:r>
              <a:rPr sz="408"/>
              <a:t>2</a:t>
            </a:r>
            <a:r>
              <a:t>-79. London: Hutehinson, 1980.</a:t>
            </a:r>
          </a:p>
          <a:p>
            <a:pPr marL="340042" indent="-340042" defTabSz="310895">
              <a:spcBef>
                <a:spcPts val="0"/>
              </a:spcBef>
              <a:defRPr sz="2448">
                <a:latin typeface="Arial"/>
                <a:ea typeface="Arial"/>
                <a:cs typeface="Arial"/>
                <a:sym typeface="Arial"/>
              </a:defRPr>
            </a:pPr>
            <a:r>
              <a:t>HALL, Stuart and Jessica EVANS, eds., Visual Cu ltu re: The Reader. London: Sage, 1999.</a:t>
            </a:r>
          </a:p>
          <a:p>
            <a:pPr marL="340042" indent="-340042" defTabSz="310895">
              <a:spcBef>
                <a:spcPts val="0"/>
              </a:spcBef>
              <a:defRPr sz="2448">
                <a:latin typeface="Arial"/>
                <a:ea typeface="Arial"/>
                <a:cs typeface="Arial"/>
                <a:sym typeface="Arial"/>
              </a:defRPr>
            </a:pPr>
            <a:r>
              <a:t>REBBELMUND, Romana. </a:t>
            </a:r>
            <a:r>
              <a:rPr i="1"/>
              <a:t>Appropriation Art: die Kopie als Kunstform im 20</a:t>
            </a:r>
            <a:r>
              <a:t>. Jahrhundert. Frankfurt am Main: Peter Lang, 1999. 246 s.</a:t>
            </a:r>
          </a:p>
          <a:p>
            <a:pPr marL="340042" indent="-340042" defTabSz="310895">
              <a:spcBef>
                <a:spcPts val="0"/>
              </a:spcBef>
              <a:defRPr sz="2448">
                <a:latin typeface="Arial"/>
                <a:ea typeface="Arial"/>
                <a:cs typeface="Arial"/>
                <a:sym typeface="Arial"/>
              </a:defRPr>
            </a:pPr>
            <a:r>
              <a:t>SAID, Edward W. </a:t>
            </a:r>
            <a:r>
              <a:rPr i="1"/>
              <a:t>Orientalism</a:t>
            </a:r>
            <a:r>
              <a:t>. New York: Random House, 1979.</a:t>
            </a:r>
          </a:p>
          <a:p>
            <a:pPr marL="340042" indent="-340042" defTabSz="310895">
              <a:spcBef>
                <a:spcPts val="0"/>
              </a:spcBef>
              <a:defRPr sz="2448" i="1">
                <a:latin typeface="Arial"/>
                <a:ea typeface="Arial"/>
                <a:cs typeface="Arial"/>
                <a:sym typeface="Arial"/>
              </a:defRPr>
            </a:pPr>
            <a:r>
              <a:rPr i="0"/>
              <a:t>SCHNEIDER, Arnd. </a:t>
            </a:r>
            <a:r>
              <a:t>Appropriation as practice: art and identity in Argentina</a:t>
            </a:r>
            <a:r>
              <a:rPr i="0"/>
              <a:t> [online]. 1st ed. New York: Palgrave Macmillan, 2006. </a:t>
            </a:r>
          </a:p>
          <a:p>
            <a:pPr marL="340042" indent="-340042" defTabSz="310895">
              <a:spcBef>
                <a:spcPts val="0"/>
              </a:spcBef>
              <a:defRPr sz="2448" i="1">
                <a:latin typeface="Arial"/>
                <a:ea typeface="Arial"/>
                <a:cs typeface="Arial"/>
                <a:sym typeface="Arial"/>
              </a:defRPr>
            </a:pPr>
            <a:r>
              <a:rPr i="0"/>
              <a:t>TAYLOR, Victor E., ed. a WINQUIST, Charles E., ed. </a:t>
            </a:r>
            <a:r>
              <a:t>Postmodernism: critical concepts. Vol. 1, Foundational Essays</a:t>
            </a:r>
            <a:r>
              <a:rPr i="0"/>
              <a:t>. 1st pub. London: Routledge, 1998.</a:t>
            </a:r>
          </a:p>
          <a:p>
            <a:pPr marL="340042" indent="-340042" defTabSz="310895">
              <a:spcBef>
                <a:spcPts val="0"/>
              </a:spcBef>
              <a:defRPr sz="2448" i="1">
                <a:latin typeface="Arial"/>
                <a:ea typeface="Arial"/>
                <a:cs typeface="Arial"/>
                <a:sym typeface="Arial"/>
              </a:defRPr>
            </a:pPr>
            <a:r>
              <a:rPr i="0"/>
              <a:t>WELCHMAN, John C. </a:t>
            </a:r>
            <a:r>
              <a:t>Art after appropriation: essays on art in the 1990s</a:t>
            </a:r>
            <a:r>
              <a:rPr i="0"/>
              <a:t> [online]. New York: Routledge, 2003.</a:t>
            </a:r>
          </a:p>
          <a:p>
            <a:pPr marL="340042" indent="-340042" defTabSz="310895">
              <a:spcBef>
                <a:spcPts val="0"/>
              </a:spcBef>
              <a:defRPr sz="2448">
                <a:latin typeface="Arial"/>
                <a:ea typeface="Arial"/>
                <a:cs typeface="Arial"/>
                <a:sym typeface="Arial"/>
              </a:defRPr>
            </a:pPr>
            <a:r>
              <a:t>WILLIAMS, Raymond. Culture and Society, 1780-1950. Harmondsworth: Penguin, 1963</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Obrázek" descr="Obrázek"/>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275" name="And other perspectives"/>
          <p:cNvSpPr txBox="1">
            <a:spLocks noGrp="1"/>
          </p:cNvSpPr>
          <p:nvPr>
            <p:ph type="title"/>
          </p:nvPr>
        </p:nvSpPr>
        <p:spPr>
          <a:prstGeom prst="rect">
            <a:avLst/>
          </a:prstGeom>
        </p:spPr>
        <p:txBody>
          <a:bodyPr/>
          <a:lstStyle/>
          <a:p>
            <a:r>
              <a:t>And other perspectives</a:t>
            </a:r>
          </a:p>
        </p:txBody>
      </p:sp>
      <p:sp>
        <p:nvSpPr>
          <p:cNvPr id="276" name="Cultural transfers (Michel Espagne): migration of stereotypes, circulation of art and forms (art markets, patterns of influence)…"/>
          <p:cNvSpPr txBox="1">
            <a:spLocks noGrp="1"/>
          </p:cNvSpPr>
          <p:nvPr>
            <p:ph type="body" sz="half" idx="1"/>
          </p:nvPr>
        </p:nvSpPr>
        <p:spPr>
          <a:prstGeom prst="rect">
            <a:avLst/>
          </a:prstGeom>
        </p:spPr>
        <p:txBody>
          <a:bodyPr/>
          <a:lstStyle/>
          <a:p>
            <a:pPr marL="264032" indent="-264032" defTabSz="449833">
              <a:spcBef>
                <a:spcPts val="2400"/>
              </a:spcBef>
              <a:defRPr sz="2156"/>
            </a:pPr>
            <a:r>
              <a:rPr b="1"/>
              <a:t>Cultural transfers</a:t>
            </a:r>
            <a:r>
              <a:t> (Michel Espagne): migration of stereotypes, circulation of art and forms (art markets, patterns of influence)</a:t>
            </a:r>
          </a:p>
          <a:p>
            <a:pPr marL="264032" indent="-264032" defTabSz="449833">
              <a:spcBef>
                <a:spcPts val="2400"/>
              </a:spcBef>
              <a:defRPr sz="2156"/>
            </a:pPr>
            <a:r>
              <a:t>Readings:</a:t>
            </a:r>
          </a:p>
          <a:p>
            <a:pPr marL="528065" lvl="1" indent="-264032" defTabSz="449833">
              <a:spcBef>
                <a:spcPts val="2400"/>
              </a:spcBef>
              <a:defRPr sz="2156"/>
            </a:pPr>
            <a:r>
              <a:rPr u="sng">
                <a:hlinkClick r:id="rId3"/>
              </a:rPr>
              <a:t>Cultural Transfer: An Introduction</a:t>
            </a:r>
          </a:p>
          <a:p>
            <a:pPr marL="264032" indent="-264032" defTabSz="449833">
              <a:spcBef>
                <a:spcPts val="2400"/>
              </a:spcBef>
              <a:defRPr sz="2156"/>
            </a:pPr>
            <a:r>
              <a:t>Globalization, Identity and Migration</a:t>
            </a:r>
          </a:p>
          <a:p>
            <a:pPr marL="264032" indent="-264032" defTabSz="449833">
              <a:spcBef>
                <a:spcPts val="2400"/>
              </a:spcBef>
              <a:defRPr sz="2156"/>
            </a:pPr>
            <a:r>
              <a:t>Video:</a:t>
            </a:r>
          </a:p>
          <a:p>
            <a:pPr marL="528065" lvl="1" indent="-264032" defTabSz="449833">
              <a:spcBef>
                <a:spcPts val="2400"/>
              </a:spcBef>
              <a:defRPr sz="2156"/>
            </a:pPr>
            <a:r>
              <a:rPr u="sng">
                <a:hlinkClick r:id="rId4"/>
              </a:rPr>
              <a:t>Art and Globalisation 4: Migration</a:t>
            </a:r>
          </a:p>
          <a:p>
            <a:pPr marL="528065" lvl="1" indent="-264032" defTabSz="449833">
              <a:spcBef>
                <a:spcPts val="2400"/>
              </a:spcBef>
              <a:defRPr sz="2156"/>
            </a:pPr>
            <a:r>
              <a:rPr u="sng">
                <a:hlinkClick r:id="rId5"/>
              </a:rPr>
              <a:t>Contemporary Art of Today: Migration</a:t>
            </a:r>
          </a:p>
          <a:p>
            <a:pPr marL="528065" lvl="1" indent="-264032" defTabSz="449833">
              <a:spcBef>
                <a:spcPts val="2400"/>
              </a:spcBef>
              <a:defRPr sz="2156"/>
            </a:pPr>
            <a:r>
              <a:rPr u="sng">
                <a:hlinkClick r:id="rId6"/>
              </a:rPr>
              <a:t>Art about Migration</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Bibliography"/>
          <p:cNvSpPr txBox="1">
            <a:spLocks noGrp="1"/>
          </p:cNvSpPr>
          <p:nvPr>
            <p:ph type="title"/>
          </p:nvPr>
        </p:nvSpPr>
        <p:spPr>
          <a:xfrm>
            <a:off x="952500" y="491131"/>
            <a:ext cx="11099800" cy="2159001"/>
          </a:xfrm>
          <a:prstGeom prst="rect">
            <a:avLst/>
          </a:prstGeom>
        </p:spPr>
        <p:txBody>
          <a:bodyPr/>
          <a:lstStyle/>
          <a:p>
            <a:r>
              <a:t>Bibliography</a:t>
            </a:r>
          </a:p>
        </p:txBody>
      </p:sp>
      <p:sp>
        <p:nvSpPr>
          <p:cNvPr id="279" name="Essays in migratory aesthetics: cultural practices between migration and art-making [online]. Amsterdam: Rodopi, 2007.…"/>
          <p:cNvSpPr txBox="1">
            <a:spLocks noGrp="1"/>
          </p:cNvSpPr>
          <p:nvPr>
            <p:ph type="body" idx="1"/>
          </p:nvPr>
        </p:nvSpPr>
        <p:spPr>
          <a:prstGeom prst="rect">
            <a:avLst/>
          </a:prstGeom>
        </p:spPr>
        <p:txBody>
          <a:bodyPr>
            <a:normAutofit lnSpcReduction="10000"/>
          </a:bodyPr>
          <a:lstStyle/>
          <a:p>
            <a:pPr marL="475059" indent="-475059" defTabSz="434340">
              <a:spcBef>
                <a:spcPts val="0"/>
              </a:spcBef>
              <a:defRPr sz="3420" i="1">
                <a:latin typeface="Arial"/>
                <a:ea typeface="Arial"/>
                <a:cs typeface="Arial"/>
                <a:sym typeface="Arial"/>
              </a:defRPr>
            </a:pPr>
            <a:r>
              <a:t>Essays in migratory aesthetics: cultural practices between migration and art-making</a:t>
            </a:r>
            <a:r>
              <a:rPr i="0"/>
              <a:t> [online]. Amsterdam: Rodopi, 2007.</a:t>
            </a:r>
          </a:p>
          <a:p>
            <a:pPr marL="475059" indent="-475059" defTabSz="434340">
              <a:spcBef>
                <a:spcPts val="0"/>
              </a:spcBef>
              <a:defRPr sz="3420" i="1">
                <a:latin typeface="Arial"/>
                <a:ea typeface="Arial"/>
                <a:cs typeface="Arial"/>
                <a:sym typeface="Arial"/>
              </a:defRPr>
            </a:pPr>
            <a:r>
              <a:rPr i="0"/>
              <a:t>Michel ESPAGNE – Michael WERNER (edd.), </a:t>
            </a:r>
            <a:r>
              <a:t>Transferts: Les Relations interculturelles dans l’espace franco-allemand (XVIII</a:t>
            </a:r>
            <a:r>
              <a:rPr baseline="31999"/>
              <a:t>e</a:t>
            </a:r>
            <a:r>
              <a:t> et XIX</a:t>
            </a:r>
            <a:r>
              <a:rPr baseline="31999"/>
              <a:t>e</a:t>
            </a:r>
            <a:r>
              <a:t> siècle)</a:t>
            </a:r>
            <a:r>
              <a:rPr i="0"/>
              <a:t>, Paris 1988</a:t>
            </a:r>
          </a:p>
          <a:p>
            <a:pPr marL="475059" indent="-475059" defTabSz="434340">
              <a:spcBef>
                <a:spcPts val="0"/>
              </a:spcBef>
              <a:defRPr sz="3420" i="1">
                <a:latin typeface="Arial"/>
                <a:ea typeface="Arial"/>
                <a:cs typeface="Arial"/>
                <a:sym typeface="Arial"/>
              </a:defRPr>
            </a:pPr>
            <a:r>
              <a:t>SCHOLTEN, Frits, ed., WOODALL, Joanna, ed. a MEIJERS, Dulcia, ed. Art and migration: Netherlandish artists on the move, 1400-1750. Leiden: Brill, 2014. 383 stran. Netherlands yearbook for history of art = Nederlands kunsthistorisch jaarboek, volume 63, 2013</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Terry Barrett, Criticizing Art: Understanding the Contemporary"/>
          <p:cNvSpPr txBox="1">
            <a:spLocks noGrp="1"/>
          </p:cNvSpPr>
          <p:nvPr>
            <p:ph type="body" idx="13"/>
          </p:nvPr>
        </p:nvSpPr>
        <p:spPr>
          <a:prstGeom prst="rect">
            <a:avLst/>
          </a:prstGeom>
        </p:spPr>
        <p:txBody>
          <a:bodyPr/>
          <a:lstStyle/>
          <a:p>
            <a:r>
              <a:t>–Terry Barrett, Criticizing Art: Understanding the Contemporary</a:t>
            </a:r>
          </a:p>
        </p:txBody>
      </p:sp>
      <p:sp>
        <p:nvSpPr>
          <p:cNvPr id="282" name="„There can be different, competing, and contradictory interpretations of the same artwork.”"/>
          <p:cNvSpPr txBox="1">
            <a:spLocks noGrp="1"/>
          </p:cNvSpPr>
          <p:nvPr>
            <p:ph type="body" idx="14"/>
          </p:nvPr>
        </p:nvSpPr>
        <p:spPr>
          <a:xfrm>
            <a:off x="1270000" y="4048249"/>
            <a:ext cx="10464800" cy="1130476"/>
          </a:xfrm>
          <a:prstGeom prst="rect">
            <a:avLst/>
          </a:prstGeom>
        </p:spPr>
        <p:txBody>
          <a:bodyPr/>
          <a:lstStyle/>
          <a:p>
            <a:r>
              <a:t>„There can be different, competing, and contradictory interpretations of the same artwork.”</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Formalism…"/>
          <p:cNvSpPr txBox="1">
            <a:spLocks noGrp="1"/>
          </p:cNvSpPr>
          <p:nvPr>
            <p:ph type="body" idx="1"/>
          </p:nvPr>
        </p:nvSpPr>
        <p:spPr>
          <a:xfrm>
            <a:off x="952500" y="174728"/>
            <a:ext cx="11099800" cy="9404144"/>
          </a:xfrm>
          <a:prstGeom prst="rect">
            <a:avLst/>
          </a:prstGeom>
        </p:spPr>
        <p:txBody>
          <a:bodyPr/>
          <a:lstStyle/>
          <a:p>
            <a:pPr marL="297815" indent="-297815" defTabSz="391414">
              <a:spcBef>
                <a:spcPts val="2800"/>
              </a:spcBef>
              <a:defRPr sz="2144"/>
            </a:pPr>
            <a:endParaRPr/>
          </a:p>
          <a:p>
            <a:pPr marL="297815" indent="-297815" defTabSz="391414">
              <a:spcBef>
                <a:spcPts val="2800"/>
              </a:spcBef>
              <a:defRPr sz="2144"/>
            </a:pPr>
            <a:r>
              <a:t>Formalism</a:t>
            </a:r>
          </a:p>
          <a:p>
            <a:pPr marL="297815" indent="-297815" defTabSz="391414">
              <a:spcBef>
                <a:spcPts val="2800"/>
              </a:spcBef>
              <a:defRPr sz="2144"/>
            </a:pPr>
            <a:r>
              <a:t>Biography</a:t>
            </a:r>
          </a:p>
          <a:p>
            <a:pPr marL="297815" indent="-297815" defTabSz="391414">
              <a:spcBef>
                <a:spcPts val="2800"/>
              </a:spcBef>
              <a:defRPr sz="2144"/>
            </a:pPr>
            <a:r>
              <a:t>Semiotics</a:t>
            </a:r>
          </a:p>
          <a:p>
            <a:pPr marL="595630" lvl="1" indent="-297815" defTabSz="391414">
              <a:spcBef>
                <a:spcPts val="2800"/>
              </a:spcBef>
              <a:defRPr sz="2144"/>
            </a:pPr>
            <a:r>
              <a:t>Iconography and Iconology</a:t>
            </a:r>
          </a:p>
          <a:p>
            <a:pPr marL="297815" indent="-297815" defTabSz="391414">
              <a:spcBef>
                <a:spcPts val="2800"/>
              </a:spcBef>
              <a:defRPr sz="2144" b="1"/>
            </a:pPr>
            <a:r>
              <a:t>Critical approaches - Social art historical methods</a:t>
            </a:r>
          </a:p>
          <a:p>
            <a:pPr marL="595630" lvl="1" indent="-297815" defTabSz="391414">
              <a:spcBef>
                <a:spcPts val="2800"/>
              </a:spcBef>
              <a:defRPr sz="2144"/>
            </a:pPr>
            <a:r>
              <a:t>(Post)Marxism and Materialist Perspectives on Art</a:t>
            </a:r>
          </a:p>
          <a:p>
            <a:pPr marL="595630" lvl="1" indent="-297815" defTabSz="391414">
              <a:spcBef>
                <a:spcPts val="2800"/>
              </a:spcBef>
              <a:defRPr sz="2144"/>
            </a:pPr>
            <a:r>
              <a:t>Feminism(S)</a:t>
            </a:r>
          </a:p>
          <a:p>
            <a:pPr marL="595630" lvl="1" indent="-297815" defTabSz="391414">
              <a:spcBef>
                <a:spcPts val="2800"/>
              </a:spcBef>
              <a:defRPr sz="2144"/>
            </a:pPr>
            <a:r>
              <a:t>Cultural Studies and Postcolonialism</a:t>
            </a:r>
          </a:p>
          <a:p>
            <a:pPr marL="595630" lvl="1" indent="-297815" defTabSz="391414">
              <a:spcBef>
                <a:spcPts val="2800"/>
              </a:spcBef>
              <a:defRPr sz="2144"/>
            </a:pPr>
            <a:r>
              <a:t>LGBTI Studies and Queer Theory</a:t>
            </a:r>
          </a:p>
          <a:p>
            <a:pPr marL="297815" indent="-297815" defTabSz="391414">
              <a:spcBef>
                <a:spcPts val="2800"/>
              </a:spcBef>
              <a:defRPr sz="2144"/>
            </a:pPr>
            <a:r>
              <a:t>Psychoanalysis</a:t>
            </a:r>
          </a:p>
          <a:p>
            <a:pPr marL="297815" indent="-297815" defTabSz="391414">
              <a:spcBef>
                <a:spcPts val="2800"/>
              </a:spcBef>
              <a:defRPr sz="2144" b="1"/>
            </a:pPr>
            <a:r>
              <a:t>Literary studies methods</a:t>
            </a:r>
          </a:p>
          <a:p>
            <a:pPr marL="595630" lvl="1" indent="-297815" defTabSz="391414">
              <a:spcBef>
                <a:spcPts val="2800"/>
              </a:spcBef>
              <a:defRPr sz="2144"/>
            </a:pPr>
            <a:r>
              <a:t>Topological analysis</a:t>
            </a:r>
          </a:p>
          <a:p>
            <a:pPr marL="595630" lvl="1" indent="-297815" defTabSz="391414">
              <a:spcBef>
                <a:spcPts val="2800"/>
              </a:spcBef>
              <a:defRPr sz="2144"/>
            </a:pPr>
            <a:r>
              <a:t>Intertextuality</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asted-image.tiff" descr="pasted-image.tiff"/>
          <p:cNvPicPr>
            <a:picLocks noGrp="1" noChangeAspect="1"/>
          </p:cNvPicPr>
          <p:nvPr>
            <p:ph type="pic" idx="13"/>
          </p:nvPr>
        </p:nvPicPr>
        <p:blipFill>
          <a:blip r:embed="rId2">
            <a:extLst/>
          </a:blip>
          <a:srcRect/>
          <a:stretch>
            <a:fillRect/>
          </a:stretch>
        </p:blipFill>
        <p:spPr>
          <a:xfrm>
            <a:off x="6718300" y="2217040"/>
            <a:ext cx="5334000" cy="2667001"/>
          </a:xfrm>
          <a:prstGeom prst="rect">
            <a:avLst/>
          </a:prstGeom>
        </p:spPr>
      </p:pic>
      <p:sp>
        <p:nvSpPr>
          <p:cNvPr id="134" name="Formalism"/>
          <p:cNvSpPr txBox="1">
            <a:spLocks noGrp="1"/>
          </p:cNvSpPr>
          <p:nvPr>
            <p:ph type="title"/>
          </p:nvPr>
        </p:nvSpPr>
        <p:spPr>
          <a:prstGeom prst="rect">
            <a:avLst/>
          </a:prstGeom>
        </p:spPr>
        <p:txBody>
          <a:bodyPr/>
          <a:lstStyle>
            <a:lvl1pPr algn="l"/>
          </a:lstStyle>
          <a:p>
            <a:r>
              <a:t>Formalism</a:t>
            </a:r>
          </a:p>
        </p:txBody>
      </p:sp>
      <p:sp>
        <p:nvSpPr>
          <p:cNvPr id="135" name="= study of the form (abstract/representational - realistic, figurative), composition (rhythm, balance, repetition, contrast), identification, description, analysis and/or comparison of visual aspect and elements (color, light, line, pictorial space, shape, tone, texture, pattern, etc.), identification of the period and artistic style…"/>
          <p:cNvSpPr txBox="1">
            <a:spLocks noGrp="1"/>
          </p:cNvSpPr>
          <p:nvPr>
            <p:ph type="body" sz="half" idx="1"/>
          </p:nvPr>
        </p:nvSpPr>
        <p:spPr>
          <a:xfrm>
            <a:off x="952500" y="1928025"/>
            <a:ext cx="5334000" cy="7624750"/>
          </a:xfrm>
          <a:prstGeom prst="rect">
            <a:avLst/>
          </a:prstGeom>
        </p:spPr>
        <p:txBody>
          <a:bodyPr/>
          <a:lstStyle/>
          <a:p>
            <a:pPr marL="209169" indent="-209169" defTabSz="356362">
              <a:spcBef>
                <a:spcPts val="1900"/>
              </a:spcBef>
              <a:defRPr sz="1708"/>
            </a:pPr>
            <a:r>
              <a:t>= study of the form (abstract/representational - realistic, figurative), composition (rhythm, balance, repetition, contrast), identification, description, analysis and/or comparison of visual aspect and elements (color, light, line, pictorial space, shape, tone, texture, pattern, etc.), identification of the period and artistic style</a:t>
            </a:r>
          </a:p>
          <a:p>
            <a:pPr marL="209169" indent="-209169" defTabSz="356362">
              <a:spcBef>
                <a:spcPts val="1900"/>
              </a:spcBef>
              <a:defRPr sz="1708"/>
            </a:pPr>
            <a:r>
              <a:t>formalist description usually makes part of introductions</a:t>
            </a:r>
          </a:p>
          <a:p>
            <a:pPr marL="209169" indent="-209169" defTabSz="356362">
              <a:spcBef>
                <a:spcPts val="1900"/>
              </a:spcBef>
              <a:defRPr sz="1708"/>
            </a:pPr>
            <a:r>
              <a:t>Vienna School of Art History (A. Riegel, F. Wickhoff), later Cl. Greenberg, M. Fried</a:t>
            </a:r>
          </a:p>
          <a:p>
            <a:pPr marL="209169" indent="-209169" defTabSz="356362">
              <a:spcBef>
                <a:spcPts val="1900"/>
              </a:spcBef>
              <a:defRPr sz="1708"/>
            </a:pPr>
            <a:r>
              <a:t>Useful links:</a:t>
            </a:r>
          </a:p>
          <a:p>
            <a:pPr marL="418338" lvl="1" indent="-209169" defTabSz="356362">
              <a:spcBef>
                <a:spcPts val="1900"/>
              </a:spcBef>
              <a:defRPr sz="1708"/>
            </a:pPr>
            <a:r>
              <a:rPr u="sng">
                <a:hlinkClick r:id="rId3"/>
              </a:rPr>
              <a:t>Visual elements of art</a:t>
            </a:r>
          </a:p>
          <a:p>
            <a:pPr marL="418338" lvl="1" indent="-209169" defTabSz="356362">
              <a:spcBef>
                <a:spcPts val="1900"/>
              </a:spcBef>
              <a:defRPr sz="1708"/>
            </a:pPr>
            <a:r>
              <a:rPr u="sng">
                <a:hlinkClick r:id="rId4"/>
              </a:rPr>
              <a:t>Formal analysis of photographs</a:t>
            </a:r>
          </a:p>
          <a:p>
            <a:pPr marL="418338" lvl="1" indent="-209169" defTabSz="356362">
              <a:spcBef>
                <a:spcPts val="1900"/>
              </a:spcBef>
              <a:defRPr sz="1708"/>
            </a:pPr>
            <a:r>
              <a:rPr u="sng">
                <a:hlinkClick r:id="rId5"/>
              </a:rPr>
              <a:t>Formalism in modern art</a:t>
            </a:r>
          </a:p>
          <a:p>
            <a:pPr marL="209169" indent="-209169" defTabSz="356362">
              <a:spcBef>
                <a:spcPts val="1900"/>
              </a:spcBef>
              <a:defRPr sz="1708"/>
            </a:pPr>
            <a:r>
              <a:t>Video:</a:t>
            </a:r>
          </a:p>
          <a:p>
            <a:pPr marL="418338" lvl="1" indent="-209169" defTabSz="356362">
              <a:spcBef>
                <a:spcPts val="1900"/>
              </a:spcBef>
              <a:defRPr sz="1708"/>
            </a:pPr>
            <a:r>
              <a:rPr u="sng">
                <a:hlinkClick r:id="rId6"/>
              </a:rPr>
              <a:t>Introducing formal analysis: Landscape</a:t>
            </a:r>
          </a:p>
          <a:p>
            <a:pPr marL="418338" lvl="1" indent="-209169" defTabSz="356362">
              <a:spcBef>
                <a:spcPts val="1900"/>
              </a:spcBef>
              <a:defRPr sz="1708"/>
            </a:pPr>
            <a:r>
              <a:rPr u="sng">
                <a:hlinkClick r:id="rId7"/>
              </a:rPr>
              <a:t>Introducing formal analysis: still lifes</a:t>
            </a:r>
          </a:p>
          <a:p>
            <a:pPr marL="418338" lvl="1" indent="-209169" defTabSz="356362">
              <a:spcBef>
                <a:spcPts val="1900"/>
              </a:spcBef>
              <a:defRPr sz="1708"/>
            </a:pPr>
            <a:r>
              <a:rPr u="sng">
                <a:hlinkClick r:id="rId8"/>
              </a:rPr>
              <a:t>How to do visual (formal) analysis in art history</a:t>
            </a:r>
            <a:r>
              <a:t> </a:t>
            </a:r>
          </a:p>
        </p:txBody>
      </p:sp>
      <p:pic>
        <p:nvPicPr>
          <p:cNvPr id="136" name="pasted-image.tiff" descr="pasted-image.tiff"/>
          <p:cNvPicPr>
            <a:picLocks noChangeAspect="1"/>
          </p:cNvPicPr>
          <p:nvPr/>
        </p:nvPicPr>
        <p:blipFill>
          <a:blip r:embed="rId9">
            <a:extLst/>
          </a:blip>
          <a:stretch>
            <a:fillRect/>
          </a:stretch>
        </p:blipFill>
        <p:spPr>
          <a:xfrm>
            <a:off x="7937500" y="5536495"/>
            <a:ext cx="2895600" cy="3810001"/>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 Sylvan Barnet, A Short Guide to Writing About Art."/>
          <p:cNvSpPr txBox="1">
            <a:spLocks noGrp="1"/>
          </p:cNvSpPr>
          <p:nvPr>
            <p:ph type="body" idx="13"/>
          </p:nvPr>
        </p:nvSpPr>
        <p:spPr>
          <a:prstGeom prst="rect">
            <a:avLst/>
          </a:prstGeom>
        </p:spPr>
        <p:txBody>
          <a:bodyPr/>
          <a:lstStyle/>
          <a:p>
            <a:r>
              <a:t>– Sylvan Barnet, A Short Guide to Writing About Art.</a:t>
            </a:r>
          </a:p>
        </p:txBody>
      </p:sp>
      <p:sp>
        <p:nvSpPr>
          <p:cNvPr id="139" name="„…a formal analysis – the result of looking closely – is an analysis of the form that the artist produces; that is, an analysis of the work of art, which is made up of such things as line, shape, color, texture, mass, composition. These things give the stone or canvas its form, its expression, its content, its meaning.“"/>
          <p:cNvSpPr txBox="1">
            <a:spLocks noGrp="1"/>
          </p:cNvSpPr>
          <p:nvPr>
            <p:ph type="body" idx="14"/>
          </p:nvPr>
        </p:nvSpPr>
        <p:spPr>
          <a:xfrm>
            <a:off x="1270000" y="2746499"/>
            <a:ext cx="10464800" cy="3733976"/>
          </a:xfrm>
          <a:prstGeom prst="rect">
            <a:avLst/>
          </a:prstGeom>
        </p:spPr>
        <p:txBody>
          <a:bodyPr/>
          <a:lstStyle/>
          <a:p>
            <a:r>
              <a:t>„…a formal analysis – the result of looking closely – is an analysis of the form that the artist produces; that is, an analysis of the work of art, which is made up of such things as line, shape, color, texture, mass, composition. These things give the stone or canvas its form, its expression, its content, its meaning.“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Bibliography"/>
          <p:cNvSpPr txBox="1">
            <a:spLocks noGrp="1"/>
          </p:cNvSpPr>
          <p:nvPr>
            <p:ph type="title"/>
          </p:nvPr>
        </p:nvSpPr>
        <p:spPr>
          <a:prstGeom prst="rect">
            <a:avLst/>
          </a:prstGeom>
        </p:spPr>
        <p:txBody>
          <a:bodyPr/>
          <a:lstStyle/>
          <a:p>
            <a:r>
              <a:t>Bibliography</a:t>
            </a:r>
          </a:p>
        </p:txBody>
      </p:sp>
      <p:sp>
        <p:nvSpPr>
          <p:cNvPr id="142" name="ADAMS, Laurie. The methodologies of art: an introduction. Second edition. Boulder: Westview Press, a member of the Perseus Books Group, [2010], ©2010. xviii, 286 stran, 8 nečíslovaných stran obrazových příloh. ISBN 978-0-8133-4450-8.…"/>
          <p:cNvSpPr txBox="1">
            <a:spLocks noGrp="1"/>
          </p:cNvSpPr>
          <p:nvPr>
            <p:ph type="body" idx="1"/>
          </p:nvPr>
        </p:nvSpPr>
        <p:spPr>
          <a:prstGeom prst="rect">
            <a:avLst/>
          </a:prstGeom>
        </p:spPr>
        <p:txBody>
          <a:bodyPr>
            <a:normAutofit lnSpcReduction="10000"/>
          </a:bodyPr>
          <a:lstStyle/>
          <a:p>
            <a:pPr marL="265033" indent="-265033" defTabSz="242315">
              <a:spcBef>
                <a:spcPts val="0"/>
              </a:spcBef>
              <a:defRPr sz="1907">
                <a:latin typeface="Arial"/>
                <a:ea typeface="Arial"/>
                <a:cs typeface="Arial"/>
                <a:sym typeface="Arial"/>
              </a:defRPr>
            </a:pPr>
            <a:r>
              <a:t>ADAMS, Laurie. </a:t>
            </a:r>
            <a:r>
              <a:rPr i="1"/>
              <a:t>The methodologies of art: an introduction</a:t>
            </a:r>
            <a:r>
              <a:t>. Second edition. Boulder: Westview Press, a member of the Perseus Books Group, [2010], ©2010. xviii, 286 stran, 8 nečíslovaných stran obrazových příloh. ISBN 978-0-8133-4450-8.</a:t>
            </a:r>
          </a:p>
          <a:p>
            <a:pPr marL="265033" indent="-265033" defTabSz="242315">
              <a:spcBef>
                <a:spcPts val="0"/>
              </a:spcBef>
              <a:defRPr sz="1907">
                <a:latin typeface="Arial"/>
                <a:ea typeface="Arial"/>
                <a:cs typeface="Arial"/>
                <a:sym typeface="Arial"/>
              </a:defRPr>
            </a:pPr>
            <a:r>
              <a:t>GERRITSEN, Anne, ed. a RIELLO, Giorgio, ed. </a:t>
            </a:r>
            <a:r>
              <a:rPr i="1"/>
              <a:t>Writing material culture history</a:t>
            </a:r>
            <a:r>
              <a:t>. First published. London: Bloomsbury Academic, an imprint of Bloomsbury Publishing Plc, 2015. xiv, 338 stran. Writing history. ISBN 978-1-4725-1857-6.</a:t>
            </a:r>
          </a:p>
          <a:p>
            <a:pPr marL="265033" indent="-265033" defTabSz="242315">
              <a:spcBef>
                <a:spcPts val="0"/>
              </a:spcBef>
              <a:defRPr sz="1907">
                <a:latin typeface="Arial"/>
                <a:ea typeface="Arial"/>
                <a:cs typeface="Arial"/>
                <a:sym typeface="Arial"/>
              </a:defRPr>
            </a:pPr>
            <a:r>
              <a:t>JORDANOVA, L. J. </a:t>
            </a:r>
            <a:r>
              <a:rPr i="1"/>
              <a:t>The look of the past: visual and material evidence in historical practice</a:t>
            </a:r>
            <a:r>
              <a:t>. 1st pub. Cambridge: Cambridge University Press, 2012. xxii, 244 s. ISBN 978-0-521-88242-2.</a:t>
            </a:r>
          </a:p>
          <a:p>
            <a:pPr marL="265033" indent="-265033" defTabSz="242315">
              <a:spcBef>
                <a:spcPts val="0"/>
              </a:spcBef>
              <a:defRPr sz="1907">
                <a:latin typeface="Arial"/>
                <a:ea typeface="Arial"/>
                <a:cs typeface="Arial"/>
                <a:sym typeface="Arial"/>
              </a:defRPr>
            </a:pPr>
            <a:r>
              <a:t>POOKE, Grant a NEWALL, Diana. </a:t>
            </a:r>
            <a:r>
              <a:rPr i="1"/>
              <a:t>Art history: the basics</a:t>
            </a:r>
            <a:r>
              <a:t>. 1st pub. London: Routledge, 2008. xxi, 263 s. The basics. ISBN 978-0-415-37308-1</a:t>
            </a:r>
          </a:p>
          <a:p>
            <a:pPr marL="265033" indent="-265033" defTabSz="242315">
              <a:spcBef>
                <a:spcPts val="0"/>
              </a:spcBef>
              <a:defRPr sz="1907">
                <a:latin typeface="Arial"/>
                <a:ea typeface="Arial"/>
                <a:cs typeface="Arial"/>
                <a:sym typeface="Arial"/>
              </a:defRPr>
            </a:pPr>
            <a:r>
              <a:rPr b="1"/>
              <a:t>Useful links</a:t>
            </a:r>
            <a:r>
              <a:t>:</a:t>
            </a:r>
          </a:p>
          <a:p>
            <a:pPr marL="265033" indent="-265033" defTabSz="242315">
              <a:spcBef>
                <a:spcPts val="0"/>
              </a:spcBef>
              <a:defRPr sz="1907">
                <a:latin typeface="Arial"/>
                <a:ea typeface="Arial"/>
                <a:cs typeface="Arial"/>
                <a:sym typeface="Arial"/>
              </a:defRPr>
            </a:pPr>
            <a:r>
              <a:rPr u="sng">
                <a:hlinkClick r:id="rId2"/>
              </a:rPr>
              <a:t>A guide for Analyzing Works of Art; Sculpture and Painting</a:t>
            </a:r>
            <a:r>
              <a:t>, Durantas</a:t>
            </a:r>
            <a:endParaRPr sz="953"/>
          </a:p>
          <a:p>
            <a:pPr marL="265033" indent="-265033" defTabSz="242315">
              <a:spcBef>
                <a:spcPts val="0"/>
              </a:spcBef>
              <a:defRPr sz="1907">
                <a:latin typeface="Arial"/>
                <a:ea typeface="Arial"/>
                <a:cs typeface="Arial"/>
                <a:sym typeface="Arial"/>
              </a:defRPr>
            </a:pPr>
            <a:r>
              <a:rPr u="sng">
                <a:hlinkClick r:id="rId3"/>
              </a:rPr>
              <a:t>A Short Guide to Writing About Art</a:t>
            </a:r>
            <a:r>
              <a:t>, Sylvan Barnet (Amazon affiliate link)</a:t>
            </a:r>
            <a:endParaRPr sz="953"/>
          </a:p>
          <a:p>
            <a:pPr marL="265033" indent="-265033" defTabSz="242315">
              <a:spcBef>
                <a:spcPts val="0"/>
              </a:spcBef>
              <a:defRPr sz="1907">
                <a:latin typeface="Arial"/>
                <a:ea typeface="Arial"/>
                <a:cs typeface="Arial"/>
                <a:sym typeface="Arial"/>
              </a:defRPr>
            </a:pPr>
            <a:r>
              <a:rPr u="sng">
                <a:hlinkClick r:id="rId4"/>
              </a:rPr>
              <a:t>Analysing Paintings</a:t>
            </a:r>
            <a:r>
              <a:t>, Matthew Treherne, University of Leeds</a:t>
            </a:r>
            <a:endParaRPr sz="953"/>
          </a:p>
          <a:p>
            <a:pPr marL="265033" indent="-265033" defTabSz="242315">
              <a:spcBef>
                <a:spcPts val="0"/>
              </a:spcBef>
              <a:defRPr sz="1907">
                <a:latin typeface="Arial"/>
                <a:ea typeface="Arial"/>
                <a:cs typeface="Arial"/>
                <a:sym typeface="Arial"/>
              </a:defRPr>
            </a:pPr>
            <a:r>
              <a:rPr u="sng">
                <a:hlinkClick r:id="rId5"/>
              </a:rPr>
              <a:t>Art and Art History Tips</a:t>
            </a:r>
            <a:r>
              <a:t>, The University of Vermont</a:t>
            </a:r>
            <a:endParaRPr sz="953"/>
          </a:p>
          <a:p>
            <a:pPr marL="265033" indent="-265033" defTabSz="242315">
              <a:spcBef>
                <a:spcPts val="0"/>
              </a:spcBef>
              <a:defRPr sz="1907">
                <a:latin typeface="Arial"/>
                <a:ea typeface="Arial"/>
                <a:cs typeface="Arial"/>
                <a:sym typeface="Arial"/>
              </a:defRPr>
            </a:pPr>
            <a:r>
              <a:rPr u="sng">
                <a:hlinkClick r:id="rId6"/>
              </a:rPr>
              <a:t>Art History: A Preliminary Handbook</a:t>
            </a:r>
            <a:r>
              <a:t>, Dr. Robert J. Belton, The University of British Columbia</a:t>
            </a:r>
            <a:endParaRPr sz="953"/>
          </a:p>
          <a:p>
            <a:pPr marL="265033" indent="-265033" defTabSz="242315">
              <a:spcBef>
                <a:spcPts val="0"/>
              </a:spcBef>
              <a:defRPr sz="1907">
                <a:latin typeface="Arial"/>
                <a:ea typeface="Arial"/>
                <a:cs typeface="Arial"/>
                <a:sym typeface="Arial"/>
              </a:defRPr>
            </a:pPr>
            <a:r>
              <a:rPr u="sng">
                <a:hlinkClick r:id="rId7"/>
              </a:rPr>
              <a:t>Criticizing Art: Understanding the Contemporary</a:t>
            </a:r>
            <a:r>
              <a:t>, Terry Barrett (Amazon affiliate link)</a:t>
            </a:r>
            <a:endParaRPr sz="953"/>
          </a:p>
          <a:p>
            <a:pPr marL="265033" indent="-265033" defTabSz="242315">
              <a:spcBef>
                <a:spcPts val="0"/>
              </a:spcBef>
              <a:defRPr sz="1907">
                <a:latin typeface="Arial"/>
                <a:ea typeface="Arial"/>
                <a:cs typeface="Arial"/>
                <a:sym typeface="Arial"/>
              </a:defRPr>
            </a:pPr>
            <a:r>
              <a:rPr u="sng">
                <a:hlinkClick r:id="rId8"/>
              </a:rPr>
              <a:t>How to Look at Art</a:t>
            </a:r>
            <a:r>
              <a:t>, Susie Hodge (Amazon affiliate link)</a:t>
            </a:r>
            <a:endParaRPr sz="953"/>
          </a:p>
          <a:p>
            <a:pPr marL="265033" indent="-265033" defTabSz="242315">
              <a:spcBef>
                <a:spcPts val="0"/>
              </a:spcBef>
              <a:defRPr sz="1907">
                <a:latin typeface="Arial"/>
                <a:ea typeface="Arial"/>
                <a:cs typeface="Arial"/>
                <a:sym typeface="Arial"/>
              </a:defRPr>
            </a:pPr>
            <a:r>
              <a:rPr u="sng">
                <a:hlinkClick r:id="rId9"/>
              </a:rPr>
              <a:t>How to Look at a Painting</a:t>
            </a:r>
            <a:r>
              <a:t>, Françoise Barbe-Gall</a:t>
            </a:r>
            <a:endParaRPr sz="953"/>
          </a:p>
          <a:p>
            <a:pPr marL="265033" indent="-265033" defTabSz="242315">
              <a:spcBef>
                <a:spcPts val="0"/>
              </a:spcBef>
              <a:defRPr sz="1907">
                <a:latin typeface="Arial"/>
                <a:ea typeface="Arial"/>
                <a:cs typeface="Arial"/>
                <a:sym typeface="Arial"/>
              </a:defRPr>
            </a:pPr>
            <a:r>
              <a:rPr u="sng">
                <a:hlinkClick r:id="rId10"/>
              </a:rPr>
              <a:t>Imaginative Realism</a:t>
            </a:r>
            <a:r>
              <a:t>, James Gurney (Amazon affiliate link)</a:t>
            </a:r>
            <a:endParaRPr sz="953"/>
          </a:p>
          <a:p>
            <a:pPr marL="265033" indent="-265033" defTabSz="242315">
              <a:spcBef>
                <a:spcPts val="0"/>
              </a:spcBef>
              <a:defRPr sz="1907">
                <a:latin typeface="Arial"/>
                <a:ea typeface="Arial"/>
                <a:cs typeface="Arial"/>
                <a:sym typeface="Arial"/>
              </a:defRPr>
            </a:pPr>
            <a:r>
              <a:rPr u="sng">
                <a:hlinkClick r:id="rId11"/>
              </a:rPr>
              <a:t>Universal Principles of Art: 100 Key Concepts for Understanding, Analyzing and Practicing Art</a:t>
            </a:r>
            <a:r>
              <a:t>, John A. Parks (Amazon affiliate link)</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asted-image.tiff" descr="pasted-image.tiff"/>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145" name="Biography and autobiography"/>
          <p:cNvSpPr txBox="1">
            <a:spLocks noGrp="1"/>
          </p:cNvSpPr>
          <p:nvPr>
            <p:ph type="title"/>
          </p:nvPr>
        </p:nvSpPr>
        <p:spPr>
          <a:prstGeom prst="rect">
            <a:avLst/>
          </a:prstGeom>
        </p:spPr>
        <p:txBody>
          <a:bodyPr/>
          <a:lstStyle>
            <a:lvl1pPr defTabSz="484886">
              <a:defRPr sz="6640"/>
            </a:lvl1pPr>
          </a:lstStyle>
          <a:p>
            <a:r>
              <a:t>Biography and autobiography</a:t>
            </a:r>
          </a:p>
        </p:txBody>
      </p:sp>
      <p:sp>
        <p:nvSpPr>
          <p:cNvPr id="146" name="G. Vasari: Lives of the most eminent painters, sculptors &amp; architects…"/>
          <p:cNvSpPr txBox="1">
            <a:spLocks noGrp="1"/>
          </p:cNvSpPr>
          <p:nvPr>
            <p:ph type="body" sz="half" idx="1"/>
          </p:nvPr>
        </p:nvSpPr>
        <p:spPr>
          <a:prstGeom prst="rect">
            <a:avLst/>
          </a:prstGeom>
        </p:spPr>
        <p:txBody>
          <a:bodyPr/>
          <a:lstStyle/>
          <a:p>
            <a:pPr marL="336042" indent="-336042" defTabSz="572516">
              <a:spcBef>
                <a:spcPts val="3100"/>
              </a:spcBef>
              <a:defRPr sz="2744"/>
            </a:pPr>
            <a:r>
              <a:t>G. Vasari: </a:t>
            </a:r>
            <a:r>
              <a:rPr i="1" u="sng">
                <a:hlinkClick r:id="rId3"/>
              </a:rPr>
              <a:t>Lives of the most eminent painters, sculptors &amp; architects</a:t>
            </a:r>
          </a:p>
          <a:p>
            <a:pPr marL="336042" indent="-336042" defTabSz="572516">
              <a:spcBef>
                <a:spcPts val="3100"/>
              </a:spcBef>
              <a:defRPr sz="2744"/>
            </a:pPr>
            <a:r>
              <a:t>= life and time of the artist</a:t>
            </a:r>
          </a:p>
          <a:p>
            <a:pPr marL="336042" indent="-336042" defTabSz="572516">
              <a:spcBef>
                <a:spcPts val="3100"/>
              </a:spcBef>
              <a:defRPr sz="2744"/>
            </a:pPr>
            <a:r>
              <a:t>Video: </a:t>
            </a:r>
          </a:p>
          <a:p>
            <a:pPr marL="672084" lvl="1" indent="-336042" defTabSz="572516">
              <a:spcBef>
                <a:spcPts val="3100"/>
              </a:spcBef>
              <a:defRPr sz="2744"/>
            </a:pPr>
            <a:r>
              <a:rPr u="sng">
                <a:hlinkClick r:id="rId4"/>
              </a:rPr>
              <a:t>Rembrandt: the power of his self-portrait, National Gallery</a:t>
            </a:r>
          </a:p>
          <a:p>
            <a:pPr marL="336042" indent="-336042" defTabSz="572516">
              <a:spcBef>
                <a:spcPts val="3100"/>
              </a:spcBef>
              <a:defRPr sz="2744"/>
            </a:pPr>
            <a:r>
              <a:t>Useful link:</a:t>
            </a:r>
          </a:p>
          <a:p>
            <a:pPr marL="672084" lvl="1" indent="-336042" defTabSz="572516">
              <a:spcBef>
                <a:spcPts val="3100"/>
              </a:spcBef>
              <a:defRPr sz="2744"/>
            </a:pPr>
            <a:r>
              <a:rPr u="sng">
                <a:hlinkClick r:id="rId5"/>
              </a:rPr>
              <a:t>Writing About Art: The Biography</a:t>
            </a:r>
          </a:p>
        </p:txBody>
      </p:sp>
    </p:spTree>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5090</Words>
  <Application>Microsoft Macintosh PowerPoint</Application>
  <PresentationFormat>Vlastní</PresentationFormat>
  <Paragraphs>347</Paragraphs>
  <Slides>46</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46</vt:i4>
      </vt:variant>
    </vt:vector>
  </HeadingPairs>
  <TitlesOfParts>
    <vt:vector size="52" baseType="lpstr">
      <vt:lpstr>Arial</vt:lpstr>
      <vt:lpstr>Helvetica Neue</vt:lpstr>
      <vt:lpstr>Helvetica Neue Light</vt:lpstr>
      <vt:lpstr>Helvetica Neue Medium</vt:lpstr>
      <vt:lpstr>Times New Roman</vt:lpstr>
      <vt:lpstr>Black</vt:lpstr>
      <vt:lpstr>Power of Images</vt:lpstr>
      <vt:lpstr>Prezentace aplikace PowerPoint</vt:lpstr>
      <vt:lpstr>Prezentace aplikace PowerPoint</vt:lpstr>
      <vt:lpstr>Bibliography</vt:lpstr>
      <vt:lpstr>Prezentace aplikace PowerPoint</vt:lpstr>
      <vt:lpstr>Formalism</vt:lpstr>
      <vt:lpstr>Prezentace aplikace PowerPoint</vt:lpstr>
      <vt:lpstr>Bibliography</vt:lpstr>
      <vt:lpstr>Biography and autobiography</vt:lpstr>
      <vt:lpstr>Semiotics</vt:lpstr>
      <vt:lpstr>Bibliography</vt:lpstr>
      <vt:lpstr>Prezentace aplikace PowerPoint</vt:lpstr>
      <vt:lpstr>Critical (social-historical) approaches</vt:lpstr>
      <vt:lpstr>Bibliography</vt:lpstr>
      <vt:lpstr>(Post)Marxism Marxism and Materialist Perspectives on Art</vt:lpstr>
      <vt:lpstr>Prezentace aplikace PowerPoint</vt:lpstr>
      <vt:lpstr>Prezentace aplikace PowerPoint</vt:lpstr>
      <vt:lpstr>Bibliography</vt:lpstr>
      <vt:lpstr>Feminism(s)</vt:lpstr>
      <vt:lpstr>Prezentace aplikace PowerPoint</vt:lpstr>
      <vt:lpstr>Bibliography</vt:lpstr>
      <vt:lpstr>LGBTI Studies and Queer Theory</vt:lpstr>
      <vt:lpstr>Prezentace aplikace PowerPoint</vt:lpstr>
      <vt:lpstr>Prezentace aplikace PowerPoint</vt:lpstr>
      <vt:lpstr>Bibliography</vt:lpstr>
      <vt:lpstr>Cultural Studies and Postcolonial Theory</vt:lpstr>
      <vt:lpstr>Prezentace aplikace PowerPoint</vt:lpstr>
      <vt:lpstr>Prezentace aplikace PowerPoint</vt:lpstr>
      <vt:lpstr>Bibliography</vt:lpstr>
      <vt:lpstr>Psychoanalysis</vt:lpstr>
      <vt:lpstr>Prezentace aplikace PowerPoint</vt:lpstr>
      <vt:lpstr>The Male Gaze</vt:lpstr>
      <vt:lpstr>Reception Theory: The Psychology of Art</vt:lpstr>
      <vt:lpstr>Prezentace aplikace PowerPoint</vt:lpstr>
      <vt:lpstr>Bibliography</vt:lpstr>
      <vt:lpstr>Literary Studies Approaches</vt:lpstr>
      <vt:lpstr>Topological analysis</vt:lpstr>
      <vt:lpstr>Bibliography</vt:lpstr>
      <vt:lpstr>Postmodernism/Intertextuality</vt:lpstr>
      <vt:lpstr>Prezentace aplikace PowerPoint</vt:lpstr>
      <vt:lpstr>Prezentace aplikace PowerPoint</vt:lpstr>
      <vt:lpstr>Prezentace aplikace PowerPoint</vt:lpstr>
      <vt:lpstr>Bibliography</vt:lpstr>
      <vt:lpstr>And other perspectives</vt:lpstr>
      <vt:lpstr>Bibliography</vt:lpstr>
      <vt:lpstr>Prezentace aplikace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of Images</dc:title>
  <cp:lastModifiedBy>Uživatel Microsoft Office</cp:lastModifiedBy>
  <cp:revision>1</cp:revision>
  <dcterms:modified xsi:type="dcterms:W3CDTF">2020-12-03T09:35:43Z</dcterms:modified>
</cp:coreProperties>
</file>