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8" r:id="rId3"/>
    <p:sldId id="327" r:id="rId4"/>
    <p:sldId id="326" r:id="rId5"/>
    <p:sldId id="325" r:id="rId6"/>
    <p:sldId id="328" r:id="rId7"/>
    <p:sldId id="353" r:id="rId8"/>
    <p:sldId id="356" r:id="rId9"/>
    <p:sldId id="344" r:id="rId10"/>
    <p:sldId id="354" r:id="rId11"/>
    <p:sldId id="338" r:id="rId12"/>
    <p:sldId id="358" r:id="rId13"/>
    <p:sldId id="359" r:id="rId14"/>
    <p:sldId id="345" r:id="rId15"/>
    <p:sldId id="346" r:id="rId16"/>
    <p:sldId id="347" r:id="rId17"/>
    <p:sldId id="361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0" autoAdjust="0"/>
    <p:restoredTop sz="96085" autoAdjust="0"/>
  </p:normalViewPr>
  <p:slideViewPr>
    <p:cSldViewPr>
      <p:cViewPr varScale="1">
        <p:scale>
          <a:sx n="78" d="100"/>
          <a:sy n="78" d="100"/>
        </p:scale>
        <p:origin x="811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63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467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33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27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115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10.03.2024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537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10.03.2024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78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10.03.2024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364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10.03.2024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965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10.03.2024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521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BB9-847D-40CF-8363-62ECB9A2EE2A}" type="datetimeFigureOut">
              <a:rPr lang="cs-CZ" smtClean="0"/>
              <a:t>10.03.2024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973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5DBB9-847D-40CF-8363-62ECB9A2EE2A}" type="datetimeFigureOut">
              <a:rPr lang="cs-CZ" smtClean="0"/>
              <a:t>10.03.2024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5EA85-87E9-4D51-A7F6-8DE8B2A87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775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03512" y="1268761"/>
            <a:ext cx="8856984" cy="2331691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Volba tématu, výzkumné otázky, teoretické ukotvení zkoumané problematiky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95600" y="3886200"/>
            <a:ext cx="6400800" cy="2495128"/>
          </a:xfrm>
        </p:spPr>
        <p:txBody>
          <a:bodyPr>
            <a:normAutofit/>
          </a:bodyPr>
          <a:lstStyle/>
          <a:p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Jiří Mertl</a:t>
            </a:r>
          </a:p>
          <a:p>
            <a:endParaRPr lang="cs-CZ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r>
              <a:rPr lang="cs-CZ" dirty="0">
                <a:solidFill>
                  <a:schemeClr val="bg1"/>
                </a:solidFill>
                <a:latin typeface="Garamond" pitchFamily="18" charset="0"/>
              </a:rPr>
              <a:t>Jiri.mertl@fhs.cuni.cz</a:t>
            </a:r>
          </a:p>
          <a:p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953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-1999"/>
            <a:ext cx="10972800" cy="1143000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Výzkumné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otázky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141001"/>
            <a:ext cx="10887000" cy="5716999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Slouží k jednoduché konceptualizaci tématu nebo problému + rychlá orientace pro ostatní čtenáře a čtenářky.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Formulace se liší podle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typu výzkumu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Jsou také závislé na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prozkoumané literatuře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(po přečtení relevantní literatury se mohou měnit, případě se mohou stanovovat až po přečtení literatury k problematice).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Kvalitativní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otázka: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Jak proces dávání stanoviska k (ne)uzavření nájemní smlouvy v rámci sociálního bydlení ovlivňuje vztah s klientkou z perspektivy sociálních pracovnic?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Jaká faktory hrají roli v páchání domácího násilí v narativech iniciátorů tohoto typu násilí?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Příklad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kvantitativních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Jak matky na rodičovské dovolené hodnotí možnost skloubení rodičovské dovolené a studia na VŠ?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Jaké je povědomí organizací poskytujících sociální služby o kontrole kvality poskytovaných služeb a indikátorech, které musí splňovat?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 případě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smíšených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Jakou zkušenost mají organizace poskytující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adiktologické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služby se spoluprací s osobami s žitou zkušeností?</a:t>
            </a:r>
          </a:p>
          <a:p>
            <a:pPr lvl="1"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pPr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28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8708" y="18309"/>
            <a:ext cx="10972800" cy="1034427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Teoretické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ukotvení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výzkumu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052736"/>
            <a:ext cx="11031016" cy="5688632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Před napsáním (diplomového) projektu a realizací výzkumu je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nutné prozkoumat stávající literaturu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– konkretizace specifických témat, orientace v problému, nové myšlenky.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Lepší přehled = lepší projekt a jeho realizace.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Teoretická kapitola má v zásadě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čtyři funkce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Rozebírá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stávající stav poznání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pojící k dané problematice -&gt; odpovídá na otázku co jsme doposud věděli o analyzovaném tématu?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Nastoluje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teoretický aparát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skrze který je na danou problematiku v rámci práce nahlíženo -&gt; na danou problematikou lze nahlížet různě a je potřeba si určitý pohled zvolit.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Ukotvení výzkumu a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pozice autora/autorky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ve specifickém přístupu a teorii a otevřené popsání tohoto ukotvení a přístupu.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Teorie později slouží i pro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vysvětlení a interpretaci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zjištěných poznatků.</a:t>
            </a:r>
          </a:p>
          <a:p>
            <a:pPr marL="514350" indent="-457200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 teoretické kapitole by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nemělo být příliš historie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pokud to není zásadní pro dané téma.</a:t>
            </a:r>
          </a:p>
          <a:p>
            <a:pPr marL="914400" lvl="1" indent="-457200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Sociální práce, organizační studia a ani zdravotně-sociální služby nejsou historické vědy</a:t>
            </a:r>
          </a:p>
        </p:txBody>
      </p:sp>
    </p:spTree>
    <p:extLst>
      <p:ext uri="{BB962C8B-B14F-4D97-AF65-F5344CB8AC3E}">
        <p14:creationId xmlns:p14="http://schemas.microsoft.com/office/powerpoint/2010/main" val="107576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392" y="116632"/>
            <a:ext cx="10945216" cy="129614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Projekt: Nastavování sociálních služeb pro osoby bez domova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7368" y="1772816"/>
            <a:ext cx="11449272" cy="4824536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Kolaborativně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dialogická praxe v oblasti sociální práce a nastavení sociální služeb pro osoby bez domova.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Sociální konstruktivismus/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konstrukcionismus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= jak si jednotlivé strany (aktéři/aktérky) v dané lokalitě představy o daných službách + vztah mezi těmito stranami.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Sociální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konstrukcionismu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(Kenneth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Gergen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) a kolaborativní dialogická praxe (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Harlene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Anderson,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Jaakko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Seikkula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Pavel Nepustil).</a:t>
            </a:r>
          </a:p>
          <a:p>
            <a:pPr>
              <a:spcAft>
                <a:spcPts val="600"/>
              </a:spcAft>
            </a:pP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Advokační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/participační/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trasformativní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přístup = marginalizace je strukturální problém, který je potřeba řešit + participace daných skupin na vytvoření řešení + narušování stigmatizace a stereotypizace a boj proti útlaku.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Kritická sociální práce,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housing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first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teorie sociální spravedlnosti (například základní nepodmíněný příjem,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prioritarianismus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John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Rawls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),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intersekcionalita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Pragmatismus = jsou sociální služby pro danou cílovou skupinu nastaveny optimálně? 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Evidence-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based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přístup +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cost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-benefit analýza,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housing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first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housing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ready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individuální a strukturální teorie vzniku bezdomovectví.</a:t>
            </a:r>
          </a:p>
          <a:p>
            <a:pPr>
              <a:spcAft>
                <a:spcPts val="600"/>
              </a:spcAft>
            </a:pP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Postpozitivismus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= ověření (ne)funkčnosti stávajících sociálních služeb.</a:t>
            </a:r>
          </a:p>
          <a:p>
            <a:pPr lvl="1">
              <a:spcAft>
                <a:spcPts val="600"/>
              </a:spcAft>
            </a:pP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Cost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-benefit analýza nebo analýza efektivity služeb postavených na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housing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ready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azylových domů, nocleháren, potravinové pomoci, denních center apod.</a:t>
            </a:r>
          </a:p>
          <a:p>
            <a:pPr lvl="1"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54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392" y="116632"/>
            <a:ext cx="10945216" cy="1296144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Kde hledat odborné zdroje?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7368" y="1340768"/>
            <a:ext cx="11449272" cy="5256584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UKAŽ – portál Karlovy univerzity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https://cuni.primo.exlibrisgroup.com/discovery/search?vid=420CKIS_INST:UKAZ&amp;lang=cs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SAGE 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Journals</a:t>
            </a:r>
            <a:endParaRPr lang="cs-CZ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https://journals.sagepub.com/</a:t>
            </a:r>
          </a:p>
          <a:p>
            <a:pPr>
              <a:spcAft>
                <a:spcPts val="600"/>
              </a:spcAft>
            </a:pP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Ebsco</a:t>
            </a:r>
            <a:endParaRPr lang="cs-CZ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https://cuni.primo.exlibrisgroup.com/permalink/420CKIS_INST/gf08nd/alma9925566901806986</a:t>
            </a:r>
          </a:p>
          <a:p>
            <a:pPr>
              <a:spcAft>
                <a:spcPts val="600"/>
              </a:spcAft>
            </a:pP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ResearchGate</a:t>
            </a:r>
            <a:endParaRPr lang="cs-CZ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https://www.researchgate.net/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Google 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Scholar</a:t>
            </a:r>
            <a:endParaRPr lang="cs-CZ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Může být hodně (nerelevantních) výsledků pochybné kvality (absolventské práce, prezentace na konferencích atd.).</a:t>
            </a:r>
          </a:p>
          <a:p>
            <a:pPr>
              <a:spcAft>
                <a:spcPts val="600"/>
              </a:spcAft>
            </a:pP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Research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Rabbit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(nutná registrace, ale je zadarmo)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https://researchrabbitapp.com/home</a:t>
            </a:r>
          </a:p>
          <a:p>
            <a:pPr>
              <a:spcAft>
                <a:spcPts val="600"/>
              </a:spcAft>
            </a:pP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SciSpace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(nutná registrace, ale je zadarmo, akorát má omezený počet dotazů za den)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https://typeset.io/</a:t>
            </a:r>
          </a:p>
          <a:p>
            <a:pPr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03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052736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Kritická sociální práce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5360" y="1124744"/>
            <a:ext cx="11593288" cy="5733256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Začala se objevovat v průběhu 70. let 20. století zejména v Británii (Mike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Brake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Roy Bailey a další) a byla spojena s kritickým (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neo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)marxistickým pohledem na společnost (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kritická teorie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– Marcuse,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Adorno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Horkheimer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a další).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Společnost je mocensky rozdělena na vládnoucí a podřízenou skupinu/třídu, přičemž mocenské nastavení mezi nimi systematicky a reprodukovaně vytváří nerovnosti, útlak, újmu a sociální problémy.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 takto nastavených podmínek systematicky vznikají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marginalizované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skupiny (lidé bez přístřeší/domova, osoby se závislostmi, chudé osoby atd.).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Diskurzivně jsou sociální problémy individualizovány na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marginalizované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osoby (jsou líné, neumí si řídit život, jsou neschopné apod.).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Sociální pracovnice a pracovníci jsou pouhým nástrojem neférově a nerovně nastaveného systému, jak řešit nejpalčivější individuální problémy a tím přispívat k reprodukci systému.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Neřeší se příčiny (nefungující systém), ale pouze důsledky (marginalizace) = zacyklení, kdy systém vykazuje činnost a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marginalizované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osoby „selhávají“ a potvrzují, že problém je v nich.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Příklad?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Dluhy a exekuce v ČR.</a:t>
            </a:r>
          </a:p>
          <a:p>
            <a:pPr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6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Kritická sociální práce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143000"/>
            <a:ext cx="10972800" cy="5715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Sociální práce není primárně o individuálních případech, ale důležité jsou také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strukturální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podmínky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které tyto případy vytvářejí.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Sociální pracovnice a pracovníci by měl přestat být nástrojem systému a mimo přímé práce s klienty a klientkami by se také měli jakožto angažované osoby s odbornou zkušeností v problematice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podílet na změně systému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Důraz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na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žitou zkušenost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participativní princip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– klienti a klientky jsou součástí procesu změny + podněcování sebedůvěry, aby se mohly sdružovat a také vystupovat proti systému.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Příklad využití v DP: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Reforma psychiatrické péče z pohledu klientů/klientek a pracovníků/pracovnic.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Supervize ve školství.</a:t>
            </a:r>
          </a:p>
          <a:p>
            <a:pPr lvl="1"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97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Feministické koncepty: 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intersekcionalita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384" y="1143001"/>
            <a:ext cx="11233248" cy="5715000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Kimbelé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Crenshaw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 ženy se musí v západních společnostech potýkat s mnoha strukturními a kulturními znevýhodněními –genderovými,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etnorasovými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, třídními a dalšími.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Tyto kategorie jsou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vytvářeny strukturálně a kulturně a působí naráz, vzájemně se doplňují a reprodukují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Příklad romské ženy ve vyloučené lokalitě.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Obecný princip 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intersekcionality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: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marginalizované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osoby se potýkají s řadou strukturálně a kulturně produkovaných problémů (chudoba, dluhy, nestále bydlení, drogy atd.), které působí naráz, vzájemně se doplňují a podporují svoji reprodukci.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Příklad s propuštěnou osobou (zaměstnání nic neřeší).</a:t>
            </a:r>
          </a:p>
          <a:p>
            <a:pPr>
              <a:spcAft>
                <a:spcPts val="600"/>
              </a:spcAft>
            </a:pP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Intersekcionalita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= vhodný koncept pro analýzu dynamiky sociálních problémů a problémů s nimiž se potýkají různé cílové skupiny.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Příklad využití v diplomce: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Sociální služby pro děti, které byly svědky domácího násilí.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Digitalizace sociálních služeb a přínos z hlediska </a:t>
            </a:r>
            <a:r>
              <a:rPr lang="cs-CZ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jejich dostupnosti.</a:t>
            </a: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4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21C2D8-9E9E-41AF-AD60-7EB15BD42D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C7A6F6-1D62-837C-5577-0BDCEB69C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Literatura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93C636-D7C5-D4E4-E246-6C04FF5FF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908720"/>
            <a:ext cx="11161240" cy="5949280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Campbell, A., &amp; </a:t>
            </a:r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Groundwater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-Smith, S. (</a:t>
            </a:r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Eds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.). (2007). 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An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Ethical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Approach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to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Practitioner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Research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: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Dealing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with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Issues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and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Dilemmas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in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Action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Research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. </a:t>
            </a:r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Routledge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</a:p>
          <a:p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Creswell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, J. W. (2007).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Qualitative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Inquiry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&amp;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Research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Design: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Choosing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among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Five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Approaches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. SAGE </a:t>
            </a:r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Publications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</a:p>
          <a:p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Fox, M., Green, G., &amp; Martin, P. J. (2007).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Doing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Practitioner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Research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. SAGE.</a:t>
            </a:r>
          </a:p>
          <a:p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Gray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, D. E. (2004).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Doing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Research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in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the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Real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World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. </a:t>
            </a:r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Sage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Publications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</a:p>
          <a:p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Novotná, H., &amp; Šťovíčková </a:t>
            </a:r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Jantulová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, M. (2019). Rozvaha výzkumného projektu. In H. Novotná, O. Špaček, &amp; M. Šťovíčková </a:t>
            </a:r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Jantulová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 (</a:t>
            </a:r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Eds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.), 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Metody výzkumu ve společenských vědách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 (pp. 35–56). FHS UK.</a:t>
            </a:r>
          </a:p>
          <a:p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Saldaña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, J. (2011). 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Fundamentals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of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Qualitative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Research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. Oxford University </a:t>
            </a:r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Press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</a:p>
          <a:p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Špaček, O. (2019). Společenské vědy a empirický výzkum. In H. Novotná, O. Špaček, &amp; M. Šťovíčková </a:t>
            </a:r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Jantulová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 (</a:t>
            </a:r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Eds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.), 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Metody výzkumu ve společenských vědách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 (pp. 15–33). FHS UK.</a:t>
            </a:r>
          </a:p>
          <a:p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Wilkinson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, D., &amp; </a:t>
            </a:r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Dokter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, D. (2023).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The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Researcher’s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Toolkit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: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The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Complete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Guide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to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Practitioner</a:t>
            </a:r>
            <a:r>
              <a:rPr lang="cs-CZ" i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Garamond" panose="02020404030301010803" pitchFamily="18" charset="0"/>
              </a:rPr>
              <a:t>Research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 (Second </a:t>
            </a:r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edition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). </a:t>
            </a:r>
            <a:r>
              <a:rPr lang="cs-CZ" dirty="0" err="1">
                <a:solidFill>
                  <a:schemeClr val="bg1"/>
                </a:solidFill>
                <a:latin typeface="Garamond" panose="02020404030301010803" pitchFamily="18" charset="0"/>
              </a:rPr>
              <a:t>Routledge</a:t>
            </a:r>
            <a:r>
              <a:rPr lang="cs-CZ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</a:p>
          <a:p>
            <a:pPr marL="0" indent="0">
              <a:spcAft>
                <a:spcPts val="600"/>
              </a:spcAft>
              <a:buNone/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014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332656"/>
            <a:ext cx="8229600" cy="1224136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Dnešní program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3392" y="1628800"/>
            <a:ext cx="11017224" cy="4824536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Výzkumný záměr a vytyčení zkoumané problematiky.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Výzkumné otázky.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Hledání relevantních zdrojů.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Teoretické ukotvení výzkumu.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Představení vybraných teorií.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Zotero</a:t>
            </a:r>
            <a:r>
              <a:rPr lang="cs-CZ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629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1384" y="188640"/>
            <a:ext cx="11089232" cy="1224136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Výzkumný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záměr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a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identifikace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zkou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mané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problematiky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a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problému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384" y="1484784"/>
            <a:ext cx="11089232" cy="5373216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Zájem,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předporozumění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a určitá průprava ve zkoumané problematice jsou nutné předpoklady.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Vytyčení si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obecné a poté konkrétnější problematiky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(Co mě zajímá a baví? V čem se orientuji? Kde můžu přispět svým výzkumem?).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Sociální práce a sociální služby –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adiktologická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péče o starší dospělé, služby spojené s domácím násilím, digitalizace sociálních služeb, mobilní hospic, městské ubytovny, osoby bez domova a další.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Sociálně-zdravotní služby – zavádění supervize, reflexivita v pečovatelské službě, reforma psychiatrické péče a další.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Školství – výuka sociální exkluze na gymnáziích, primární prevence, zavádění supervize a další.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Následné vytyčení 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konkrétního tématu nebo problému 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(Co mě na tom zajímá? Kde vidím problém? Je tam něco neprozkoumaného? Je potřeba vědět nějaké poznatky, které nejsou? Chci přispět k lepšímu pochopení?).</a:t>
            </a:r>
          </a:p>
          <a:p>
            <a:pPr lvl="1">
              <a:spcAft>
                <a:spcPts val="600"/>
              </a:spcAft>
            </a:pP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Kolaborativně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-dialogická praxe ohledně péče o osoby bez domova ve vybrané lokalitě.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Dilemata pracovníků a pracovnic v mobilním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hospicu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v různých situacích, například při sdělování diagnózy nebo při přijímání klienta/klientky do služby.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Hodnocení přínosu absolvované primární prevence ze strany žáků a žákyň osmé a deváté třídy.</a:t>
            </a:r>
          </a:p>
          <a:p>
            <a:pPr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pPr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90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392" y="0"/>
            <a:ext cx="10945216" cy="864096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Základní náležitosti volby výzkumného tématu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5360" y="864096"/>
            <a:ext cx="11665296" cy="5993904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Prvním krokem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je vytyčení obecnější problematiky.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Cílová skupina.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Specifická služba a její kvalita nebo přístup v terapii/poradenství a jeho využití.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Sociální problém a jeho manifestace v sociální a zdravotnické praxi.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Zdravotnictví / vzdělávání / supervize /organizační kultura / konkrétní technika práce s danými osobami a její využití ve specifickém kontextu apod.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Druhým krokem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je vytyčení konkrétnější problematiky.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Osoby bez domova, starší dospělí, sociální pracovníci/pracovnice, žáci/žákyně základních a středních škol apod. 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Mobilní hospic, městská ubytovna, vztahy ve specifické sociální službě, sociální služby pro migrující osoby atd.</a:t>
            </a:r>
          </a:p>
          <a:p>
            <a:pPr lvl="1">
              <a:spcAft>
                <a:spcPts val="600"/>
              </a:spcAft>
            </a:pP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Adiktologické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potřeby u starších dospělých, péče o děti s ohledem na zažité domácí násilí, nedostatek důstojného bydlení atd.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Zavádění supervize ve specifické službě nebo prostředí, výuka sociální exkluze na gymnáziích atd.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Třetím krokem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je konkrétní stanovení nějakého tématu nebo problematiky. 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Dilemata sociálních pracovníků a pracovnic v mobilním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hospicu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Městská ubytovna, její fungování v praxi a přínos k řešení problému nedostatku stabilního důstojného bydlení.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Analýza organizační kultury zaměřená na vztahovost ve vybrané sociální službě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Zkušenosti se supervizí na středních a základních školách.</a:t>
            </a:r>
          </a:p>
          <a:p>
            <a:pPr lvl="1"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pPr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  <a:p>
            <a:pPr>
              <a:spcAft>
                <a:spcPts val="600"/>
              </a:spcAft>
            </a:pP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01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9376" y="0"/>
            <a:ext cx="11305256" cy="180020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Příklad: „Poznávání způsobů života nejchudších vrstev společnosti v rámci výuky ZSV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9376" y="1700808"/>
            <a:ext cx="11305256" cy="4968552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Zajímavé téma cílící na vytváření hodnot v rámci výuky na gymnáziích.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Proč jenom gymnázia? Proč ne i střední školy?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Výzkumná otázka: „Vyučuje se v současné době na vybraných gymnáziích téma sociální exkluze?“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Je spíše kvantitativní – odpověď je ano/ne.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X další popis jde spíše kvalitativního záměru. 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ŠVP versus žitá zkušenost vyučujících a jejich hodnotové nastavení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Mělo by být zohledněno ve výzkumné otázce.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Další podotázky jsou spíše scénáře pro rozhovory:</a:t>
            </a:r>
          </a:p>
          <a:p>
            <a:pPr lvl="2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Například „Vidí učitelé tohle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konktrétní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učivo jako důležité?“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Je nutné sladit záměr s přístupem a dobře si vymezit zkoumaný problém.</a:t>
            </a:r>
            <a:endParaRPr lang="en-US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2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1384" y="274638"/>
            <a:ext cx="11161240" cy="1570186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Příklad: 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Kolaborativně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-dialogický přístup k sociální práci s lidmi bez domova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384" y="2060848"/>
            <a:ext cx="11161240" cy="4608512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Velmi zajímavé a potřebné téma, které není příliš obvyklé.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Participativní prvek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Náročný sám o sobě -&gt; nutný dobrý přístup do terénu a dobré vztahy.</a:t>
            </a:r>
          </a:p>
          <a:p>
            <a:pPr>
              <a:spcAft>
                <a:spcPts val="600"/>
              </a:spcAft>
            </a:pP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Fokusní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(dialogické) skupiny s různými stranami v rámci dané problematiky.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Náročné na organizaci a facilitaci.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Etický rozměr výzkumu.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Osoby bez domova budou skupinou, která bude mocensky znevýhodněná, což může způsobit určitou újmu v rámci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fokusních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skupin.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Participanti/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participantky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mohou být osoby s žitou zkušeností, které už mají svoji minulost alespoň trochu zpracovat a jsou v silnější pozici.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Je potřeba zhodnotit náročnost a zkusit dobře odhadnout svoje kapacity. Uvážit etiku výzkumu.</a:t>
            </a:r>
            <a:endParaRPr lang="en-US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40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1384" y="274638"/>
            <a:ext cx="11161240" cy="1570186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Příklad: Supervizní práce v organizaci Letní dům z perspektivy 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relationship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  <a:r>
              <a:rPr lang="cs-CZ" b="1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based</a:t>
            </a: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SW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384" y="2060848"/>
            <a:ext cx="11161240" cy="4608512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Legitimní téma, které ale s sebou nese etické a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pozicionální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dilema (není jasná zaangažovanost v dané organizaci).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Co je potřeba zvážit?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Budou participanti a </a:t>
            </a:r>
            <a:r>
              <a:rPr lang="cs-CZ" dirty="0" err="1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participanky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autentičtí/autentické při výzkumu?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Neovlivní výzkum skutečnost, že mám ve zkoumaném terénu nějaké vazby? Například provozní slepota, udržení dobrých vztahů atd.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Jak od sebe oddělit role člena/členky organizace a výzkumníka/výzkumnice?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To je potřeba zvážit a napsat do projektu, případně navrhnout i kompenzační mechanismy</a:t>
            </a:r>
            <a:r>
              <a:rPr lang="pl-PL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.</a:t>
            </a: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 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Například skrytý výzkum, vedení terénního deníku a konzultace pochybností atd.</a:t>
            </a:r>
            <a:endParaRPr lang="en-US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15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1384" y="274638"/>
            <a:ext cx="11161240" cy="1570186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Příklad: „Poskytování sociálních služeb dětem svědkům domácího násilí“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384" y="2060848"/>
            <a:ext cx="11161240" cy="4608512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Náročné a důležité téma.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Co přesně ale bude předmětem výzkumu?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Dostupnost takových služeb?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Kvalita služeb?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Konkrétní služba nebo systém služeb? 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 kým bude výzkum realizován?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Dětí jsou náročná cílová skupina + nebezpečí (re)traumatizace.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S kým konkrétně bude v rámci služeb veden rozhovor? Nutné napojit na výzkumný problém a otázku.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Je potřeba zvážit tyto základní otázky a pak designovat záměr a projekt.</a:t>
            </a:r>
            <a:endParaRPr lang="cs-CZ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08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188640"/>
            <a:ext cx="8229600" cy="1296144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Příliš vágní témata v dotaznících</a:t>
            </a:r>
            <a:endParaRPr lang="en-US" b="1" dirty="0">
              <a:solidFill>
                <a:schemeClr val="bg1"/>
              </a:solidFill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384" y="1628800"/>
            <a:ext cx="11161240" cy="504056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„Vnímání smysluplnosti života klientů v domově pro seniory“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„ Zaměření - Supervize ve školství“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„zpětná vazba v supervizi“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„Sociální práce v oblasti podpory a péče v závěru života“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„Ráda bych se věnovala otázce digitalizace sociálních služeb, tj. jaký je současný stav digitalizace sociálních služeb.“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bg1"/>
                </a:solidFill>
                <a:latin typeface="Garamond" pitchFamily="18" charset="0"/>
                <a:cs typeface="Courier New" pitchFamily="49" charset="0"/>
              </a:rPr>
              <a:t>„Koncept Městských ubytoven, které navazují na Humanitární hostely, které vznikly za pandemie. Chtěl bych se zaměřit na jejich fungování a zda jejich koncept vede ke kýženému cíli nebo ne.“</a:t>
            </a:r>
          </a:p>
        </p:txBody>
      </p:sp>
    </p:spTree>
    <p:extLst>
      <p:ext uri="{BB962C8B-B14F-4D97-AF65-F5344CB8AC3E}">
        <p14:creationId xmlns:p14="http://schemas.microsoft.com/office/powerpoint/2010/main" val="275651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2561</TotalTime>
  <Words>2289</Words>
  <Application>Microsoft Office PowerPoint</Application>
  <PresentationFormat>Širokoúhlá obrazovka</PresentationFormat>
  <Paragraphs>167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Garamond</vt:lpstr>
      <vt:lpstr>Georgia</vt:lpstr>
      <vt:lpstr>Motiv systému Office</vt:lpstr>
      <vt:lpstr>Volba tématu, výzkumné otázky, teoretické ukotvení zkoumané problematiky</vt:lpstr>
      <vt:lpstr>Dnešní program</vt:lpstr>
      <vt:lpstr>Výzkumný záměr a identifikace zkoumané problematiky a problému</vt:lpstr>
      <vt:lpstr>Základní náležitosti volby výzkumného tématu</vt:lpstr>
      <vt:lpstr>Příklad: „Poznávání způsobů života nejchudších vrstev společnosti v rámci výuky ZSV</vt:lpstr>
      <vt:lpstr>Příklad: Kolaborativně-dialogický přístup k sociální práci s lidmi bez domova</vt:lpstr>
      <vt:lpstr>Příklad: Supervizní práce v organizaci Letní dům z perspektivy relationship based SW</vt:lpstr>
      <vt:lpstr>Příklad: „Poskytování sociálních služeb dětem svědkům domácího násilí“</vt:lpstr>
      <vt:lpstr>Příliš vágní témata v dotaznících</vt:lpstr>
      <vt:lpstr>Výzkumné otázky</vt:lpstr>
      <vt:lpstr>Teoretické ukotvení výzkumu</vt:lpstr>
      <vt:lpstr>Projekt: Nastavování sociálních služeb pro osoby bez domova</vt:lpstr>
      <vt:lpstr>Kde hledat odborné zdroje?</vt:lpstr>
      <vt:lpstr>Kritická sociální práce</vt:lpstr>
      <vt:lpstr>Kritická sociální práce</vt:lpstr>
      <vt:lpstr>Feministické koncepty: intersekcionalita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náležitosti kurzu a základy (kvalitativně vedeného smíšeného) výzkumu</dc:title>
  <dc:creator>Jiří Mertl</dc:creator>
  <cp:lastModifiedBy>Mertl Jiří</cp:lastModifiedBy>
  <cp:revision>71</cp:revision>
  <dcterms:created xsi:type="dcterms:W3CDTF">2020-10-17T19:57:40Z</dcterms:created>
  <dcterms:modified xsi:type="dcterms:W3CDTF">2024-03-10T18:22:24Z</dcterms:modified>
</cp:coreProperties>
</file>