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8" r:id="rId8"/>
    <p:sldId id="269" r:id="rId9"/>
    <p:sldId id="272" r:id="rId10"/>
    <p:sldId id="270" r:id="rId11"/>
    <p:sldId id="271" r:id="rId12"/>
    <p:sldId id="273" r:id="rId13"/>
    <p:sldId id="274" r:id="rId14"/>
    <p:sldId id="276" r:id="rId15"/>
    <p:sldId id="277" r:id="rId16"/>
    <p:sldId id="266" r:id="rId17"/>
    <p:sldId id="275" r:id="rId18"/>
  </p:sldIdLst>
  <p:sldSz cx="18288000" cy="10287000"/>
  <p:notesSz cx="6858000" cy="9144000"/>
  <p:embeddedFontLst>
    <p:embeddedFont>
      <p:font typeface="Bogart" panose="020B0604020202020204" charset="0"/>
      <p:regular r:id="rId19"/>
    </p:embeddedFont>
    <p:embeddedFont>
      <p:font typeface="Ovo" panose="020B0604020202020204" charset="0"/>
      <p:regular r:id="rId20"/>
    </p:embeddedFont>
    <p:embeddedFont>
      <p:font typeface="March" panose="02000500000000000000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ancelot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90569" y="1028700"/>
            <a:ext cx="8933444" cy="4332196"/>
            <a:chOff x="0" y="0"/>
            <a:chExt cx="2352841" cy="11409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2841" cy="1140990"/>
            </a:xfrm>
            <a:custGeom>
              <a:avLst/>
              <a:gdLst/>
              <a:ahLst/>
              <a:cxnLst/>
              <a:rect l="l" t="t" r="r" b="b"/>
              <a:pathLst>
                <a:path w="2352841" h="1140990">
                  <a:moveTo>
                    <a:pt x="44198" y="0"/>
                  </a:moveTo>
                  <a:lnTo>
                    <a:pt x="2308644" y="0"/>
                  </a:lnTo>
                  <a:cubicBezTo>
                    <a:pt x="2320366" y="0"/>
                    <a:pt x="2331607" y="4657"/>
                    <a:pt x="2339896" y="12945"/>
                  </a:cubicBezTo>
                  <a:cubicBezTo>
                    <a:pt x="2348185" y="21234"/>
                    <a:pt x="2352841" y="32476"/>
                    <a:pt x="2352841" y="44198"/>
                  </a:cubicBezTo>
                  <a:lnTo>
                    <a:pt x="2352841" y="1096792"/>
                  </a:lnTo>
                  <a:cubicBezTo>
                    <a:pt x="2352841" y="1108514"/>
                    <a:pt x="2348185" y="1119756"/>
                    <a:pt x="2339896" y="1128045"/>
                  </a:cubicBezTo>
                  <a:cubicBezTo>
                    <a:pt x="2331607" y="1136333"/>
                    <a:pt x="2320366" y="1140990"/>
                    <a:pt x="2308644" y="1140990"/>
                  </a:cubicBezTo>
                  <a:lnTo>
                    <a:pt x="44198" y="1140990"/>
                  </a:lnTo>
                  <a:cubicBezTo>
                    <a:pt x="32476" y="1140990"/>
                    <a:pt x="21234" y="1136333"/>
                    <a:pt x="12945" y="1128045"/>
                  </a:cubicBezTo>
                  <a:cubicBezTo>
                    <a:pt x="4657" y="1119756"/>
                    <a:pt x="0" y="1108514"/>
                    <a:pt x="0" y="1096792"/>
                  </a:cubicBezTo>
                  <a:lnTo>
                    <a:pt x="0" y="44198"/>
                  </a:lnTo>
                  <a:cubicBezTo>
                    <a:pt x="0" y="32476"/>
                    <a:pt x="4657" y="21234"/>
                    <a:pt x="12945" y="12945"/>
                  </a:cubicBezTo>
                  <a:cubicBezTo>
                    <a:pt x="21234" y="4657"/>
                    <a:pt x="32476" y="0"/>
                    <a:pt x="44198" y="0"/>
                  </a:cubicBezTo>
                  <a:close/>
                </a:path>
              </a:pathLst>
            </a:custGeom>
            <a:solidFill>
              <a:srgbClr val="C49A6E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52841" cy="1179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663913" y="1028700"/>
            <a:ext cx="8960174" cy="4114800"/>
            <a:chOff x="0" y="0"/>
            <a:chExt cx="2359881" cy="10837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9881" cy="1083733"/>
            </a:xfrm>
            <a:custGeom>
              <a:avLst/>
              <a:gdLst/>
              <a:ahLst/>
              <a:cxnLst/>
              <a:rect l="l" t="t" r="r" b="b"/>
              <a:pathLst>
                <a:path w="2359881" h="1083733">
                  <a:moveTo>
                    <a:pt x="44066" y="0"/>
                  </a:moveTo>
                  <a:lnTo>
                    <a:pt x="2315815" y="0"/>
                  </a:lnTo>
                  <a:cubicBezTo>
                    <a:pt x="2340152" y="0"/>
                    <a:pt x="2359881" y="19729"/>
                    <a:pt x="2359881" y="44066"/>
                  </a:cubicBezTo>
                  <a:lnTo>
                    <a:pt x="2359881" y="1039667"/>
                  </a:lnTo>
                  <a:cubicBezTo>
                    <a:pt x="2359881" y="1064004"/>
                    <a:pt x="2340152" y="1083733"/>
                    <a:pt x="2315815" y="1083733"/>
                  </a:cubicBezTo>
                  <a:lnTo>
                    <a:pt x="44066" y="1083733"/>
                  </a:lnTo>
                  <a:cubicBezTo>
                    <a:pt x="19729" y="1083733"/>
                    <a:pt x="0" y="1064004"/>
                    <a:pt x="0" y="1039667"/>
                  </a:cubicBezTo>
                  <a:lnTo>
                    <a:pt x="0" y="44066"/>
                  </a:lnTo>
                  <a:cubicBezTo>
                    <a:pt x="0" y="19729"/>
                    <a:pt x="19729" y="0"/>
                    <a:pt x="44066" y="0"/>
                  </a:cubicBezTo>
                  <a:close/>
                </a:path>
              </a:pathLst>
            </a:custGeom>
            <a:solidFill>
              <a:srgbClr val="F6DBB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359881" cy="11218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663913" y="2073966"/>
            <a:ext cx="8960174" cy="250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8"/>
              </a:lnSpc>
            </a:pPr>
            <a:r>
              <a:rPr lang="en-US" sz="10277">
                <a:solidFill>
                  <a:srgbClr val="000000"/>
                </a:solidFill>
                <a:latin typeface="Bogart"/>
                <a:ea typeface="Bogart"/>
                <a:cs typeface="Bogart"/>
                <a:sym typeface="Bogart"/>
              </a:rPr>
              <a:t>TVOŘENÍ IMPERATIVU</a:t>
            </a:r>
          </a:p>
        </p:txBody>
      </p:sp>
      <p:sp>
        <p:nvSpPr>
          <p:cNvPr id="10" name="Freeform 10"/>
          <p:cNvSpPr/>
          <p:nvPr/>
        </p:nvSpPr>
        <p:spPr>
          <a:xfrm>
            <a:off x="-460061" y="6323130"/>
            <a:ext cx="6356616" cy="4298662"/>
          </a:xfrm>
          <a:custGeom>
            <a:avLst/>
            <a:gdLst/>
            <a:ahLst/>
            <a:cxnLst/>
            <a:rect l="l" t="t" r="r" b="b"/>
            <a:pathLst>
              <a:path w="6356616" h="4298662">
                <a:moveTo>
                  <a:pt x="0" y="0"/>
                </a:moveTo>
                <a:lnTo>
                  <a:pt x="6356617" y="0"/>
                </a:lnTo>
                <a:lnTo>
                  <a:pt x="6356617" y="4298662"/>
                </a:lnTo>
                <a:lnTo>
                  <a:pt x="0" y="4298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95969" y="4523364"/>
            <a:ext cx="5955347" cy="6487895"/>
          </a:xfrm>
          <a:custGeom>
            <a:avLst/>
            <a:gdLst/>
            <a:ahLst/>
            <a:cxnLst/>
            <a:rect l="l" t="t" r="r" b="b"/>
            <a:pathLst>
              <a:path w="5955347" h="6487895">
                <a:moveTo>
                  <a:pt x="0" y="0"/>
                </a:moveTo>
                <a:lnTo>
                  <a:pt x="5955347" y="0"/>
                </a:lnTo>
                <a:lnTo>
                  <a:pt x="5955347" y="6487895"/>
                </a:lnTo>
                <a:lnTo>
                  <a:pt x="0" y="6487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6350474" y="4890314"/>
            <a:ext cx="5587051" cy="941164"/>
            <a:chOff x="0" y="0"/>
            <a:chExt cx="1710588" cy="2881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10588" cy="288156"/>
            </a:xfrm>
            <a:custGeom>
              <a:avLst/>
              <a:gdLst/>
              <a:ahLst/>
              <a:cxnLst/>
              <a:rect l="l" t="t" r="r" b="b"/>
              <a:pathLst>
                <a:path w="1710588" h="288156">
                  <a:moveTo>
                    <a:pt x="70670" y="0"/>
                  </a:moveTo>
                  <a:lnTo>
                    <a:pt x="1639918" y="0"/>
                  </a:lnTo>
                  <a:cubicBezTo>
                    <a:pt x="1658661" y="0"/>
                    <a:pt x="1676636" y="7446"/>
                    <a:pt x="1689889" y="20699"/>
                  </a:cubicBezTo>
                  <a:cubicBezTo>
                    <a:pt x="1703142" y="33952"/>
                    <a:pt x="1710588" y="51927"/>
                    <a:pt x="1710588" y="70670"/>
                  </a:cubicBezTo>
                  <a:lnTo>
                    <a:pt x="1710588" y="217486"/>
                  </a:lnTo>
                  <a:cubicBezTo>
                    <a:pt x="1710588" y="236229"/>
                    <a:pt x="1703142" y="254204"/>
                    <a:pt x="1689889" y="267457"/>
                  </a:cubicBezTo>
                  <a:cubicBezTo>
                    <a:pt x="1676636" y="280711"/>
                    <a:pt x="1658661" y="288156"/>
                    <a:pt x="1639918" y="288156"/>
                  </a:cubicBezTo>
                  <a:lnTo>
                    <a:pt x="70670" y="288156"/>
                  </a:lnTo>
                  <a:cubicBezTo>
                    <a:pt x="51927" y="288156"/>
                    <a:pt x="33952" y="280711"/>
                    <a:pt x="20699" y="267457"/>
                  </a:cubicBezTo>
                  <a:cubicBezTo>
                    <a:pt x="7446" y="254204"/>
                    <a:pt x="0" y="236229"/>
                    <a:pt x="0" y="217486"/>
                  </a:cubicBezTo>
                  <a:lnTo>
                    <a:pt x="0" y="70670"/>
                  </a:lnTo>
                  <a:cubicBezTo>
                    <a:pt x="0" y="51927"/>
                    <a:pt x="7446" y="33952"/>
                    <a:pt x="20699" y="20699"/>
                  </a:cubicBezTo>
                  <a:cubicBezTo>
                    <a:pt x="33952" y="7446"/>
                    <a:pt x="51927" y="0"/>
                    <a:pt x="70670" y="0"/>
                  </a:cubicBezTo>
                  <a:close/>
                </a:path>
              </a:pathLst>
            </a:custGeom>
            <a:solidFill>
              <a:srgbClr val="C49A6E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710588" cy="326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066766" y="4833164"/>
            <a:ext cx="4154468" cy="954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7"/>
              </a:lnSpc>
            </a:pPr>
            <a:r>
              <a:rPr lang="en-US" sz="2719" dirty="0" err="1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</a:rPr>
              <a:t>Подготовила</a:t>
            </a:r>
            <a:r>
              <a:rPr lang="en-US" sz="2719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</a:rPr>
              <a:t>: Воротиленко </a:t>
            </a:r>
            <a:r>
              <a:rPr lang="en-US" sz="2719" dirty="0" err="1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</a:rPr>
              <a:t>Екатерина</a:t>
            </a:r>
            <a:endParaRPr lang="en-US" sz="2719" dirty="0">
              <a:solidFill>
                <a:srgbClr val="000000"/>
              </a:solidFill>
              <a:latin typeface="Ovo"/>
              <a:ea typeface="Ovo"/>
              <a:cs typeface="Ovo"/>
              <a:sym typeface="Ovo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879" y="9314612"/>
            <a:ext cx="2767721" cy="67630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624179" y="9406144"/>
            <a:ext cx="2133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FF UK RJL</a:t>
            </a:r>
            <a:endParaRPr lang="ru-RU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30757" y="800100"/>
            <a:ext cx="16626485" cy="8503077"/>
            <a:chOff x="0" y="0"/>
            <a:chExt cx="22168647" cy="11337436"/>
          </a:xfrm>
        </p:grpSpPr>
        <p:grpSp>
          <p:nvGrpSpPr>
            <p:cNvPr id="4" name="Group 4"/>
            <p:cNvGrpSpPr/>
            <p:nvPr/>
          </p:nvGrpSpPr>
          <p:grpSpPr>
            <a:xfrm>
              <a:off x="609008" y="0"/>
              <a:ext cx="21559638" cy="10810181"/>
              <a:chOff x="0" y="0"/>
              <a:chExt cx="4258694" cy="213534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58694" cy="2135344"/>
              </a:xfrm>
              <a:custGeom>
                <a:avLst/>
                <a:gdLst/>
                <a:ahLst/>
                <a:cxnLst/>
                <a:rect l="l" t="t" r="r" b="b"/>
                <a:pathLst>
                  <a:path w="4258694" h="2135344">
                    <a:moveTo>
                      <a:pt x="24418" y="0"/>
                    </a:moveTo>
                    <a:lnTo>
                      <a:pt x="4234276" y="0"/>
                    </a:lnTo>
                    <a:cubicBezTo>
                      <a:pt x="4240752" y="0"/>
                      <a:pt x="4246962" y="2573"/>
                      <a:pt x="4251542" y="7152"/>
                    </a:cubicBezTo>
                    <a:cubicBezTo>
                      <a:pt x="4256121" y="11731"/>
                      <a:pt x="4258694" y="17942"/>
                      <a:pt x="4258694" y="24418"/>
                    </a:cubicBezTo>
                    <a:lnTo>
                      <a:pt x="4258694" y="2110926"/>
                    </a:lnTo>
                    <a:cubicBezTo>
                      <a:pt x="4258694" y="2117402"/>
                      <a:pt x="4256121" y="2123613"/>
                      <a:pt x="4251542" y="2128193"/>
                    </a:cubicBezTo>
                    <a:cubicBezTo>
                      <a:pt x="4246962" y="2132772"/>
                      <a:pt x="4240752" y="2135344"/>
                      <a:pt x="4234276" y="2135344"/>
                    </a:cubicBezTo>
                    <a:lnTo>
                      <a:pt x="24418" y="2135344"/>
                    </a:lnTo>
                    <a:cubicBezTo>
                      <a:pt x="17942" y="2135344"/>
                      <a:pt x="11731" y="2132772"/>
                      <a:pt x="7152" y="2128193"/>
                    </a:cubicBezTo>
                    <a:cubicBezTo>
                      <a:pt x="2573" y="2123613"/>
                      <a:pt x="0" y="2117402"/>
                      <a:pt x="0" y="2110926"/>
                    </a:cubicBezTo>
                    <a:lnTo>
                      <a:pt x="0" y="24418"/>
                    </a:lnTo>
                    <a:cubicBezTo>
                      <a:pt x="0" y="17942"/>
                      <a:pt x="2573" y="11731"/>
                      <a:pt x="7152" y="7152"/>
                    </a:cubicBezTo>
                    <a:cubicBezTo>
                      <a:pt x="11731" y="2573"/>
                      <a:pt x="17942" y="0"/>
                      <a:pt x="24418" y="0"/>
                    </a:cubicBezTo>
                    <a:close/>
                  </a:path>
                </a:pathLst>
              </a:custGeom>
              <a:solidFill>
                <a:srgbClr val="C49A6E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258694" cy="2173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567836"/>
              <a:ext cx="21640800" cy="10769600"/>
              <a:chOff x="0" y="0"/>
              <a:chExt cx="4274726" cy="21273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74726" cy="2127328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27328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03002"/>
                    </a:lnTo>
                    <a:cubicBezTo>
                      <a:pt x="4274726" y="2109454"/>
                      <a:pt x="4272163" y="2115641"/>
                      <a:pt x="4267601" y="2120203"/>
                    </a:cubicBezTo>
                    <a:cubicBezTo>
                      <a:pt x="4263039" y="2124765"/>
                      <a:pt x="4256851" y="2127328"/>
                      <a:pt x="4250399" y="2127328"/>
                    </a:cubicBezTo>
                    <a:lnTo>
                      <a:pt x="24327" y="2127328"/>
                    </a:lnTo>
                    <a:cubicBezTo>
                      <a:pt x="10891" y="2127328"/>
                      <a:pt x="0" y="2116437"/>
                      <a:pt x="0" y="2103002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6DBBF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4274726" cy="21654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210657" y="1517356"/>
            <a:ext cx="15470800" cy="8371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/>
              <a:t>Формы повелительного наклонения совершенного вида могут использоваться для запрещения действия через иронию или угрозу. Такое употребление называется </a:t>
            </a:r>
            <a:r>
              <a:rPr lang="ru-RU" sz="2400" b="1" dirty="0"/>
              <a:t>"</a:t>
            </a:r>
            <a:r>
              <a:rPr lang="ru-RU" sz="2400" dirty="0"/>
              <a:t>обратным побуждением</a:t>
            </a:r>
            <a:r>
              <a:rPr lang="ru-RU" sz="2400" b="1" dirty="0"/>
              <a:t>"</a:t>
            </a:r>
            <a:r>
              <a:rPr lang="ru-RU" sz="2400" dirty="0"/>
              <a:t> и характерно для эмоциональной, часто угрожающей речи:</a:t>
            </a:r>
          </a:p>
          <a:p>
            <a:pPr algn="just"/>
            <a:r>
              <a:rPr lang="ru-RU" sz="2400" i="1" dirty="0"/>
              <a:t>Поговори мне ещё!</a:t>
            </a:r>
            <a:r>
              <a:rPr lang="ru-RU" sz="2400" dirty="0"/>
              <a:t> = "Замолчи!"</a:t>
            </a:r>
          </a:p>
          <a:p>
            <a:pPr algn="just"/>
            <a:r>
              <a:rPr lang="ru-RU" sz="2400" i="1" dirty="0"/>
              <a:t>Попадись мне только!</a:t>
            </a:r>
            <a:r>
              <a:rPr lang="ru-RU" sz="2400" dirty="0"/>
              <a:t> = "Не смей попадаться!"</a:t>
            </a:r>
          </a:p>
          <a:p>
            <a:pPr algn="just"/>
            <a:r>
              <a:rPr lang="ru-RU" sz="2400" i="1" dirty="0"/>
              <a:t>Застрелю! Коснись этой женщины!</a:t>
            </a:r>
            <a:r>
              <a:rPr lang="ru-RU" sz="2400" dirty="0"/>
              <a:t> (А. Н. Толстой) = "Не смей трогать!"</a:t>
            </a:r>
          </a:p>
          <a:p>
            <a:pPr algn="just"/>
            <a:r>
              <a:rPr lang="ru-RU" sz="2400" i="1" dirty="0"/>
              <a:t>Ты у меня пикни только!</a:t>
            </a:r>
            <a:r>
              <a:rPr lang="ru-RU" sz="2400" dirty="0"/>
              <a:t> (А. Островский) = "Не смей пикнуть!"</a:t>
            </a:r>
          </a:p>
          <a:p>
            <a:pPr algn="just"/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Некоторые глаголы в повелительном наклонении приобретают значения, сходные с междометиями – выражают побуждение к быстрому или энергичному действию:</a:t>
            </a:r>
          </a:p>
          <a:p>
            <a:pPr algn="just"/>
            <a:r>
              <a:rPr lang="ru-RU" sz="2400" dirty="0"/>
              <a:t>Формы с резким побудительным значением:</a:t>
            </a:r>
          </a:p>
          <a:p>
            <a:pPr lvl="1" algn="just"/>
            <a:r>
              <a:rPr lang="ru-RU" sz="2400" i="1" dirty="0"/>
              <a:t>Давай! Дуй! Валяй! Жми! Жарь! Шпарь! Чеши!</a:t>
            </a:r>
            <a:r>
              <a:rPr lang="ru-RU" sz="2400" dirty="0"/>
              <a:t> </a:t>
            </a:r>
            <a:r>
              <a:rPr lang="ru-RU" sz="2400" i="1" dirty="0" smtClean="0"/>
              <a:t>"</a:t>
            </a:r>
            <a:r>
              <a:rPr lang="ru-RU" sz="2400" i="1" dirty="0"/>
              <a:t>Валяйте сюда, ребята!"</a:t>
            </a:r>
            <a:r>
              <a:rPr lang="ru-RU" sz="2400" dirty="0"/>
              <a:t> (Чехов)</a:t>
            </a:r>
          </a:p>
          <a:p>
            <a:pPr lvl="2" algn="just"/>
            <a:r>
              <a:rPr lang="ru-RU" sz="2400" i="1" dirty="0"/>
              <a:t>"Надевай шинель! Дуй!"</a:t>
            </a:r>
            <a:r>
              <a:rPr lang="ru-RU" sz="2400" dirty="0"/>
              <a:t> (Булгаков)</a:t>
            </a:r>
          </a:p>
          <a:p>
            <a:pPr lvl="2" algn="just"/>
            <a:r>
              <a:rPr lang="ru-RU" sz="2400" i="1" dirty="0"/>
              <a:t>"Шпарь, как давеча!"</a:t>
            </a:r>
            <a:r>
              <a:rPr lang="ru-RU" sz="2400" dirty="0"/>
              <a:t> (Федин)</a:t>
            </a:r>
          </a:p>
          <a:p>
            <a:pPr algn="just"/>
            <a:r>
              <a:rPr lang="ru-RU" sz="2400" dirty="0"/>
              <a:t>Формы, утратившие прямое побуждение (модальные частицы):</a:t>
            </a:r>
          </a:p>
          <a:p>
            <a:pPr lvl="1" algn="just"/>
            <a:r>
              <a:rPr lang="ru-RU" sz="2400" i="1" dirty="0"/>
              <a:t>Скажи(те)/Скажешь</a:t>
            </a:r>
            <a:r>
              <a:rPr lang="ru-RU" sz="2400" dirty="0"/>
              <a:t> – выражает недоверие, иронию:</a:t>
            </a:r>
          </a:p>
          <a:p>
            <a:pPr lvl="2" algn="just"/>
            <a:r>
              <a:rPr lang="ru-RU" sz="2400" i="1" dirty="0"/>
              <a:t>Скажи на милость, даже темно стало!</a:t>
            </a:r>
            <a:endParaRPr lang="ru-RU" sz="2400" dirty="0"/>
          </a:p>
          <a:p>
            <a:pPr lvl="1" algn="just"/>
            <a:r>
              <a:rPr lang="ru-RU" sz="2400" i="1" dirty="0"/>
              <a:t>Смотри(те)/Гляди(те)</a:t>
            </a:r>
            <a:r>
              <a:rPr lang="ru-RU" sz="2400" dirty="0"/>
              <a:t> – предостережение или удивление:</a:t>
            </a:r>
          </a:p>
          <a:p>
            <a:pPr lvl="2" algn="just"/>
            <a:r>
              <a:rPr lang="ru-RU" sz="2400" i="1" dirty="0"/>
              <a:t>Глядите-ка, чего захотела!</a:t>
            </a:r>
            <a:endParaRPr lang="ru-RU" sz="2400" dirty="0"/>
          </a:p>
          <a:p>
            <a:pPr lvl="1" algn="just"/>
            <a:r>
              <a:rPr lang="ru-RU" sz="2400" i="1" dirty="0"/>
              <a:t>Подумай(те)</a:t>
            </a:r>
            <a:r>
              <a:rPr lang="ru-RU" sz="2400" dirty="0"/>
              <a:t> – ироническое возражение:</a:t>
            </a:r>
          </a:p>
          <a:p>
            <a:pPr lvl="2" algn="just"/>
            <a:r>
              <a:rPr lang="ru-RU" sz="2400" i="1" dirty="0"/>
              <a:t>Подумайте, какая важная шишка!</a:t>
            </a:r>
            <a:endParaRPr lang="ru-RU" sz="2400" dirty="0"/>
          </a:p>
          <a:p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638800" y="151735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b="1" u="sng" dirty="0"/>
          </a:p>
        </p:txBody>
      </p:sp>
    </p:spTree>
    <p:extLst>
      <p:ext uri="{BB962C8B-B14F-4D97-AF65-F5344CB8AC3E}">
        <p14:creationId xmlns:p14="http://schemas.microsoft.com/office/powerpoint/2010/main" val="3713418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4400" y="723900"/>
            <a:ext cx="16626485" cy="8503077"/>
            <a:chOff x="0" y="0"/>
            <a:chExt cx="22168647" cy="11337436"/>
          </a:xfrm>
        </p:grpSpPr>
        <p:grpSp>
          <p:nvGrpSpPr>
            <p:cNvPr id="4" name="Group 4"/>
            <p:cNvGrpSpPr/>
            <p:nvPr/>
          </p:nvGrpSpPr>
          <p:grpSpPr>
            <a:xfrm>
              <a:off x="609008" y="0"/>
              <a:ext cx="21559638" cy="10810181"/>
              <a:chOff x="0" y="0"/>
              <a:chExt cx="4258694" cy="213534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58694" cy="2135344"/>
              </a:xfrm>
              <a:custGeom>
                <a:avLst/>
                <a:gdLst/>
                <a:ahLst/>
                <a:cxnLst/>
                <a:rect l="l" t="t" r="r" b="b"/>
                <a:pathLst>
                  <a:path w="4258694" h="2135344">
                    <a:moveTo>
                      <a:pt x="24418" y="0"/>
                    </a:moveTo>
                    <a:lnTo>
                      <a:pt x="4234276" y="0"/>
                    </a:lnTo>
                    <a:cubicBezTo>
                      <a:pt x="4240752" y="0"/>
                      <a:pt x="4246962" y="2573"/>
                      <a:pt x="4251542" y="7152"/>
                    </a:cubicBezTo>
                    <a:cubicBezTo>
                      <a:pt x="4256121" y="11731"/>
                      <a:pt x="4258694" y="17942"/>
                      <a:pt x="4258694" y="24418"/>
                    </a:cubicBezTo>
                    <a:lnTo>
                      <a:pt x="4258694" y="2110926"/>
                    </a:lnTo>
                    <a:cubicBezTo>
                      <a:pt x="4258694" y="2117402"/>
                      <a:pt x="4256121" y="2123613"/>
                      <a:pt x="4251542" y="2128193"/>
                    </a:cubicBezTo>
                    <a:cubicBezTo>
                      <a:pt x="4246962" y="2132772"/>
                      <a:pt x="4240752" y="2135344"/>
                      <a:pt x="4234276" y="2135344"/>
                    </a:cubicBezTo>
                    <a:lnTo>
                      <a:pt x="24418" y="2135344"/>
                    </a:lnTo>
                    <a:cubicBezTo>
                      <a:pt x="17942" y="2135344"/>
                      <a:pt x="11731" y="2132772"/>
                      <a:pt x="7152" y="2128193"/>
                    </a:cubicBezTo>
                    <a:cubicBezTo>
                      <a:pt x="2573" y="2123613"/>
                      <a:pt x="0" y="2117402"/>
                      <a:pt x="0" y="2110926"/>
                    </a:cubicBezTo>
                    <a:lnTo>
                      <a:pt x="0" y="24418"/>
                    </a:lnTo>
                    <a:cubicBezTo>
                      <a:pt x="0" y="17942"/>
                      <a:pt x="2573" y="11731"/>
                      <a:pt x="7152" y="7152"/>
                    </a:cubicBezTo>
                    <a:cubicBezTo>
                      <a:pt x="11731" y="2573"/>
                      <a:pt x="17942" y="0"/>
                      <a:pt x="24418" y="0"/>
                    </a:cubicBezTo>
                    <a:close/>
                  </a:path>
                </a:pathLst>
              </a:custGeom>
              <a:solidFill>
                <a:srgbClr val="C49A6E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258694" cy="2173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567836"/>
              <a:ext cx="21640800" cy="10769600"/>
              <a:chOff x="0" y="0"/>
              <a:chExt cx="4274726" cy="21273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74726" cy="2127328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27328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03002"/>
                    </a:lnTo>
                    <a:cubicBezTo>
                      <a:pt x="4274726" y="2109454"/>
                      <a:pt x="4272163" y="2115641"/>
                      <a:pt x="4267601" y="2120203"/>
                    </a:cubicBezTo>
                    <a:cubicBezTo>
                      <a:pt x="4263039" y="2124765"/>
                      <a:pt x="4256851" y="2127328"/>
                      <a:pt x="4250399" y="2127328"/>
                    </a:cubicBezTo>
                    <a:lnTo>
                      <a:pt x="24327" y="2127328"/>
                    </a:lnTo>
                    <a:cubicBezTo>
                      <a:pt x="10891" y="2127328"/>
                      <a:pt x="0" y="2116437"/>
                      <a:pt x="0" y="2103002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6DBBF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4274726" cy="21654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830123" y="1514513"/>
            <a:ext cx="14627753" cy="8494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dirty="0"/>
              <a:t> На категориальном значении побуждения основано употребление форм повелит. накл. при выражении значений: </a:t>
            </a:r>
          </a:p>
          <a:p>
            <a:r>
              <a:rPr lang="ru-RU" sz="3200" b="1" dirty="0"/>
              <a:t>1) </a:t>
            </a:r>
            <a:r>
              <a:rPr lang="ru-RU" sz="3200" b="1" dirty="0" smtClean="0"/>
              <a:t>Желательности </a:t>
            </a:r>
            <a:r>
              <a:rPr lang="ru-RU" sz="3200" i="1" dirty="0"/>
              <a:t>[Лиза:] Минуй нас пуще всех печалей И барский гнев, и барская любовь</a:t>
            </a:r>
            <a:r>
              <a:rPr lang="ru-RU" sz="3200" dirty="0"/>
              <a:t> (Гриб.)</a:t>
            </a:r>
          </a:p>
          <a:p>
            <a:r>
              <a:rPr lang="ru-RU" sz="3200" b="1" dirty="0"/>
              <a:t>2) </a:t>
            </a:r>
            <a:r>
              <a:rPr lang="ru-RU" sz="3200" b="1" dirty="0" smtClean="0"/>
              <a:t>Долженствования </a:t>
            </a:r>
            <a:r>
              <a:rPr lang="ru-RU" sz="3200" dirty="0"/>
              <a:t> </a:t>
            </a:r>
            <a:r>
              <a:rPr lang="ru-RU" sz="3200" i="1" dirty="0"/>
              <a:t>Вы не платите, а я за вас отвечай?</a:t>
            </a:r>
            <a:r>
              <a:rPr lang="ru-RU" sz="3200" dirty="0"/>
              <a:t> (Чех.); </a:t>
            </a:r>
            <a:r>
              <a:rPr lang="ru-RU" sz="3200" i="1" dirty="0"/>
              <a:t>[</a:t>
            </a:r>
            <a:r>
              <a:rPr lang="ru-RU" sz="3200" i="1" dirty="0" err="1"/>
              <a:t>Мышлавский</a:t>
            </a:r>
            <a:r>
              <a:rPr lang="ru-RU" sz="3200" i="1" dirty="0"/>
              <a:t>.] Довольно! Я воюю с девятого четырнадцатого года. За что? За отечество? А это отечество, когда бросили меня на позор?! И я опять иди к этим светлостям? Ну нет</a:t>
            </a:r>
            <a:r>
              <a:rPr lang="ru-RU" sz="3200" dirty="0"/>
              <a:t> (</a:t>
            </a:r>
            <a:r>
              <a:rPr lang="ru-RU" sz="3200" dirty="0" err="1"/>
              <a:t>Булг</a:t>
            </a:r>
            <a:r>
              <a:rPr lang="ru-RU" sz="3200" dirty="0" smtClean="0"/>
              <a:t>.).</a:t>
            </a:r>
            <a:endParaRPr lang="ru-RU" sz="3200" dirty="0"/>
          </a:p>
          <a:p>
            <a:r>
              <a:rPr lang="ru-RU" sz="3200" b="1" dirty="0"/>
              <a:t>3) </a:t>
            </a:r>
            <a:r>
              <a:rPr lang="ru-RU" sz="3200" b="1" dirty="0" err="1" smtClean="0"/>
              <a:t>Вынужденности</a:t>
            </a:r>
            <a:r>
              <a:rPr lang="ru-RU" sz="3200" b="1" dirty="0" smtClean="0"/>
              <a:t> </a:t>
            </a:r>
            <a:r>
              <a:rPr lang="ru-RU" sz="3200" i="1" dirty="0"/>
              <a:t>так все плохо</a:t>
            </a:r>
            <a:r>
              <a:rPr lang="ru-RU" sz="3200" dirty="0"/>
              <a:t>, </a:t>
            </a:r>
            <a:r>
              <a:rPr lang="ru-RU" sz="3200" i="1" dirty="0"/>
              <a:t>хоть плачь; хоть бесись; хоть убей; хоть ложись да помирай; хоть вешайся</a:t>
            </a:r>
            <a:r>
              <a:rPr lang="ru-RU" sz="3200" dirty="0"/>
              <a:t>.</a:t>
            </a:r>
            <a:endParaRPr lang="ru-RU" sz="3200" b="1" dirty="0"/>
          </a:p>
          <a:p>
            <a:r>
              <a:rPr lang="ru-RU" sz="3200" b="1" dirty="0"/>
              <a:t>4) невозможности осуществления </a:t>
            </a:r>
            <a:r>
              <a:rPr lang="ru-RU" sz="3200" b="1" dirty="0" smtClean="0"/>
              <a:t>действия</a:t>
            </a:r>
            <a:r>
              <a:rPr lang="ru-RU" sz="3200" b="1" dirty="0"/>
              <a:t> </a:t>
            </a:r>
            <a:r>
              <a:rPr lang="ru-RU" sz="3200" i="1" dirty="0"/>
              <a:t>Ему и слова никто не скажет; И возразить не смей; Жди от него помощи, как же</a:t>
            </a:r>
            <a:r>
              <a:rPr lang="ru-RU" sz="3200" i="1" dirty="0" smtClean="0"/>
              <a:t>!</a:t>
            </a:r>
            <a:endParaRPr lang="ru-RU" sz="3200" b="1" dirty="0"/>
          </a:p>
          <a:p>
            <a:r>
              <a:rPr lang="ru-RU" sz="3200" b="1" dirty="0"/>
              <a:t>5) неограниченной возможности, легкости осуществления </a:t>
            </a:r>
            <a:r>
              <a:rPr lang="ru-RU" sz="3200" b="1" dirty="0" smtClean="0"/>
              <a:t>действия</a:t>
            </a:r>
            <a:r>
              <a:rPr lang="ru-RU" sz="3200" b="1" dirty="0"/>
              <a:t> </a:t>
            </a:r>
            <a:r>
              <a:rPr lang="ru-RU" sz="3200" dirty="0"/>
              <a:t> </a:t>
            </a:r>
            <a:r>
              <a:rPr lang="ru-RU" sz="3200" i="1" dirty="0"/>
              <a:t>Добрый доктор Айболит! Он под деревом сидит. Приходи к нему лечиться И корова, и волчица, И жучок, и червячок, И медведица!</a:t>
            </a:r>
            <a:endParaRPr lang="ru-RU" sz="3200" b="1" dirty="0"/>
          </a:p>
          <a:p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 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638800" y="151735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b="1" u="sng" dirty="0"/>
          </a:p>
        </p:txBody>
      </p:sp>
    </p:spTree>
    <p:extLst>
      <p:ext uri="{BB962C8B-B14F-4D97-AF65-F5344CB8AC3E}">
        <p14:creationId xmlns:p14="http://schemas.microsoft.com/office/powerpoint/2010/main" val="1104376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3000" y="723900"/>
            <a:ext cx="16626485" cy="8503077"/>
            <a:chOff x="0" y="0"/>
            <a:chExt cx="22168647" cy="11337436"/>
          </a:xfrm>
        </p:grpSpPr>
        <p:grpSp>
          <p:nvGrpSpPr>
            <p:cNvPr id="4" name="Group 4"/>
            <p:cNvGrpSpPr/>
            <p:nvPr/>
          </p:nvGrpSpPr>
          <p:grpSpPr>
            <a:xfrm>
              <a:off x="609008" y="0"/>
              <a:ext cx="21559638" cy="10810181"/>
              <a:chOff x="0" y="0"/>
              <a:chExt cx="4258694" cy="213534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58694" cy="2135344"/>
              </a:xfrm>
              <a:custGeom>
                <a:avLst/>
                <a:gdLst/>
                <a:ahLst/>
                <a:cxnLst/>
                <a:rect l="l" t="t" r="r" b="b"/>
                <a:pathLst>
                  <a:path w="4258694" h="2135344">
                    <a:moveTo>
                      <a:pt x="24418" y="0"/>
                    </a:moveTo>
                    <a:lnTo>
                      <a:pt x="4234276" y="0"/>
                    </a:lnTo>
                    <a:cubicBezTo>
                      <a:pt x="4240752" y="0"/>
                      <a:pt x="4246962" y="2573"/>
                      <a:pt x="4251542" y="7152"/>
                    </a:cubicBezTo>
                    <a:cubicBezTo>
                      <a:pt x="4256121" y="11731"/>
                      <a:pt x="4258694" y="17942"/>
                      <a:pt x="4258694" y="24418"/>
                    </a:cubicBezTo>
                    <a:lnTo>
                      <a:pt x="4258694" y="2110926"/>
                    </a:lnTo>
                    <a:cubicBezTo>
                      <a:pt x="4258694" y="2117402"/>
                      <a:pt x="4256121" y="2123613"/>
                      <a:pt x="4251542" y="2128193"/>
                    </a:cubicBezTo>
                    <a:cubicBezTo>
                      <a:pt x="4246962" y="2132772"/>
                      <a:pt x="4240752" y="2135344"/>
                      <a:pt x="4234276" y="2135344"/>
                    </a:cubicBezTo>
                    <a:lnTo>
                      <a:pt x="24418" y="2135344"/>
                    </a:lnTo>
                    <a:cubicBezTo>
                      <a:pt x="17942" y="2135344"/>
                      <a:pt x="11731" y="2132772"/>
                      <a:pt x="7152" y="2128193"/>
                    </a:cubicBezTo>
                    <a:cubicBezTo>
                      <a:pt x="2573" y="2123613"/>
                      <a:pt x="0" y="2117402"/>
                      <a:pt x="0" y="2110926"/>
                    </a:cubicBezTo>
                    <a:lnTo>
                      <a:pt x="0" y="24418"/>
                    </a:lnTo>
                    <a:cubicBezTo>
                      <a:pt x="0" y="17942"/>
                      <a:pt x="2573" y="11731"/>
                      <a:pt x="7152" y="7152"/>
                    </a:cubicBezTo>
                    <a:cubicBezTo>
                      <a:pt x="11731" y="2573"/>
                      <a:pt x="17942" y="0"/>
                      <a:pt x="24418" y="0"/>
                    </a:cubicBezTo>
                    <a:close/>
                  </a:path>
                </a:pathLst>
              </a:custGeom>
              <a:solidFill>
                <a:srgbClr val="C49A6E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258694" cy="2173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567836"/>
              <a:ext cx="21640800" cy="10769600"/>
              <a:chOff x="0" y="0"/>
              <a:chExt cx="4274726" cy="21273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74726" cy="2127328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27328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03002"/>
                    </a:lnTo>
                    <a:cubicBezTo>
                      <a:pt x="4274726" y="2109454"/>
                      <a:pt x="4272163" y="2115641"/>
                      <a:pt x="4267601" y="2120203"/>
                    </a:cubicBezTo>
                    <a:cubicBezTo>
                      <a:pt x="4263039" y="2124765"/>
                      <a:pt x="4256851" y="2127328"/>
                      <a:pt x="4250399" y="2127328"/>
                    </a:cubicBezTo>
                    <a:lnTo>
                      <a:pt x="24327" y="2127328"/>
                    </a:lnTo>
                    <a:cubicBezTo>
                      <a:pt x="10891" y="2127328"/>
                      <a:pt x="0" y="2116437"/>
                      <a:pt x="0" y="2103002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6DBBF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4274726" cy="21654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905000" y="1418338"/>
            <a:ext cx="15087600" cy="7694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000" dirty="0" smtClean="0"/>
              <a:t>Формы</a:t>
            </a:r>
            <a:r>
              <a:rPr lang="ru-RU" sz="2000" dirty="0"/>
              <a:t> "пойдёмте, давайте сделаем" обычно выражают не категоричное побуждение, а приглашение к совместному действию:</a:t>
            </a:r>
          </a:p>
          <a:p>
            <a:pPr algn="just"/>
            <a:r>
              <a:rPr lang="ru-RU" sz="2000" i="1" dirty="0"/>
              <a:t>Сядем, побеседуем вдвоём.</a:t>
            </a:r>
            <a:r>
              <a:rPr lang="ru-RU" sz="2000" dirty="0"/>
              <a:t> (</a:t>
            </a:r>
            <a:r>
              <a:rPr lang="ru-RU" sz="2000" dirty="0" err="1"/>
              <a:t>Берггольц</a:t>
            </a:r>
            <a:r>
              <a:rPr lang="ru-RU" sz="2000" dirty="0"/>
              <a:t>)</a:t>
            </a:r>
          </a:p>
          <a:p>
            <a:pPr algn="just"/>
            <a:r>
              <a:rPr lang="ru-RU" sz="2000" dirty="0" smtClean="0"/>
              <a:t>Часто </a:t>
            </a:r>
            <a:r>
              <a:rPr lang="ru-RU" sz="2000" dirty="0"/>
              <a:t>используются с частицей </a:t>
            </a:r>
            <a:r>
              <a:rPr lang="ru-RU" sz="2000" i="1" dirty="0"/>
              <a:t>давай(те)</a:t>
            </a:r>
            <a:r>
              <a:rPr lang="ru-RU" sz="2000" dirty="0"/>
              <a:t>:</a:t>
            </a:r>
          </a:p>
          <a:p>
            <a:pPr lvl="1" algn="just"/>
            <a:r>
              <a:rPr lang="ru-RU" sz="2000" i="1" dirty="0"/>
              <a:t>Давайте поедем в кино.</a:t>
            </a:r>
            <a:endParaRPr lang="ru-RU" sz="2000" dirty="0"/>
          </a:p>
          <a:p>
            <a:pPr lvl="1" algn="just"/>
            <a:r>
              <a:rPr lang="ru-RU" sz="2000" i="1" dirty="0"/>
              <a:t>Давай споём.</a:t>
            </a:r>
            <a:endParaRPr lang="ru-RU" sz="2000" dirty="0"/>
          </a:p>
          <a:p>
            <a:pPr algn="just"/>
            <a:r>
              <a:rPr lang="ru-RU" sz="2000" dirty="0" smtClean="0"/>
              <a:t>Как </a:t>
            </a:r>
            <a:r>
              <a:rPr lang="ru-RU" sz="2000" dirty="0"/>
              <a:t>правило, не употребляется с подлежащим-местоимением </a:t>
            </a:r>
            <a:r>
              <a:rPr lang="ru-RU" sz="2000" dirty="0" smtClean="0"/>
              <a:t>мы,</a:t>
            </a:r>
            <a:r>
              <a:rPr lang="ru-RU" sz="2000" dirty="0"/>
              <a:t> </a:t>
            </a:r>
            <a:r>
              <a:rPr lang="ru-RU" sz="2000" dirty="0" smtClean="0"/>
              <a:t>кроме </a:t>
            </a:r>
            <a:r>
              <a:rPr lang="ru-RU" sz="2000" dirty="0"/>
              <a:t>разговорных форм с </a:t>
            </a:r>
            <a:r>
              <a:rPr lang="ru-RU" sz="2000" i="1" dirty="0"/>
              <a:t>-</a:t>
            </a:r>
            <a:r>
              <a:rPr lang="ru-RU" sz="2000" i="1" dirty="0" smtClean="0"/>
              <a:t>ка</a:t>
            </a:r>
            <a:r>
              <a:rPr lang="ru-RU" sz="2000" dirty="0"/>
              <a:t>,</a:t>
            </a:r>
            <a:r>
              <a:rPr lang="ru-RU" sz="2000" dirty="0" smtClean="0"/>
              <a:t> </a:t>
            </a:r>
            <a:r>
              <a:rPr lang="ru-RU" sz="2000" dirty="0"/>
              <a:t>причем подлежащее обычно следует за </a:t>
            </a:r>
            <a:r>
              <a:rPr lang="ru-RU" sz="2000" dirty="0" smtClean="0"/>
              <a:t>сказуемым </a:t>
            </a:r>
            <a:r>
              <a:rPr lang="ru-RU" sz="2000" dirty="0"/>
              <a:t>(</a:t>
            </a:r>
            <a:r>
              <a:rPr lang="ru-RU" sz="2000" i="1" dirty="0"/>
              <a:t>поедемте-ка мы домой</a:t>
            </a:r>
            <a:r>
              <a:rPr lang="ru-RU" sz="2000" dirty="0"/>
              <a:t>), а также с частицами </a:t>
            </a:r>
            <a:r>
              <a:rPr lang="ru-RU" sz="2000" i="1" dirty="0"/>
              <a:t>дай</a:t>
            </a:r>
            <a:r>
              <a:rPr lang="ru-RU" sz="2000" dirty="0"/>
              <a:t> и </a:t>
            </a:r>
            <a:r>
              <a:rPr lang="ru-RU" sz="2000" i="1" dirty="0"/>
              <a:t>давай</a:t>
            </a:r>
            <a:r>
              <a:rPr lang="ru-RU" sz="2000" dirty="0"/>
              <a:t> (</a:t>
            </a:r>
            <a:r>
              <a:rPr lang="ru-RU" sz="2000" i="1" dirty="0"/>
              <a:t>давайте-ка мы напишем письмо </a:t>
            </a:r>
            <a:r>
              <a:rPr lang="ru-RU" sz="2000" dirty="0"/>
              <a:t>или</a:t>
            </a:r>
            <a:r>
              <a:rPr lang="ru-RU" sz="2000" i="1" dirty="0"/>
              <a:t> давайте-ка напишем мы </a:t>
            </a:r>
            <a:r>
              <a:rPr lang="ru-RU" sz="2000" i="1" dirty="0" smtClean="0"/>
              <a:t>письмо)</a:t>
            </a:r>
          </a:p>
          <a:p>
            <a:pPr algn="just"/>
            <a:r>
              <a:rPr lang="ru-RU" sz="2000" dirty="0" smtClean="0"/>
              <a:t> </a:t>
            </a:r>
            <a:r>
              <a:rPr lang="ru-RU" sz="2000" dirty="0"/>
              <a:t>Формы с пусть, пускай + 3-е лицо выражают:</a:t>
            </a:r>
          </a:p>
          <a:p>
            <a:pPr algn="just"/>
            <a:r>
              <a:rPr lang="ru-RU" sz="2000" b="1" dirty="0"/>
              <a:t>Прямое побуждение</a:t>
            </a:r>
            <a:r>
              <a:rPr lang="ru-RU" sz="2000" dirty="0"/>
              <a:t> (разрешение, приказ, просьбу):</a:t>
            </a:r>
          </a:p>
          <a:p>
            <a:pPr lvl="1" algn="just"/>
            <a:r>
              <a:rPr lang="ru-RU" sz="2000" i="1" dirty="0"/>
              <a:t>Пусть он придёт.</a:t>
            </a:r>
            <a:endParaRPr lang="ru-RU" sz="2000" dirty="0"/>
          </a:p>
          <a:p>
            <a:pPr lvl="1" algn="just"/>
            <a:r>
              <a:rPr lang="ru-RU" sz="2000" i="1" dirty="0"/>
              <a:t>Пускай дети играют.</a:t>
            </a:r>
            <a:endParaRPr lang="ru-RU" sz="2000" dirty="0"/>
          </a:p>
          <a:p>
            <a:pPr lvl="1" algn="just"/>
            <a:r>
              <a:rPr lang="ru-RU" sz="2000" i="1" dirty="0"/>
              <a:t>Пусть багаж останется на вокзале.</a:t>
            </a:r>
            <a:endParaRPr lang="ru-RU" sz="2000" dirty="0"/>
          </a:p>
          <a:p>
            <a:pPr algn="just"/>
            <a:r>
              <a:rPr lang="ru-RU" sz="2000" b="1" dirty="0"/>
              <a:t>Пожелание</a:t>
            </a:r>
            <a:r>
              <a:rPr lang="ru-RU" sz="2000" dirty="0"/>
              <a:t> (часто в поэзии или торжественной речи):</a:t>
            </a:r>
          </a:p>
          <a:p>
            <a:pPr lvl="1" algn="just"/>
            <a:r>
              <a:rPr lang="ru-RU" sz="2000" i="1" dirty="0"/>
              <a:t>Пусть живут в моём сердце мечта и тревога.</a:t>
            </a:r>
            <a:r>
              <a:rPr lang="ru-RU" sz="2000" dirty="0"/>
              <a:t> (</a:t>
            </a:r>
            <a:r>
              <a:rPr lang="ru-RU" sz="2000" dirty="0" err="1"/>
              <a:t>Ошанин</a:t>
            </a:r>
            <a:r>
              <a:rPr lang="ru-RU" sz="2000" dirty="0"/>
              <a:t>)</a:t>
            </a:r>
          </a:p>
          <a:p>
            <a:pPr lvl="1" algn="just"/>
            <a:r>
              <a:rPr lang="ru-RU" sz="2000" i="1" dirty="0"/>
              <a:t>И пусть приходит старость.</a:t>
            </a:r>
            <a:r>
              <a:rPr lang="ru-RU" sz="2000" dirty="0"/>
              <a:t> (</a:t>
            </a:r>
            <a:r>
              <a:rPr lang="ru-RU" sz="2000" dirty="0" err="1"/>
              <a:t>Рыленков</a:t>
            </a:r>
            <a:r>
              <a:rPr lang="ru-RU" sz="2000" dirty="0"/>
              <a:t>)</a:t>
            </a:r>
          </a:p>
          <a:p>
            <a:pPr algn="just"/>
            <a:r>
              <a:rPr lang="ru-RU" sz="2000" b="1" dirty="0"/>
              <a:t>Долженствование</a:t>
            </a:r>
            <a:r>
              <a:rPr lang="ru-RU" sz="2000" dirty="0"/>
              <a:t> (правило, запрет):</a:t>
            </a:r>
          </a:p>
          <a:p>
            <a:pPr lvl="1" algn="just"/>
            <a:r>
              <a:rPr lang="ru-RU" sz="2000" i="1" dirty="0"/>
              <a:t>Пусть никто не играет с огнём!</a:t>
            </a:r>
            <a:r>
              <a:rPr lang="ru-RU" sz="2000" dirty="0"/>
              <a:t> (= «Нельзя играть!»)</a:t>
            </a:r>
          </a:p>
          <a:p>
            <a:pPr algn="just"/>
            <a:r>
              <a:rPr lang="ru-RU" sz="2000" b="1" dirty="0"/>
              <a:t>Допущение</a:t>
            </a:r>
            <a:r>
              <a:rPr lang="ru-RU" sz="2000" dirty="0"/>
              <a:t> (согласие, пусть даже с неодобрением):</a:t>
            </a:r>
          </a:p>
          <a:p>
            <a:pPr lvl="1" algn="just"/>
            <a:r>
              <a:rPr lang="ru-RU" sz="2000" i="1" dirty="0"/>
              <a:t>Ну и пусть им легко живётся.</a:t>
            </a:r>
            <a:r>
              <a:rPr lang="ru-RU" sz="2000" dirty="0"/>
              <a:t> (Сельвинский)</a:t>
            </a:r>
          </a:p>
          <a:p>
            <a:pPr algn="just"/>
            <a:r>
              <a:rPr lang="ru-RU" sz="2000" b="1" dirty="0"/>
              <a:t>Особые случаи:</a:t>
            </a:r>
            <a:endParaRPr lang="ru-RU" sz="2000" dirty="0"/>
          </a:p>
          <a:p>
            <a:pPr algn="just"/>
            <a:r>
              <a:rPr lang="ru-RU" sz="2000" dirty="0"/>
              <a:t>С </a:t>
            </a:r>
            <a:r>
              <a:rPr lang="ru-RU" sz="2000" b="1" dirty="0"/>
              <a:t>1-м лицом</a:t>
            </a:r>
            <a:r>
              <a:rPr lang="ru-RU" sz="2000" dirty="0"/>
              <a:t> (редко) – побуждение к самому себе, часто с оттенком решимости или мечты:</a:t>
            </a:r>
          </a:p>
          <a:p>
            <a:pPr lvl="1" algn="just"/>
            <a:r>
              <a:rPr lang="ru-RU" sz="2000" i="1" dirty="0"/>
              <a:t>Пусть я расскажу!</a:t>
            </a:r>
            <a:r>
              <a:rPr lang="ru-RU" sz="2000" dirty="0"/>
              <a:t> (Гоголь)</a:t>
            </a:r>
          </a:p>
          <a:p>
            <a:pPr lvl="1" algn="just"/>
            <a:r>
              <a:rPr lang="ru-RU" sz="2000" i="1" dirty="0" smtClean="0"/>
              <a:t>Пусть </a:t>
            </a:r>
            <a:r>
              <a:rPr lang="ru-RU" sz="2000" i="1" dirty="0"/>
              <a:t>себе сердце сожгу!</a:t>
            </a:r>
            <a:r>
              <a:rPr lang="ru-RU" sz="2000" dirty="0"/>
              <a:t> (Цветаева)</a:t>
            </a:r>
          </a:p>
          <a:p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638800" y="151735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b="1" u="sng" dirty="0"/>
          </a:p>
        </p:txBody>
      </p:sp>
    </p:spTree>
    <p:extLst>
      <p:ext uri="{BB962C8B-B14F-4D97-AF65-F5344CB8AC3E}">
        <p14:creationId xmlns:p14="http://schemas.microsoft.com/office/powerpoint/2010/main" val="2237140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3000" y="723900"/>
            <a:ext cx="16626485" cy="8503077"/>
            <a:chOff x="0" y="0"/>
            <a:chExt cx="22168647" cy="11337436"/>
          </a:xfrm>
        </p:grpSpPr>
        <p:grpSp>
          <p:nvGrpSpPr>
            <p:cNvPr id="4" name="Group 4"/>
            <p:cNvGrpSpPr/>
            <p:nvPr/>
          </p:nvGrpSpPr>
          <p:grpSpPr>
            <a:xfrm>
              <a:off x="609008" y="0"/>
              <a:ext cx="21559638" cy="10810181"/>
              <a:chOff x="0" y="0"/>
              <a:chExt cx="4258694" cy="213534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58694" cy="2135344"/>
              </a:xfrm>
              <a:custGeom>
                <a:avLst/>
                <a:gdLst/>
                <a:ahLst/>
                <a:cxnLst/>
                <a:rect l="l" t="t" r="r" b="b"/>
                <a:pathLst>
                  <a:path w="4258694" h="2135344">
                    <a:moveTo>
                      <a:pt x="24418" y="0"/>
                    </a:moveTo>
                    <a:lnTo>
                      <a:pt x="4234276" y="0"/>
                    </a:lnTo>
                    <a:cubicBezTo>
                      <a:pt x="4240752" y="0"/>
                      <a:pt x="4246962" y="2573"/>
                      <a:pt x="4251542" y="7152"/>
                    </a:cubicBezTo>
                    <a:cubicBezTo>
                      <a:pt x="4256121" y="11731"/>
                      <a:pt x="4258694" y="17942"/>
                      <a:pt x="4258694" y="24418"/>
                    </a:cubicBezTo>
                    <a:lnTo>
                      <a:pt x="4258694" y="2110926"/>
                    </a:lnTo>
                    <a:cubicBezTo>
                      <a:pt x="4258694" y="2117402"/>
                      <a:pt x="4256121" y="2123613"/>
                      <a:pt x="4251542" y="2128193"/>
                    </a:cubicBezTo>
                    <a:cubicBezTo>
                      <a:pt x="4246962" y="2132772"/>
                      <a:pt x="4240752" y="2135344"/>
                      <a:pt x="4234276" y="2135344"/>
                    </a:cubicBezTo>
                    <a:lnTo>
                      <a:pt x="24418" y="2135344"/>
                    </a:lnTo>
                    <a:cubicBezTo>
                      <a:pt x="17942" y="2135344"/>
                      <a:pt x="11731" y="2132772"/>
                      <a:pt x="7152" y="2128193"/>
                    </a:cubicBezTo>
                    <a:cubicBezTo>
                      <a:pt x="2573" y="2123613"/>
                      <a:pt x="0" y="2117402"/>
                      <a:pt x="0" y="2110926"/>
                    </a:cubicBezTo>
                    <a:lnTo>
                      <a:pt x="0" y="24418"/>
                    </a:lnTo>
                    <a:cubicBezTo>
                      <a:pt x="0" y="17942"/>
                      <a:pt x="2573" y="11731"/>
                      <a:pt x="7152" y="7152"/>
                    </a:cubicBezTo>
                    <a:cubicBezTo>
                      <a:pt x="11731" y="2573"/>
                      <a:pt x="17942" y="0"/>
                      <a:pt x="24418" y="0"/>
                    </a:cubicBezTo>
                    <a:close/>
                  </a:path>
                </a:pathLst>
              </a:custGeom>
              <a:solidFill>
                <a:srgbClr val="C49A6E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258694" cy="2173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567836"/>
              <a:ext cx="21640800" cy="10769600"/>
              <a:chOff x="0" y="0"/>
              <a:chExt cx="4274726" cy="21273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74726" cy="2127328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27328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03002"/>
                    </a:lnTo>
                    <a:cubicBezTo>
                      <a:pt x="4274726" y="2109454"/>
                      <a:pt x="4272163" y="2115641"/>
                      <a:pt x="4267601" y="2120203"/>
                    </a:cubicBezTo>
                    <a:cubicBezTo>
                      <a:pt x="4263039" y="2124765"/>
                      <a:pt x="4256851" y="2127328"/>
                      <a:pt x="4250399" y="2127328"/>
                    </a:cubicBezTo>
                    <a:lnTo>
                      <a:pt x="24327" y="2127328"/>
                    </a:lnTo>
                    <a:cubicBezTo>
                      <a:pt x="10891" y="2127328"/>
                      <a:pt x="0" y="2116437"/>
                      <a:pt x="0" y="2103002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6DBBF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4274726" cy="21654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905000" y="1418338"/>
            <a:ext cx="15087600" cy="7632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800" b="1" dirty="0"/>
              <a:t>1. Условное действие (в составе условных конструкций)</a:t>
            </a:r>
          </a:p>
          <a:p>
            <a:pPr algn="just"/>
            <a:r>
              <a:rPr lang="ru-RU" sz="2800" dirty="0"/>
              <a:t>Форма 2-го лица повелительного наклонения может выражать условие, особенно в книжной речи:</a:t>
            </a:r>
          </a:p>
          <a:p>
            <a:pPr algn="just"/>
            <a:r>
              <a:rPr lang="ru-RU" sz="2800" i="1" dirty="0"/>
              <a:t>Скажи я правду — мне бы не поверили.</a:t>
            </a:r>
            <a:r>
              <a:rPr lang="ru-RU" sz="2800" dirty="0"/>
              <a:t> (= «Если бы я сказал…»)</a:t>
            </a:r>
          </a:p>
          <a:p>
            <a:pPr algn="just"/>
            <a:r>
              <a:rPr lang="ru-RU" sz="2800" i="1" dirty="0"/>
              <a:t>Разговорись Пушкин с Эйнштейном — им было бы интересно.</a:t>
            </a:r>
            <a:r>
              <a:rPr lang="ru-RU" sz="2800" dirty="0"/>
              <a:t> (Голованов)</a:t>
            </a:r>
          </a:p>
          <a:p>
            <a:pPr algn="just"/>
            <a:r>
              <a:rPr lang="ru-RU" sz="2800" i="1" dirty="0"/>
              <a:t>Опусти письмо в ящик — оно дойдёт.</a:t>
            </a:r>
            <a:r>
              <a:rPr lang="ru-RU" sz="2800" dirty="0"/>
              <a:t> (</a:t>
            </a:r>
            <a:r>
              <a:rPr lang="ru-RU" sz="2800" dirty="0" err="1"/>
              <a:t>Марицак</a:t>
            </a:r>
            <a:r>
              <a:rPr lang="ru-RU" sz="2800" dirty="0"/>
              <a:t>)</a:t>
            </a:r>
          </a:p>
          <a:p>
            <a:pPr algn="just"/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В обобщённо-личных предложениях (пословицы, правила) сохраняется оттенок побуждения:</a:t>
            </a:r>
          </a:p>
          <a:p>
            <a:pPr algn="just"/>
            <a:r>
              <a:rPr lang="ru-RU" sz="2800" i="1" dirty="0"/>
              <a:t>Расскажи всю правду — никто не поверит.</a:t>
            </a:r>
            <a:endParaRPr lang="ru-RU" sz="2800" dirty="0"/>
          </a:p>
          <a:p>
            <a:pPr algn="just"/>
            <a:r>
              <a:rPr lang="ru-RU" sz="2800" b="1" dirty="0"/>
              <a:t>2. Неожиданное/нежелательное действие (разговорная речь)</a:t>
            </a:r>
          </a:p>
          <a:p>
            <a:pPr algn="just"/>
            <a:r>
              <a:rPr lang="ru-RU" sz="2800" dirty="0"/>
              <a:t>Форма 2-го лица повелительного наклонения + и/возьми(те) и передаёт внезапное, часто досадное действие:</a:t>
            </a:r>
          </a:p>
          <a:p>
            <a:pPr algn="just"/>
            <a:r>
              <a:rPr lang="ru-RU" sz="2800" i="1" dirty="0"/>
              <a:t>Его ждут, а он возьми и опоздай.</a:t>
            </a:r>
            <a:endParaRPr lang="ru-RU" sz="2800" dirty="0"/>
          </a:p>
          <a:p>
            <a:pPr algn="just"/>
            <a:r>
              <a:rPr lang="ru-RU" sz="2800" i="1" dirty="0"/>
              <a:t>А он прямо и побеги!</a:t>
            </a:r>
            <a:r>
              <a:rPr lang="ru-RU" sz="2800" dirty="0"/>
              <a:t> (Тургенев)</a:t>
            </a:r>
          </a:p>
          <a:p>
            <a:pPr algn="just"/>
            <a:r>
              <a:rPr lang="ru-RU" sz="2800" i="1" dirty="0"/>
              <a:t>Он и напади на товарища Давыдова.</a:t>
            </a:r>
            <a:r>
              <a:rPr lang="ru-RU" sz="2800" dirty="0"/>
              <a:t> (Шолохов)</a:t>
            </a:r>
          </a:p>
          <a:p>
            <a:pPr algn="just"/>
            <a:endParaRPr lang="ru-RU" sz="2800" b="1" dirty="0" smtClean="0"/>
          </a:p>
          <a:p>
            <a:pPr algn="just"/>
            <a:r>
              <a:rPr lang="ru-RU" sz="2800" i="1" dirty="0" smtClean="0"/>
              <a:t>«</a:t>
            </a:r>
            <a:r>
              <a:rPr lang="ru-RU" sz="2800" i="1" dirty="0"/>
              <a:t>И вот мне кто-то и шепни на ухо…»</a:t>
            </a:r>
            <a:r>
              <a:rPr lang="ru-RU" sz="2800" dirty="0"/>
              <a:t> (Достоевский) – внезапное действие.</a:t>
            </a:r>
          </a:p>
          <a:p>
            <a:pPr algn="just"/>
            <a:r>
              <a:rPr lang="ru-RU" sz="2800" i="1" dirty="0"/>
              <a:t>«</a:t>
            </a:r>
            <a:r>
              <a:rPr lang="ru-RU" sz="2800" i="1" dirty="0" err="1"/>
              <a:t>Титка</a:t>
            </a:r>
            <a:r>
              <a:rPr lang="ru-RU" sz="2800" i="1" dirty="0"/>
              <a:t>… он и выступи против нас.»</a:t>
            </a:r>
            <a:r>
              <a:rPr lang="ru-RU" sz="2800" dirty="0"/>
              <a:t> (просторечие)</a:t>
            </a:r>
          </a:p>
          <a:p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638800" y="151735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b="1" u="sng" dirty="0"/>
          </a:p>
        </p:txBody>
      </p:sp>
    </p:spTree>
    <p:extLst>
      <p:ext uri="{BB962C8B-B14F-4D97-AF65-F5344CB8AC3E}">
        <p14:creationId xmlns:p14="http://schemas.microsoft.com/office/powerpoint/2010/main" val="336118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95400" y="571452"/>
            <a:ext cx="16626485" cy="8503077"/>
            <a:chOff x="0" y="0"/>
            <a:chExt cx="22168647" cy="11337436"/>
          </a:xfrm>
        </p:grpSpPr>
        <p:grpSp>
          <p:nvGrpSpPr>
            <p:cNvPr id="4" name="Group 4"/>
            <p:cNvGrpSpPr/>
            <p:nvPr/>
          </p:nvGrpSpPr>
          <p:grpSpPr>
            <a:xfrm>
              <a:off x="609008" y="0"/>
              <a:ext cx="21559638" cy="10810181"/>
              <a:chOff x="0" y="0"/>
              <a:chExt cx="4258694" cy="213534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58694" cy="2135344"/>
              </a:xfrm>
              <a:custGeom>
                <a:avLst/>
                <a:gdLst/>
                <a:ahLst/>
                <a:cxnLst/>
                <a:rect l="l" t="t" r="r" b="b"/>
                <a:pathLst>
                  <a:path w="4258694" h="2135344">
                    <a:moveTo>
                      <a:pt x="24418" y="0"/>
                    </a:moveTo>
                    <a:lnTo>
                      <a:pt x="4234276" y="0"/>
                    </a:lnTo>
                    <a:cubicBezTo>
                      <a:pt x="4240752" y="0"/>
                      <a:pt x="4246962" y="2573"/>
                      <a:pt x="4251542" y="7152"/>
                    </a:cubicBezTo>
                    <a:cubicBezTo>
                      <a:pt x="4256121" y="11731"/>
                      <a:pt x="4258694" y="17942"/>
                      <a:pt x="4258694" y="24418"/>
                    </a:cubicBezTo>
                    <a:lnTo>
                      <a:pt x="4258694" y="2110926"/>
                    </a:lnTo>
                    <a:cubicBezTo>
                      <a:pt x="4258694" y="2117402"/>
                      <a:pt x="4256121" y="2123613"/>
                      <a:pt x="4251542" y="2128193"/>
                    </a:cubicBezTo>
                    <a:cubicBezTo>
                      <a:pt x="4246962" y="2132772"/>
                      <a:pt x="4240752" y="2135344"/>
                      <a:pt x="4234276" y="2135344"/>
                    </a:cubicBezTo>
                    <a:lnTo>
                      <a:pt x="24418" y="2135344"/>
                    </a:lnTo>
                    <a:cubicBezTo>
                      <a:pt x="17942" y="2135344"/>
                      <a:pt x="11731" y="2132772"/>
                      <a:pt x="7152" y="2128193"/>
                    </a:cubicBezTo>
                    <a:cubicBezTo>
                      <a:pt x="2573" y="2123613"/>
                      <a:pt x="0" y="2117402"/>
                      <a:pt x="0" y="2110926"/>
                    </a:cubicBezTo>
                    <a:lnTo>
                      <a:pt x="0" y="24418"/>
                    </a:lnTo>
                    <a:cubicBezTo>
                      <a:pt x="0" y="17942"/>
                      <a:pt x="2573" y="11731"/>
                      <a:pt x="7152" y="7152"/>
                    </a:cubicBezTo>
                    <a:cubicBezTo>
                      <a:pt x="11731" y="2573"/>
                      <a:pt x="17942" y="0"/>
                      <a:pt x="24418" y="0"/>
                    </a:cubicBezTo>
                    <a:close/>
                  </a:path>
                </a:pathLst>
              </a:custGeom>
              <a:solidFill>
                <a:srgbClr val="C49A6E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258694" cy="2173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567836"/>
              <a:ext cx="21640800" cy="10769600"/>
              <a:chOff x="0" y="0"/>
              <a:chExt cx="4274726" cy="21273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74726" cy="2127328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27328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03002"/>
                    </a:lnTo>
                    <a:cubicBezTo>
                      <a:pt x="4274726" y="2109454"/>
                      <a:pt x="4272163" y="2115641"/>
                      <a:pt x="4267601" y="2120203"/>
                    </a:cubicBezTo>
                    <a:cubicBezTo>
                      <a:pt x="4263039" y="2124765"/>
                      <a:pt x="4256851" y="2127328"/>
                      <a:pt x="4250399" y="2127328"/>
                    </a:cubicBezTo>
                    <a:lnTo>
                      <a:pt x="24327" y="2127328"/>
                    </a:lnTo>
                    <a:cubicBezTo>
                      <a:pt x="10891" y="2127328"/>
                      <a:pt x="0" y="2116437"/>
                      <a:pt x="0" y="2103002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6DBBF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4274726" cy="21654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1" name="Прямоугольник 10"/>
          <p:cNvSpPr/>
          <p:nvPr/>
        </p:nvSpPr>
        <p:spPr>
          <a:xfrm>
            <a:off x="5638800" y="151735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b="1" u="sng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42917" t="18148" r="10000" b="18336"/>
          <a:stretch/>
        </p:blipFill>
        <p:spPr>
          <a:xfrm>
            <a:off x="4424718" y="2542739"/>
            <a:ext cx="10243782" cy="77732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37083" t="45556" r="5417" b="30000"/>
          <a:stretch/>
        </p:blipFill>
        <p:spPr>
          <a:xfrm>
            <a:off x="4288809" y="0"/>
            <a:ext cx="10515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91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95400" y="571452"/>
            <a:ext cx="16626485" cy="8503077"/>
            <a:chOff x="0" y="0"/>
            <a:chExt cx="22168647" cy="11337436"/>
          </a:xfrm>
        </p:grpSpPr>
        <p:grpSp>
          <p:nvGrpSpPr>
            <p:cNvPr id="4" name="Group 4"/>
            <p:cNvGrpSpPr/>
            <p:nvPr/>
          </p:nvGrpSpPr>
          <p:grpSpPr>
            <a:xfrm>
              <a:off x="609008" y="0"/>
              <a:ext cx="21559638" cy="10810181"/>
              <a:chOff x="0" y="0"/>
              <a:chExt cx="4258694" cy="213534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58694" cy="2135344"/>
              </a:xfrm>
              <a:custGeom>
                <a:avLst/>
                <a:gdLst/>
                <a:ahLst/>
                <a:cxnLst/>
                <a:rect l="l" t="t" r="r" b="b"/>
                <a:pathLst>
                  <a:path w="4258694" h="2135344">
                    <a:moveTo>
                      <a:pt x="24418" y="0"/>
                    </a:moveTo>
                    <a:lnTo>
                      <a:pt x="4234276" y="0"/>
                    </a:lnTo>
                    <a:cubicBezTo>
                      <a:pt x="4240752" y="0"/>
                      <a:pt x="4246962" y="2573"/>
                      <a:pt x="4251542" y="7152"/>
                    </a:cubicBezTo>
                    <a:cubicBezTo>
                      <a:pt x="4256121" y="11731"/>
                      <a:pt x="4258694" y="17942"/>
                      <a:pt x="4258694" y="24418"/>
                    </a:cubicBezTo>
                    <a:lnTo>
                      <a:pt x="4258694" y="2110926"/>
                    </a:lnTo>
                    <a:cubicBezTo>
                      <a:pt x="4258694" y="2117402"/>
                      <a:pt x="4256121" y="2123613"/>
                      <a:pt x="4251542" y="2128193"/>
                    </a:cubicBezTo>
                    <a:cubicBezTo>
                      <a:pt x="4246962" y="2132772"/>
                      <a:pt x="4240752" y="2135344"/>
                      <a:pt x="4234276" y="2135344"/>
                    </a:cubicBezTo>
                    <a:lnTo>
                      <a:pt x="24418" y="2135344"/>
                    </a:lnTo>
                    <a:cubicBezTo>
                      <a:pt x="17942" y="2135344"/>
                      <a:pt x="11731" y="2132772"/>
                      <a:pt x="7152" y="2128193"/>
                    </a:cubicBezTo>
                    <a:cubicBezTo>
                      <a:pt x="2573" y="2123613"/>
                      <a:pt x="0" y="2117402"/>
                      <a:pt x="0" y="2110926"/>
                    </a:cubicBezTo>
                    <a:lnTo>
                      <a:pt x="0" y="24418"/>
                    </a:lnTo>
                    <a:cubicBezTo>
                      <a:pt x="0" y="17942"/>
                      <a:pt x="2573" y="11731"/>
                      <a:pt x="7152" y="7152"/>
                    </a:cubicBezTo>
                    <a:cubicBezTo>
                      <a:pt x="11731" y="2573"/>
                      <a:pt x="17942" y="0"/>
                      <a:pt x="24418" y="0"/>
                    </a:cubicBezTo>
                    <a:close/>
                  </a:path>
                </a:pathLst>
              </a:custGeom>
              <a:solidFill>
                <a:srgbClr val="C49A6E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258694" cy="2173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567836"/>
              <a:ext cx="21640800" cy="10769600"/>
              <a:chOff x="0" y="0"/>
              <a:chExt cx="4274726" cy="21273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74726" cy="2127328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27328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03002"/>
                    </a:lnTo>
                    <a:cubicBezTo>
                      <a:pt x="4274726" y="2109454"/>
                      <a:pt x="4272163" y="2115641"/>
                      <a:pt x="4267601" y="2120203"/>
                    </a:cubicBezTo>
                    <a:cubicBezTo>
                      <a:pt x="4263039" y="2124765"/>
                      <a:pt x="4256851" y="2127328"/>
                      <a:pt x="4250399" y="2127328"/>
                    </a:cubicBezTo>
                    <a:lnTo>
                      <a:pt x="24327" y="2127328"/>
                    </a:lnTo>
                    <a:cubicBezTo>
                      <a:pt x="10891" y="2127328"/>
                      <a:pt x="0" y="2116437"/>
                      <a:pt x="0" y="2103002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6DBBF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4274726" cy="21654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1" name="Прямоугольник 10"/>
          <p:cNvSpPr/>
          <p:nvPr/>
        </p:nvSpPr>
        <p:spPr>
          <a:xfrm>
            <a:off x="5638800" y="151735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b="1" u="sng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7500" t="18148" r="5417" b="37408"/>
          <a:stretch/>
        </p:blipFill>
        <p:spPr>
          <a:xfrm>
            <a:off x="-22746" y="0"/>
            <a:ext cx="10439400" cy="4572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36666" t="23333" r="5416" b="21852"/>
          <a:stretch/>
        </p:blipFill>
        <p:spPr>
          <a:xfrm>
            <a:off x="7132142" y="4589445"/>
            <a:ext cx="10591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90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987660" y="2357266"/>
            <a:ext cx="8933444" cy="4332196"/>
            <a:chOff x="0" y="0"/>
            <a:chExt cx="2352841" cy="11409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2841" cy="1140990"/>
            </a:xfrm>
            <a:custGeom>
              <a:avLst/>
              <a:gdLst/>
              <a:ahLst/>
              <a:cxnLst/>
              <a:rect l="l" t="t" r="r" b="b"/>
              <a:pathLst>
                <a:path w="2352841" h="1140990">
                  <a:moveTo>
                    <a:pt x="44198" y="0"/>
                  </a:moveTo>
                  <a:lnTo>
                    <a:pt x="2308644" y="0"/>
                  </a:lnTo>
                  <a:cubicBezTo>
                    <a:pt x="2320366" y="0"/>
                    <a:pt x="2331607" y="4657"/>
                    <a:pt x="2339896" y="12945"/>
                  </a:cubicBezTo>
                  <a:cubicBezTo>
                    <a:pt x="2348185" y="21234"/>
                    <a:pt x="2352841" y="32476"/>
                    <a:pt x="2352841" y="44198"/>
                  </a:cubicBezTo>
                  <a:lnTo>
                    <a:pt x="2352841" y="1096792"/>
                  </a:lnTo>
                  <a:cubicBezTo>
                    <a:pt x="2352841" y="1108514"/>
                    <a:pt x="2348185" y="1119756"/>
                    <a:pt x="2339896" y="1128045"/>
                  </a:cubicBezTo>
                  <a:cubicBezTo>
                    <a:pt x="2331607" y="1136333"/>
                    <a:pt x="2320366" y="1140990"/>
                    <a:pt x="2308644" y="1140990"/>
                  </a:cubicBezTo>
                  <a:lnTo>
                    <a:pt x="44198" y="1140990"/>
                  </a:lnTo>
                  <a:cubicBezTo>
                    <a:pt x="32476" y="1140990"/>
                    <a:pt x="21234" y="1136333"/>
                    <a:pt x="12945" y="1128045"/>
                  </a:cubicBezTo>
                  <a:cubicBezTo>
                    <a:pt x="4657" y="1119756"/>
                    <a:pt x="0" y="1108514"/>
                    <a:pt x="0" y="1096792"/>
                  </a:cubicBezTo>
                  <a:lnTo>
                    <a:pt x="0" y="44198"/>
                  </a:lnTo>
                  <a:cubicBezTo>
                    <a:pt x="0" y="32476"/>
                    <a:pt x="4657" y="21234"/>
                    <a:pt x="12945" y="12945"/>
                  </a:cubicBezTo>
                  <a:cubicBezTo>
                    <a:pt x="21234" y="4657"/>
                    <a:pt x="32476" y="0"/>
                    <a:pt x="44198" y="0"/>
                  </a:cubicBezTo>
                  <a:close/>
                </a:path>
              </a:pathLst>
            </a:custGeom>
            <a:solidFill>
              <a:srgbClr val="C49A6E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52841" cy="1179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60930" y="2208330"/>
            <a:ext cx="8960174" cy="4114800"/>
            <a:chOff x="0" y="0"/>
            <a:chExt cx="2359881" cy="10837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9881" cy="1083733"/>
            </a:xfrm>
            <a:custGeom>
              <a:avLst/>
              <a:gdLst/>
              <a:ahLst/>
              <a:cxnLst/>
              <a:rect l="l" t="t" r="r" b="b"/>
              <a:pathLst>
                <a:path w="2359881" h="1083733">
                  <a:moveTo>
                    <a:pt x="44066" y="0"/>
                  </a:moveTo>
                  <a:lnTo>
                    <a:pt x="2315815" y="0"/>
                  </a:lnTo>
                  <a:cubicBezTo>
                    <a:pt x="2340152" y="0"/>
                    <a:pt x="2359881" y="19729"/>
                    <a:pt x="2359881" y="44066"/>
                  </a:cubicBezTo>
                  <a:lnTo>
                    <a:pt x="2359881" y="1039667"/>
                  </a:lnTo>
                  <a:cubicBezTo>
                    <a:pt x="2359881" y="1064004"/>
                    <a:pt x="2340152" y="1083733"/>
                    <a:pt x="2315815" y="1083733"/>
                  </a:cubicBezTo>
                  <a:lnTo>
                    <a:pt x="44066" y="1083733"/>
                  </a:lnTo>
                  <a:cubicBezTo>
                    <a:pt x="19729" y="1083733"/>
                    <a:pt x="0" y="1064004"/>
                    <a:pt x="0" y="1039667"/>
                  </a:cubicBezTo>
                  <a:lnTo>
                    <a:pt x="0" y="44066"/>
                  </a:lnTo>
                  <a:cubicBezTo>
                    <a:pt x="0" y="19729"/>
                    <a:pt x="19729" y="0"/>
                    <a:pt x="44066" y="0"/>
                  </a:cubicBezTo>
                  <a:close/>
                </a:path>
              </a:pathLst>
            </a:custGeom>
            <a:solidFill>
              <a:srgbClr val="F6DBB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359881" cy="11218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960930" y="2747119"/>
            <a:ext cx="9219278" cy="3576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83"/>
              </a:lnSpc>
            </a:pPr>
            <a:r>
              <a:rPr lang="en-US" sz="14606">
                <a:solidFill>
                  <a:srgbClr val="000000"/>
                </a:solidFill>
                <a:latin typeface="March"/>
                <a:ea typeface="March"/>
                <a:cs typeface="March"/>
                <a:sym typeface="March"/>
              </a:rPr>
              <a:t>THANK YOU</a:t>
            </a:r>
          </a:p>
        </p:txBody>
      </p:sp>
      <p:sp>
        <p:nvSpPr>
          <p:cNvPr id="10" name="Freeform 10"/>
          <p:cNvSpPr/>
          <p:nvPr/>
        </p:nvSpPr>
        <p:spPr>
          <a:xfrm>
            <a:off x="-460061" y="6323130"/>
            <a:ext cx="6356616" cy="4298662"/>
          </a:xfrm>
          <a:custGeom>
            <a:avLst/>
            <a:gdLst/>
            <a:ahLst/>
            <a:cxnLst/>
            <a:rect l="l" t="t" r="r" b="b"/>
            <a:pathLst>
              <a:path w="6356616" h="4298662">
                <a:moveTo>
                  <a:pt x="0" y="0"/>
                </a:moveTo>
                <a:lnTo>
                  <a:pt x="6356617" y="0"/>
                </a:lnTo>
                <a:lnTo>
                  <a:pt x="6356617" y="4298662"/>
                </a:lnTo>
                <a:lnTo>
                  <a:pt x="0" y="4298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95969" y="4523364"/>
            <a:ext cx="5955347" cy="6487895"/>
          </a:xfrm>
          <a:custGeom>
            <a:avLst/>
            <a:gdLst/>
            <a:ahLst/>
            <a:cxnLst/>
            <a:rect l="l" t="t" r="r" b="b"/>
            <a:pathLst>
              <a:path w="5955347" h="6487895">
                <a:moveTo>
                  <a:pt x="0" y="0"/>
                </a:moveTo>
                <a:lnTo>
                  <a:pt x="5955347" y="0"/>
                </a:lnTo>
                <a:lnTo>
                  <a:pt x="5955347" y="6487895"/>
                </a:lnTo>
                <a:lnTo>
                  <a:pt x="0" y="6487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09800" y="2357266"/>
            <a:ext cx="13411200" cy="4332196"/>
            <a:chOff x="0" y="0"/>
            <a:chExt cx="2352841" cy="11409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2841" cy="1140990"/>
            </a:xfrm>
            <a:custGeom>
              <a:avLst/>
              <a:gdLst/>
              <a:ahLst/>
              <a:cxnLst/>
              <a:rect l="l" t="t" r="r" b="b"/>
              <a:pathLst>
                <a:path w="2352841" h="1140990">
                  <a:moveTo>
                    <a:pt x="44198" y="0"/>
                  </a:moveTo>
                  <a:lnTo>
                    <a:pt x="2308644" y="0"/>
                  </a:lnTo>
                  <a:cubicBezTo>
                    <a:pt x="2320366" y="0"/>
                    <a:pt x="2331607" y="4657"/>
                    <a:pt x="2339896" y="12945"/>
                  </a:cubicBezTo>
                  <a:cubicBezTo>
                    <a:pt x="2348185" y="21234"/>
                    <a:pt x="2352841" y="32476"/>
                    <a:pt x="2352841" y="44198"/>
                  </a:cubicBezTo>
                  <a:lnTo>
                    <a:pt x="2352841" y="1096792"/>
                  </a:lnTo>
                  <a:cubicBezTo>
                    <a:pt x="2352841" y="1108514"/>
                    <a:pt x="2348185" y="1119756"/>
                    <a:pt x="2339896" y="1128045"/>
                  </a:cubicBezTo>
                  <a:cubicBezTo>
                    <a:pt x="2331607" y="1136333"/>
                    <a:pt x="2320366" y="1140990"/>
                    <a:pt x="2308644" y="1140990"/>
                  </a:cubicBezTo>
                  <a:lnTo>
                    <a:pt x="44198" y="1140990"/>
                  </a:lnTo>
                  <a:cubicBezTo>
                    <a:pt x="32476" y="1140990"/>
                    <a:pt x="21234" y="1136333"/>
                    <a:pt x="12945" y="1128045"/>
                  </a:cubicBezTo>
                  <a:cubicBezTo>
                    <a:pt x="4657" y="1119756"/>
                    <a:pt x="0" y="1108514"/>
                    <a:pt x="0" y="1096792"/>
                  </a:cubicBezTo>
                  <a:lnTo>
                    <a:pt x="0" y="44198"/>
                  </a:lnTo>
                  <a:cubicBezTo>
                    <a:pt x="0" y="32476"/>
                    <a:pt x="4657" y="21234"/>
                    <a:pt x="12945" y="12945"/>
                  </a:cubicBezTo>
                  <a:cubicBezTo>
                    <a:pt x="21234" y="4657"/>
                    <a:pt x="32476" y="0"/>
                    <a:pt x="44198" y="0"/>
                  </a:cubicBezTo>
                  <a:close/>
                </a:path>
              </a:pathLst>
            </a:custGeom>
            <a:solidFill>
              <a:srgbClr val="C49A6E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52841" cy="1179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09800" y="1877813"/>
            <a:ext cx="13411200" cy="4445317"/>
            <a:chOff x="0" y="0"/>
            <a:chExt cx="2359881" cy="10837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9881" cy="1083733"/>
            </a:xfrm>
            <a:custGeom>
              <a:avLst/>
              <a:gdLst/>
              <a:ahLst/>
              <a:cxnLst/>
              <a:rect l="l" t="t" r="r" b="b"/>
              <a:pathLst>
                <a:path w="2359881" h="1083733">
                  <a:moveTo>
                    <a:pt x="44066" y="0"/>
                  </a:moveTo>
                  <a:lnTo>
                    <a:pt x="2315815" y="0"/>
                  </a:lnTo>
                  <a:cubicBezTo>
                    <a:pt x="2340152" y="0"/>
                    <a:pt x="2359881" y="19729"/>
                    <a:pt x="2359881" y="44066"/>
                  </a:cubicBezTo>
                  <a:lnTo>
                    <a:pt x="2359881" y="1039667"/>
                  </a:lnTo>
                  <a:cubicBezTo>
                    <a:pt x="2359881" y="1064004"/>
                    <a:pt x="2340152" y="1083733"/>
                    <a:pt x="2315815" y="1083733"/>
                  </a:cubicBezTo>
                  <a:lnTo>
                    <a:pt x="44066" y="1083733"/>
                  </a:lnTo>
                  <a:cubicBezTo>
                    <a:pt x="19729" y="1083733"/>
                    <a:pt x="0" y="1064004"/>
                    <a:pt x="0" y="1039667"/>
                  </a:cubicBezTo>
                  <a:lnTo>
                    <a:pt x="0" y="44066"/>
                  </a:lnTo>
                  <a:cubicBezTo>
                    <a:pt x="0" y="19729"/>
                    <a:pt x="19729" y="0"/>
                    <a:pt x="44066" y="0"/>
                  </a:cubicBezTo>
                  <a:close/>
                </a:path>
              </a:pathLst>
            </a:custGeom>
            <a:solidFill>
              <a:srgbClr val="F6DBB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359881" cy="11218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538615" y="2212605"/>
            <a:ext cx="13106400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/>
            <a:r>
              <a:rPr lang="ru-RU" sz="2800" dirty="0"/>
              <a:t>Источники:</a:t>
            </a:r>
          </a:p>
          <a:p>
            <a:pPr fontAlgn="base"/>
            <a:r>
              <a:rPr lang="cs-CZ" sz="2800" dirty="0"/>
              <a:t>Ďurovič, Ľ., &amp; Giger, M. (2020). </a:t>
            </a:r>
            <a:r>
              <a:rPr lang="cs-CZ" sz="2800" i="1" dirty="0"/>
              <a:t>Paradigmatika spisovné ruštiny: Hláskosloví a tvarosloví</a:t>
            </a:r>
            <a:r>
              <a:rPr lang="cs-CZ" sz="2800" dirty="0"/>
              <a:t>. Praha, Karolinum. 350 s.</a:t>
            </a:r>
            <a:endParaRPr lang="ru-RU" sz="2800" dirty="0"/>
          </a:p>
          <a:p>
            <a:pPr fontAlgn="base"/>
            <a:r>
              <a:rPr lang="ru-RU" sz="2800" dirty="0"/>
              <a:t>Русская грамматика : [в 2 т.] / Акад. наук СССР, Ин-т рус. яз. ; [</a:t>
            </a:r>
            <a:r>
              <a:rPr lang="ru-RU" sz="2800" dirty="0" err="1"/>
              <a:t>редкол</a:t>
            </a:r>
            <a:r>
              <a:rPr lang="ru-RU" sz="2800" dirty="0"/>
              <a:t>.: д. </a:t>
            </a:r>
            <a:r>
              <a:rPr lang="ru-RU" sz="2800" dirty="0" err="1"/>
              <a:t>филол</a:t>
            </a:r>
            <a:r>
              <a:rPr lang="ru-RU" sz="2800" dirty="0"/>
              <a:t>. н. Н. Ю. Шведова (гл. ред.) и др.]. - Москва : Наука, 1980.  Т. 1: Фонетика. Фонология. Ударение. Интонация. Словообразование. Морфология / [Н. С. Авилова, А. В. Бондарко, Е. А. </a:t>
            </a:r>
            <a:r>
              <a:rPr lang="ru-RU" sz="2800" dirty="0" err="1"/>
              <a:t>Брызгунова</a:t>
            </a:r>
            <a:r>
              <a:rPr lang="ru-RU" sz="2800" dirty="0"/>
              <a:t> и др.]. - 1980. – 792 </a:t>
            </a:r>
            <a:r>
              <a:rPr lang="ru-RU" sz="2800" dirty="0" smtClean="0"/>
              <a:t>с</a:t>
            </a:r>
            <a:endParaRPr lang="cs-CZ" sz="2800" dirty="0"/>
          </a:p>
        </p:txBody>
      </p:sp>
      <p:sp>
        <p:nvSpPr>
          <p:cNvPr id="10" name="Freeform 10"/>
          <p:cNvSpPr/>
          <p:nvPr/>
        </p:nvSpPr>
        <p:spPr>
          <a:xfrm>
            <a:off x="-474260" y="6323130"/>
            <a:ext cx="6356616" cy="4298662"/>
          </a:xfrm>
          <a:custGeom>
            <a:avLst/>
            <a:gdLst/>
            <a:ahLst/>
            <a:cxnLst/>
            <a:rect l="l" t="t" r="r" b="b"/>
            <a:pathLst>
              <a:path w="6356616" h="4298662">
                <a:moveTo>
                  <a:pt x="0" y="0"/>
                </a:moveTo>
                <a:lnTo>
                  <a:pt x="6356617" y="0"/>
                </a:lnTo>
                <a:lnTo>
                  <a:pt x="6356617" y="4298662"/>
                </a:lnTo>
                <a:lnTo>
                  <a:pt x="0" y="4298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95969" y="4523364"/>
            <a:ext cx="5955347" cy="6487895"/>
          </a:xfrm>
          <a:custGeom>
            <a:avLst/>
            <a:gdLst/>
            <a:ahLst/>
            <a:cxnLst/>
            <a:rect l="l" t="t" r="r" b="b"/>
            <a:pathLst>
              <a:path w="5955347" h="6487895">
                <a:moveTo>
                  <a:pt x="0" y="0"/>
                </a:moveTo>
                <a:lnTo>
                  <a:pt x="5955347" y="0"/>
                </a:lnTo>
                <a:lnTo>
                  <a:pt x="5955347" y="6487895"/>
                </a:lnTo>
                <a:lnTo>
                  <a:pt x="0" y="6487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06619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755223"/>
            <a:ext cx="16626485" cy="8503077"/>
            <a:chOff x="0" y="0"/>
            <a:chExt cx="22168647" cy="11337436"/>
          </a:xfrm>
        </p:grpSpPr>
        <p:grpSp>
          <p:nvGrpSpPr>
            <p:cNvPr id="4" name="Group 4"/>
            <p:cNvGrpSpPr/>
            <p:nvPr/>
          </p:nvGrpSpPr>
          <p:grpSpPr>
            <a:xfrm>
              <a:off x="609008" y="0"/>
              <a:ext cx="21559638" cy="10810181"/>
              <a:chOff x="0" y="0"/>
              <a:chExt cx="4258694" cy="213534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58694" cy="2135344"/>
              </a:xfrm>
              <a:custGeom>
                <a:avLst/>
                <a:gdLst/>
                <a:ahLst/>
                <a:cxnLst/>
                <a:rect l="l" t="t" r="r" b="b"/>
                <a:pathLst>
                  <a:path w="4258694" h="2135344">
                    <a:moveTo>
                      <a:pt x="24418" y="0"/>
                    </a:moveTo>
                    <a:lnTo>
                      <a:pt x="4234276" y="0"/>
                    </a:lnTo>
                    <a:cubicBezTo>
                      <a:pt x="4240752" y="0"/>
                      <a:pt x="4246962" y="2573"/>
                      <a:pt x="4251542" y="7152"/>
                    </a:cubicBezTo>
                    <a:cubicBezTo>
                      <a:pt x="4256121" y="11731"/>
                      <a:pt x="4258694" y="17942"/>
                      <a:pt x="4258694" y="24418"/>
                    </a:cubicBezTo>
                    <a:lnTo>
                      <a:pt x="4258694" y="2110926"/>
                    </a:lnTo>
                    <a:cubicBezTo>
                      <a:pt x="4258694" y="2117402"/>
                      <a:pt x="4256121" y="2123613"/>
                      <a:pt x="4251542" y="2128193"/>
                    </a:cubicBezTo>
                    <a:cubicBezTo>
                      <a:pt x="4246962" y="2132772"/>
                      <a:pt x="4240752" y="2135344"/>
                      <a:pt x="4234276" y="2135344"/>
                    </a:cubicBezTo>
                    <a:lnTo>
                      <a:pt x="24418" y="2135344"/>
                    </a:lnTo>
                    <a:cubicBezTo>
                      <a:pt x="17942" y="2135344"/>
                      <a:pt x="11731" y="2132772"/>
                      <a:pt x="7152" y="2128193"/>
                    </a:cubicBezTo>
                    <a:cubicBezTo>
                      <a:pt x="2573" y="2123613"/>
                      <a:pt x="0" y="2117402"/>
                      <a:pt x="0" y="2110926"/>
                    </a:cubicBezTo>
                    <a:lnTo>
                      <a:pt x="0" y="24418"/>
                    </a:lnTo>
                    <a:cubicBezTo>
                      <a:pt x="0" y="17942"/>
                      <a:pt x="2573" y="11731"/>
                      <a:pt x="7152" y="7152"/>
                    </a:cubicBezTo>
                    <a:cubicBezTo>
                      <a:pt x="11731" y="2573"/>
                      <a:pt x="17942" y="0"/>
                      <a:pt x="24418" y="0"/>
                    </a:cubicBezTo>
                    <a:close/>
                  </a:path>
                </a:pathLst>
              </a:custGeom>
              <a:solidFill>
                <a:srgbClr val="C49A6E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258694" cy="2173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567836"/>
              <a:ext cx="21640800" cy="10769600"/>
              <a:chOff x="0" y="0"/>
              <a:chExt cx="4274726" cy="21273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74726" cy="2127328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27328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03002"/>
                    </a:lnTo>
                    <a:cubicBezTo>
                      <a:pt x="4274726" y="2109454"/>
                      <a:pt x="4272163" y="2115641"/>
                      <a:pt x="4267601" y="2120203"/>
                    </a:cubicBezTo>
                    <a:cubicBezTo>
                      <a:pt x="4263039" y="2124765"/>
                      <a:pt x="4256851" y="2127328"/>
                      <a:pt x="4250399" y="2127328"/>
                    </a:cubicBezTo>
                    <a:lnTo>
                      <a:pt x="24327" y="2127328"/>
                    </a:lnTo>
                    <a:cubicBezTo>
                      <a:pt x="10891" y="2127328"/>
                      <a:pt x="0" y="2116437"/>
                      <a:pt x="0" y="2103002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6DBBF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4274726" cy="21654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2264465" y="3334568"/>
            <a:ext cx="13759070" cy="377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9"/>
              </a:lnSpc>
            </a:pPr>
            <a:r>
              <a:rPr lang="en-US" sz="3499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   </a:t>
            </a:r>
            <a:r>
              <a:rPr lang="en-US" sz="3499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Категориальным</a:t>
            </a:r>
            <a:r>
              <a:rPr lang="en-US" sz="3499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 </a:t>
            </a:r>
            <a:r>
              <a:rPr lang="en-US" sz="3499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значением</a:t>
            </a:r>
            <a:r>
              <a:rPr lang="en-US" sz="3499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 </a:t>
            </a:r>
            <a:r>
              <a:rPr lang="en-US" sz="3499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повелительного</a:t>
            </a:r>
            <a:r>
              <a:rPr lang="en-US" sz="3499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 </a:t>
            </a:r>
            <a:r>
              <a:rPr lang="en-US" sz="3499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наклонения</a:t>
            </a:r>
            <a:r>
              <a:rPr lang="en-US" sz="3499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 </a:t>
            </a:r>
            <a:r>
              <a:rPr lang="en-US" sz="3499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является</a:t>
            </a:r>
            <a:r>
              <a:rPr lang="en-US" sz="3499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 </a:t>
            </a:r>
            <a:r>
              <a:rPr lang="en-US" sz="3499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побуждения</a:t>
            </a:r>
            <a:r>
              <a:rPr lang="en-US" sz="3499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 </a:t>
            </a:r>
            <a:r>
              <a:rPr lang="en-US" sz="3499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кого-либо</a:t>
            </a:r>
            <a:r>
              <a:rPr lang="en-US" sz="3499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 </a:t>
            </a:r>
            <a:r>
              <a:rPr lang="en-US" sz="3499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на</a:t>
            </a:r>
            <a:r>
              <a:rPr lang="en-US" sz="3499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 </a:t>
            </a:r>
            <a:r>
              <a:rPr lang="en-US" sz="3499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действие</a:t>
            </a:r>
            <a:r>
              <a:rPr lang="en-US" sz="3499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: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дай</a:t>
            </a:r>
            <a:r>
              <a:rPr lang="en-US" sz="3499" i="1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,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уйди</a:t>
            </a:r>
            <a:r>
              <a:rPr lang="en-US" sz="3499" i="1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,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ответь</a:t>
            </a:r>
            <a:r>
              <a:rPr lang="en-US" sz="3499" i="1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,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приезжай</a:t>
            </a:r>
            <a:r>
              <a:rPr lang="en-US" sz="3499" i="1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;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Товарищ</a:t>
            </a:r>
            <a:r>
              <a:rPr lang="en-US" sz="3499" i="1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,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прислушайся</a:t>
            </a:r>
            <a:r>
              <a:rPr lang="en-US" sz="3499" i="1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,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встань</a:t>
            </a:r>
            <a:r>
              <a:rPr lang="en-US" sz="3499" i="1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,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улыбнись</a:t>
            </a:r>
            <a:r>
              <a:rPr lang="en-US" sz="3499" i="1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, И с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вызовом</a:t>
            </a:r>
            <a:r>
              <a:rPr lang="en-US" sz="3499" i="1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миру</a:t>
            </a:r>
            <a:r>
              <a:rPr lang="en-US" sz="3499" i="1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поведай</a:t>
            </a:r>
            <a:r>
              <a:rPr lang="en-US" sz="3499" i="1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: —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За</a:t>
            </a:r>
            <a:r>
              <a:rPr lang="en-US" sz="3499" i="1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город</a:t>
            </a:r>
            <a:r>
              <a:rPr lang="en-US" sz="3499" i="1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сражаемся</a:t>
            </a:r>
            <a:r>
              <a:rPr lang="en-US" sz="3499" i="1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мы</a:t>
            </a:r>
            <a:r>
              <a:rPr lang="en-US" sz="3499" i="1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не</a:t>
            </a:r>
            <a:r>
              <a:rPr lang="en-US" sz="3499" i="1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одни</a:t>
            </a:r>
            <a:r>
              <a:rPr lang="en-US" sz="3499" i="1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, — И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это</a:t>
            </a:r>
            <a:r>
              <a:rPr lang="en-US" sz="3499" i="1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уже</a:t>
            </a:r>
            <a:r>
              <a:rPr lang="en-US" sz="3499" i="1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 </a:t>
            </a:r>
            <a:r>
              <a:rPr lang="en-US" sz="3499" i="1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победа</a:t>
            </a:r>
            <a:r>
              <a:rPr lang="en-US" sz="3499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 (</a:t>
            </a:r>
            <a:r>
              <a:rPr lang="ru-RU" sz="3499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Ольга </a:t>
            </a:r>
            <a:r>
              <a:rPr lang="ru-RU" sz="3499" dirty="0" err="1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Берггольц</a:t>
            </a:r>
            <a:r>
              <a:rPr lang="en-US" sz="3499" dirty="0" err="1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рг</a:t>
            </a:r>
            <a:r>
              <a:rPr lang="en-US" sz="3499" dirty="0" smtClean="0">
                <a:solidFill>
                  <a:srgbClr val="000000"/>
                </a:solidFill>
                <a:latin typeface="Lancelot"/>
                <a:ea typeface="Lancelot"/>
                <a:cs typeface="Lancelot"/>
                <a:sym typeface="Lancelot"/>
              </a:rPr>
              <a:t>). </a:t>
            </a:r>
          </a:p>
          <a:p>
            <a:pPr algn="just">
              <a:lnSpc>
                <a:spcPts val="4899"/>
              </a:lnSpc>
            </a:pPr>
            <a:endParaRPr lang="en-US" sz="3499" dirty="0">
              <a:solidFill>
                <a:srgbClr val="000000"/>
              </a:solidFill>
              <a:latin typeface="Lancelot"/>
              <a:ea typeface="Lancelot"/>
              <a:cs typeface="Lancelot"/>
              <a:sym typeface="Lancelo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67015" y="1917056"/>
            <a:ext cx="9692285" cy="6876953"/>
            <a:chOff x="0" y="0"/>
            <a:chExt cx="12923047" cy="9169271"/>
          </a:xfrm>
        </p:grpSpPr>
        <p:grpSp>
          <p:nvGrpSpPr>
            <p:cNvPr id="4" name="Group 4"/>
            <p:cNvGrpSpPr/>
            <p:nvPr/>
          </p:nvGrpSpPr>
          <p:grpSpPr>
            <a:xfrm>
              <a:off x="355017" y="0"/>
              <a:ext cx="12568030" cy="8742848"/>
              <a:chOff x="0" y="0"/>
              <a:chExt cx="2482574" cy="172698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482574" cy="1726982"/>
              </a:xfrm>
              <a:custGeom>
                <a:avLst/>
                <a:gdLst/>
                <a:ahLst/>
                <a:cxnLst/>
                <a:rect l="l" t="t" r="r" b="b"/>
                <a:pathLst>
                  <a:path w="2482574" h="1726982">
                    <a:moveTo>
                      <a:pt x="41888" y="0"/>
                    </a:moveTo>
                    <a:lnTo>
                      <a:pt x="2440686" y="0"/>
                    </a:lnTo>
                    <a:cubicBezTo>
                      <a:pt x="2451795" y="0"/>
                      <a:pt x="2462450" y="4413"/>
                      <a:pt x="2470305" y="12269"/>
                    </a:cubicBezTo>
                    <a:cubicBezTo>
                      <a:pt x="2478161" y="20124"/>
                      <a:pt x="2482574" y="30779"/>
                      <a:pt x="2482574" y="41888"/>
                    </a:cubicBezTo>
                    <a:lnTo>
                      <a:pt x="2482574" y="1685094"/>
                    </a:lnTo>
                    <a:cubicBezTo>
                      <a:pt x="2482574" y="1696204"/>
                      <a:pt x="2478161" y="1706858"/>
                      <a:pt x="2470305" y="1714714"/>
                    </a:cubicBezTo>
                    <a:cubicBezTo>
                      <a:pt x="2462450" y="1722569"/>
                      <a:pt x="2451795" y="1726982"/>
                      <a:pt x="2440686" y="1726982"/>
                    </a:cubicBezTo>
                    <a:lnTo>
                      <a:pt x="41888" y="1726982"/>
                    </a:lnTo>
                    <a:cubicBezTo>
                      <a:pt x="30779" y="1726982"/>
                      <a:pt x="20124" y="1722569"/>
                      <a:pt x="12269" y="1714714"/>
                    </a:cubicBezTo>
                    <a:cubicBezTo>
                      <a:pt x="4413" y="1706858"/>
                      <a:pt x="0" y="1696204"/>
                      <a:pt x="0" y="1685094"/>
                    </a:cubicBezTo>
                    <a:lnTo>
                      <a:pt x="0" y="41888"/>
                    </a:lnTo>
                    <a:cubicBezTo>
                      <a:pt x="0" y="30779"/>
                      <a:pt x="4413" y="20124"/>
                      <a:pt x="12269" y="12269"/>
                    </a:cubicBezTo>
                    <a:cubicBezTo>
                      <a:pt x="20124" y="4413"/>
                      <a:pt x="30779" y="0"/>
                      <a:pt x="41888" y="0"/>
                    </a:cubicBezTo>
                    <a:close/>
                  </a:path>
                </a:pathLst>
              </a:custGeom>
              <a:solidFill>
                <a:srgbClr val="C49A6E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482574" cy="17650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459243"/>
              <a:ext cx="12615342" cy="8710028"/>
              <a:chOff x="0" y="0"/>
              <a:chExt cx="2491919" cy="172049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491919" cy="1720499"/>
              </a:xfrm>
              <a:custGeom>
                <a:avLst/>
                <a:gdLst/>
                <a:ahLst/>
                <a:cxnLst/>
                <a:rect l="l" t="t" r="r" b="b"/>
                <a:pathLst>
                  <a:path w="2491919" h="1720499">
                    <a:moveTo>
                      <a:pt x="41731" y="0"/>
                    </a:moveTo>
                    <a:lnTo>
                      <a:pt x="2450188" y="0"/>
                    </a:lnTo>
                    <a:cubicBezTo>
                      <a:pt x="2461256" y="0"/>
                      <a:pt x="2471871" y="4397"/>
                      <a:pt x="2479697" y="12223"/>
                    </a:cubicBezTo>
                    <a:cubicBezTo>
                      <a:pt x="2487523" y="20049"/>
                      <a:pt x="2491919" y="30663"/>
                      <a:pt x="2491919" y="41731"/>
                    </a:cubicBezTo>
                    <a:lnTo>
                      <a:pt x="2491919" y="1678768"/>
                    </a:lnTo>
                    <a:cubicBezTo>
                      <a:pt x="2491919" y="1701816"/>
                      <a:pt x="2473236" y="1720499"/>
                      <a:pt x="2450188" y="1720499"/>
                    </a:cubicBezTo>
                    <a:lnTo>
                      <a:pt x="41731" y="1720499"/>
                    </a:lnTo>
                    <a:cubicBezTo>
                      <a:pt x="30663" y="1720499"/>
                      <a:pt x="20049" y="1716103"/>
                      <a:pt x="12223" y="1708277"/>
                    </a:cubicBezTo>
                    <a:cubicBezTo>
                      <a:pt x="4397" y="1700450"/>
                      <a:pt x="0" y="1689836"/>
                      <a:pt x="0" y="1678768"/>
                    </a:cubicBezTo>
                    <a:lnTo>
                      <a:pt x="0" y="41731"/>
                    </a:lnTo>
                    <a:cubicBezTo>
                      <a:pt x="0" y="18684"/>
                      <a:pt x="18684" y="0"/>
                      <a:pt x="41731" y="0"/>
                    </a:cubicBezTo>
                    <a:close/>
                  </a:path>
                </a:pathLst>
              </a:custGeom>
              <a:solidFill>
                <a:srgbClr val="F6DBBF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491919" cy="1758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978464" y="1028700"/>
            <a:ext cx="6158371" cy="1830578"/>
            <a:chOff x="0" y="0"/>
            <a:chExt cx="8211161" cy="2440770"/>
          </a:xfrm>
        </p:grpSpPr>
        <p:grpSp>
          <p:nvGrpSpPr>
            <p:cNvPr id="11" name="Group 11"/>
            <p:cNvGrpSpPr/>
            <p:nvPr/>
          </p:nvGrpSpPr>
          <p:grpSpPr>
            <a:xfrm>
              <a:off x="225574" y="0"/>
              <a:ext cx="7985588" cy="2327260"/>
              <a:chOff x="0" y="0"/>
              <a:chExt cx="2482574" cy="72350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482574" cy="723503"/>
              </a:xfrm>
              <a:custGeom>
                <a:avLst/>
                <a:gdLst/>
                <a:ahLst/>
                <a:cxnLst/>
                <a:rect l="l" t="t" r="r" b="b"/>
                <a:pathLst>
                  <a:path w="2482574" h="723503">
                    <a:moveTo>
                      <a:pt x="41888" y="0"/>
                    </a:moveTo>
                    <a:lnTo>
                      <a:pt x="2440686" y="0"/>
                    </a:lnTo>
                    <a:cubicBezTo>
                      <a:pt x="2451795" y="0"/>
                      <a:pt x="2462450" y="4413"/>
                      <a:pt x="2470305" y="12269"/>
                    </a:cubicBezTo>
                    <a:cubicBezTo>
                      <a:pt x="2478161" y="20124"/>
                      <a:pt x="2482574" y="30779"/>
                      <a:pt x="2482574" y="41888"/>
                    </a:cubicBezTo>
                    <a:lnTo>
                      <a:pt x="2482574" y="681615"/>
                    </a:lnTo>
                    <a:cubicBezTo>
                      <a:pt x="2482574" y="692724"/>
                      <a:pt x="2478161" y="703379"/>
                      <a:pt x="2470305" y="711234"/>
                    </a:cubicBezTo>
                    <a:cubicBezTo>
                      <a:pt x="2462450" y="719090"/>
                      <a:pt x="2451795" y="723503"/>
                      <a:pt x="2440686" y="723503"/>
                    </a:cubicBezTo>
                    <a:lnTo>
                      <a:pt x="41888" y="723503"/>
                    </a:lnTo>
                    <a:cubicBezTo>
                      <a:pt x="30779" y="723503"/>
                      <a:pt x="20124" y="719090"/>
                      <a:pt x="12269" y="711234"/>
                    </a:cubicBezTo>
                    <a:cubicBezTo>
                      <a:pt x="4413" y="703379"/>
                      <a:pt x="0" y="692724"/>
                      <a:pt x="0" y="681615"/>
                    </a:cubicBezTo>
                    <a:lnTo>
                      <a:pt x="0" y="41888"/>
                    </a:lnTo>
                    <a:cubicBezTo>
                      <a:pt x="0" y="30779"/>
                      <a:pt x="4413" y="20124"/>
                      <a:pt x="12269" y="12269"/>
                    </a:cubicBezTo>
                    <a:cubicBezTo>
                      <a:pt x="20124" y="4413"/>
                      <a:pt x="30779" y="0"/>
                      <a:pt x="41888" y="0"/>
                    </a:cubicBezTo>
                    <a:close/>
                  </a:path>
                </a:pathLst>
              </a:custGeom>
              <a:solidFill>
                <a:srgbClr val="C49A6E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2482574" cy="7616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122246"/>
              <a:ext cx="8015650" cy="2318524"/>
              <a:chOff x="0" y="0"/>
              <a:chExt cx="2491919" cy="72078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491919" cy="720787"/>
              </a:xfrm>
              <a:custGeom>
                <a:avLst/>
                <a:gdLst/>
                <a:ahLst/>
                <a:cxnLst/>
                <a:rect l="l" t="t" r="r" b="b"/>
                <a:pathLst>
                  <a:path w="2491919" h="720787">
                    <a:moveTo>
                      <a:pt x="41731" y="0"/>
                    </a:moveTo>
                    <a:lnTo>
                      <a:pt x="2450188" y="0"/>
                    </a:lnTo>
                    <a:cubicBezTo>
                      <a:pt x="2461256" y="0"/>
                      <a:pt x="2471871" y="4397"/>
                      <a:pt x="2479697" y="12223"/>
                    </a:cubicBezTo>
                    <a:cubicBezTo>
                      <a:pt x="2487523" y="20049"/>
                      <a:pt x="2491919" y="30663"/>
                      <a:pt x="2491919" y="41731"/>
                    </a:cubicBezTo>
                    <a:lnTo>
                      <a:pt x="2491919" y="679056"/>
                    </a:lnTo>
                    <a:cubicBezTo>
                      <a:pt x="2491919" y="702103"/>
                      <a:pt x="2473236" y="720787"/>
                      <a:pt x="2450188" y="720787"/>
                    </a:cubicBezTo>
                    <a:lnTo>
                      <a:pt x="41731" y="720787"/>
                    </a:lnTo>
                    <a:cubicBezTo>
                      <a:pt x="30663" y="720787"/>
                      <a:pt x="20049" y="716390"/>
                      <a:pt x="12223" y="708564"/>
                    </a:cubicBezTo>
                    <a:cubicBezTo>
                      <a:pt x="4397" y="700738"/>
                      <a:pt x="0" y="690124"/>
                      <a:pt x="0" y="679056"/>
                    </a:cubicBezTo>
                    <a:lnTo>
                      <a:pt x="0" y="41731"/>
                    </a:lnTo>
                    <a:cubicBezTo>
                      <a:pt x="0" y="18684"/>
                      <a:pt x="18684" y="0"/>
                      <a:pt x="41731" y="0"/>
                    </a:cubicBezTo>
                    <a:close/>
                  </a:path>
                </a:pathLst>
              </a:custGeom>
              <a:solidFill>
                <a:srgbClr val="F6DBBF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491919" cy="7588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1610470" y="1146661"/>
            <a:ext cx="6680835" cy="1227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96"/>
              </a:lnSpc>
            </a:pPr>
            <a:r>
              <a:rPr lang="ru-RU" sz="4000" dirty="0" smtClean="0"/>
              <a:t>Формы императива</a:t>
            </a:r>
            <a:endParaRPr lang="en-US" sz="4000" dirty="0">
              <a:solidFill>
                <a:srgbClr val="000000"/>
              </a:solidFill>
              <a:latin typeface="March"/>
              <a:ea typeface="March"/>
              <a:cs typeface="March"/>
              <a:sym typeface="March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992550" y="2723529"/>
            <a:ext cx="828239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 fontAlgn="base">
              <a:buFont typeface="+mj-lt"/>
              <a:buAutoNum type="arabicPeriod"/>
            </a:pPr>
            <a:r>
              <a:rPr lang="ru-RU" sz="3600" dirty="0" smtClean="0"/>
              <a:t>форма </a:t>
            </a:r>
            <a:r>
              <a:rPr lang="ru-RU" sz="3600" dirty="0"/>
              <a:t>2 л. ед. ч., выражающая побуждение к действию, обращенное к одному лицу, </a:t>
            </a:r>
          </a:p>
          <a:p>
            <a:pPr marL="514350" indent="-514350" algn="just" fontAlgn="base">
              <a:buFont typeface="+mj-lt"/>
              <a:buAutoNum type="arabicPeriod"/>
            </a:pPr>
            <a:r>
              <a:rPr lang="ru-RU" sz="3600" dirty="0"/>
              <a:t>форма 2 л. мн. ч., выражающая побуждение, обращенное к нескольким лицам,  </a:t>
            </a:r>
          </a:p>
          <a:p>
            <a:pPr marL="514350" indent="-514350" algn="just" fontAlgn="base">
              <a:buFont typeface="+mj-lt"/>
              <a:buAutoNum type="arabicPeriod"/>
            </a:pPr>
            <a:r>
              <a:rPr lang="ru-RU" sz="3600" dirty="0"/>
              <a:t>формы совместного действия, выражающие побуждение, обращенное к группе лиц, включающей говорящего. 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240790" y="3341776"/>
            <a:ext cx="5633719" cy="5633719"/>
            <a:chOff x="0" y="0"/>
            <a:chExt cx="13716000" cy="13716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13716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3716000"/>
                  </a:ln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13716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3716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66800" y="723900"/>
            <a:ext cx="16626485" cy="8503077"/>
            <a:chOff x="0" y="0"/>
            <a:chExt cx="22168647" cy="11337436"/>
          </a:xfrm>
        </p:grpSpPr>
        <p:grpSp>
          <p:nvGrpSpPr>
            <p:cNvPr id="4" name="Group 4"/>
            <p:cNvGrpSpPr/>
            <p:nvPr/>
          </p:nvGrpSpPr>
          <p:grpSpPr>
            <a:xfrm>
              <a:off x="609008" y="0"/>
              <a:ext cx="21559638" cy="10810181"/>
              <a:chOff x="0" y="0"/>
              <a:chExt cx="4258694" cy="213534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58694" cy="2135344"/>
              </a:xfrm>
              <a:custGeom>
                <a:avLst/>
                <a:gdLst/>
                <a:ahLst/>
                <a:cxnLst/>
                <a:rect l="l" t="t" r="r" b="b"/>
                <a:pathLst>
                  <a:path w="4258694" h="2135344">
                    <a:moveTo>
                      <a:pt x="24418" y="0"/>
                    </a:moveTo>
                    <a:lnTo>
                      <a:pt x="4234276" y="0"/>
                    </a:lnTo>
                    <a:cubicBezTo>
                      <a:pt x="4240752" y="0"/>
                      <a:pt x="4246962" y="2573"/>
                      <a:pt x="4251542" y="7152"/>
                    </a:cubicBezTo>
                    <a:cubicBezTo>
                      <a:pt x="4256121" y="11731"/>
                      <a:pt x="4258694" y="17942"/>
                      <a:pt x="4258694" y="24418"/>
                    </a:cubicBezTo>
                    <a:lnTo>
                      <a:pt x="4258694" y="2110926"/>
                    </a:lnTo>
                    <a:cubicBezTo>
                      <a:pt x="4258694" y="2117402"/>
                      <a:pt x="4256121" y="2123613"/>
                      <a:pt x="4251542" y="2128193"/>
                    </a:cubicBezTo>
                    <a:cubicBezTo>
                      <a:pt x="4246962" y="2132772"/>
                      <a:pt x="4240752" y="2135344"/>
                      <a:pt x="4234276" y="2135344"/>
                    </a:cubicBezTo>
                    <a:lnTo>
                      <a:pt x="24418" y="2135344"/>
                    </a:lnTo>
                    <a:cubicBezTo>
                      <a:pt x="17942" y="2135344"/>
                      <a:pt x="11731" y="2132772"/>
                      <a:pt x="7152" y="2128193"/>
                    </a:cubicBezTo>
                    <a:cubicBezTo>
                      <a:pt x="2573" y="2123613"/>
                      <a:pt x="0" y="2117402"/>
                      <a:pt x="0" y="2110926"/>
                    </a:cubicBezTo>
                    <a:lnTo>
                      <a:pt x="0" y="24418"/>
                    </a:lnTo>
                    <a:cubicBezTo>
                      <a:pt x="0" y="17942"/>
                      <a:pt x="2573" y="11731"/>
                      <a:pt x="7152" y="7152"/>
                    </a:cubicBezTo>
                    <a:cubicBezTo>
                      <a:pt x="11731" y="2573"/>
                      <a:pt x="17942" y="0"/>
                      <a:pt x="24418" y="0"/>
                    </a:cubicBezTo>
                    <a:close/>
                  </a:path>
                </a:pathLst>
              </a:custGeom>
              <a:solidFill>
                <a:srgbClr val="C49A6E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258694" cy="2173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567836"/>
              <a:ext cx="21640800" cy="10769600"/>
              <a:chOff x="0" y="0"/>
              <a:chExt cx="4274726" cy="21273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74726" cy="2127328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27328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03002"/>
                    </a:lnTo>
                    <a:cubicBezTo>
                      <a:pt x="4274726" y="2109454"/>
                      <a:pt x="4272163" y="2115641"/>
                      <a:pt x="4267601" y="2120203"/>
                    </a:cubicBezTo>
                    <a:cubicBezTo>
                      <a:pt x="4263039" y="2124765"/>
                      <a:pt x="4256851" y="2127328"/>
                      <a:pt x="4250399" y="2127328"/>
                    </a:cubicBezTo>
                    <a:lnTo>
                      <a:pt x="24327" y="2127328"/>
                    </a:lnTo>
                    <a:cubicBezTo>
                      <a:pt x="10891" y="2127328"/>
                      <a:pt x="0" y="2116437"/>
                      <a:pt x="0" y="2103002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6DBBF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4274726" cy="21654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523556" y="1794243"/>
            <a:ext cx="15316644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200" dirty="0" smtClean="0"/>
              <a:t>1</a:t>
            </a:r>
            <a:r>
              <a:rPr lang="ru-RU" sz="3200" dirty="0"/>
              <a:t>) Глаголы с основой наст. </a:t>
            </a:r>
            <a:r>
              <a:rPr lang="ru-RU" sz="3200" dirty="0" err="1"/>
              <a:t>вр</a:t>
            </a:r>
            <a:r>
              <a:rPr lang="ru-RU" sz="3200" dirty="0"/>
              <a:t>. не на [j] (т. е. глаголы не I, II и VIII </a:t>
            </a:r>
            <a:r>
              <a:rPr lang="ru-RU" sz="3200" dirty="0" err="1"/>
              <a:t>кл</a:t>
            </a:r>
            <a:r>
              <a:rPr lang="ru-RU" sz="3200" dirty="0"/>
              <a:t>.) и с ударением на флексии в форме 1 л. ед. ч. наст. </a:t>
            </a:r>
            <a:r>
              <a:rPr lang="ru-RU" sz="3200" dirty="0" err="1"/>
              <a:t>вр</a:t>
            </a:r>
            <a:r>
              <a:rPr lang="ru-RU" sz="3200" dirty="0"/>
              <a:t>.:</a:t>
            </a:r>
            <a:r>
              <a:rPr lang="ru-RU" sz="3200" i="1" dirty="0"/>
              <a:t> </a:t>
            </a:r>
            <a:r>
              <a:rPr lang="ru-RU" sz="3200" i="1" dirty="0" smtClean="0"/>
              <a:t>смотрю </a:t>
            </a:r>
            <a:r>
              <a:rPr lang="ru-RU" sz="3200" i="1" dirty="0"/>
              <a:t>— смотри, говорю — говори, кричу — кричи, пеку — пеки, пишу — пиши.</a:t>
            </a:r>
            <a:r>
              <a:rPr lang="ru-RU" sz="3200" dirty="0"/>
              <a:t> </a:t>
            </a:r>
          </a:p>
          <a:p>
            <a:pPr algn="just"/>
            <a:r>
              <a:rPr lang="ru-RU" sz="3200" dirty="0"/>
              <a:t>2) Глаголы с основой наст. </a:t>
            </a:r>
            <a:r>
              <a:rPr lang="ru-RU" sz="3200" dirty="0" err="1"/>
              <a:t>вр</a:t>
            </a:r>
            <a:r>
              <a:rPr lang="ru-RU" sz="3200" dirty="0"/>
              <a:t>. на [j] и инфинитивом на -</a:t>
            </a:r>
            <a:r>
              <a:rPr lang="ru-RU" sz="3200" dirty="0" err="1"/>
              <a:t>ить</a:t>
            </a:r>
            <a:r>
              <a:rPr lang="ru-RU" sz="3200" dirty="0"/>
              <a:t> (</a:t>
            </a:r>
            <a:r>
              <a:rPr lang="ru-RU" sz="3200" dirty="0" err="1"/>
              <a:t>кл</a:t>
            </a:r>
            <a:r>
              <a:rPr lang="ru-RU" sz="3200" dirty="0"/>
              <a:t>. X, 1), имеющие в 1 л. ед. ч. ударение на флексии: </a:t>
            </a:r>
            <a:r>
              <a:rPr lang="ru-RU" sz="3200" i="1" dirty="0"/>
              <a:t>таить — таю — таи, поить — пою — пои</a:t>
            </a:r>
            <a:r>
              <a:rPr lang="ru-RU" sz="3200" dirty="0"/>
              <a:t>; некоторые глаголы имеют вариантные просторечные формы 2 л. на [j]: </a:t>
            </a:r>
            <a:r>
              <a:rPr lang="ru-RU" sz="3200" i="1" dirty="0"/>
              <a:t>напои и напой, подои и </a:t>
            </a:r>
            <a:r>
              <a:rPr lang="ru-RU" sz="3200" i="1" dirty="0" err="1"/>
              <a:t>подой</a:t>
            </a:r>
            <a:r>
              <a:rPr lang="ru-RU" sz="3200" dirty="0"/>
              <a:t>. </a:t>
            </a:r>
          </a:p>
          <a:p>
            <a:pPr algn="just"/>
            <a:r>
              <a:rPr lang="ru-RU" sz="3200" dirty="0"/>
              <a:t>3) Глаголы разных классов с ударением в 1 л. ед. ч. наст. </a:t>
            </a:r>
            <a:r>
              <a:rPr lang="ru-RU" sz="3200" dirty="0" err="1"/>
              <a:t>вр</a:t>
            </a:r>
            <a:r>
              <a:rPr lang="ru-RU" sz="3200" dirty="0"/>
              <a:t>. на основе, при условии, если основа оканчивается на сочетание согласных:</a:t>
            </a:r>
            <a:r>
              <a:rPr lang="ru-RU" sz="3200" i="1" dirty="0"/>
              <a:t> прыгну — прыгни, смолкну — смолкни</a:t>
            </a:r>
            <a:r>
              <a:rPr lang="ru-RU" sz="3200" dirty="0" smtClean="0"/>
              <a:t>;</a:t>
            </a:r>
          </a:p>
          <a:p>
            <a:pPr algn="just"/>
            <a:r>
              <a:rPr lang="ru-RU" sz="3200" dirty="0"/>
              <a:t> </a:t>
            </a:r>
            <a:r>
              <a:rPr lang="ru-RU" sz="3200" dirty="0" smtClean="0"/>
              <a:t>4</a:t>
            </a:r>
            <a:r>
              <a:rPr lang="ru-RU" sz="3200" dirty="0"/>
              <a:t>) Глаголы с префиксом вы-: </a:t>
            </a:r>
            <a:r>
              <a:rPr lang="ru-RU" sz="3200" i="1" dirty="0"/>
              <a:t>вынеси, выкупи, выпиши, выскажи</a:t>
            </a:r>
            <a:r>
              <a:rPr lang="ru-RU" sz="3200" dirty="0"/>
              <a:t> и под</a:t>
            </a:r>
            <a:r>
              <a:rPr lang="ru-RU" sz="3200" dirty="0" smtClean="0"/>
              <a:t>. В случае, если форма повелит. </a:t>
            </a:r>
            <a:r>
              <a:rPr lang="ru-RU" sz="3200" dirty="0"/>
              <a:t>накл. бесприставочного глагола оканчивается </a:t>
            </a:r>
            <a:r>
              <a:rPr lang="ru-RU" sz="3200" dirty="0" smtClean="0"/>
              <a:t>на </a:t>
            </a:r>
            <a:r>
              <a:rPr lang="ru-RU" sz="3200" dirty="0"/>
              <a:t>мягкую согласную (</a:t>
            </a:r>
            <a:r>
              <a:rPr lang="ru-RU" sz="3200" i="1" dirty="0"/>
              <a:t>кинь, сунь, брось, ставь, правь</a:t>
            </a:r>
            <a:r>
              <a:rPr lang="ru-RU" sz="3200" dirty="0"/>
              <a:t>), у мотивированных глаголов с приставкой вы- возможны вариантные формы повелит. накл.: </a:t>
            </a:r>
            <a:r>
              <a:rPr lang="ru-RU" sz="3200" i="1" dirty="0"/>
              <a:t>выкини</a:t>
            </a:r>
            <a:r>
              <a:rPr lang="ru-RU" sz="3200" dirty="0"/>
              <a:t> и </a:t>
            </a:r>
            <a:r>
              <a:rPr lang="ru-RU" sz="3200" i="1" dirty="0"/>
              <a:t>выкинь</a:t>
            </a:r>
            <a:r>
              <a:rPr lang="ru-RU" sz="3200" dirty="0"/>
              <a:t>, </a:t>
            </a:r>
            <a:r>
              <a:rPr lang="ru-RU" sz="3200" i="1" dirty="0"/>
              <a:t>высуни</a:t>
            </a:r>
            <a:r>
              <a:rPr lang="ru-RU" sz="3200" dirty="0"/>
              <a:t> и </a:t>
            </a:r>
            <a:r>
              <a:rPr lang="ru-RU" sz="3200" i="1" dirty="0"/>
              <a:t>высунь</a:t>
            </a:r>
            <a:r>
              <a:rPr lang="ru-RU" sz="3200" dirty="0"/>
              <a:t>, </a:t>
            </a:r>
            <a:r>
              <a:rPr lang="ru-RU" sz="3200" i="1" dirty="0"/>
              <a:t>выброси </a:t>
            </a:r>
            <a:r>
              <a:rPr lang="ru-RU" sz="3200" dirty="0"/>
              <a:t>и</a:t>
            </a:r>
            <a:r>
              <a:rPr lang="ru-RU" sz="3200" i="1" dirty="0"/>
              <a:t> выбрось, выправи </a:t>
            </a:r>
            <a:r>
              <a:rPr lang="ru-RU" sz="3200" dirty="0"/>
              <a:t>и </a:t>
            </a:r>
            <a:r>
              <a:rPr lang="ru-RU" sz="3200" i="1" dirty="0"/>
              <a:t>выправь.</a:t>
            </a:r>
            <a:r>
              <a:rPr lang="ru-RU" sz="3200" dirty="0"/>
              <a:t> </a:t>
            </a:r>
            <a:endParaRPr lang="en-US" sz="3600" dirty="0">
              <a:solidFill>
                <a:srgbClr val="000000"/>
              </a:solidFill>
              <a:latin typeface="Lancelot"/>
              <a:ea typeface="Lancelot"/>
              <a:cs typeface="Lancelot"/>
              <a:sym typeface="Lancelo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55990" y="1086357"/>
            <a:ext cx="3704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/>
              <a:t>Первый способ </a:t>
            </a:r>
            <a:endParaRPr lang="ru-RU" sz="4000" b="1" u="sng" dirty="0"/>
          </a:p>
        </p:txBody>
      </p:sp>
    </p:spTree>
    <p:extLst>
      <p:ext uri="{BB962C8B-B14F-4D97-AF65-F5344CB8AC3E}">
        <p14:creationId xmlns:p14="http://schemas.microsoft.com/office/powerpoint/2010/main" val="4175581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0600" y="603635"/>
            <a:ext cx="16626485" cy="8503077"/>
            <a:chOff x="0" y="0"/>
            <a:chExt cx="22168647" cy="11337436"/>
          </a:xfrm>
        </p:grpSpPr>
        <p:grpSp>
          <p:nvGrpSpPr>
            <p:cNvPr id="4" name="Group 4"/>
            <p:cNvGrpSpPr/>
            <p:nvPr/>
          </p:nvGrpSpPr>
          <p:grpSpPr>
            <a:xfrm>
              <a:off x="609008" y="0"/>
              <a:ext cx="21559638" cy="10810181"/>
              <a:chOff x="0" y="0"/>
              <a:chExt cx="4258694" cy="213534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58694" cy="2135344"/>
              </a:xfrm>
              <a:custGeom>
                <a:avLst/>
                <a:gdLst/>
                <a:ahLst/>
                <a:cxnLst/>
                <a:rect l="l" t="t" r="r" b="b"/>
                <a:pathLst>
                  <a:path w="4258694" h="2135344">
                    <a:moveTo>
                      <a:pt x="24418" y="0"/>
                    </a:moveTo>
                    <a:lnTo>
                      <a:pt x="4234276" y="0"/>
                    </a:lnTo>
                    <a:cubicBezTo>
                      <a:pt x="4240752" y="0"/>
                      <a:pt x="4246962" y="2573"/>
                      <a:pt x="4251542" y="7152"/>
                    </a:cubicBezTo>
                    <a:cubicBezTo>
                      <a:pt x="4256121" y="11731"/>
                      <a:pt x="4258694" y="17942"/>
                      <a:pt x="4258694" y="24418"/>
                    </a:cubicBezTo>
                    <a:lnTo>
                      <a:pt x="4258694" y="2110926"/>
                    </a:lnTo>
                    <a:cubicBezTo>
                      <a:pt x="4258694" y="2117402"/>
                      <a:pt x="4256121" y="2123613"/>
                      <a:pt x="4251542" y="2128193"/>
                    </a:cubicBezTo>
                    <a:cubicBezTo>
                      <a:pt x="4246962" y="2132772"/>
                      <a:pt x="4240752" y="2135344"/>
                      <a:pt x="4234276" y="2135344"/>
                    </a:cubicBezTo>
                    <a:lnTo>
                      <a:pt x="24418" y="2135344"/>
                    </a:lnTo>
                    <a:cubicBezTo>
                      <a:pt x="17942" y="2135344"/>
                      <a:pt x="11731" y="2132772"/>
                      <a:pt x="7152" y="2128193"/>
                    </a:cubicBezTo>
                    <a:cubicBezTo>
                      <a:pt x="2573" y="2123613"/>
                      <a:pt x="0" y="2117402"/>
                      <a:pt x="0" y="2110926"/>
                    </a:cubicBezTo>
                    <a:lnTo>
                      <a:pt x="0" y="24418"/>
                    </a:lnTo>
                    <a:cubicBezTo>
                      <a:pt x="0" y="17942"/>
                      <a:pt x="2573" y="11731"/>
                      <a:pt x="7152" y="7152"/>
                    </a:cubicBezTo>
                    <a:cubicBezTo>
                      <a:pt x="11731" y="2573"/>
                      <a:pt x="17942" y="0"/>
                      <a:pt x="24418" y="0"/>
                    </a:cubicBezTo>
                    <a:close/>
                  </a:path>
                </a:pathLst>
              </a:custGeom>
              <a:solidFill>
                <a:srgbClr val="C49A6E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258694" cy="2173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567836"/>
              <a:ext cx="21640800" cy="10769600"/>
              <a:chOff x="0" y="0"/>
              <a:chExt cx="4274726" cy="21273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74726" cy="2127328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27328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03002"/>
                    </a:lnTo>
                    <a:cubicBezTo>
                      <a:pt x="4274726" y="2109454"/>
                      <a:pt x="4272163" y="2115641"/>
                      <a:pt x="4267601" y="2120203"/>
                    </a:cubicBezTo>
                    <a:cubicBezTo>
                      <a:pt x="4263039" y="2124765"/>
                      <a:pt x="4256851" y="2127328"/>
                      <a:pt x="4250399" y="2127328"/>
                    </a:cubicBezTo>
                    <a:lnTo>
                      <a:pt x="24327" y="2127328"/>
                    </a:lnTo>
                    <a:cubicBezTo>
                      <a:pt x="10891" y="2127328"/>
                      <a:pt x="0" y="2116437"/>
                      <a:pt x="0" y="2103002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6DBBF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4274726" cy="21654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295400" y="1816760"/>
            <a:ext cx="15621000" cy="7201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600" dirty="0" smtClean="0"/>
              <a:t>1</a:t>
            </a:r>
            <a:r>
              <a:rPr lang="ru-RU" sz="3600" dirty="0"/>
              <a:t>) Если основа наст. </a:t>
            </a:r>
            <a:r>
              <a:rPr lang="ru-RU" sz="3600" dirty="0" err="1"/>
              <a:t>вр</a:t>
            </a:r>
            <a:r>
              <a:rPr lang="ru-RU" sz="3600" dirty="0"/>
              <a:t>. оканчивается на парно-твердую согласную, форма повелит. накл. оканчивается на парно-мягкую согласную (об исключениях см. ниже, п. 2): </a:t>
            </a:r>
            <a:r>
              <a:rPr lang="ru-RU" sz="3600" i="1" dirty="0" err="1"/>
              <a:t>буд-ут</a:t>
            </a:r>
            <a:r>
              <a:rPr lang="ru-RU" sz="3600" i="1" dirty="0"/>
              <a:t> — будь, </a:t>
            </a:r>
            <a:r>
              <a:rPr lang="ru-RU" sz="3600" i="1" dirty="0" err="1"/>
              <a:t>встан-ут</a:t>
            </a:r>
            <a:r>
              <a:rPr lang="ru-RU" sz="3600" i="1" dirty="0"/>
              <a:t> — встань, трон-</a:t>
            </a:r>
            <a:r>
              <a:rPr lang="ru-RU" sz="3600" i="1" dirty="0" err="1"/>
              <a:t>ут</a:t>
            </a:r>
            <a:r>
              <a:rPr lang="ru-RU" sz="3600" i="1" dirty="0"/>
              <a:t> — тронь.</a:t>
            </a:r>
            <a:r>
              <a:rPr lang="ru-RU" sz="3600" dirty="0"/>
              <a:t> </a:t>
            </a:r>
          </a:p>
          <a:p>
            <a:pPr algn="just"/>
            <a:r>
              <a:rPr lang="ru-RU" sz="3600" dirty="0"/>
              <a:t>2) Если основа наст. </a:t>
            </a:r>
            <a:r>
              <a:rPr lang="ru-RU" sz="3600" dirty="0" err="1"/>
              <a:t>вр</a:t>
            </a:r>
            <a:r>
              <a:rPr lang="ru-RU" sz="3600" dirty="0"/>
              <a:t>. оканчивается на парно-мягкую согласную, шипящую, [j] или [г], в форме повелит. накл. чередования в конце основы отсутствуют: </a:t>
            </a:r>
            <a:r>
              <a:rPr lang="ru-RU" sz="3600" i="1" dirty="0" err="1"/>
              <a:t>брос-ят</a:t>
            </a:r>
            <a:r>
              <a:rPr lang="ru-RU" sz="3600" i="1" dirty="0"/>
              <a:t> — брось, </a:t>
            </a:r>
            <a:r>
              <a:rPr lang="ru-RU" sz="3600" i="1" dirty="0" err="1"/>
              <a:t>мурлыч-ут</a:t>
            </a:r>
            <a:r>
              <a:rPr lang="ru-RU" sz="3600" i="1" dirty="0"/>
              <a:t> — мурлычь, </a:t>
            </a:r>
            <a:r>
              <a:rPr lang="ru-RU" sz="3600" i="1" dirty="0" err="1"/>
              <a:t>реж-ут</a:t>
            </a:r>
            <a:r>
              <a:rPr lang="ru-RU" sz="3600" i="1" dirty="0"/>
              <a:t> — режь, </a:t>
            </a:r>
            <a:r>
              <a:rPr lang="ru-RU" sz="3600" i="1" dirty="0" err="1"/>
              <a:t>услыш-ат</a:t>
            </a:r>
            <a:r>
              <a:rPr lang="ru-RU" sz="3600" i="1" dirty="0"/>
              <a:t> — услышь, беле[j]-</a:t>
            </a:r>
            <a:r>
              <a:rPr lang="ru-RU" sz="3600" i="1" dirty="0" err="1"/>
              <a:t>уут</a:t>
            </a:r>
            <a:r>
              <a:rPr lang="ru-RU" sz="3600" i="1" dirty="0"/>
              <a:t> — белей, игра[j]-</a:t>
            </a:r>
            <a:r>
              <a:rPr lang="ru-RU" sz="3600" i="1" dirty="0" err="1"/>
              <a:t>уут</a:t>
            </a:r>
            <a:r>
              <a:rPr lang="ru-RU" sz="3600" i="1" dirty="0"/>
              <a:t> — играй; ляг-</a:t>
            </a:r>
            <a:r>
              <a:rPr lang="ru-RU" sz="3600" i="1" dirty="0" err="1"/>
              <a:t>ут</a:t>
            </a:r>
            <a:r>
              <a:rPr lang="ru-RU" sz="3600" i="1" dirty="0"/>
              <a:t> — ляг</a:t>
            </a:r>
            <a:r>
              <a:rPr lang="ru-RU" sz="3600" dirty="0"/>
              <a:t>. </a:t>
            </a:r>
            <a:endParaRPr lang="ru-RU" sz="3600" dirty="0" smtClean="0"/>
          </a:p>
          <a:p>
            <a:pPr algn="just"/>
            <a:endParaRPr lang="ru-RU" sz="3600" dirty="0">
              <a:solidFill>
                <a:srgbClr val="000000"/>
              </a:solidFill>
              <a:latin typeface="Lancelot"/>
              <a:ea typeface="Lancelot"/>
              <a:cs typeface="Lancelot"/>
              <a:sym typeface="Lancelot"/>
            </a:endParaRPr>
          </a:p>
          <a:p>
            <a:pPr algn="just"/>
            <a:r>
              <a:rPr lang="ru-RU" sz="3600" dirty="0"/>
              <a:t>Глаголы </a:t>
            </a:r>
            <a:r>
              <a:rPr lang="ru-RU" sz="3600" i="1" dirty="0"/>
              <a:t>бить, вить, лить, пить, шить</a:t>
            </a:r>
            <a:r>
              <a:rPr lang="ru-RU" sz="3600" dirty="0"/>
              <a:t> (</a:t>
            </a:r>
            <a:r>
              <a:rPr lang="ru-RU" sz="3600" dirty="0" err="1"/>
              <a:t>кл</a:t>
            </a:r>
            <a:r>
              <a:rPr lang="ru-RU" sz="3600" dirty="0"/>
              <a:t>. I, 5</a:t>
            </a:r>
            <a:r>
              <a:rPr lang="ru-RU" sz="3600" dirty="0" smtClean="0"/>
              <a:t>): </a:t>
            </a:r>
            <a:r>
              <a:rPr lang="ru-RU" sz="3600" i="1" dirty="0"/>
              <a:t>бей, вей, лей, пей, </a:t>
            </a:r>
            <a:r>
              <a:rPr lang="ru-RU" sz="3600" i="1" dirty="0" smtClean="0"/>
              <a:t>шей (</a:t>
            </a:r>
            <a:r>
              <a:rPr lang="ru-RU" sz="3600" dirty="0"/>
              <a:t>в основе беглую гласную [e</a:t>
            </a:r>
            <a:r>
              <a:rPr lang="ru-RU" sz="3600" dirty="0" smtClean="0"/>
              <a:t>])</a:t>
            </a:r>
            <a:r>
              <a:rPr lang="ru-RU" sz="3600" i="1" dirty="0" smtClean="0"/>
              <a:t>.</a:t>
            </a:r>
            <a:r>
              <a:rPr lang="ru-RU" sz="3600" dirty="0" smtClean="0"/>
              <a:t> </a:t>
            </a:r>
          </a:p>
          <a:p>
            <a:pPr algn="just"/>
            <a:r>
              <a:rPr lang="ru-RU" sz="3600" dirty="0" smtClean="0"/>
              <a:t>Формы </a:t>
            </a:r>
            <a:r>
              <a:rPr lang="ru-RU" sz="3600" dirty="0"/>
              <a:t>2 л. ед. ч. повелит. накл. от глаголов с основой наст. </a:t>
            </a:r>
            <a:r>
              <a:rPr lang="ru-RU" sz="3600" dirty="0" err="1"/>
              <a:t>вр</a:t>
            </a:r>
            <a:r>
              <a:rPr lang="ru-RU" sz="3600" dirty="0"/>
              <a:t>. на [j] и с ударением на окончании в 1 л. ед. </a:t>
            </a:r>
            <a:r>
              <a:rPr lang="ru-RU" sz="3600" dirty="0" smtClean="0"/>
              <a:t>ч.: </a:t>
            </a:r>
            <a:r>
              <a:rPr lang="ru-RU" sz="3600" i="1" dirty="0"/>
              <a:t>боюсь — </a:t>
            </a:r>
            <a:r>
              <a:rPr lang="ru-RU" sz="3600" i="1" dirty="0" smtClean="0"/>
              <a:t>бой-</a:t>
            </a:r>
            <a:r>
              <a:rPr lang="ru-RU" sz="3600" i="1" dirty="0" err="1" smtClean="0"/>
              <a:t>ся</a:t>
            </a:r>
            <a:r>
              <a:rPr lang="ru-RU" sz="3600" dirty="0" smtClean="0"/>
              <a:t> (а не *бой-</a:t>
            </a:r>
            <a:r>
              <a:rPr lang="ru-RU" sz="3600" dirty="0" err="1" smtClean="0"/>
              <a:t>сь</a:t>
            </a:r>
            <a:r>
              <a:rPr lang="ru-RU" sz="3600" dirty="0" smtClean="0"/>
              <a:t>), </a:t>
            </a:r>
            <a:r>
              <a:rPr lang="ru-RU" sz="3600" i="1" dirty="0"/>
              <a:t>жую — </a:t>
            </a:r>
            <a:r>
              <a:rPr lang="ru-RU" sz="3600" i="1" dirty="0" smtClean="0"/>
              <a:t>жуй</a:t>
            </a:r>
            <a:r>
              <a:rPr lang="ru-RU" sz="3600" dirty="0" smtClean="0"/>
              <a:t> (а не *</a:t>
            </a:r>
            <a:r>
              <a:rPr lang="ru-RU" sz="3600" dirty="0" err="1" smtClean="0"/>
              <a:t>жуи</a:t>
            </a:r>
            <a:r>
              <a:rPr lang="ru-RU" sz="3600" dirty="0" smtClean="0"/>
              <a:t>), </a:t>
            </a:r>
            <a:r>
              <a:rPr lang="ru-RU" sz="3600" i="1" dirty="0"/>
              <a:t>пою — </a:t>
            </a:r>
            <a:r>
              <a:rPr lang="ru-RU" sz="3600" i="1" dirty="0" smtClean="0"/>
              <a:t>пой</a:t>
            </a:r>
            <a:r>
              <a:rPr lang="ru-RU" sz="3600" dirty="0" smtClean="0"/>
              <a:t> (а не *пои), </a:t>
            </a:r>
            <a:r>
              <a:rPr lang="ru-RU" sz="3600" i="1" dirty="0"/>
              <a:t>смеюсь — смейся</a:t>
            </a:r>
            <a:r>
              <a:rPr lang="ru-RU" sz="3600" dirty="0"/>
              <a:t> (а не *</a:t>
            </a:r>
            <a:r>
              <a:rPr lang="ru-RU" sz="3600" dirty="0" err="1"/>
              <a:t>смеи-сь</a:t>
            </a:r>
            <a:r>
              <a:rPr lang="ru-RU" sz="3600" dirty="0"/>
              <a:t>).</a:t>
            </a:r>
            <a:endParaRPr lang="en-US" sz="3500" dirty="0">
              <a:solidFill>
                <a:srgbClr val="000000"/>
              </a:solidFill>
              <a:latin typeface="Lancelot"/>
              <a:ea typeface="Lancelot"/>
              <a:cs typeface="Lancelot"/>
              <a:sym typeface="Lancelo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978247" y="370994"/>
            <a:ext cx="14255306" cy="151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00"/>
              </a:lnSpc>
            </a:pPr>
            <a:r>
              <a:rPr lang="ru-RU" sz="4800" b="1" u="sng" dirty="0"/>
              <a:t>Второй способ</a:t>
            </a:r>
            <a:endParaRPr lang="en-US" sz="5400" dirty="0">
              <a:solidFill>
                <a:srgbClr val="000000"/>
              </a:solidFill>
              <a:latin typeface="March"/>
              <a:ea typeface="March"/>
              <a:cs typeface="March"/>
              <a:sym typeface="March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699" y="744432"/>
            <a:ext cx="16626485" cy="8503077"/>
            <a:chOff x="0" y="0"/>
            <a:chExt cx="22168647" cy="11337436"/>
          </a:xfrm>
        </p:grpSpPr>
        <p:grpSp>
          <p:nvGrpSpPr>
            <p:cNvPr id="4" name="Group 4"/>
            <p:cNvGrpSpPr/>
            <p:nvPr/>
          </p:nvGrpSpPr>
          <p:grpSpPr>
            <a:xfrm>
              <a:off x="609008" y="0"/>
              <a:ext cx="21559638" cy="10810181"/>
              <a:chOff x="0" y="0"/>
              <a:chExt cx="4258694" cy="213534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58694" cy="2135344"/>
              </a:xfrm>
              <a:custGeom>
                <a:avLst/>
                <a:gdLst/>
                <a:ahLst/>
                <a:cxnLst/>
                <a:rect l="l" t="t" r="r" b="b"/>
                <a:pathLst>
                  <a:path w="4258694" h="2135344">
                    <a:moveTo>
                      <a:pt x="24418" y="0"/>
                    </a:moveTo>
                    <a:lnTo>
                      <a:pt x="4234276" y="0"/>
                    </a:lnTo>
                    <a:cubicBezTo>
                      <a:pt x="4240752" y="0"/>
                      <a:pt x="4246962" y="2573"/>
                      <a:pt x="4251542" y="7152"/>
                    </a:cubicBezTo>
                    <a:cubicBezTo>
                      <a:pt x="4256121" y="11731"/>
                      <a:pt x="4258694" y="17942"/>
                      <a:pt x="4258694" y="24418"/>
                    </a:cubicBezTo>
                    <a:lnTo>
                      <a:pt x="4258694" y="2110926"/>
                    </a:lnTo>
                    <a:cubicBezTo>
                      <a:pt x="4258694" y="2117402"/>
                      <a:pt x="4256121" y="2123613"/>
                      <a:pt x="4251542" y="2128193"/>
                    </a:cubicBezTo>
                    <a:cubicBezTo>
                      <a:pt x="4246962" y="2132772"/>
                      <a:pt x="4240752" y="2135344"/>
                      <a:pt x="4234276" y="2135344"/>
                    </a:cubicBezTo>
                    <a:lnTo>
                      <a:pt x="24418" y="2135344"/>
                    </a:lnTo>
                    <a:cubicBezTo>
                      <a:pt x="17942" y="2135344"/>
                      <a:pt x="11731" y="2132772"/>
                      <a:pt x="7152" y="2128193"/>
                    </a:cubicBezTo>
                    <a:cubicBezTo>
                      <a:pt x="2573" y="2123613"/>
                      <a:pt x="0" y="2117402"/>
                      <a:pt x="0" y="2110926"/>
                    </a:cubicBezTo>
                    <a:lnTo>
                      <a:pt x="0" y="24418"/>
                    </a:lnTo>
                    <a:cubicBezTo>
                      <a:pt x="0" y="17942"/>
                      <a:pt x="2573" y="11731"/>
                      <a:pt x="7152" y="7152"/>
                    </a:cubicBezTo>
                    <a:cubicBezTo>
                      <a:pt x="11731" y="2573"/>
                      <a:pt x="17942" y="0"/>
                      <a:pt x="24418" y="0"/>
                    </a:cubicBezTo>
                    <a:close/>
                  </a:path>
                </a:pathLst>
              </a:custGeom>
              <a:solidFill>
                <a:srgbClr val="C49A6E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258694" cy="2173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567836"/>
              <a:ext cx="21640800" cy="10769600"/>
              <a:chOff x="0" y="0"/>
              <a:chExt cx="4274726" cy="21273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74726" cy="2127328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27328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03002"/>
                    </a:lnTo>
                    <a:cubicBezTo>
                      <a:pt x="4274726" y="2109454"/>
                      <a:pt x="4272163" y="2115641"/>
                      <a:pt x="4267601" y="2120203"/>
                    </a:cubicBezTo>
                    <a:cubicBezTo>
                      <a:pt x="4263039" y="2124765"/>
                      <a:pt x="4256851" y="2127328"/>
                      <a:pt x="4250399" y="2127328"/>
                    </a:cubicBezTo>
                    <a:lnTo>
                      <a:pt x="24327" y="2127328"/>
                    </a:lnTo>
                    <a:cubicBezTo>
                      <a:pt x="10891" y="2127328"/>
                      <a:pt x="0" y="2116437"/>
                      <a:pt x="0" y="2103002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6DBBF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4274726" cy="21654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907646" y="2263706"/>
            <a:ext cx="14627753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200" dirty="0"/>
              <a:t>Формы множественного числа повелительного наклонения образуются путем добавления постфикса -те к форме единственного числа:</a:t>
            </a:r>
          </a:p>
          <a:p>
            <a:pPr algn="just"/>
            <a:r>
              <a:rPr lang="ru-RU" sz="3200" i="1" dirty="0"/>
              <a:t>иди → идите</a:t>
            </a:r>
            <a:endParaRPr lang="ru-RU" sz="3200" dirty="0"/>
          </a:p>
          <a:p>
            <a:pPr algn="just"/>
            <a:r>
              <a:rPr lang="ru-RU" sz="3200" i="1" dirty="0"/>
              <a:t>режь → режьте</a:t>
            </a:r>
            <a:endParaRPr lang="ru-RU" sz="3200" dirty="0"/>
          </a:p>
          <a:p>
            <a:pPr algn="just"/>
            <a:r>
              <a:rPr lang="ru-RU" sz="3200" i="1" dirty="0"/>
              <a:t>танцуй → танцуйте</a:t>
            </a:r>
            <a:endParaRPr lang="ru-RU" sz="3200" dirty="0"/>
          </a:p>
          <a:p>
            <a:pPr algn="just"/>
            <a:r>
              <a:rPr lang="ru-RU" sz="3200" dirty="0" smtClean="0"/>
              <a:t>У </a:t>
            </a:r>
            <a:r>
              <a:rPr lang="ru-RU" sz="3200" dirty="0"/>
              <a:t>возвратных глаголов постфикс -те ставится перед -</a:t>
            </a:r>
            <a:r>
              <a:rPr lang="ru-RU" sz="3200" dirty="0" err="1"/>
              <a:t>ся</a:t>
            </a:r>
            <a:r>
              <a:rPr lang="ru-RU" sz="3200" dirty="0"/>
              <a:t>/-</a:t>
            </a:r>
            <a:r>
              <a:rPr lang="ru-RU" sz="3200" dirty="0" err="1"/>
              <a:t>сь</a:t>
            </a:r>
            <a:r>
              <a:rPr lang="ru-RU" sz="3200" dirty="0"/>
              <a:t>:</a:t>
            </a:r>
          </a:p>
          <a:p>
            <a:pPr lvl="1" algn="just"/>
            <a:r>
              <a:rPr lang="ru-RU" sz="3200" i="1" dirty="0"/>
              <a:t>купайся → купайтесь</a:t>
            </a:r>
            <a:endParaRPr lang="ru-RU" sz="3200" dirty="0"/>
          </a:p>
          <a:p>
            <a:pPr lvl="1" algn="just"/>
            <a:r>
              <a:rPr lang="ru-RU" sz="3200" i="1" dirty="0"/>
              <a:t>беспокойся → беспокойтесь</a:t>
            </a:r>
            <a:endParaRPr lang="ru-RU" sz="3200" dirty="0"/>
          </a:p>
          <a:p>
            <a:pPr algn="just"/>
            <a:r>
              <a:rPr lang="ru-RU" sz="3200" dirty="0" smtClean="0"/>
              <a:t>Нет вариантов в мн. ч. Если </a:t>
            </a:r>
            <a:r>
              <a:rPr lang="ru-RU" sz="3200" dirty="0"/>
              <a:t>в ед. ч. есть две формы (</a:t>
            </a:r>
            <a:r>
              <a:rPr lang="ru-RU" sz="3200" i="1" dirty="0"/>
              <a:t>высуни / высунь</a:t>
            </a:r>
            <a:r>
              <a:rPr lang="ru-RU" sz="3200" dirty="0"/>
              <a:t>), в мн. ч. используется только </a:t>
            </a:r>
            <a:r>
              <a:rPr lang="ru-RU" sz="3200" dirty="0" smtClean="0"/>
              <a:t>одна: </a:t>
            </a:r>
            <a:r>
              <a:rPr lang="ru-RU" sz="3200" i="1" dirty="0" smtClean="0"/>
              <a:t>высуньте</a:t>
            </a:r>
            <a:r>
              <a:rPr lang="ru-RU" sz="3200" dirty="0" smtClean="0"/>
              <a:t>, </a:t>
            </a:r>
            <a:r>
              <a:rPr lang="ru-RU" sz="3200" i="1" dirty="0" smtClean="0"/>
              <a:t>высыпьте, корчите</a:t>
            </a:r>
            <a:r>
              <a:rPr lang="ru-RU" sz="3200" dirty="0" smtClean="0"/>
              <a:t> </a:t>
            </a:r>
            <a:endParaRPr lang="ru-RU" sz="3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683681" y="1367932"/>
            <a:ext cx="81326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/>
              <a:t>Образование форм 2-го лица мн. ч.</a:t>
            </a:r>
            <a:endParaRPr lang="ru-RU" sz="4000" b="1" u="sng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8279" y="800100"/>
            <a:ext cx="16626485" cy="8503077"/>
            <a:chOff x="0" y="0"/>
            <a:chExt cx="22168647" cy="11337436"/>
          </a:xfrm>
        </p:grpSpPr>
        <p:grpSp>
          <p:nvGrpSpPr>
            <p:cNvPr id="4" name="Group 4"/>
            <p:cNvGrpSpPr/>
            <p:nvPr/>
          </p:nvGrpSpPr>
          <p:grpSpPr>
            <a:xfrm>
              <a:off x="609008" y="0"/>
              <a:ext cx="21559638" cy="10810181"/>
              <a:chOff x="0" y="0"/>
              <a:chExt cx="4258694" cy="213534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58694" cy="2135344"/>
              </a:xfrm>
              <a:custGeom>
                <a:avLst/>
                <a:gdLst/>
                <a:ahLst/>
                <a:cxnLst/>
                <a:rect l="l" t="t" r="r" b="b"/>
                <a:pathLst>
                  <a:path w="4258694" h="2135344">
                    <a:moveTo>
                      <a:pt x="24418" y="0"/>
                    </a:moveTo>
                    <a:lnTo>
                      <a:pt x="4234276" y="0"/>
                    </a:lnTo>
                    <a:cubicBezTo>
                      <a:pt x="4240752" y="0"/>
                      <a:pt x="4246962" y="2573"/>
                      <a:pt x="4251542" y="7152"/>
                    </a:cubicBezTo>
                    <a:cubicBezTo>
                      <a:pt x="4256121" y="11731"/>
                      <a:pt x="4258694" y="17942"/>
                      <a:pt x="4258694" y="24418"/>
                    </a:cubicBezTo>
                    <a:lnTo>
                      <a:pt x="4258694" y="2110926"/>
                    </a:lnTo>
                    <a:cubicBezTo>
                      <a:pt x="4258694" y="2117402"/>
                      <a:pt x="4256121" y="2123613"/>
                      <a:pt x="4251542" y="2128193"/>
                    </a:cubicBezTo>
                    <a:cubicBezTo>
                      <a:pt x="4246962" y="2132772"/>
                      <a:pt x="4240752" y="2135344"/>
                      <a:pt x="4234276" y="2135344"/>
                    </a:cubicBezTo>
                    <a:lnTo>
                      <a:pt x="24418" y="2135344"/>
                    </a:lnTo>
                    <a:cubicBezTo>
                      <a:pt x="17942" y="2135344"/>
                      <a:pt x="11731" y="2132772"/>
                      <a:pt x="7152" y="2128193"/>
                    </a:cubicBezTo>
                    <a:cubicBezTo>
                      <a:pt x="2573" y="2123613"/>
                      <a:pt x="0" y="2117402"/>
                      <a:pt x="0" y="2110926"/>
                    </a:cubicBezTo>
                    <a:lnTo>
                      <a:pt x="0" y="24418"/>
                    </a:lnTo>
                    <a:cubicBezTo>
                      <a:pt x="0" y="17942"/>
                      <a:pt x="2573" y="11731"/>
                      <a:pt x="7152" y="7152"/>
                    </a:cubicBezTo>
                    <a:cubicBezTo>
                      <a:pt x="11731" y="2573"/>
                      <a:pt x="17942" y="0"/>
                      <a:pt x="24418" y="0"/>
                    </a:cubicBezTo>
                    <a:close/>
                  </a:path>
                </a:pathLst>
              </a:custGeom>
              <a:solidFill>
                <a:srgbClr val="C49A6E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258694" cy="2173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567836"/>
              <a:ext cx="21640800" cy="10769600"/>
              <a:chOff x="0" y="0"/>
              <a:chExt cx="4274726" cy="21273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74726" cy="2127328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27328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03002"/>
                    </a:lnTo>
                    <a:cubicBezTo>
                      <a:pt x="4274726" y="2109454"/>
                      <a:pt x="4272163" y="2115641"/>
                      <a:pt x="4267601" y="2120203"/>
                    </a:cubicBezTo>
                    <a:cubicBezTo>
                      <a:pt x="4263039" y="2124765"/>
                      <a:pt x="4256851" y="2127328"/>
                      <a:pt x="4250399" y="2127328"/>
                    </a:cubicBezTo>
                    <a:lnTo>
                      <a:pt x="24327" y="2127328"/>
                    </a:lnTo>
                    <a:cubicBezTo>
                      <a:pt x="10891" y="2127328"/>
                      <a:pt x="0" y="2116437"/>
                      <a:pt x="0" y="2103002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6DBBF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4274726" cy="21654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524000" y="3219786"/>
            <a:ext cx="14627753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dirty="0"/>
              <a:t>1) у глаголов сов. вида и у глаголов однонаправленного движения — к форме 1 л. мн. ч. изъявит. накл.: </a:t>
            </a:r>
            <a:r>
              <a:rPr lang="ru-RU" sz="3200" i="1" dirty="0"/>
              <a:t>пойдемте, поедемте, идемте, </a:t>
            </a:r>
            <a:r>
              <a:rPr lang="ru-RU" sz="3200" i="1" dirty="0" err="1"/>
              <a:t>лепимте</a:t>
            </a:r>
            <a:r>
              <a:rPr lang="ru-RU" sz="3200" i="1" dirty="0"/>
              <a:t>, плывемте; </a:t>
            </a:r>
            <a:r>
              <a:rPr lang="ru-RU" sz="3200" i="1" dirty="0" err="1"/>
              <a:t>Ребяты</a:t>
            </a:r>
            <a:r>
              <a:rPr lang="ru-RU" sz="3200" i="1" dirty="0"/>
              <a:t>! Не Москва ль за нами? Умремте ж под Москвой </a:t>
            </a:r>
            <a:r>
              <a:rPr lang="ru-RU" sz="3200" dirty="0"/>
              <a:t>(</a:t>
            </a:r>
            <a:r>
              <a:rPr lang="ru-RU" sz="3200" dirty="0" err="1"/>
              <a:t>Лерм</a:t>
            </a:r>
            <a:r>
              <a:rPr lang="ru-RU" sz="3200" dirty="0"/>
              <a:t>.); </a:t>
            </a:r>
            <a:r>
              <a:rPr lang="ru-RU" sz="3200" i="1" dirty="0"/>
              <a:t>А, впрочем, станемте-ка лучше чай пить </a:t>
            </a:r>
            <a:r>
              <a:rPr lang="ru-RU" sz="3200" dirty="0"/>
              <a:t>(</a:t>
            </a:r>
            <a:r>
              <a:rPr lang="ru-RU" sz="3200" dirty="0" smtClean="0"/>
              <a:t>Тургенев);</a:t>
            </a:r>
            <a:r>
              <a:rPr lang="ru-RU" sz="3200" dirty="0"/>
              <a:t> </a:t>
            </a:r>
          </a:p>
          <a:p>
            <a:r>
              <a:rPr lang="ru-RU" sz="3200" dirty="0"/>
              <a:t>2) у глаголов несов. вида (кроме глаголов однонаправленного движения) — к частице давай, соединяющейся с инфинитивом этого глагола: давайте петь, давайте играть; </a:t>
            </a:r>
            <a:r>
              <a:rPr lang="ru-RU" sz="3200" i="1" dirty="0"/>
              <a:t>Давайте, — говорю, — ласковые, в жмурки по полянке бегать </a:t>
            </a:r>
            <a:r>
              <a:rPr lang="ru-RU" sz="3200" dirty="0"/>
              <a:t>(</a:t>
            </a:r>
            <a:r>
              <a:rPr lang="ru-RU" sz="3200" dirty="0" smtClean="0"/>
              <a:t>Лесков).</a:t>
            </a:r>
            <a:r>
              <a:rPr lang="ru-RU" sz="3200" dirty="0"/>
              <a:t> </a:t>
            </a:r>
          </a:p>
          <a:p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26736" y="1822894"/>
            <a:ext cx="6234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u="sng" dirty="0"/>
              <a:t>Формы совместного 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4183876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4400" y="723900"/>
            <a:ext cx="16626485" cy="8503077"/>
            <a:chOff x="0" y="0"/>
            <a:chExt cx="22168647" cy="11337436"/>
          </a:xfrm>
        </p:grpSpPr>
        <p:grpSp>
          <p:nvGrpSpPr>
            <p:cNvPr id="4" name="Group 4"/>
            <p:cNvGrpSpPr/>
            <p:nvPr/>
          </p:nvGrpSpPr>
          <p:grpSpPr>
            <a:xfrm>
              <a:off x="609008" y="0"/>
              <a:ext cx="21559638" cy="10810181"/>
              <a:chOff x="0" y="0"/>
              <a:chExt cx="4258694" cy="213534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58694" cy="2135344"/>
              </a:xfrm>
              <a:custGeom>
                <a:avLst/>
                <a:gdLst/>
                <a:ahLst/>
                <a:cxnLst/>
                <a:rect l="l" t="t" r="r" b="b"/>
                <a:pathLst>
                  <a:path w="4258694" h="2135344">
                    <a:moveTo>
                      <a:pt x="24418" y="0"/>
                    </a:moveTo>
                    <a:lnTo>
                      <a:pt x="4234276" y="0"/>
                    </a:lnTo>
                    <a:cubicBezTo>
                      <a:pt x="4240752" y="0"/>
                      <a:pt x="4246962" y="2573"/>
                      <a:pt x="4251542" y="7152"/>
                    </a:cubicBezTo>
                    <a:cubicBezTo>
                      <a:pt x="4256121" y="11731"/>
                      <a:pt x="4258694" y="17942"/>
                      <a:pt x="4258694" y="24418"/>
                    </a:cubicBezTo>
                    <a:lnTo>
                      <a:pt x="4258694" y="2110926"/>
                    </a:lnTo>
                    <a:cubicBezTo>
                      <a:pt x="4258694" y="2117402"/>
                      <a:pt x="4256121" y="2123613"/>
                      <a:pt x="4251542" y="2128193"/>
                    </a:cubicBezTo>
                    <a:cubicBezTo>
                      <a:pt x="4246962" y="2132772"/>
                      <a:pt x="4240752" y="2135344"/>
                      <a:pt x="4234276" y="2135344"/>
                    </a:cubicBezTo>
                    <a:lnTo>
                      <a:pt x="24418" y="2135344"/>
                    </a:lnTo>
                    <a:cubicBezTo>
                      <a:pt x="17942" y="2135344"/>
                      <a:pt x="11731" y="2132772"/>
                      <a:pt x="7152" y="2128193"/>
                    </a:cubicBezTo>
                    <a:cubicBezTo>
                      <a:pt x="2573" y="2123613"/>
                      <a:pt x="0" y="2117402"/>
                      <a:pt x="0" y="2110926"/>
                    </a:cubicBezTo>
                    <a:lnTo>
                      <a:pt x="0" y="24418"/>
                    </a:lnTo>
                    <a:cubicBezTo>
                      <a:pt x="0" y="17942"/>
                      <a:pt x="2573" y="11731"/>
                      <a:pt x="7152" y="7152"/>
                    </a:cubicBezTo>
                    <a:cubicBezTo>
                      <a:pt x="11731" y="2573"/>
                      <a:pt x="17942" y="0"/>
                      <a:pt x="24418" y="0"/>
                    </a:cubicBezTo>
                    <a:close/>
                  </a:path>
                </a:pathLst>
              </a:custGeom>
              <a:solidFill>
                <a:srgbClr val="C49A6E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258694" cy="2173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567836"/>
              <a:ext cx="21640800" cy="10769600"/>
              <a:chOff x="0" y="0"/>
              <a:chExt cx="4274726" cy="21273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74726" cy="2127328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27328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03002"/>
                    </a:lnTo>
                    <a:cubicBezTo>
                      <a:pt x="4274726" y="2109454"/>
                      <a:pt x="4272163" y="2115641"/>
                      <a:pt x="4267601" y="2120203"/>
                    </a:cubicBezTo>
                    <a:cubicBezTo>
                      <a:pt x="4263039" y="2124765"/>
                      <a:pt x="4256851" y="2127328"/>
                      <a:pt x="4250399" y="2127328"/>
                    </a:cubicBezTo>
                    <a:lnTo>
                      <a:pt x="24327" y="2127328"/>
                    </a:lnTo>
                    <a:cubicBezTo>
                      <a:pt x="10891" y="2127328"/>
                      <a:pt x="0" y="2116437"/>
                      <a:pt x="0" y="2103002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6DBBF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4274726" cy="21654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715823" y="2658424"/>
            <a:ext cx="14627753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800" dirty="0" smtClean="0"/>
              <a:t>Побуждение</a:t>
            </a:r>
            <a:r>
              <a:rPr lang="ru-RU" sz="2800" dirty="0"/>
              <a:t>, обращённое к 3-му </a:t>
            </a:r>
            <a:r>
              <a:rPr lang="ru-RU" sz="2800" dirty="0" smtClean="0"/>
              <a:t>лицу, </a:t>
            </a:r>
            <a:r>
              <a:rPr lang="ru-RU" sz="2800" dirty="0"/>
              <a:t>выражается: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800" dirty="0" smtClean="0"/>
              <a:t>частицей </a:t>
            </a:r>
            <a:r>
              <a:rPr lang="ru-RU" sz="2800" i="1" dirty="0" smtClean="0"/>
              <a:t>пусть</a:t>
            </a:r>
            <a:endParaRPr lang="ru-RU" sz="28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ru-RU" sz="2800" dirty="0" smtClean="0"/>
              <a:t>частицей </a:t>
            </a:r>
            <a:r>
              <a:rPr lang="ru-RU" sz="2800" i="1" dirty="0" smtClean="0"/>
              <a:t>пускай</a:t>
            </a:r>
            <a:r>
              <a:rPr lang="ru-RU" sz="2800" dirty="0" smtClean="0"/>
              <a:t> 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800" dirty="0" smtClean="0"/>
              <a:t>частицей </a:t>
            </a:r>
            <a:r>
              <a:rPr lang="ru-RU" sz="2800" i="1" dirty="0" smtClean="0"/>
              <a:t>да</a:t>
            </a:r>
            <a:r>
              <a:rPr lang="ru-RU" sz="2800" dirty="0" smtClean="0"/>
              <a:t> </a:t>
            </a:r>
          </a:p>
          <a:p>
            <a:pPr algn="just"/>
            <a:r>
              <a:rPr lang="ru-RU" sz="2800" b="1" dirty="0" smtClean="0"/>
              <a:t>Форма </a:t>
            </a:r>
            <a:r>
              <a:rPr lang="ru-RU" sz="2800" b="1" dirty="0"/>
              <a:t>3-го лица изъявительного наклонения</a:t>
            </a:r>
            <a:r>
              <a:rPr lang="ru-RU" sz="2800" dirty="0"/>
              <a:t>:</a:t>
            </a:r>
          </a:p>
          <a:p>
            <a:pPr lvl="1" algn="just"/>
            <a:r>
              <a:rPr lang="ru-RU" sz="2800" i="1" dirty="0"/>
              <a:t>Пусть он </a:t>
            </a:r>
            <a:r>
              <a:rPr lang="ru-RU" sz="2800" i="1" dirty="0" smtClean="0"/>
              <a:t>придёт; Пускай </a:t>
            </a:r>
            <a:r>
              <a:rPr lang="ru-RU" sz="2800" i="1" dirty="0"/>
              <a:t>дети </a:t>
            </a:r>
            <a:r>
              <a:rPr lang="ru-RU" sz="2800" i="1" dirty="0" smtClean="0"/>
              <a:t>играют</a:t>
            </a:r>
            <a:r>
              <a:rPr lang="ru-RU" sz="2800" dirty="0" smtClean="0"/>
              <a:t>; </a:t>
            </a:r>
            <a:r>
              <a:rPr lang="ru-RU" sz="2800" i="1" dirty="0" smtClean="0"/>
              <a:t>Да </a:t>
            </a:r>
            <a:r>
              <a:rPr lang="ru-RU" sz="2800" i="1" dirty="0"/>
              <a:t>здравствует свобода!</a:t>
            </a:r>
            <a:r>
              <a:rPr lang="ru-RU" sz="2800" dirty="0"/>
              <a:t> (Пушкин</a:t>
            </a:r>
            <a:r>
              <a:rPr lang="ru-RU" sz="2800" dirty="0" smtClean="0"/>
              <a:t>) </a:t>
            </a:r>
            <a:r>
              <a:rPr lang="ru-RU" sz="2800" dirty="0"/>
              <a:t>Да здравствует солнце, да скроется тьма! (</a:t>
            </a:r>
            <a:r>
              <a:rPr lang="ru-RU" sz="2800" dirty="0" smtClean="0"/>
              <a:t>Пушкин); </a:t>
            </a:r>
            <a:r>
              <a:rPr lang="ru-RU" sz="2800" dirty="0"/>
              <a:t>Да ведают потомки православных Земли родной минувшую судьбу (</a:t>
            </a:r>
            <a:r>
              <a:rPr lang="ru-RU" sz="2800" dirty="0" smtClean="0"/>
              <a:t>Пушкин). </a:t>
            </a:r>
            <a:endParaRPr lang="ru-RU" sz="2800" dirty="0"/>
          </a:p>
          <a:p>
            <a:pPr algn="just"/>
            <a:r>
              <a:rPr lang="ru-RU" sz="2800" b="1" dirty="0"/>
              <a:t>Может относиться и к 1-му/2-му лицу</a:t>
            </a:r>
            <a:r>
              <a:rPr lang="ru-RU" sz="2800" dirty="0"/>
              <a:t> (редко, обычно в эмоциональной или риторической речи):</a:t>
            </a:r>
          </a:p>
          <a:p>
            <a:pPr lvl="1" algn="just"/>
            <a:r>
              <a:rPr lang="ru-RU" sz="2800" i="1" dirty="0"/>
              <a:t>Пусть я расскажу!</a:t>
            </a:r>
            <a:r>
              <a:rPr lang="ru-RU" sz="2800" dirty="0"/>
              <a:t> (Гоголь)</a:t>
            </a:r>
          </a:p>
          <a:p>
            <a:pPr lvl="1" algn="just"/>
            <a:r>
              <a:rPr lang="ru-RU" sz="2800" i="1" dirty="0"/>
              <a:t>Да правлю я во славе свой народ!</a:t>
            </a:r>
            <a:r>
              <a:rPr lang="ru-RU" sz="2800" dirty="0"/>
              <a:t> (Пушкин)</a:t>
            </a:r>
          </a:p>
          <a:p>
            <a:pPr lvl="1" algn="just"/>
            <a:r>
              <a:rPr lang="ru-RU" sz="2800" i="1" dirty="0"/>
              <a:t>Пусть стол стоит у окна!</a:t>
            </a:r>
            <a:r>
              <a:rPr lang="ru-RU" sz="2800" dirty="0"/>
              <a:t> 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638800" y="1517356"/>
            <a:ext cx="8948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u="sng" dirty="0"/>
              <a:t>Побуждение к 3-му лицу (пусть, да, пускай)</a:t>
            </a:r>
          </a:p>
        </p:txBody>
      </p:sp>
    </p:spTree>
    <p:extLst>
      <p:ext uri="{BB962C8B-B14F-4D97-AF65-F5344CB8AC3E}">
        <p14:creationId xmlns:p14="http://schemas.microsoft.com/office/powerpoint/2010/main" val="3013621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4400" y="723900"/>
            <a:ext cx="16626485" cy="8503077"/>
            <a:chOff x="0" y="0"/>
            <a:chExt cx="22168647" cy="11337436"/>
          </a:xfrm>
        </p:grpSpPr>
        <p:grpSp>
          <p:nvGrpSpPr>
            <p:cNvPr id="4" name="Group 4"/>
            <p:cNvGrpSpPr/>
            <p:nvPr/>
          </p:nvGrpSpPr>
          <p:grpSpPr>
            <a:xfrm>
              <a:off x="609008" y="0"/>
              <a:ext cx="21559638" cy="10810181"/>
              <a:chOff x="0" y="0"/>
              <a:chExt cx="4258694" cy="213534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58694" cy="2135344"/>
              </a:xfrm>
              <a:custGeom>
                <a:avLst/>
                <a:gdLst/>
                <a:ahLst/>
                <a:cxnLst/>
                <a:rect l="l" t="t" r="r" b="b"/>
                <a:pathLst>
                  <a:path w="4258694" h="2135344">
                    <a:moveTo>
                      <a:pt x="24418" y="0"/>
                    </a:moveTo>
                    <a:lnTo>
                      <a:pt x="4234276" y="0"/>
                    </a:lnTo>
                    <a:cubicBezTo>
                      <a:pt x="4240752" y="0"/>
                      <a:pt x="4246962" y="2573"/>
                      <a:pt x="4251542" y="7152"/>
                    </a:cubicBezTo>
                    <a:cubicBezTo>
                      <a:pt x="4256121" y="11731"/>
                      <a:pt x="4258694" y="17942"/>
                      <a:pt x="4258694" y="24418"/>
                    </a:cubicBezTo>
                    <a:lnTo>
                      <a:pt x="4258694" y="2110926"/>
                    </a:lnTo>
                    <a:cubicBezTo>
                      <a:pt x="4258694" y="2117402"/>
                      <a:pt x="4256121" y="2123613"/>
                      <a:pt x="4251542" y="2128193"/>
                    </a:cubicBezTo>
                    <a:cubicBezTo>
                      <a:pt x="4246962" y="2132772"/>
                      <a:pt x="4240752" y="2135344"/>
                      <a:pt x="4234276" y="2135344"/>
                    </a:cubicBezTo>
                    <a:lnTo>
                      <a:pt x="24418" y="2135344"/>
                    </a:lnTo>
                    <a:cubicBezTo>
                      <a:pt x="17942" y="2135344"/>
                      <a:pt x="11731" y="2132772"/>
                      <a:pt x="7152" y="2128193"/>
                    </a:cubicBezTo>
                    <a:cubicBezTo>
                      <a:pt x="2573" y="2123613"/>
                      <a:pt x="0" y="2117402"/>
                      <a:pt x="0" y="2110926"/>
                    </a:cubicBezTo>
                    <a:lnTo>
                      <a:pt x="0" y="24418"/>
                    </a:lnTo>
                    <a:cubicBezTo>
                      <a:pt x="0" y="17942"/>
                      <a:pt x="2573" y="11731"/>
                      <a:pt x="7152" y="7152"/>
                    </a:cubicBezTo>
                    <a:cubicBezTo>
                      <a:pt x="11731" y="2573"/>
                      <a:pt x="17942" y="0"/>
                      <a:pt x="24418" y="0"/>
                    </a:cubicBezTo>
                    <a:close/>
                  </a:path>
                </a:pathLst>
              </a:custGeom>
              <a:solidFill>
                <a:srgbClr val="C49A6E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258694" cy="2173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567836"/>
              <a:ext cx="21640800" cy="10769600"/>
              <a:chOff x="0" y="0"/>
              <a:chExt cx="4274726" cy="21273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74726" cy="2127328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27328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03002"/>
                    </a:lnTo>
                    <a:cubicBezTo>
                      <a:pt x="4274726" y="2109454"/>
                      <a:pt x="4272163" y="2115641"/>
                      <a:pt x="4267601" y="2120203"/>
                    </a:cubicBezTo>
                    <a:cubicBezTo>
                      <a:pt x="4263039" y="2124765"/>
                      <a:pt x="4256851" y="2127328"/>
                      <a:pt x="4250399" y="2127328"/>
                    </a:cubicBezTo>
                    <a:lnTo>
                      <a:pt x="24327" y="2127328"/>
                    </a:lnTo>
                    <a:cubicBezTo>
                      <a:pt x="10891" y="2127328"/>
                      <a:pt x="0" y="2116437"/>
                      <a:pt x="0" y="2103002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6DBBF"/>
              </a:solidFill>
              <a:ln w="38100" cap="rnd">
                <a:solidFill>
                  <a:srgbClr val="000000"/>
                </a:solidFill>
                <a:prstDash val="sysDot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4274726" cy="21654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408687" y="1860599"/>
            <a:ext cx="14627753" cy="6955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200" dirty="0" smtClean="0"/>
              <a:t>Форма 2 л. ед. и мн. ч. обозначает побуждение, обращенное к одному лицу или к группе лиц: </a:t>
            </a:r>
            <a:r>
              <a:rPr lang="ru-RU" sz="3200" i="1" dirty="0" smtClean="0"/>
              <a:t>убери (со стола), подмети (ком  </a:t>
            </a:r>
            <a:r>
              <a:rPr lang="ru-RU" sz="3200" i="1" dirty="0" err="1" smtClean="0"/>
              <a:t>нату</a:t>
            </a:r>
            <a:r>
              <a:rPr lang="ru-RU" sz="3200" i="1" dirty="0" smtClean="0"/>
              <a:t>), напиши (письмо), передайте (ему мою просьбу).</a:t>
            </a:r>
            <a:r>
              <a:rPr lang="ru-RU" sz="3200" dirty="0" smtClean="0"/>
              <a:t> </a:t>
            </a:r>
          </a:p>
          <a:p>
            <a:pPr algn="just"/>
            <a:r>
              <a:rPr lang="ru-RU" sz="3200" dirty="0" smtClean="0"/>
              <a:t>Формы 2 л. могут выражать побуждение, адресованное не лицу, а предмету; такое обращение характерно для поэтической речи. При этом предмет, к которому обращено побуждение, обычно персонифицирован и, как правило, называется: </a:t>
            </a:r>
            <a:r>
              <a:rPr lang="ru-RU" sz="3200" i="1" dirty="0" smtClean="0"/>
              <a:t>Шуми, шуми, послушное ветрило, Волнуйся подо мной, угрюмый океан</a:t>
            </a:r>
            <a:r>
              <a:rPr lang="ru-RU" sz="3200" dirty="0" smtClean="0"/>
              <a:t> (</a:t>
            </a:r>
            <a:r>
              <a:rPr lang="ru-RU" sz="3200" dirty="0" err="1" smtClean="0"/>
              <a:t>Пушк</a:t>
            </a:r>
            <a:r>
              <a:rPr lang="ru-RU" sz="3200" dirty="0" smtClean="0"/>
              <a:t>.); </a:t>
            </a:r>
            <a:r>
              <a:rPr lang="ru-RU" sz="3200" i="1" dirty="0" smtClean="0"/>
              <a:t>Храни меня, мой талисман </a:t>
            </a:r>
            <a:r>
              <a:rPr lang="ru-RU" sz="3200" dirty="0" smtClean="0"/>
              <a:t>(</a:t>
            </a:r>
            <a:r>
              <a:rPr lang="ru-RU" sz="3200" dirty="0" err="1" smtClean="0"/>
              <a:t>Пушк</a:t>
            </a:r>
            <a:r>
              <a:rPr lang="ru-RU" sz="3200" dirty="0" smtClean="0"/>
              <a:t>.); </a:t>
            </a:r>
            <a:r>
              <a:rPr lang="ru-RU" sz="3200" i="1" dirty="0" smtClean="0"/>
              <a:t>Догорай, гори, моя лучина</a:t>
            </a:r>
            <a:r>
              <a:rPr lang="ru-RU" sz="3200" dirty="0" smtClean="0"/>
              <a:t> (</a:t>
            </a:r>
            <a:r>
              <a:rPr lang="ru-RU" sz="3200" dirty="0" err="1" smtClean="0"/>
              <a:t>народн</a:t>
            </a:r>
            <a:r>
              <a:rPr lang="ru-RU" sz="3200" dirty="0" smtClean="0"/>
              <a:t>. песня).</a:t>
            </a:r>
          </a:p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3200" dirty="0"/>
              <a:t>Некоторые глаголы сов. вида с </a:t>
            </a:r>
            <a:r>
              <a:rPr lang="ru-RU" sz="3200" b="1" dirty="0"/>
              <a:t>не</a:t>
            </a:r>
            <a:r>
              <a:rPr lang="ru-RU" sz="3200" dirty="0"/>
              <a:t> приобретают особые оттенки:</a:t>
            </a:r>
          </a:p>
          <a:p>
            <a:r>
              <a:rPr lang="ru-RU" sz="3200" b="1" dirty="0"/>
              <a:t>Просьба:</a:t>
            </a:r>
            <a:r>
              <a:rPr lang="ru-RU" sz="3200" dirty="0"/>
              <a:t> </a:t>
            </a:r>
            <a:r>
              <a:rPr lang="ru-RU" sz="3200" i="1" dirty="0"/>
              <a:t>Не забудь(те), не оставь(те) меня.</a:t>
            </a:r>
            <a:endParaRPr lang="ru-RU" sz="3200" dirty="0"/>
          </a:p>
          <a:p>
            <a:r>
              <a:rPr lang="ru-RU" sz="3200" b="1" dirty="0"/>
              <a:t>Извинение:</a:t>
            </a:r>
            <a:r>
              <a:rPr lang="ru-RU" sz="3200" dirty="0"/>
              <a:t> </a:t>
            </a:r>
            <a:r>
              <a:rPr lang="ru-RU" sz="3200" i="1" dirty="0"/>
              <a:t>Не обессудь(те).</a:t>
            </a:r>
            <a:endParaRPr lang="ru-RU" sz="3200" dirty="0"/>
          </a:p>
          <a:p>
            <a:r>
              <a:rPr lang="ru-RU" sz="3200" b="1" dirty="0"/>
              <a:t>Вежливое/ироничное обращение:</a:t>
            </a:r>
            <a:r>
              <a:rPr lang="ru-RU" sz="3200" dirty="0"/>
              <a:t> </a:t>
            </a:r>
            <a:r>
              <a:rPr lang="ru-RU" sz="3200" i="1" dirty="0"/>
              <a:t>Не изволь(те) беспокоиться.</a:t>
            </a:r>
            <a:endParaRPr lang="ru-RU" sz="3200" dirty="0"/>
          </a:p>
          <a:p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638800" y="151735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b="1" u="sng" dirty="0"/>
          </a:p>
        </p:txBody>
      </p:sp>
    </p:spTree>
    <p:extLst>
      <p:ext uri="{BB962C8B-B14F-4D97-AF65-F5344CB8AC3E}">
        <p14:creationId xmlns:p14="http://schemas.microsoft.com/office/powerpoint/2010/main" val="2725866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411</Words>
  <Application>Microsoft Office PowerPoint</Application>
  <PresentationFormat>Произвольный</PresentationFormat>
  <Paragraphs>114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Bogart</vt:lpstr>
      <vt:lpstr>Ovo</vt:lpstr>
      <vt:lpstr>March</vt:lpstr>
      <vt:lpstr>Calibri</vt:lpstr>
      <vt:lpstr>Lancelot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and Beige Clean Vintage Thesis Defense Presentation</dc:title>
  <cp:lastModifiedBy>Учетная запись Майкрософт</cp:lastModifiedBy>
  <cp:revision>16</cp:revision>
  <dcterms:created xsi:type="dcterms:W3CDTF">2006-08-16T00:00:00Z</dcterms:created>
  <dcterms:modified xsi:type="dcterms:W3CDTF">2025-04-03T23:01:49Z</dcterms:modified>
  <dc:identifier>DAGjUiLDpkA</dc:identifier>
</cp:coreProperties>
</file>