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57" r:id="rId4"/>
    <p:sldId id="268" r:id="rId5"/>
    <p:sldId id="267" r:id="rId6"/>
    <p:sldId id="258" r:id="rId7"/>
    <p:sldId id="259" r:id="rId8"/>
    <p:sldId id="260" r:id="rId9"/>
    <p:sldId id="262" r:id="rId10"/>
    <p:sldId id="263" r:id="rId11"/>
    <p:sldId id="266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10/24/22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10/24/22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10/24/22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10/24/22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10/24/22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10/24/22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10/24/22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10/24/22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10/24/22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ftvs.cuni.cz/FTVS-241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etickakomise@ftvs.cuni.cz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54955" y="1469877"/>
            <a:ext cx="8825658" cy="2324456"/>
          </a:xfrm>
        </p:spPr>
        <p:txBody>
          <a:bodyPr/>
          <a:lstStyle/>
          <a:p>
            <a:pPr algn="ctr"/>
            <a:r>
              <a:rPr lang="cs-CZ" b="1" dirty="0"/>
              <a:t>Metodika a organizace výzkumného měření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092866" y="5238572"/>
            <a:ext cx="3221765" cy="400228"/>
          </a:xfrm>
        </p:spPr>
        <p:txBody>
          <a:bodyPr/>
          <a:lstStyle/>
          <a:p>
            <a:r>
              <a:rPr lang="cs-CZ" dirty="0" err="1"/>
              <a:t>TaD</a:t>
            </a:r>
            <a:r>
              <a:rPr lang="cs-CZ" dirty="0"/>
              <a:t> II 2. roč. Bc</a:t>
            </a:r>
          </a:p>
        </p:txBody>
      </p:sp>
    </p:spTree>
    <p:extLst>
      <p:ext uri="{BB962C8B-B14F-4D97-AF65-F5344CB8AC3E}">
        <p14:creationId xmlns:p14="http://schemas.microsoft.com/office/powerpoint/2010/main" val="3170580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14" y="973668"/>
            <a:ext cx="10323320" cy="706964"/>
          </a:xfrm>
        </p:spPr>
        <p:txBody>
          <a:bodyPr/>
          <a:lstStyle/>
          <a:p>
            <a:r>
              <a:rPr lang="cs-CZ" b="1" dirty="0"/>
              <a:t>Metodika a organizace výzkumného měření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Další informace</a:t>
            </a:r>
          </a:p>
          <a:p>
            <a:pPr marL="0" indent="0">
              <a:buNone/>
            </a:pPr>
            <a:endParaRPr lang="cs-CZ" b="1" dirty="0"/>
          </a:p>
          <a:p>
            <a:pPr>
              <a:buFontTx/>
              <a:buChar char="-"/>
            </a:pPr>
            <a:r>
              <a:rPr lang="cs-CZ" dirty="0"/>
              <a:t>Složení EK</a:t>
            </a:r>
          </a:p>
          <a:p>
            <a:pPr>
              <a:buFontTx/>
              <a:buChar char="-"/>
            </a:pPr>
            <a:r>
              <a:rPr lang="cs-CZ" dirty="0"/>
              <a:t>Informace k výzkumu zahrnující lidské účastníky – informovaný souhlas</a:t>
            </a:r>
          </a:p>
          <a:p>
            <a:pPr>
              <a:buFontTx/>
              <a:buChar char="-"/>
            </a:pPr>
            <a:r>
              <a:rPr lang="cs-CZ" dirty="0"/>
              <a:t>Etický kodex UK</a:t>
            </a:r>
          </a:p>
          <a:p>
            <a:pPr>
              <a:buFontTx/>
              <a:buChar char="-"/>
            </a:pPr>
            <a:r>
              <a:rPr lang="cs-CZ" dirty="0"/>
              <a:t>Všeobecná deklarace lidských práv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261610"/>
            <a:ext cx="229550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br>
              <a:rPr kumimoji="0" lang="cs-CZ" altLang="cs-CZ" sz="1000" b="0" i="0" u="sng" strike="noStrike" cap="none" normalizeH="0" baseline="0" dirty="0">
                <a:ln>
                  <a:noFill/>
                </a:ln>
                <a:solidFill>
                  <a:srgbClr val="CC2C32"/>
                </a:solidFill>
                <a:effectLst/>
                <a:latin typeface="Open Sans"/>
                <a:hlinkClick r:id="rId2"/>
              </a:rPr>
            </a:b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65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6932" y="973668"/>
            <a:ext cx="10263498" cy="706964"/>
          </a:xfrm>
        </p:spPr>
        <p:txBody>
          <a:bodyPr/>
          <a:lstStyle/>
          <a:p>
            <a:r>
              <a:rPr lang="cs-CZ" b="1" dirty="0"/>
              <a:t>Metodika a organizace výzkumného měření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Otázky</a:t>
            </a:r>
          </a:p>
          <a:p>
            <a:pPr marL="0" indent="0">
              <a:buNone/>
            </a:pPr>
            <a:endParaRPr lang="cs-CZ" b="1" dirty="0"/>
          </a:p>
          <a:p>
            <a:pPr>
              <a:buFontTx/>
              <a:buChar char="-"/>
            </a:pPr>
            <a:r>
              <a:rPr lang="cs-CZ" dirty="0"/>
              <a:t>Jmenujte a popište dva hlavní druhy výzkumů?</a:t>
            </a:r>
          </a:p>
          <a:p>
            <a:pPr>
              <a:buFontTx/>
              <a:buChar char="-"/>
            </a:pPr>
            <a:r>
              <a:rPr lang="cs-CZ" dirty="0"/>
              <a:t>Jaké druhy vědeckých přístupů znáte?</a:t>
            </a:r>
          </a:p>
          <a:p>
            <a:pPr>
              <a:buFontTx/>
              <a:buChar char="-"/>
            </a:pPr>
            <a:r>
              <a:rPr lang="cs-CZ" dirty="0"/>
              <a:t>Co je to Etická komise a k čemu slouží?</a:t>
            </a:r>
          </a:p>
          <a:p>
            <a:pPr>
              <a:buFontTx/>
              <a:buChar char="-"/>
            </a:pPr>
            <a:r>
              <a:rPr lang="cs-CZ" dirty="0"/>
              <a:t>K čemu slouží informovaný souhlas?</a:t>
            </a:r>
          </a:p>
          <a:p>
            <a:pPr>
              <a:buFontTx/>
              <a:buChar char="-"/>
            </a:pPr>
            <a:r>
              <a:rPr lang="cs-CZ" dirty="0"/>
              <a:t>Co je to SOP?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0010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4954" y="3503776"/>
            <a:ext cx="8825659" cy="25160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400" b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811836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4254500"/>
          </a:xfrm>
        </p:spPr>
        <p:txBody>
          <a:bodyPr>
            <a:normAutofit fontScale="92500" lnSpcReduction="20000"/>
          </a:bodyPr>
          <a:lstStyle/>
          <a:p>
            <a:r>
              <a:rPr lang="cs-CZ" sz="2400" b="1" dirty="0"/>
              <a:t>Cíl:</a:t>
            </a:r>
          </a:p>
          <a:p>
            <a:pPr marL="0" indent="0">
              <a:buNone/>
            </a:pPr>
            <a:r>
              <a:rPr lang="cs-CZ" sz="2400" dirty="0"/>
              <a:t>Seznámit a naučit nezbytné požadavky pro provádění výzkumu. Součástí výuky je i praktické příprava a provedení experimentálního měření na živých subjektech</a:t>
            </a:r>
          </a:p>
          <a:p>
            <a:endParaRPr lang="cs-CZ" sz="2400" b="1" dirty="0"/>
          </a:p>
          <a:p>
            <a:r>
              <a:rPr lang="cs-CZ" sz="2400" b="1" dirty="0"/>
              <a:t>Průběh</a:t>
            </a:r>
          </a:p>
          <a:p>
            <a:pPr marL="0" indent="0">
              <a:buNone/>
            </a:pPr>
            <a:r>
              <a:rPr lang="cs-CZ" sz="2400" dirty="0"/>
              <a:t>Druhy výzkumů, EK, Informovaný souhlas, granty, SOP, karta účastníka, dokumentace k výzkumu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b="1" dirty="0"/>
              <a:t>Klíčová slova</a:t>
            </a:r>
          </a:p>
          <a:p>
            <a:pPr marL="0" indent="0">
              <a:buNone/>
            </a:pPr>
            <a:r>
              <a:rPr lang="cs-CZ" sz="2400" dirty="0"/>
              <a:t>Základní výzkum, aplikovaný výzkum, etická komise, informovaný souhlas</a:t>
            </a:r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90888" y="973668"/>
            <a:ext cx="10087276" cy="706964"/>
          </a:xfrm>
        </p:spPr>
        <p:txBody>
          <a:bodyPr/>
          <a:lstStyle/>
          <a:p>
            <a:r>
              <a:rPr lang="cs-CZ" b="1" dirty="0"/>
              <a:t>Metodika a organizace výzkumného měření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3577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6932" y="973668"/>
            <a:ext cx="10263498" cy="706964"/>
          </a:xfrm>
        </p:spPr>
        <p:txBody>
          <a:bodyPr/>
          <a:lstStyle/>
          <a:p>
            <a:r>
              <a:rPr lang="cs-CZ" b="1" dirty="0"/>
              <a:t>Metodika a organizace výzkumného měření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Rešerše literatury</a:t>
            </a:r>
          </a:p>
          <a:p>
            <a:pPr marL="0" indent="0">
              <a:buNone/>
            </a:pPr>
            <a:endParaRPr lang="cs-CZ" b="1" dirty="0"/>
          </a:p>
          <a:p>
            <a:pPr>
              <a:buFontTx/>
              <a:buChar char="-"/>
            </a:pPr>
            <a:r>
              <a:rPr lang="cs-CZ" dirty="0"/>
              <a:t>Nezbytná součást každého výzkumu</a:t>
            </a:r>
          </a:p>
          <a:p>
            <a:pPr>
              <a:buFontTx/>
              <a:buChar char="-"/>
            </a:pPr>
            <a:r>
              <a:rPr lang="cs-CZ" dirty="0"/>
              <a:t>Zjištění současného stavu v dané problematice</a:t>
            </a:r>
          </a:p>
          <a:p>
            <a:pPr>
              <a:buFontTx/>
              <a:buChar char="-"/>
            </a:pPr>
            <a:r>
              <a:rPr lang="cs-CZ" dirty="0"/>
              <a:t>Hledání možného směru výzkumu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4185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6932" y="973668"/>
            <a:ext cx="10263498" cy="706964"/>
          </a:xfrm>
        </p:spPr>
        <p:txBody>
          <a:bodyPr/>
          <a:lstStyle/>
          <a:p>
            <a:r>
              <a:rPr lang="cs-CZ" b="1" dirty="0"/>
              <a:t>Metodika a organizace výzkumného měření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Otázky</a:t>
            </a:r>
          </a:p>
          <a:p>
            <a:pPr marL="0" indent="0">
              <a:buNone/>
            </a:pPr>
            <a:endParaRPr lang="cs-CZ" b="1" dirty="0"/>
          </a:p>
          <a:p>
            <a:pPr>
              <a:buFontTx/>
              <a:buChar char="-"/>
            </a:pPr>
            <a:r>
              <a:rPr lang="cs-CZ" dirty="0"/>
              <a:t>VAVŘÍKOVÁ, L. (2009) Podpora informačních služeb </a:t>
            </a:r>
            <a:r>
              <a:rPr lang="cs-CZ" dirty="0" err="1"/>
              <a:t>scientometrickými</a:t>
            </a:r>
            <a:r>
              <a:rPr lang="cs-CZ" dirty="0"/>
              <a:t> postupy a nástroji. Knihovnický zpravodaj Vysočina [online]. roč. 9, č. 2. Dostupný z: http://kzv.kkvysociny.cz/</a:t>
            </a:r>
            <a:r>
              <a:rPr lang="cs-CZ" dirty="0" err="1"/>
              <a:t>Default.aspx?id</a:t>
            </a:r>
            <a:r>
              <a:rPr lang="cs-CZ" dirty="0"/>
              <a:t>=1125. ISSN 1213-8231.</a:t>
            </a:r>
          </a:p>
          <a:p>
            <a:pPr>
              <a:buFontTx/>
              <a:buChar char="-"/>
            </a:pPr>
            <a:r>
              <a:rPr lang="cs-CZ" dirty="0"/>
              <a:t>SOUČEK, J. MATĚJKA, M. 2006. Informační systém výzkumu a vývoje: ročenka za období 2000-2005 [online]. Praha, Úřad vlády ČR, [108 s.]. Dostupné z WWW: &lt;http://www.vyzkum.cz/</a:t>
            </a:r>
            <a:r>
              <a:rPr lang="cs-CZ" dirty="0" err="1"/>
              <a:t>storage</a:t>
            </a:r>
            <a:r>
              <a:rPr lang="cs-CZ" dirty="0"/>
              <a:t>/</a:t>
            </a:r>
            <a:r>
              <a:rPr lang="cs-CZ" dirty="0" err="1"/>
              <a:t>att</a:t>
            </a:r>
            <a:r>
              <a:rPr lang="cs-CZ" dirty="0"/>
              <a:t>/02DEC2B9388816B1F8DE2F9A17DA7374/Ro%c4%8denka%202000-2005.pdf&gt;. ISBN 80-86734-69-2.</a:t>
            </a:r>
          </a:p>
          <a:p>
            <a:pPr>
              <a:buFontTx/>
              <a:buChar char="-"/>
            </a:pPr>
            <a:r>
              <a:rPr lang="cs-CZ" dirty="0"/>
              <a:t>Rada pro výzkum, vývoj a inovace. Hodnocení </a:t>
            </a:r>
            <a:r>
              <a:rPr lang="cs-CZ" dirty="0" err="1"/>
              <a:t>VaVaI</a:t>
            </a:r>
            <a:r>
              <a:rPr lang="cs-CZ" dirty="0"/>
              <a:t>. In Výzkum a vývoj v České republice [online]. Praha: Dostupné z: http://www.vyzkum.cz.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3113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Druhy výzkumu</a:t>
            </a:r>
          </a:p>
          <a:p>
            <a:pPr>
              <a:buFontTx/>
              <a:buChar char="-"/>
            </a:pPr>
            <a:r>
              <a:rPr lang="cs-CZ" sz="2400" dirty="0"/>
              <a:t>Základní výzkum</a:t>
            </a:r>
          </a:p>
          <a:p>
            <a:pPr>
              <a:buFontTx/>
              <a:buChar char="-"/>
            </a:pPr>
            <a:r>
              <a:rPr lang="cs-CZ" sz="2400" dirty="0"/>
              <a:t>Aplikovaný výzkum</a:t>
            </a:r>
          </a:p>
          <a:p>
            <a:pPr marL="0" indent="0">
              <a:buNone/>
            </a:pPr>
            <a:endParaRPr lang="cs-CZ" sz="2400" b="1" dirty="0"/>
          </a:p>
          <a:p>
            <a:r>
              <a:rPr lang="cs-CZ" sz="2400" b="1" dirty="0"/>
              <a:t>Vědecké přístupy</a:t>
            </a:r>
          </a:p>
          <a:p>
            <a:pPr>
              <a:buFontTx/>
              <a:buChar char="-"/>
            </a:pPr>
            <a:r>
              <a:rPr lang="cs-CZ" sz="2400" dirty="0"/>
              <a:t>Kvalitativní přístup (autenticita)</a:t>
            </a:r>
          </a:p>
          <a:p>
            <a:pPr>
              <a:buFontTx/>
              <a:buChar char="-"/>
            </a:pPr>
            <a:r>
              <a:rPr lang="cs-CZ" sz="2400" dirty="0" err="1"/>
              <a:t>Kvantitavní</a:t>
            </a:r>
            <a:r>
              <a:rPr lang="cs-CZ" sz="2400" dirty="0"/>
              <a:t> přístup (reliabilita)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2928" y="973668"/>
            <a:ext cx="10084036" cy="706964"/>
          </a:xfrm>
        </p:spPr>
        <p:txBody>
          <a:bodyPr/>
          <a:lstStyle/>
          <a:p>
            <a:r>
              <a:rPr lang="cs-CZ" b="1" dirty="0"/>
              <a:t>Metodika a organizace výzkumného měření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8659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Etická komise</a:t>
            </a:r>
          </a:p>
          <a:p>
            <a:pPr marL="0" indent="0">
              <a:buNone/>
            </a:pPr>
            <a:endParaRPr lang="cs-CZ" b="1" dirty="0"/>
          </a:p>
          <a:p>
            <a:pPr>
              <a:buFontTx/>
              <a:buChar char="-"/>
            </a:pPr>
            <a:r>
              <a:rPr lang="cs-CZ" dirty="0"/>
              <a:t>Nezbytný souhlas EK při výzkumu na živých tvorech (lidští účastníci, zvířata, nebo identifikovatelný biologický materiál)</a:t>
            </a:r>
          </a:p>
          <a:p>
            <a:pPr>
              <a:buFontTx/>
              <a:buChar char="-"/>
            </a:pPr>
            <a:r>
              <a:rPr lang="cs-CZ" dirty="0"/>
              <a:t>Etická komise UK FTVS (1krát měsíčně)</a:t>
            </a:r>
          </a:p>
          <a:p>
            <a:pPr>
              <a:buFontTx/>
              <a:buChar char="-"/>
            </a:pPr>
            <a:r>
              <a:rPr lang="cs-CZ" dirty="0"/>
              <a:t>Žádost EK (</a:t>
            </a:r>
            <a:r>
              <a:rPr lang="cs-CZ" dirty="0">
                <a:hlinkClick r:id="rId2"/>
              </a:rPr>
              <a:t>etickakomise@ftvs.cuni.cz</a:t>
            </a:r>
            <a:r>
              <a:rPr lang="cs-CZ" dirty="0"/>
              <a:t>)</a:t>
            </a:r>
          </a:p>
          <a:p>
            <a:pPr>
              <a:buFontTx/>
              <a:buChar char="-"/>
            </a:pPr>
            <a:r>
              <a:rPr lang="cs-CZ" dirty="0"/>
              <a:t>Informovaný souhlas</a:t>
            </a:r>
          </a:p>
          <a:p>
            <a:pPr>
              <a:buFontTx/>
              <a:buChar char="-"/>
            </a:pPr>
            <a:r>
              <a:rPr lang="cs-CZ" dirty="0"/>
              <a:t>Min. 6 měsíců před obhajobou v SIS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2928" y="973668"/>
            <a:ext cx="10084036" cy="706964"/>
          </a:xfrm>
        </p:spPr>
        <p:txBody>
          <a:bodyPr/>
          <a:lstStyle/>
          <a:p>
            <a:r>
              <a:rPr lang="cs-CZ" b="1" dirty="0"/>
              <a:t>Metodika a organizace výzkumného měření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365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9839" y="973668"/>
            <a:ext cx="10084037" cy="706964"/>
          </a:xfrm>
        </p:spPr>
        <p:txBody>
          <a:bodyPr/>
          <a:lstStyle/>
          <a:p>
            <a:r>
              <a:rPr lang="cs-CZ" b="1" dirty="0"/>
              <a:t>Metodika a organizace výzkumného měření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Příprava experimentu</a:t>
            </a:r>
          </a:p>
          <a:p>
            <a:pPr marL="0" indent="0">
              <a:buNone/>
            </a:pPr>
            <a:endParaRPr lang="cs-CZ" b="1" dirty="0"/>
          </a:p>
          <a:p>
            <a:pPr>
              <a:buFontTx/>
              <a:buChar char="-"/>
            </a:pPr>
            <a:r>
              <a:rPr lang="cs-CZ" dirty="0"/>
              <a:t>Zajištění financování</a:t>
            </a:r>
          </a:p>
          <a:p>
            <a:pPr>
              <a:buFontTx/>
              <a:buChar char="-"/>
            </a:pPr>
            <a:r>
              <a:rPr lang="cs-CZ" dirty="0"/>
              <a:t>Zajištění laboratoří a měřících přístrojů</a:t>
            </a:r>
          </a:p>
          <a:p>
            <a:pPr>
              <a:buFontTx/>
              <a:buChar char="-"/>
            </a:pPr>
            <a:r>
              <a:rPr lang="cs-CZ" dirty="0"/>
              <a:t>Zajištění probandů</a:t>
            </a:r>
          </a:p>
          <a:p>
            <a:pPr>
              <a:buFontTx/>
              <a:buChar char="-"/>
            </a:pPr>
            <a:r>
              <a:rPr lang="cs-CZ" dirty="0"/>
              <a:t>Pilotní měření</a:t>
            </a:r>
          </a:p>
          <a:p>
            <a:pPr>
              <a:buFontTx/>
              <a:buChar char="-"/>
            </a:pPr>
            <a:r>
              <a:rPr lang="cs-CZ" dirty="0"/>
              <a:t>Případná pomoc odborníků (konzultantů)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1814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7110" y="973668"/>
            <a:ext cx="10058400" cy="706964"/>
          </a:xfrm>
        </p:spPr>
        <p:txBody>
          <a:bodyPr/>
          <a:lstStyle/>
          <a:p>
            <a:r>
              <a:rPr lang="cs-CZ" b="1" dirty="0"/>
              <a:t>Metodika a organizace výzkumného měření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Experiment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SOP</a:t>
            </a:r>
          </a:p>
          <a:p>
            <a:pPr>
              <a:buFontTx/>
              <a:buChar char="-"/>
            </a:pPr>
            <a:r>
              <a:rPr lang="cs-CZ" dirty="0"/>
              <a:t>Karty účastníků</a:t>
            </a:r>
          </a:p>
          <a:p>
            <a:pPr>
              <a:buFontTx/>
              <a:buChar char="-"/>
            </a:pPr>
            <a:r>
              <a:rPr lang="cs-CZ" dirty="0"/>
              <a:t>Protokoly měření</a:t>
            </a:r>
          </a:p>
          <a:p>
            <a:pPr>
              <a:buFontTx/>
              <a:buChar char="-"/>
            </a:pPr>
            <a:r>
              <a:rPr lang="cs-CZ" dirty="0"/>
              <a:t>Záznamová technika (PC, kamery, foťáky, HD apod.)</a:t>
            </a:r>
          </a:p>
        </p:txBody>
      </p:sp>
    </p:spTree>
    <p:extLst>
      <p:ext uri="{BB962C8B-B14F-4D97-AF65-F5344CB8AC3E}">
        <p14:creationId xmlns:p14="http://schemas.microsoft.com/office/powerpoint/2010/main" val="2519869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14" y="973668"/>
            <a:ext cx="10323320" cy="706964"/>
          </a:xfrm>
        </p:spPr>
        <p:txBody>
          <a:bodyPr/>
          <a:lstStyle/>
          <a:p>
            <a:r>
              <a:rPr lang="cs-CZ" b="1" dirty="0"/>
              <a:t>Metodika a organizace výzkumného měření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Vyhodnocení experimentu</a:t>
            </a:r>
          </a:p>
          <a:p>
            <a:pPr marL="0" indent="0">
              <a:buNone/>
            </a:pPr>
            <a:endParaRPr lang="cs-CZ" b="1" dirty="0"/>
          </a:p>
          <a:p>
            <a:pPr>
              <a:buFontTx/>
              <a:buChar char="-"/>
            </a:pPr>
            <a:r>
              <a:rPr lang="cs-CZ" dirty="0"/>
              <a:t>Sběr dat</a:t>
            </a:r>
          </a:p>
          <a:p>
            <a:pPr>
              <a:buFontTx/>
              <a:buChar char="-"/>
            </a:pPr>
            <a:r>
              <a:rPr lang="cs-CZ" dirty="0"/>
              <a:t>Statistické zpracování</a:t>
            </a:r>
          </a:p>
          <a:p>
            <a:pPr>
              <a:buFontTx/>
              <a:buChar char="-"/>
            </a:pPr>
            <a:r>
              <a:rPr lang="cs-CZ" dirty="0"/>
              <a:t>Sepsání závěrečné práce</a:t>
            </a:r>
          </a:p>
          <a:p>
            <a:pPr>
              <a:buFontTx/>
              <a:buChar char="-"/>
            </a:pPr>
            <a:r>
              <a:rPr lang="cs-CZ" dirty="0"/>
              <a:t>Publikování příspěvku v odborném časopise</a:t>
            </a:r>
          </a:p>
          <a:p>
            <a:pPr>
              <a:buFontTx/>
              <a:buChar char="-"/>
            </a:pPr>
            <a:r>
              <a:rPr lang="cs-CZ" dirty="0"/>
              <a:t>Návaznost dalších studií</a:t>
            </a:r>
          </a:p>
        </p:txBody>
      </p:sp>
    </p:spTree>
    <p:extLst>
      <p:ext uri="{BB962C8B-B14F-4D97-AF65-F5344CB8AC3E}">
        <p14:creationId xmlns:p14="http://schemas.microsoft.com/office/powerpoint/2010/main" val="21064973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asedací místnost Ion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Zasedací síň</Template>
  <TotalTime>72</TotalTime>
  <Words>465</Words>
  <Application>Microsoft Macintosh PowerPoint</Application>
  <PresentationFormat>Širokoúhlá obrazovka</PresentationFormat>
  <Paragraphs>79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Open Sans</vt:lpstr>
      <vt:lpstr>Wingdings 3</vt:lpstr>
      <vt:lpstr>Zasedací místnost Ion</vt:lpstr>
      <vt:lpstr>Metodika a organizace výzkumného měření</vt:lpstr>
      <vt:lpstr>Metodika a organizace výzkumného měření</vt:lpstr>
      <vt:lpstr>Metodika a organizace výzkumného měření</vt:lpstr>
      <vt:lpstr>Metodika a organizace výzkumného měření</vt:lpstr>
      <vt:lpstr>Metodika a organizace výzkumného měření</vt:lpstr>
      <vt:lpstr>Metodika a organizace výzkumného měření</vt:lpstr>
      <vt:lpstr>Metodika a organizace výzkumného měření</vt:lpstr>
      <vt:lpstr>Metodika a organizace výzkumného měření</vt:lpstr>
      <vt:lpstr>Metodika a organizace výzkumného měření</vt:lpstr>
      <vt:lpstr>Metodika a organizace výzkumného měření</vt:lpstr>
      <vt:lpstr>Metodika a organizace výzkumného měření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Metodika a organizace výzkumného měření</dc:title>
  <dc:creator>Karel Sýkora</dc:creator>
  <cp:lastModifiedBy>Vladan Oláh</cp:lastModifiedBy>
  <cp:revision>10</cp:revision>
  <dcterms:created xsi:type="dcterms:W3CDTF">2022-10-17T06:46:08Z</dcterms:created>
  <dcterms:modified xsi:type="dcterms:W3CDTF">2022-10-24T08:37:02Z</dcterms:modified>
</cp:coreProperties>
</file>