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84"/>
  </p:normalViewPr>
  <p:slideViewPr>
    <p:cSldViewPr snapToGrid="0" snapToObjects="1">
      <p:cViewPr varScale="1">
        <p:scale>
          <a:sx n="113" d="100"/>
          <a:sy n="113" d="100"/>
        </p:scale>
        <p:origin x="52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62C026-4631-D445-993C-C1305C6400A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2FFF3CA-DA6B-ED44-883F-800BC74926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CC85F8C-DDD1-7846-A797-810D7FB07E87}"/>
              </a:ext>
            </a:extLst>
          </p:cNvPr>
          <p:cNvSpPr>
            <a:spLocks noGrp="1"/>
          </p:cNvSpPr>
          <p:nvPr>
            <p:ph type="dt" sz="half" idx="10"/>
          </p:nvPr>
        </p:nvSpPr>
        <p:spPr/>
        <p:txBody>
          <a:bodyPr/>
          <a:lstStyle/>
          <a:p>
            <a:fld id="{DDA80E04-628F-E843-9B5D-9C99BED34DCD}" type="datetimeFigureOut">
              <a:rPr lang="cs-CZ" smtClean="0"/>
              <a:t>26.02.2021</a:t>
            </a:fld>
            <a:endParaRPr lang="cs-CZ"/>
          </a:p>
        </p:txBody>
      </p:sp>
      <p:sp>
        <p:nvSpPr>
          <p:cNvPr id="5" name="Zástupný symbol pro zápatí 4">
            <a:extLst>
              <a:ext uri="{FF2B5EF4-FFF2-40B4-BE49-F238E27FC236}">
                <a16:creationId xmlns:a16="http://schemas.microsoft.com/office/drawing/2014/main" id="{A352A842-DA41-FF41-8ED1-0EEB0DF1C1B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55FB403-BD73-394B-903E-359525F57712}"/>
              </a:ext>
            </a:extLst>
          </p:cNvPr>
          <p:cNvSpPr>
            <a:spLocks noGrp="1"/>
          </p:cNvSpPr>
          <p:nvPr>
            <p:ph type="sldNum" sz="quarter" idx="12"/>
          </p:nvPr>
        </p:nvSpPr>
        <p:spPr/>
        <p:txBody>
          <a:bodyPr/>
          <a:lstStyle/>
          <a:p>
            <a:fld id="{59FB0CCB-3DE5-DE4E-8427-1E94AA3F2566}" type="slidenum">
              <a:rPr lang="cs-CZ" smtClean="0"/>
              <a:t>‹#›</a:t>
            </a:fld>
            <a:endParaRPr lang="cs-CZ"/>
          </a:p>
        </p:txBody>
      </p:sp>
    </p:spTree>
    <p:extLst>
      <p:ext uri="{BB962C8B-B14F-4D97-AF65-F5344CB8AC3E}">
        <p14:creationId xmlns:p14="http://schemas.microsoft.com/office/powerpoint/2010/main" val="33427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3B637B-6210-E946-A9B5-778E6FE66F1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6DEBC72-E244-F641-95AF-D8292180462B}"/>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B95A5A8-F510-8340-B3DA-D1845E4C3135}"/>
              </a:ext>
            </a:extLst>
          </p:cNvPr>
          <p:cNvSpPr>
            <a:spLocks noGrp="1"/>
          </p:cNvSpPr>
          <p:nvPr>
            <p:ph type="dt" sz="half" idx="10"/>
          </p:nvPr>
        </p:nvSpPr>
        <p:spPr/>
        <p:txBody>
          <a:bodyPr/>
          <a:lstStyle/>
          <a:p>
            <a:fld id="{DDA80E04-628F-E843-9B5D-9C99BED34DCD}" type="datetimeFigureOut">
              <a:rPr lang="cs-CZ" smtClean="0"/>
              <a:t>26.02.2021</a:t>
            </a:fld>
            <a:endParaRPr lang="cs-CZ"/>
          </a:p>
        </p:txBody>
      </p:sp>
      <p:sp>
        <p:nvSpPr>
          <p:cNvPr id="5" name="Zástupný symbol pro zápatí 4">
            <a:extLst>
              <a:ext uri="{FF2B5EF4-FFF2-40B4-BE49-F238E27FC236}">
                <a16:creationId xmlns:a16="http://schemas.microsoft.com/office/drawing/2014/main" id="{0D402620-BA15-3649-8B12-A731F6DDC02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F3E3DBD-AE5D-E545-986B-14FB09B3D00F}"/>
              </a:ext>
            </a:extLst>
          </p:cNvPr>
          <p:cNvSpPr>
            <a:spLocks noGrp="1"/>
          </p:cNvSpPr>
          <p:nvPr>
            <p:ph type="sldNum" sz="quarter" idx="12"/>
          </p:nvPr>
        </p:nvSpPr>
        <p:spPr/>
        <p:txBody>
          <a:bodyPr/>
          <a:lstStyle/>
          <a:p>
            <a:fld id="{59FB0CCB-3DE5-DE4E-8427-1E94AA3F2566}" type="slidenum">
              <a:rPr lang="cs-CZ" smtClean="0"/>
              <a:t>‹#›</a:t>
            </a:fld>
            <a:endParaRPr lang="cs-CZ"/>
          </a:p>
        </p:txBody>
      </p:sp>
    </p:spTree>
    <p:extLst>
      <p:ext uri="{BB962C8B-B14F-4D97-AF65-F5344CB8AC3E}">
        <p14:creationId xmlns:p14="http://schemas.microsoft.com/office/powerpoint/2010/main" val="237691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7DBBEB43-01EA-AB4C-B2EF-E8B3273F107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ABB15CE-B8AD-3B48-9A4C-EE5513CD041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1DD4785-C32B-0B42-B064-2F7AEF00E20C}"/>
              </a:ext>
            </a:extLst>
          </p:cNvPr>
          <p:cNvSpPr>
            <a:spLocks noGrp="1"/>
          </p:cNvSpPr>
          <p:nvPr>
            <p:ph type="dt" sz="half" idx="10"/>
          </p:nvPr>
        </p:nvSpPr>
        <p:spPr/>
        <p:txBody>
          <a:bodyPr/>
          <a:lstStyle/>
          <a:p>
            <a:fld id="{DDA80E04-628F-E843-9B5D-9C99BED34DCD}" type="datetimeFigureOut">
              <a:rPr lang="cs-CZ" smtClean="0"/>
              <a:t>26.02.2021</a:t>
            </a:fld>
            <a:endParaRPr lang="cs-CZ"/>
          </a:p>
        </p:txBody>
      </p:sp>
      <p:sp>
        <p:nvSpPr>
          <p:cNvPr id="5" name="Zástupný symbol pro zápatí 4">
            <a:extLst>
              <a:ext uri="{FF2B5EF4-FFF2-40B4-BE49-F238E27FC236}">
                <a16:creationId xmlns:a16="http://schemas.microsoft.com/office/drawing/2014/main" id="{C1305914-82B2-E744-AB04-7B00BA3EC2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3513F1C-2EE0-8E4A-8A1C-135D956C8C83}"/>
              </a:ext>
            </a:extLst>
          </p:cNvPr>
          <p:cNvSpPr>
            <a:spLocks noGrp="1"/>
          </p:cNvSpPr>
          <p:nvPr>
            <p:ph type="sldNum" sz="quarter" idx="12"/>
          </p:nvPr>
        </p:nvSpPr>
        <p:spPr/>
        <p:txBody>
          <a:bodyPr/>
          <a:lstStyle/>
          <a:p>
            <a:fld id="{59FB0CCB-3DE5-DE4E-8427-1E94AA3F2566}" type="slidenum">
              <a:rPr lang="cs-CZ" smtClean="0"/>
              <a:t>‹#›</a:t>
            </a:fld>
            <a:endParaRPr lang="cs-CZ"/>
          </a:p>
        </p:txBody>
      </p:sp>
    </p:spTree>
    <p:extLst>
      <p:ext uri="{BB962C8B-B14F-4D97-AF65-F5344CB8AC3E}">
        <p14:creationId xmlns:p14="http://schemas.microsoft.com/office/powerpoint/2010/main" val="1438918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8474F4-F325-6F46-957F-2B2662966BD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682C86F-D293-FB4A-A2EE-5CE4DD2F241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C035B65-7F57-994C-92BD-15CF00768F28}"/>
              </a:ext>
            </a:extLst>
          </p:cNvPr>
          <p:cNvSpPr>
            <a:spLocks noGrp="1"/>
          </p:cNvSpPr>
          <p:nvPr>
            <p:ph type="dt" sz="half" idx="10"/>
          </p:nvPr>
        </p:nvSpPr>
        <p:spPr/>
        <p:txBody>
          <a:bodyPr/>
          <a:lstStyle/>
          <a:p>
            <a:fld id="{DDA80E04-628F-E843-9B5D-9C99BED34DCD}" type="datetimeFigureOut">
              <a:rPr lang="cs-CZ" smtClean="0"/>
              <a:t>26.02.2021</a:t>
            </a:fld>
            <a:endParaRPr lang="cs-CZ"/>
          </a:p>
        </p:txBody>
      </p:sp>
      <p:sp>
        <p:nvSpPr>
          <p:cNvPr id="5" name="Zástupný symbol pro zápatí 4">
            <a:extLst>
              <a:ext uri="{FF2B5EF4-FFF2-40B4-BE49-F238E27FC236}">
                <a16:creationId xmlns:a16="http://schemas.microsoft.com/office/drawing/2014/main" id="{5F55C714-8819-C444-9687-DB91E51D5D7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E734416-3C66-804A-902E-C89C6EF0A72D}"/>
              </a:ext>
            </a:extLst>
          </p:cNvPr>
          <p:cNvSpPr>
            <a:spLocks noGrp="1"/>
          </p:cNvSpPr>
          <p:nvPr>
            <p:ph type="sldNum" sz="quarter" idx="12"/>
          </p:nvPr>
        </p:nvSpPr>
        <p:spPr/>
        <p:txBody>
          <a:bodyPr/>
          <a:lstStyle/>
          <a:p>
            <a:fld id="{59FB0CCB-3DE5-DE4E-8427-1E94AA3F2566}" type="slidenum">
              <a:rPr lang="cs-CZ" smtClean="0"/>
              <a:t>‹#›</a:t>
            </a:fld>
            <a:endParaRPr lang="cs-CZ"/>
          </a:p>
        </p:txBody>
      </p:sp>
    </p:spTree>
    <p:extLst>
      <p:ext uri="{BB962C8B-B14F-4D97-AF65-F5344CB8AC3E}">
        <p14:creationId xmlns:p14="http://schemas.microsoft.com/office/powerpoint/2010/main" val="218763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D9A585-1EE3-BC48-B656-837B7250438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9FD036C-F255-EA4D-A3F1-E941FBF562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E04B6F2-FA52-4947-95E2-45CBA8E694C7}"/>
              </a:ext>
            </a:extLst>
          </p:cNvPr>
          <p:cNvSpPr>
            <a:spLocks noGrp="1"/>
          </p:cNvSpPr>
          <p:nvPr>
            <p:ph type="dt" sz="half" idx="10"/>
          </p:nvPr>
        </p:nvSpPr>
        <p:spPr/>
        <p:txBody>
          <a:bodyPr/>
          <a:lstStyle/>
          <a:p>
            <a:fld id="{DDA80E04-628F-E843-9B5D-9C99BED34DCD}" type="datetimeFigureOut">
              <a:rPr lang="cs-CZ" smtClean="0"/>
              <a:t>26.02.2021</a:t>
            </a:fld>
            <a:endParaRPr lang="cs-CZ"/>
          </a:p>
        </p:txBody>
      </p:sp>
      <p:sp>
        <p:nvSpPr>
          <p:cNvPr id="5" name="Zástupný symbol pro zápatí 4">
            <a:extLst>
              <a:ext uri="{FF2B5EF4-FFF2-40B4-BE49-F238E27FC236}">
                <a16:creationId xmlns:a16="http://schemas.microsoft.com/office/drawing/2014/main" id="{42D87D36-21A0-1541-976A-AFB562049AF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C1E4D09-C53B-384F-A7CE-60F06D3E0E90}"/>
              </a:ext>
            </a:extLst>
          </p:cNvPr>
          <p:cNvSpPr>
            <a:spLocks noGrp="1"/>
          </p:cNvSpPr>
          <p:nvPr>
            <p:ph type="sldNum" sz="quarter" idx="12"/>
          </p:nvPr>
        </p:nvSpPr>
        <p:spPr/>
        <p:txBody>
          <a:bodyPr/>
          <a:lstStyle/>
          <a:p>
            <a:fld id="{59FB0CCB-3DE5-DE4E-8427-1E94AA3F2566}" type="slidenum">
              <a:rPr lang="cs-CZ" smtClean="0"/>
              <a:t>‹#›</a:t>
            </a:fld>
            <a:endParaRPr lang="cs-CZ"/>
          </a:p>
        </p:txBody>
      </p:sp>
    </p:spTree>
    <p:extLst>
      <p:ext uri="{BB962C8B-B14F-4D97-AF65-F5344CB8AC3E}">
        <p14:creationId xmlns:p14="http://schemas.microsoft.com/office/powerpoint/2010/main" val="409510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4B307A-4A96-FE42-88EC-1AE725700D7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05444DA-7DB0-4A42-BEFF-B5F8F890D15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DFB2068-155E-6443-B131-ED4253DE85B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9A9E50D-6112-F043-B72F-23BCD60DD814}"/>
              </a:ext>
            </a:extLst>
          </p:cNvPr>
          <p:cNvSpPr>
            <a:spLocks noGrp="1"/>
          </p:cNvSpPr>
          <p:nvPr>
            <p:ph type="dt" sz="half" idx="10"/>
          </p:nvPr>
        </p:nvSpPr>
        <p:spPr/>
        <p:txBody>
          <a:bodyPr/>
          <a:lstStyle/>
          <a:p>
            <a:fld id="{DDA80E04-628F-E843-9B5D-9C99BED34DCD}" type="datetimeFigureOut">
              <a:rPr lang="cs-CZ" smtClean="0"/>
              <a:t>26.02.2021</a:t>
            </a:fld>
            <a:endParaRPr lang="cs-CZ"/>
          </a:p>
        </p:txBody>
      </p:sp>
      <p:sp>
        <p:nvSpPr>
          <p:cNvPr id="6" name="Zástupný symbol pro zápatí 5">
            <a:extLst>
              <a:ext uri="{FF2B5EF4-FFF2-40B4-BE49-F238E27FC236}">
                <a16:creationId xmlns:a16="http://schemas.microsoft.com/office/drawing/2014/main" id="{E450D626-1ED0-814E-98A2-5D6271D65C6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8B76338-14AD-A64F-A324-2FDA2F15EBB5}"/>
              </a:ext>
            </a:extLst>
          </p:cNvPr>
          <p:cNvSpPr>
            <a:spLocks noGrp="1"/>
          </p:cNvSpPr>
          <p:nvPr>
            <p:ph type="sldNum" sz="quarter" idx="12"/>
          </p:nvPr>
        </p:nvSpPr>
        <p:spPr/>
        <p:txBody>
          <a:bodyPr/>
          <a:lstStyle/>
          <a:p>
            <a:fld id="{59FB0CCB-3DE5-DE4E-8427-1E94AA3F2566}" type="slidenum">
              <a:rPr lang="cs-CZ" smtClean="0"/>
              <a:t>‹#›</a:t>
            </a:fld>
            <a:endParaRPr lang="cs-CZ"/>
          </a:p>
        </p:txBody>
      </p:sp>
    </p:spTree>
    <p:extLst>
      <p:ext uri="{BB962C8B-B14F-4D97-AF65-F5344CB8AC3E}">
        <p14:creationId xmlns:p14="http://schemas.microsoft.com/office/powerpoint/2010/main" val="3763103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DD8DFF-AEB2-0948-BA0C-C3B6B8A792F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2207D2F-298F-E44D-B1BA-673FBD33AA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E81EB53-6E14-A843-B611-19957A8D013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5C7CE108-D64A-934E-BF11-FB1E272A39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6D6022C-A985-0C45-8928-00DE05105EE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A9866A9-CEEF-3948-B943-9C3B78FC31BC}"/>
              </a:ext>
            </a:extLst>
          </p:cNvPr>
          <p:cNvSpPr>
            <a:spLocks noGrp="1"/>
          </p:cNvSpPr>
          <p:nvPr>
            <p:ph type="dt" sz="half" idx="10"/>
          </p:nvPr>
        </p:nvSpPr>
        <p:spPr/>
        <p:txBody>
          <a:bodyPr/>
          <a:lstStyle/>
          <a:p>
            <a:fld id="{DDA80E04-628F-E843-9B5D-9C99BED34DCD}" type="datetimeFigureOut">
              <a:rPr lang="cs-CZ" smtClean="0"/>
              <a:t>26.02.2021</a:t>
            </a:fld>
            <a:endParaRPr lang="cs-CZ"/>
          </a:p>
        </p:txBody>
      </p:sp>
      <p:sp>
        <p:nvSpPr>
          <p:cNvPr id="8" name="Zástupný symbol pro zápatí 7">
            <a:extLst>
              <a:ext uri="{FF2B5EF4-FFF2-40B4-BE49-F238E27FC236}">
                <a16:creationId xmlns:a16="http://schemas.microsoft.com/office/drawing/2014/main" id="{56352FAA-3064-AB41-B27E-77A69286A46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43275CF-3DCF-2F43-BD1E-515519C2EC5B}"/>
              </a:ext>
            </a:extLst>
          </p:cNvPr>
          <p:cNvSpPr>
            <a:spLocks noGrp="1"/>
          </p:cNvSpPr>
          <p:nvPr>
            <p:ph type="sldNum" sz="quarter" idx="12"/>
          </p:nvPr>
        </p:nvSpPr>
        <p:spPr/>
        <p:txBody>
          <a:bodyPr/>
          <a:lstStyle/>
          <a:p>
            <a:fld id="{59FB0CCB-3DE5-DE4E-8427-1E94AA3F2566}" type="slidenum">
              <a:rPr lang="cs-CZ" smtClean="0"/>
              <a:t>‹#›</a:t>
            </a:fld>
            <a:endParaRPr lang="cs-CZ"/>
          </a:p>
        </p:txBody>
      </p:sp>
    </p:spTree>
    <p:extLst>
      <p:ext uri="{BB962C8B-B14F-4D97-AF65-F5344CB8AC3E}">
        <p14:creationId xmlns:p14="http://schemas.microsoft.com/office/powerpoint/2010/main" val="1123918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8ED688-0276-6141-A4EB-9C446D655C1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9B796B5-B36A-E04D-84E8-019C433A1825}"/>
              </a:ext>
            </a:extLst>
          </p:cNvPr>
          <p:cNvSpPr>
            <a:spLocks noGrp="1"/>
          </p:cNvSpPr>
          <p:nvPr>
            <p:ph type="dt" sz="half" idx="10"/>
          </p:nvPr>
        </p:nvSpPr>
        <p:spPr/>
        <p:txBody>
          <a:bodyPr/>
          <a:lstStyle/>
          <a:p>
            <a:fld id="{DDA80E04-628F-E843-9B5D-9C99BED34DCD}" type="datetimeFigureOut">
              <a:rPr lang="cs-CZ" smtClean="0"/>
              <a:t>26.02.2021</a:t>
            </a:fld>
            <a:endParaRPr lang="cs-CZ"/>
          </a:p>
        </p:txBody>
      </p:sp>
      <p:sp>
        <p:nvSpPr>
          <p:cNvPr id="4" name="Zástupný symbol pro zápatí 3">
            <a:extLst>
              <a:ext uri="{FF2B5EF4-FFF2-40B4-BE49-F238E27FC236}">
                <a16:creationId xmlns:a16="http://schemas.microsoft.com/office/drawing/2014/main" id="{E1C61A2B-BD9B-5F4F-BD15-27ED44BAD20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B4C16CA-EA79-C649-BDCF-23736B9353D3}"/>
              </a:ext>
            </a:extLst>
          </p:cNvPr>
          <p:cNvSpPr>
            <a:spLocks noGrp="1"/>
          </p:cNvSpPr>
          <p:nvPr>
            <p:ph type="sldNum" sz="quarter" idx="12"/>
          </p:nvPr>
        </p:nvSpPr>
        <p:spPr/>
        <p:txBody>
          <a:bodyPr/>
          <a:lstStyle/>
          <a:p>
            <a:fld id="{59FB0CCB-3DE5-DE4E-8427-1E94AA3F2566}" type="slidenum">
              <a:rPr lang="cs-CZ" smtClean="0"/>
              <a:t>‹#›</a:t>
            </a:fld>
            <a:endParaRPr lang="cs-CZ"/>
          </a:p>
        </p:txBody>
      </p:sp>
    </p:spTree>
    <p:extLst>
      <p:ext uri="{BB962C8B-B14F-4D97-AF65-F5344CB8AC3E}">
        <p14:creationId xmlns:p14="http://schemas.microsoft.com/office/powerpoint/2010/main" val="2958732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439EA5F-E86B-0C47-B04F-B304665D20C0}"/>
              </a:ext>
            </a:extLst>
          </p:cNvPr>
          <p:cNvSpPr>
            <a:spLocks noGrp="1"/>
          </p:cNvSpPr>
          <p:nvPr>
            <p:ph type="dt" sz="half" idx="10"/>
          </p:nvPr>
        </p:nvSpPr>
        <p:spPr/>
        <p:txBody>
          <a:bodyPr/>
          <a:lstStyle/>
          <a:p>
            <a:fld id="{DDA80E04-628F-E843-9B5D-9C99BED34DCD}" type="datetimeFigureOut">
              <a:rPr lang="cs-CZ" smtClean="0"/>
              <a:t>26.02.2021</a:t>
            </a:fld>
            <a:endParaRPr lang="cs-CZ"/>
          </a:p>
        </p:txBody>
      </p:sp>
      <p:sp>
        <p:nvSpPr>
          <p:cNvPr id="3" name="Zástupný symbol pro zápatí 2">
            <a:extLst>
              <a:ext uri="{FF2B5EF4-FFF2-40B4-BE49-F238E27FC236}">
                <a16:creationId xmlns:a16="http://schemas.microsoft.com/office/drawing/2014/main" id="{B5F0E9BD-AA7B-5C4D-8A99-461807B1227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7603746-2A27-334E-9D80-188A6B9D379B}"/>
              </a:ext>
            </a:extLst>
          </p:cNvPr>
          <p:cNvSpPr>
            <a:spLocks noGrp="1"/>
          </p:cNvSpPr>
          <p:nvPr>
            <p:ph type="sldNum" sz="quarter" idx="12"/>
          </p:nvPr>
        </p:nvSpPr>
        <p:spPr/>
        <p:txBody>
          <a:bodyPr/>
          <a:lstStyle/>
          <a:p>
            <a:fld id="{59FB0CCB-3DE5-DE4E-8427-1E94AA3F2566}" type="slidenum">
              <a:rPr lang="cs-CZ" smtClean="0"/>
              <a:t>‹#›</a:t>
            </a:fld>
            <a:endParaRPr lang="cs-CZ"/>
          </a:p>
        </p:txBody>
      </p:sp>
    </p:spTree>
    <p:extLst>
      <p:ext uri="{BB962C8B-B14F-4D97-AF65-F5344CB8AC3E}">
        <p14:creationId xmlns:p14="http://schemas.microsoft.com/office/powerpoint/2010/main" val="3461966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DD4987-7049-2842-8446-76A22A1FB4F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59E6B3B2-3787-9E4F-B2FD-E16FEEF90C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0152432-3F78-5F44-84D9-706DC4504C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B3DBFA5-0DD3-2049-A6BB-2E96FD6D237E}"/>
              </a:ext>
            </a:extLst>
          </p:cNvPr>
          <p:cNvSpPr>
            <a:spLocks noGrp="1"/>
          </p:cNvSpPr>
          <p:nvPr>
            <p:ph type="dt" sz="half" idx="10"/>
          </p:nvPr>
        </p:nvSpPr>
        <p:spPr/>
        <p:txBody>
          <a:bodyPr/>
          <a:lstStyle/>
          <a:p>
            <a:fld id="{DDA80E04-628F-E843-9B5D-9C99BED34DCD}" type="datetimeFigureOut">
              <a:rPr lang="cs-CZ" smtClean="0"/>
              <a:t>26.02.2021</a:t>
            </a:fld>
            <a:endParaRPr lang="cs-CZ"/>
          </a:p>
        </p:txBody>
      </p:sp>
      <p:sp>
        <p:nvSpPr>
          <p:cNvPr id="6" name="Zástupný symbol pro zápatí 5">
            <a:extLst>
              <a:ext uri="{FF2B5EF4-FFF2-40B4-BE49-F238E27FC236}">
                <a16:creationId xmlns:a16="http://schemas.microsoft.com/office/drawing/2014/main" id="{84653B93-F628-134B-9686-168E1A5521C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87C80D7-4DBE-1248-8535-D97AE24AEA66}"/>
              </a:ext>
            </a:extLst>
          </p:cNvPr>
          <p:cNvSpPr>
            <a:spLocks noGrp="1"/>
          </p:cNvSpPr>
          <p:nvPr>
            <p:ph type="sldNum" sz="quarter" idx="12"/>
          </p:nvPr>
        </p:nvSpPr>
        <p:spPr/>
        <p:txBody>
          <a:bodyPr/>
          <a:lstStyle/>
          <a:p>
            <a:fld id="{59FB0CCB-3DE5-DE4E-8427-1E94AA3F2566}" type="slidenum">
              <a:rPr lang="cs-CZ" smtClean="0"/>
              <a:t>‹#›</a:t>
            </a:fld>
            <a:endParaRPr lang="cs-CZ"/>
          </a:p>
        </p:txBody>
      </p:sp>
    </p:spTree>
    <p:extLst>
      <p:ext uri="{BB962C8B-B14F-4D97-AF65-F5344CB8AC3E}">
        <p14:creationId xmlns:p14="http://schemas.microsoft.com/office/powerpoint/2010/main" val="279881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2F142B-A0BB-8143-B495-3B6238FC617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0B111BB-0845-DE4B-AF46-7DAC7E2F48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A0851DC5-B884-F94A-90B5-701DA7B648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7FD6730-C97E-684A-8446-259F82EB4B18}"/>
              </a:ext>
            </a:extLst>
          </p:cNvPr>
          <p:cNvSpPr>
            <a:spLocks noGrp="1"/>
          </p:cNvSpPr>
          <p:nvPr>
            <p:ph type="dt" sz="half" idx="10"/>
          </p:nvPr>
        </p:nvSpPr>
        <p:spPr/>
        <p:txBody>
          <a:bodyPr/>
          <a:lstStyle/>
          <a:p>
            <a:fld id="{DDA80E04-628F-E843-9B5D-9C99BED34DCD}" type="datetimeFigureOut">
              <a:rPr lang="cs-CZ" smtClean="0"/>
              <a:t>26.02.2021</a:t>
            </a:fld>
            <a:endParaRPr lang="cs-CZ"/>
          </a:p>
        </p:txBody>
      </p:sp>
      <p:sp>
        <p:nvSpPr>
          <p:cNvPr id="6" name="Zástupný symbol pro zápatí 5">
            <a:extLst>
              <a:ext uri="{FF2B5EF4-FFF2-40B4-BE49-F238E27FC236}">
                <a16:creationId xmlns:a16="http://schemas.microsoft.com/office/drawing/2014/main" id="{70E28B67-F88D-7D42-9838-48A481AE14F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261A8AA-701D-5645-A23C-7B9AFCE548FE}"/>
              </a:ext>
            </a:extLst>
          </p:cNvPr>
          <p:cNvSpPr>
            <a:spLocks noGrp="1"/>
          </p:cNvSpPr>
          <p:nvPr>
            <p:ph type="sldNum" sz="quarter" idx="12"/>
          </p:nvPr>
        </p:nvSpPr>
        <p:spPr/>
        <p:txBody>
          <a:bodyPr/>
          <a:lstStyle/>
          <a:p>
            <a:fld id="{59FB0CCB-3DE5-DE4E-8427-1E94AA3F2566}" type="slidenum">
              <a:rPr lang="cs-CZ" smtClean="0"/>
              <a:t>‹#›</a:t>
            </a:fld>
            <a:endParaRPr lang="cs-CZ"/>
          </a:p>
        </p:txBody>
      </p:sp>
    </p:spTree>
    <p:extLst>
      <p:ext uri="{BB962C8B-B14F-4D97-AF65-F5344CB8AC3E}">
        <p14:creationId xmlns:p14="http://schemas.microsoft.com/office/powerpoint/2010/main" val="3209762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83B5499-71C4-2E47-8266-86B7721D12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2E12FEB-D9C8-214A-AAE3-85BEB88FC2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B00F6BF-4A1F-414D-AFB2-3AE9CEFB8F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80E04-628F-E843-9B5D-9C99BED34DCD}" type="datetimeFigureOut">
              <a:rPr lang="cs-CZ" smtClean="0"/>
              <a:t>26.02.2021</a:t>
            </a:fld>
            <a:endParaRPr lang="cs-CZ"/>
          </a:p>
        </p:txBody>
      </p:sp>
      <p:sp>
        <p:nvSpPr>
          <p:cNvPr id="5" name="Zástupný symbol pro zápatí 4">
            <a:extLst>
              <a:ext uri="{FF2B5EF4-FFF2-40B4-BE49-F238E27FC236}">
                <a16:creationId xmlns:a16="http://schemas.microsoft.com/office/drawing/2014/main" id="{207B7FE1-07EB-7043-B1EC-794E67E9CC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6267A3B-BA82-8744-B80B-D8A538DEE6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B0CCB-3DE5-DE4E-8427-1E94AA3F2566}" type="slidenum">
              <a:rPr lang="cs-CZ" smtClean="0"/>
              <a:t>‹#›</a:t>
            </a:fld>
            <a:endParaRPr lang="cs-CZ"/>
          </a:p>
        </p:txBody>
      </p:sp>
    </p:spTree>
    <p:extLst>
      <p:ext uri="{BB962C8B-B14F-4D97-AF65-F5344CB8AC3E}">
        <p14:creationId xmlns:p14="http://schemas.microsoft.com/office/powerpoint/2010/main" val="4226621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Obrázek 4" descr="Obsah obrázku text&#10;&#10;Popis byl vytvořen automaticky">
            <a:extLst>
              <a:ext uri="{FF2B5EF4-FFF2-40B4-BE49-F238E27FC236}">
                <a16:creationId xmlns:a16="http://schemas.microsoft.com/office/drawing/2014/main" id="{F48B083A-A705-3540-A891-46140319896E}"/>
              </a:ext>
            </a:extLst>
          </p:cNvPr>
          <p:cNvPicPr>
            <a:picLocks noChangeAspect="1"/>
          </p:cNvPicPr>
          <p:nvPr/>
        </p:nvPicPr>
        <p:blipFill rotWithShape="1">
          <a:blip r:embed="rId2"/>
          <a:srcRect t="16912" r="1499" b="39253"/>
          <a:stretch/>
        </p:blipFill>
        <p:spPr>
          <a:xfrm>
            <a:off x="3523488" y="10"/>
            <a:ext cx="8668512"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6267942C-36E5-5242-8A35-1F0A7AF99214}"/>
              </a:ext>
            </a:extLst>
          </p:cNvPr>
          <p:cNvSpPr>
            <a:spLocks noGrp="1"/>
          </p:cNvSpPr>
          <p:nvPr>
            <p:ph type="ctrTitle"/>
          </p:nvPr>
        </p:nvSpPr>
        <p:spPr>
          <a:xfrm>
            <a:off x="477981" y="1122363"/>
            <a:ext cx="4023360" cy="3204134"/>
          </a:xfrm>
        </p:spPr>
        <p:txBody>
          <a:bodyPr anchor="b">
            <a:normAutofit/>
          </a:bodyPr>
          <a:lstStyle/>
          <a:p>
            <a:pPr algn="l"/>
            <a:r>
              <a:rPr lang="cs-CZ" sz="4800">
                <a:latin typeface="Times New Roman" panose="02020603050405020304" pitchFamily="18" charset="0"/>
                <a:cs typeface="Times New Roman" panose="02020603050405020304" pitchFamily="18" charset="0"/>
              </a:rPr>
              <a:t>Constantin Constantius: Opakování, I. část</a:t>
            </a:r>
          </a:p>
        </p:txBody>
      </p:sp>
      <p:sp>
        <p:nvSpPr>
          <p:cNvPr id="3" name="Podnadpis 2">
            <a:extLst>
              <a:ext uri="{FF2B5EF4-FFF2-40B4-BE49-F238E27FC236}">
                <a16:creationId xmlns:a16="http://schemas.microsoft.com/office/drawing/2014/main" id="{6E8D186B-08B7-F046-862B-36E0937152DE}"/>
              </a:ext>
            </a:extLst>
          </p:cNvPr>
          <p:cNvSpPr>
            <a:spLocks noGrp="1"/>
          </p:cNvSpPr>
          <p:nvPr>
            <p:ph type="subTitle" idx="1"/>
          </p:nvPr>
        </p:nvSpPr>
        <p:spPr>
          <a:xfrm>
            <a:off x="477980" y="4872922"/>
            <a:ext cx="4023359" cy="1208141"/>
          </a:xfrm>
        </p:spPr>
        <p:txBody>
          <a:bodyPr>
            <a:normAutofit/>
          </a:bodyPr>
          <a:lstStyle/>
          <a:p>
            <a:pPr algn="l"/>
            <a:r>
              <a:rPr lang="cs-CZ" sz="2000"/>
              <a:t>Opakování, 2021</a:t>
            </a:r>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51984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68AFCE-DA1E-1A4F-813A-857C7055F631}"/>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Neuskutečnitelnost vybraných typů opakování</a:t>
            </a:r>
          </a:p>
        </p:txBody>
      </p:sp>
      <p:sp>
        <p:nvSpPr>
          <p:cNvPr id="3" name="Zástupný obsah 2">
            <a:extLst>
              <a:ext uri="{FF2B5EF4-FFF2-40B4-BE49-F238E27FC236}">
                <a16:creationId xmlns:a16="http://schemas.microsoft.com/office/drawing/2014/main" id="{AE692DB2-706D-EE48-9287-DD4AB9C25DB8}"/>
              </a:ext>
            </a:extLst>
          </p:cNvPr>
          <p:cNvSpPr>
            <a:spLocks noGrp="1"/>
          </p:cNvSpPr>
          <p:nvPr>
            <p:ph idx="1"/>
          </p:nvPr>
        </p:nvSpPr>
        <p:spPr/>
        <p:txBody>
          <a:bodyPr>
            <a:normAutofit fontScale="92500"/>
          </a:bodyPr>
          <a:lstStyle/>
          <a:p>
            <a:pPr marL="514350" indent="-514350" algn="just">
              <a:buAutoNum type="arabicPeriod"/>
            </a:pPr>
            <a:r>
              <a:rPr lang="cs-CZ" dirty="0">
                <a:latin typeface="Times New Roman" panose="02020603050405020304" pitchFamily="18" charset="0"/>
                <a:cs typeface="Times New Roman" panose="02020603050405020304" pitchFamily="18" charset="0"/>
              </a:rPr>
              <a:t>Typ „Berlín“. Kdyby šlo jen o smyslovost, tak ta je vždy jedinečná. V čistě empirické skutečnosti by nebylo opakování.</a:t>
            </a:r>
          </a:p>
          <a:p>
            <a:pPr marL="514350" indent="-514350" algn="just">
              <a:buAutoNum type="arabicPeriod"/>
            </a:pPr>
            <a:r>
              <a:rPr lang="cs-CZ" dirty="0">
                <a:latin typeface="Times New Roman" panose="02020603050405020304" pitchFamily="18" charset="0"/>
                <a:cs typeface="Times New Roman" panose="02020603050405020304" pitchFamily="18" charset="0"/>
              </a:rPr>
              <a:t>Typ  „Platón“. Ideje jsou neměnné, ani ty podle Kierkegaarda proto nemůžeme opakovat, resp. můžeme se na ně rozpomínat, ale protože jim chybí život a pohyb, nemůžeme je opakovat v nás samých.</a:t>
            </a:r>
          </a:p>
          <a:p>
            <a:pPr marL="514350" indent="-514350" algn="just">
              <a:buAutoNum type="arabicPeriod"/>
            </a:pPr>
            <a:r>
              <a:rPr lang="cs-CZ" dirty="0">
                <a:latin typeface="Times New Roman" panose="02020603050405020304" pitchFamily="18" charset="0"/>
                <a:cs typeface="Times New Roman" panose="02020603050405020304" pitchFamily="18" charset="0"/>
              </a:rPr>
              <a:t>Typ „básník“. Ve vědomí můžeme opakovat, protože je zde idealita i realita. Opakování tak pro Kierkegaarda spočívá na určitém typu rozporu, které ztělesňuje vědomí. Básník se může vrátit ke svému životu poté, co zjistil, že žena se znovu zasnoubila, ale jeho výkon já je určen lítostí (touha po zachování vlastního já), nikoliv pokáním, které předpokládá radikální otevřenost vůči Bohu, a potažmo druhému – model </a:t>
            </a:r>
            <a:r>
              <a:rPr lang="cs-CZ" dirty="0" err="1">
                <a:latin typeface="Times New Roman" panose="02020603050405020304" pitchFamily="18" charset="0"/>
                <a:cs typeface="Times New Roman" panose="02020603050405020304" pitchFamily="18" charset="0"/>
              </a:rPr>
              <a:t>Jób</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8774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F47CC7-2E33-6C45-AFC9-32325FADBA4F}"/>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Co dosud víme o opakování?</a:t>
            </a:r>
          </a:p>
        </p:txBody>
      </p:sp>
      <p:sp>
        <p:nvSpPr>
          <p:cNvPr id="3" name="Zástupný obsah 2">
            <a:extLst>
              <a:ext uri="{FF2B5EF4-FFF2-40B4-BE49-F238E27FC236}">
                <a16:creationId xmlns:a16="http://schemas.microsoft.com/office/drawing/2014/main" id="{0ED365D7-77BE-954C-AD76-6C01A08C4C16}"/>
              </a:ext>
            </a:extLst>
          </p:cNvPr>
          <p:cNvSpPr>
            <a:spLocks noGrp="1"/>
          </p:cNvSpPr>
          <p:nvPr>
            <p:ph idx="1"/>
          </p:nvPr>
        </p:nvSpPr>
        <p:spPr/>
        <p:txBody>
          <a:bodyPr/>
          <a:lstStyle/>
          <a:p>
            <a:pPr marL="514350" indent="-514350">
              <a:buAutoNum type="arabicPeriod"/>
            </a:pPr>
            <a:r>
              <a:rPr lang="cs-CZ" dirty="0">
                <a:latin typeface="Times New Roman" panose="02020603050405020304" pitchFamily="18" charset="0"/>
                <a:cs typeface="Times New Roman" panose="02020603050405020304" pitchFamily="18" charset="0"/>
              </a:rPr>
              <a:t>Jedná se o kategorii vázanou na vědomě prožitý čas, na dějinnost člověka.</a:t>
            </a:r>
          </a:p>
          <a:p>
            <a:pPr marL="514350" indent="-514350">
              <a:buAutoNum type="arabicPeriod"/>
            </a:pPr>
            <a:r>
              <a:rPr lang="cs-CZ" dirty="0">
                <a:latin typeface="Times New Roman" panose="02020603050405020304" pitchFamily="18" charset="0"/>
                <a:cs typeface="Times New Roman" panose="02020603050405020304" pitchFamily="18" charset="0"/>
              </a:rPr>
              <a:t>Nezapomínejme, že jde o lásku, tedy o vztah k druhému. V rozpomínání se nedaří. Pro K. je však opakování podstatně svázané s intersubjektivitou, resp. s otevřeností vůči druhému.</a:t>
            </a:r>
          </a:p>
          <a:p>
            <a:pPr marL="514350" indent="-514350">
              <a:buAutoNum type="arabicPeriod"/>
            </a:pPr>
            <a:r>
              <a:rPr lang="cs-CZ" dirty="0">
                <a:latin typeface="Times New Roman" panose="02020603050405020304" pitchFamily="18" charset="0"/>
                <a:cs typeface="Times New Roman" panose="02020603050405020304" pitchFamily="18" charset="0"/>
              </a:rPr>
              <a:t>Kategorie opakování je svázána se vztahem bytí a nastávání.</a:t>
            </a:r>
          </a:p>
        </p:txBody>
      </p:sp>
    </p:spTree>
    <p:extLst>
      <p:ext uri="{BB962C8B-B14F-4D97-AF65-F5344CB8AC3E}">
        <p14:creationId xmlns:p14="http://schemas.microsoft.com/office/powerpoint/2010/main" val="67122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90420C-0600-AB45-9DA3-5735DF5BB1C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CA66FE8-03E6-7D48-9066-EF36E2307DEC}"/>
              </a:ext>
            </a:extLst>
          </p:cNvPr>
          <p:cNvSpPr>
            <a:spLocks noGrp="1"/>
          </p:cNvSpPr>
          <p:nvPr>
            <p:ph idx="1"/>
          </p:nvPr>
        </p:nvSpPr>
        <p:spPr/>
        <p:txBody>
          <a:bodyPr>
            <a:normAutofit/>
          </a:bodyPr>
          <a:lstStyle/>
          <a:p>
            <a:pPr marL="0" indent="0" algn="just">
              <a:buNone/>
            </a:pPr>
            <a:r>
              <a:rPr lang="cs-CZ" dirty="0">
                <a:latin typeface="Times New Roman" panose="02020603050405020304" pitchFamily="18" charset="0"/>
                <a:cs typeface="Times New Roman" panose="02020603050405020304" pitchFamily="18" charset="0"/>
              </a:rPr>
              <a:t>„Ať si o tom každý říká co chce, tento problém sehraje velice důležitou úlo­hu v novější filosofii, neboť opakování je roz­hodující výraz pro to, čím Řekům bylo „rozpomínání“. </a:t>
            </a:r>
            <a:r>
              <a:rPr lang="cs-CZ" b="1" dirty="0">
                <a:latin typeface="Times New Roman" panose="02020603050405020304" pitchFamily="18" charset="0"/>
                <a:cs typeface="Times New Roman" panose="02020603050405020304" pitchFamily="18" charset="0"/>
              </a:rPr>
              <a:t>Tak jako oni učili, že každé poznání je rozpomenutí</a:t>
            </a:r>
            <a:r>
              <a:rPr lang="cs-CZ" dirty="0">
                <a:latin typeface="Times New Roman" panose="02020603050405020304" pitchFamily="18" charset="0"/>
                <a:cs typeface="Times New Roman" panose="02020603050405020304" pitchFamily="18" charset="0"/>
              </a:rPr>
              <a:t>, obdobně bude nová filosofie učit, že </a:t>
            </a:r>
            <a:r>
              <a:rPr lang="cs-CZ" b="1" dirty="0">
                <a:latin typeface="Times New Roman" panose="02020603050405020304" pitchFamily="18" charset="0"/>
                <a:cs typeface="Times New Roman" panose="02020603050405020304" pitchFamily="18" charset="0"/>
              </a:rPr>
              <a:t>celý život je opakování</a:t>
            </a:r>
            <a:r>
              <a:rPr lang="cs-CZ" dirty="0">
                <a:latin typeface="Times New Roman" panose="02020603050405020304" pitchFamily="18" charset="0"/>
                <a:cs typeface="Times New Roman" panose="02020603050405020304" pitchFamily="18" charset="0"/>
              </a:rPr>
              <a:t>. Jediný novější filosof, který to kdy tušil, je </a:t>
            </a:r>
            <a:r>
              <a:rPr lang="cs-CZ" dirty="0" err="1">
                <a:latin typeface="Times New Roman" panose="02020603050405020304" pitchFamily="18" charset="0"/>
                <a:cs typeface="Times New Roman" panose="02020603050405020304" pitchFamily="18" charset="0"/>
              </a:rPr>
              <a:t>Leibnitz</a:t>
            </a:r>
            <a:r>
              <a:rPr lang="cs-CZ" dirty="0">
                <a:latin typeface="Times New Roman" panose="02020603050405020304" pitchFamily="18" charset="0"/>
                <a:cs typeface="Times New Roman" panose="02020603050405020304" pitchFamily="18" charset="0"/>
              </a:rPr>
              <a:t>. </a:t>
            </a:r>
            <a:r>
              <a:rPr lang="cs-CZ" b="1" dirty="0">
                <a:latin typeface="Times New Roman" panose="02020603050405020304" pitchFamily="18" charset="0"/>
                <a:cs typeface="Times New Roman" panose="02020603050405020304" pitchFamily="18" charset="0"/>
              </a:rPr>
              <a:t>Opakování a rozpomínání je stejný pohyb, jenže v opačném směru</a:t>
            </a:r>
            <a:r>
              <a:rPr lang="cs-CZ" dirty="0">
                <a:latin typeface="Times New Roman" panose="02020603050405020304" pitchFamily="18" charset="0"/>
                <a:cs typeface="Times New Roman" panose="02020603050405020304" pitchFamily="18" charset="0"/>
              </a:rPr>
              <a:t>; neboť co se rozpomíná, bylo, opakuje se dozadu; vlastní opakování oproti tomu rozpomíná dopředu. Proto činí opakování, pokud je možné, člo­věka šťastným, zatímco rozpomínání jej činí nešťastným, totiž za předpokladu, že si dopřeje čas žít a nenajde si hned při svém zrození záminku, aby se opět tiše vykradl ze života, např. že něco zapomněl.“</a:t>
            </a:r>
          </a:p>
        </p:txBody>
      </p:sp>
    </p:spTree>
    <p:extLst>
      <p:ext uri="{BB962C8B-B14F-4D97-AF65-F5344CB8AC3E}">
        <p14:creationId xmlns:p14="http://schemas.microsoft.com/office/powerpoint/2010/main" val="596306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3E530E-E81C-6F42-9958-3A2248F7203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3F342F4-3CD1-DC48-927B-E350480CC215}"/>
              </a:ext>
            </a:extLst>
          </p:cNvPr>
          <p:cNvSpPr>
            <a:spLocks noGrp="1"/>
          </p:cNvSpPr>
          <p:nvPr>
            <p:ph idx="1"/>
          </p:nvPr>
        </p:nvSpPr>
        <p:spPr/>
        <p:txBody>
          <a:bodyPr>
            <a:normAutofit fontScale="77500" lnSpcReduction="20000"/>
          </a:bodyPr>
          <a:lstStyle/>
          <a:p>
            <a:pPr marL="0" indent="0" algn="just">
              <a:buNone/>
            </a:pPr>
            <a:r>
              <a:rPr lang="cs-CZ" dirty="0">
                <a:latin typeface="Times New Roman" panose="02020603050405020304" pitchFamily="18" charset="0"/>
                <a:cs typeface="Times New Roman" panose="02020603050405020304" pitchFamily="18" charset="0"/>
              </a:rPr>
              <a:t>Když víme něco o novější filosofii a nejsme zcela neznalí filosofie řecké, pak snadno uvidíme, že právě tato kategorie vysvětluje </a:t>
            </a:r>
            <a:r>
              <a:rPr lang="cs-CZ" b="1" dirty="0">
                <a:latin typeface="Times New Roman" panose="02020603050405020304" pitchFamily="18" charset="0"/>
                <a:cs typeface="Times New Roman" panose="02020603050405020304" pitchFamily="18" charset="0"/>
              </a:rPr>
              <a:t>vztah mezi </a:t>
            </a:r>
            <a:r>
              <a:rPr lang="cs-CZ" b="1" dirty="0" err="1">
                <a:latin typeface="Times New Roman" panose="02020603050405020304" pitchFamily="18" charset="0"/>
                <a:cs typeface="Times New Roman" panose="02020603050405020304" pitchFamily="18" charset="0"/>
              </a:rPr>
              <a:t>Eleaty</a:t>
            </a:r>
            <a:r>
              <a:rPr lang="cs-CZ" b="1" dirty="0">
                <a:latin typeface="Times New Roman" panose="02020603050405020304" pitchFamily="18" charset="0"/>
                <a:cs typeface="Times New Roman" panose="02020603050405020304" pitchFamily="18" charset="0"/>
              </a:rPr>
              <a:t> a </a:t>
            </a:r>
            <a:r>
              <a:rPr lang="cs-CZ" b="1" dirty="0" err="1">
                <a:latin typeface="Times New Roman" panose="02020603050405020304" pitchFamily="18" charset="0"/>
                <a:cs typeface="Times New Roman" panose="02020603050405020304" pitchFamily="18" charset="0"/>
              </a:rPr>
              <a:t>Hérakleitem</a:t>
            </a:r>
            <a:r>
              <a:rPr lang="cs-CZ" b="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 že opakování je vlastně to, co bylo nedopatřením nazváno mediací. Je neuvěřitelné, kolik rozruchu se v hegelovské filosofii nadělalo kolem mediace a kolik hloupých řečí se pod toutéž firmou nadále těší slávě a úctě. Člověk by měl raději hledět mediaci promyslet a pak přiznat Řekům trochu pravdy. Řecký vývoj učení o bytí a ničem, vývoj ‚okamžiku‘, ‚nejsoucího‘ atd. Hegela přetrumfne. </a:t>
            </a:r>
          </a:p>
          <a:p>
            <a:pPr marL="0" indent="0" algn="just">
              <a:buNone/>
            </a:pPr>
            <a:r>
              <a:rPr lang="cs-CZ" b="1" dirty="0">
                <a:latin typeface="Times New Roman" panose="02020603050405020304" pitchFamily="18" charset="0"/>
                <a:cs typeface="Times New Roman" panose="02020603050405020304" pitchFamily="18" charset="0"/>
              </a:rPr>
              <a:t>Mediace je cizí slovo, opakování – </a:t>
            </a:r>
            <a:r>
              <a:rPr lang="cs-CZ" b="1" dirty="0" err="1">
                <a:latin typeface="Times New Roman" panose="02020603050405020304" pitchFamily="18" charset="0"/>
                <a:cs typeface="Times New Roman" panose="02020603050405020304" pitchFamily="18" charset="0"/>
              </a:rPr>
              <a:t>Gjentagelsce</a:t>
            </a:r>
            <a:r>
              <a:rPr lang="cs-CZ" b="1" dirty="0">
                <a:latin typeface="Times New Roman" panose="02020603050405020304" pitchFamily="18" charset="0"/>
                <a:cs typeface="Times New Roman" panose="02020603050405020304" pitchFamily="18" charset="0"/>
              </a:rPr>
              <a:t> – </a:t>
            </a:r>
            <a:r>
              <a:rPr lang="cs-CZ" dirty="0">
                <a:latin typeface="Times New Roman" panose="02020603050405020304" pitchFamily="18" charset="0"/>
                <a:cs typeface="Times New Roman" panose="02020603050405020304" pitchFamily="18" charset="0"/>
              </a:rPr>
              <a:t>je dobré dánské slovo, a já blahopřeji dánskému jazyku k filosofickému termínu. V naší době se nevysvětluje, jak zprostředkování nastává, zda je výsledkem dvojice momentů pohybu a v jakém smyslu je v nich již předem obsaženo, nebo zda je něčím novým, co přistupuje, a pokud ano, jak. V tomto pohledu je řecká úvaha o pojmu </a:t>
            </a:r>
            <a:r>
              <a:rPr lang="cs-CZ" dirty="0" err="1">
                <a:latin typeface="Times New Roman" panose="02020603050405020304" pitchFamily="18" charset="0"/>
                <a:cs typeface="Times New Roman" panose="02020603050405020304" pitchFamily="18" charset="0"/>
              </a:rPr>
              <a:t>kinésis</a:t>
            </a:r>
            <a:r>
              <a:rPr lang="cs-CZ" dirty="0">
                <a:latin typeface="Times New Roman" panose="02020603050405020304" pitchFamily="18" charset="0"/>
                <a:cs typeface="Times New Roman" panose="02020603050405020304" pitchFamily="18" charset="0"/>
              </a:rPr>
              <a:t>, který odpovídá moderní kategorií ‚přechodu‘, nanejvýš pozoruhodná. </a:t>
            </a:r>
          </a:p>
          <a:p>
            <a:pPr marL="0" indent="0" algn="just">
              <a:buNone/>
            </a:pPr>
            <a:r>
              <a:rPr lang="cs-CZ" dirty="0">
                <a:latin typeface="Times New Roman" panose="02020603050405020304" pitchFamily="18" charset="0"/>
                <a:cs typeface="Times New Roman" panose="02020603050405020304" pitchFamily="18" charset="0"/>
              </a:rPr>
              <a:t>Dialektika opakování je snadná; neboť to, co se opakuje, bylo, jinak by se to nemohlo opakovat, ale právě to, </a:t>
            </a:r>
            <a:r>
              <a:rPr lang="cs-CZ" b="1" dirty="0">
                <a:latin typeface="Times New Roman" panose="02020603050405020304" pitchFamily="18" charset="0"/>
                <a:cs typeface="Times New Roman" panose="02020603050405020304" pitchFamily="18" charset="0"/>
              </a:rPr>
              <a:t>že to bylo, činí opakování novým</a:t>
            </a:r>
            <a:r>
              <a:rPr lang="cs-CZ" dirty="0">
                <a:latin typeface="Times New Roman" panose="02020603050405020304" pitchFamily="18" charset="0"/>
                <a:cs typeface="Times New Roman" panose="02020603050405020304" pitchFamily="18" charset="0"/>
              </a:rPr>
              <a:t>. Když Řekové říkali, že každé poznávání je rozpomínání, říkali tím, že veškeré žití již bylo; když někdo řekne, že život je opakování, pak říká: </a:t>
            </a:r>
            <a:r>
              <a:rPr lang="cs-CZ" b="1" dirty="0">
                <a:latin typeface="Times New Roman" panose="02020603050405020304" pitchFamily="18" charset="0"/>
                <a:cs typeface="Times New Roman" panose="02020603050405020304" pitchFamily="18" charset="0"/>
              </a:rPr>
              <a:t>žití, které bylo nyní nastává</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Opakování</a:t>
            </a:r>
            <a:r>
              <a:rPr lang="cs-CZ" dirty="0">
                <a:latin typeface="Times New Roman" panose="02020603050405020304" pitchFamily="18" charset="0"/>
                <a:cs typeface="Times New Roman" panose="02020603050405020304" pitchFamily="18" charset="0"/>
              </a:rPr>
              <a:t>, str. 41. </a:t>
            </a:r>
          </a:p>
        </p:txBody>
      </p:sp>
    </p:spTree>
    <p:extLst>
      <p:ext uri="{BB962C8B-B14F-4D97-AF65-F5344CB8AC3E}">
        <p14:creationId xmlns:p14="http://schemas.microsoft.com/office/powerpoint/2010/main" val="1557342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4EB3CC-DD25-0148-9A33-E9B1DA5792B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2EF9F6B-126A-3D44-A40A-A66530332E80}"/>
              </a:ext>
            </a:extLst>
          </p:cNvPr>
          <p:cNvSpPr>
            <a:spLocks noGrp="1"/>
          </p:cNvSpPr>
          <p:nvPr>
            <p:ph idx="1"/>
          </p:nvPr>
        </p:nvSpPr>
        <p:spPr/>
        <p:txBody>
          <a:bodyPr/>
          <a:lstStyle/>
          <a:p>
            <a:pPr marL="0" indent="0">
              <a:buNone/>
            </a:pPr>
            <a:r>
              <a:rPr lang="cs-CZ" dirty="0"/>
              <a:t>Příště: </a:t>
            </a:r>
            <a:r>
              <a:rPr lang="cs-CZ" i="1" dirty="0"/>
              <a:t>Opakování</a:t>
            </a:r>
            <a:r>
              <a:rPr lang="cs-CZ" dirty="0"/>
              <a:t>, str. 91–129.</a:t>
            </a:r>
          </a:p>
        </p:txBody>
      </p:sp>
    </p:spTree>
    <p:extLst>
      <p:ext uri="{BB962C8B-B14F-4D97-AF65-F5344CB8AC3E}">
        <p14:creationId xmlns:p14="http://schemas.microsoft.com/office/powerpoint/2010/main" val="2907252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106DA-A8E2-3E46-BBBB-982BF0D5EDC7}"/>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Gentagelse</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58C970F1-3E8F-1F49-A83B-57DC623A2C0A}"/>
              </a:ext>
            </a:extLst>
          </p:cNvPr>
          <p:cNvSpPr>
            <a:spLocks noGrp="1"/>
          </p:cNvSpPr>
          <p:nvPr>
            <p:ph idx="1"/>
          </p:nvPr>
        </p:nvSpPr>
        <p:spPr/>
        <p:txBody>
          <a:bodyPr>
            <a:normAutofit fontScale="92500" lnSpcReduction="10000"/>
          </a:bodyPr>
          <a:lstStyle/>
          <a:p>
            <a:pPr marL="0" indent="0" algn="just">
              <a:buNone/>
            </a:pPr>
            <a:r>
              <a:rPr lang="cs-CZ" dirty="0">
                <a:latin typeface="Times New Roman" panose="02020603050405020304" pitchFamily="18" charset="0"/>
                <a:cs typeface="Times New Roman" panose="02020603050405020304" pitchFamily="18" charset="0"/>
              </a:rPr>
              <a:t>Kniha napsaná v Berlíně mezi 11. a 25. 5. 1843, v závislosti na rozchodu, dokončeno v době, kdy byly oznámeny zásnuby se Frederikem </a:t>
            </a:r>
            <a:r>
              <a:rPr lang="cs-CZ" dirty="0" err="1">
                <a:latin typeface="Times New Roman" panose="02020603050405020304" pitchFamily="18" charset="0"/>
                <a:cs typeface="Times New Roman" panose="02020603050405020304" pitchFamily="18" charset="0"/>
              </a:rPr>
              <a:t>Schlegelem</a:t>
            </a:r>
            <a:r>
              <a:rPr lang="cs-CZ" dirty="0">
                <a:latin typeface="Times New Roman" panose="02020603050405020304" pitchFamily="18" charset="0"/>
                <a:cs typeface="Times New Roman" panose="02020603050405020304" pitchFamily="18" charset="0"/>
              </a:rPr>
              <a:t>. </a:t>
            </a:r>
          </a:p>
          <a:p>
            <a:pPr marL="0" indent="0" algn="just">
              <a:buNone/>
            </a:pPr>
            <a:r>
              <a:rPr lang="cs-CZ" dirty="0">
                <a:latin typeface="Times New Roman" panose="02020603050405020304" pitchFamily="18" charset="0"/>
                <a:cs typeface="Times New Roman" panose="02020603050405020304" pitchFamily="18" charset="0"/>
              </a:rPr>
              <a:t>Název knihy zní v dánštině </a:t>
            </a:r>
            <a:r>
              <a:rPr lang="cs-CZ" dirty="0" err="1">
                <a:latin typeface="Times New Roman" panose="02020603050405020304" pitchFamily="18" charset="0"/>
                <a:cs typeface="Times New Roman" panose="02020603050405020304" pitchFamily="18" charset="0"/>
              </a:rPr>
              <a:t>Gentagelse</a:t>
            </a:r>
            <a:r>
              <a:rPr lang="cs-CZ" dirty="0">
                <a:latin typeface="Times New Roman" panose="02020603050405020304" pitchFamily="18" charset="0"/>
                <a:cs typeface="Times New Roman" panose="02020603050405020304" pitchFamily="18" charset="0"/>
              </a:rPr>
              <a:t>, přesný je německý protějšek : </a:t>
            </a:r>
            <a:r>
              <a:rPr lang="cs-CZ" dirty="0" err="1">
                <a:latin typeface="Times New Roman" panose="02020603050405020304" pitchFamily="18" charset="0"/>
                <a:cs typeface="Times New Roman" panose="02020603050405020304" pitchFamily="18" charset="0"/>
              </a:rPr>
              <a:t>Wiederholung</a:t>
            </a:r>
            <a:r>
              <a:rPr lang="cs-CZ" dirty="0">
                <a:latin typeface="Times New Roman" panose="02020603050405020304" pitchFamily="18" charset="0"/>
                <a:cs typeface="Times New Roman" panose="02020603050405020304" pitchFamily="18" charset="0"/>
              </a:rPr>
              <a:t> – vzetí zpět. (Německý překlad vyšel 1909, pracoval s ním Heidegger, který rovněž přijal „opakování“ do svého díla.)</a:t>
            </a:r>
          </a:p>
          <a:p>
            <a:pPr marL="0" indent="0" algn="just">
              <a:buNone/>
            </a:pPr>
            <a:r>
              <a:rPr lang="cs-CZ" dirty="0">
                <a:latin typeface="Times New Roman" panose="02020603050405020304" pitchFamily="18" charset="0"/>
                <a:cs typeface="Times New Roman" panose="02020603050405020304" pitchFamily="18" charset="0"/>
              </a:rPr>
              <a:t>Ideál opakování je </a:t>
            </a:r>
            <a:r>
              <a:rPr lang="cs-CZ" dirty="0" err="1">
                <a:latin typeface="Times New Roman" panose="02020603050405020304" pitchFamily="18" charset="0"/>
                <a:cs typeface="Times New Roman" panose="02020603050405020304" pitchFamily="18" charset="0"/>
              </a:rPr>
              <a:t>Jób</a:t>
            </a:r>
            <a:r>
              <a:rPr lang="cs-CZ" dirty="0">
                <a:latin typeface="Times New Roman" panose="02020603050405020304" pitchFamily="18" charset="0"/>
                <a:cs typeface="Times New Roman" panose="02020603050405020304" pitchFamily="18" charset="0"/>
              </a:rPr>
              <a:t> – k </a:t>
            </a:r>
            <a:r>
              <a:rPr lang="cs-CZ" dirty="0" err="1">
                <a:latin typeface="Times New Roman" panose="02020603050405020304" pitchFamily="18" charset="0"/>
                <a:cs typeface="Times New Roman" panose="02020603050405020304" pitchFamily="18" charset="0"/>
              </a:rPr>
              <a:t>Jóbovi</a:t>
            </a:r>
            <a:r>
              <a:rPr lang="cs-CZ" dirty="0">
                <a:latin typeface="Times New Roman" panose="02020603050405020304" pitchFamily="18" charset="0"/>
                <a:cs typeface="Times New Roman" panose="02020603050405020304" pitchFamily="18" charset="0"/>
              </a:rPr>
              <a:t> spějeme! „Z života své matky jsem vyšel nahý, nahý se tam vrátím. Hospodin dal, Hospodin vzal; jméno Hospodinovo buď požehnáno.“ </a:t>
            </a:r>
            <a:r>
              <a:rPr lang="cs-CZ" dirty="0" err="1">
                <a:latin typeface="Times New Roman" panose="02020603050405020304" pitchFamily="18" charset="0"/>
                <a:cs typeface="Times New Roman" panose="02020603050405020304" pitchFamily="18" charset="0"/>
              </a:rPr>
              <a:t>Jób</a:t>
            </a:r>
            <a:r>
              <a:rPr lang="cs-CZ" dirty="0">
                <a:latin typeface="Times New Roman" panose="02020603050405020304" pitchFamily="18" charset="0"/>
                <a:cs typeface="Times New Roman" panose="02020603050405020304" pitchFamily="18" charset="0"/>
              </a:rPr>
              <a:t> 1,21.</a:t>
            </a:r>
          </a:p>
          <a:p>
            <a:pPr marL="0" indent="0" algn="just">
              <a:buNone/>
            </a:pPr>
            <a:r>
              <a:rPr lang="cs-CZ" dirty="0">
                <a:latin typeface="Times New Roman" panose="02020603050405020304" pitchFamily="18" charset="0"/>
                <a:cs typeface="Times New Roman" panose="02020603050405020304" pitchFamily="18" charset="0"/>
              </a:rPr>
              <a:t>Georg Steiner: enigmatický, ale pravděpodobně opravdu rozhodující spis</a:t>
            </a:r>
          </a:p>
          <a:p>
            <a:pPr marL="0" indent="0" algn="just">
              <a:buNone/>
            </a:pPr>
            <a:r>
              <a:rPr lang="cs-CZ" dirty="0">
                <a:latin typeface="Times New Roman" panose="02020603050405020304" pitchFamily="18" charset="0"/>
                <a:cs typeface="Times New Roman" panose="02020603050405020304" pitchFamily="18" charset="0"/>
              </a:rPr>
              <a:t>Konrad </a:t>
            </a:r>
            <a:r>
              <a:rPr lang="cs-CZ" dirty="0" err="1">
                <a:latin typeface="Times New Roman" panose="02020603050405020304" pitchFamily="18" charset="0"/>
                <a:cs typeface="Times New Roman" panose="02020603050405020304" pitchFamily="18" charset="0"/>
              </a:rPr>
              <a:t>Liessmann</a:t>
            </a:r>
            <a:r>
              <a:rPr lang="cs-CZ" dirty="0">
                <a:latin typeface="Times New Roman" panose="02020603050405020304" pitchFamily="18" charset="0"/>
                <a:cs typeface="Times New Roman" panose="02020603050405020304" pitchFamily="18" charset="0"/>
              </a:rPr>
              <a:t>: Nejrafinovanější a nejtemnější Kierkegaardův spis</a:t>
            </a:r>
          </a:p>
          <a:p>
            <a:pPr marL="0" indent="0" algn="just">
              <a:buNone/>
            </a:pPr>
            <a:r>
              <a:rPr lang="cs-CZ" dirty="0">
                <a:latin typeface="Times New Roman" panose="02020603050405020304" pitchFamily="18" charset="0"/>
                <a:cs typeface="Times New Roman" panose="02020603050405020304" pitchFamily="18" charset="0"/>
              </a:rPr>
              <a:t>John D. </a:t>
            </a:r>
            <a:r>
              <a:rPr lang="cs-CZ" dirty="0" err="1">
                <a:latin typeface="Times New Roman" panose="02020603050405020304" pitchFamily="18" charset="0"/>
                <a:cs typeface="Times New Roman" panose="02020603050405020304" pitchFamily="18" charset="0"/>
              </a:rPr>
              <a:t>Caputo</a:t>
            </a:r>
            <a:r>
              <a:rPr lang="cs-CZ" dirty="0">
                <a:latin typeface="Times New Roman" panose="02020603050405020304" pitchFamily="18" charset="0"/>
                <a:cs typeface="Times New Roman" panose="02020603050405020304" pitchFamily="18" charset="0"/>
              </a:rPr>
              <a:t>: první postmoderní pokus o odpověď na změnu</a:t>
            </a:r>
          </a:p>
        </p:txBody>
      </p:sp>
    </p:spTree>
    <p:extLst>
      <p:ext uri="{BB962C8B-B14F-4D97-AF65-F5344CB8AC3E}">
        <p14:creationId xmlns:p14="http://schemas.microsoft.com/office/powerpoint/2010/main" val="46227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33E9C8-2586-A04A-B63F-F8101319A6C3}"/>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Pokus v oblasti experimentující psychologie</a:t>
            </a:r>
          </a:p>
        </p:txBody>
      </p:sp>
      <p:sp>
        <p:nvSpPr>
          <p:cNvPr id="3" name="Zástupný obsah 2">
            <a:extLst>
              <a:ext uri="{FF2B5EF4-FFF2-40B4-BE49-F238E27FC236}">
                <a16:creationId xmlns:a16="http://schemas.microsoft.com/office/drawing/2014/main" id="{370C8303-A3D2-AF48-B907-FACF55F84A93}"/>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Opakování není pro Kierkegaarda jen další filosofický pojem, ale typ existence. Ve spise tudíž neposkytuje žádnou definici, ale ukazuje různými způsoby, jak se opakování (jeho různé typy), promítají do existence.</a:t>
            </a:r>
          </a:p>
          <a:p>
            <a:pPr marL="0" indent="0" algn="just">
              <a:buNone/>
            </a:pPr>
            <a:r>
              <a:rPr lang="cs-CZ" dirty="0">
                <a:latin typeface="Times New Roman" panose="02020603050405020304" pitchFamily="18" charset="0"/>
                <a:cs typeface="Times New Roman" panose="02020603050405020304" pitchFamily="18" charset="0"/>
              </a:rPr>
              <a:t>Zároveň nutí čtenáře, aby si sám v sobě možné způsoby opakování zpřítomnil a tím sám v sobě porozuměl – viz Kierkegaardovo nepřímé sdělení. Často je tento spis řazen mezi tzv. performativní filosofické texty.</a:t>
            </a:r>
          </a:p>
        </p:txBody>
      </p:sp>
    </p:spTree>
    <p:extLst>
      <p:ext uri="{BB962C8B-B14F-4D97-AF65-F5344CB8AC3E}">
        <p14:creationId xmlns:p14="http://schemas.microsoft.com/office/powerpoint/2010/main" val="1734831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7C9EE-F4C9-EB4C-A386-951B62CD999C}"/>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Proč experimentující psychologie? </a:t>
            </a:r>
          </a:p>
        </p:txBody>
      </p:sp>
      <p:sp>
        <p:nvSpPr>
          <p:cNvPr id="3" name="Zástupný obsah 2">
            <a:extLst>
              <a:ext uri="{FF2B5EF4-FFF2-40B4-BE49-F238E27FC236}">
                <a16:creationId xmlns:a16="http://schemas.microsoft.com/office/drawing/2014/main" id="{0E6E2EB5-F64B-2345-969F-3477D2F7B567}"/>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Kierkegaard zmiňuje dvě roviny:</a:t>
            </a:r>
          </a:p>
          <a:p>
            <a:pPr marL="0" indent="0" algn="just">
              <a:buNone/>
            </a:pPr>
            <a:r>
              <a:rPr lang="cs-CZ" dirty="0">
                <a:latin typeface="Times New Roman" panose="02020603050405020304" pitchFamily="18" charset="0"/>
                <a:cs typeface="Times New Roman" panose="02020603050405020304" pitchFamily="18" charset="0"/>
              </a:rPr>
              <a:t>1. Vypravěč svou představivostí zpřítomňuje možné verze opakování, a opakování i sám „testuje“ – jede do Berlína, kde už jednou byl na opeře, snaží se znovu udělat totéž a zjistí, že to nejde, že je vše nové. Dále se setkáváme s pokusem o reálný experiment se zamilovaným mladíkem.</a:t>
            </a:r>
          </a:p>
          <a:p>
            <a:pPr marL="0" indent="0" algn="just">
              <a:buNone/>
            </a:pPr>
            <a:r>
              <a:rPr lang="cs-CZ" dirty="0">
                <a:latin typeface="Times New Roman" panose="02020603050405020304" pitchFamily="18" charset="0"/>
                <a:cs typeface="Times New Roman" panose="02020603050405020304" pitchFamily="18" charset="0"/>
              </a:rPr>
              <a:t>2. Kniha je napsána tak, aby ji „heretici neporozuměli“, což znamená, že ji člověk porozumí jen vlastním prožitím, jen když si tuto kategorii vezme za svou. Kierkegaard komunikuje nepřímo, ironicky, vědomě čtenáři nabízí jednou rukou nápovědy, které mu pak druhou zase bere.</a:t>
            </a:r>
          </a:p>
        </p:txBody>
      </p:sp>
    </p:spTree>
    <p:extLst>
      <p:ext uri="{BB962C8B-B14F-4D97-AF65-F5344CB8AC3E}">
        <p14:creationId xmlns:p14="http://schemas.microsoft.com/office/powerpoint/2010/main" val="2132141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B5295F-B593-E946-81D1-762D016AF574}"/>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Nové – „moderní“ – Já?</a:t>
            </a:r>
          </a:p>
        </p:txBody>
      </p:sp>
      <p:sp>
        <p:nvSpPr>
          <p:cNvPr id="3" name="Zástupný obsah 2">
            <a:extLst>
              <a:ext uri="{FF2B5EF4-FFF2-40B4-BE49-F238E27FC236}">
                <a16:creationId xmlns:a16="http://schemas.microsoft.com/office/drawing/2014/main" id="{3DAD5682-BD8A-3244-8883-7721406AA390}"/>
              </a:ext>
            </a:extLst>
          </p:cNvPr>
          <p:cNvSpPr>
            <a:spLocks noGrp="1"/>
          </p:cNvSpPr>
          <p:nvPr>
            <p:ph idx="1"/>
          </p:nvPr>
        </p:nvSpPr>
        <p:spPr/>
        <p:txBody>
          <a:bodyPr>
            <a:normAutofit fontScale="85000" lnSpcReduction="20000"/>
          </a:bodyPr>
          <a:lstStyle/>
          <a:p>
            <a:pPr marL="0" indent="0" algn="just">
              <a:buNone/>
            </a:pPr>
            <a:r>
              <a:rPr lang="cs-CZ" dirty="0">
                <a:latin typeface="Times New Roman" panose="02020603050405020304" pitchFamily="18" charset="0"/>
                <a:cs typeface="Times New Roman" panose="02020603050405020304" pitchFamily="18" charset="0"/>
              </a:rPr>
              <a:t>Kategorie opakování je pro Kierkegaarda kategorií, která je sama historická. Řecký člověk ji neměl, měl jen rozpomínání. </a:t>
            </a:r>
          </a:p>
          <a:p>
            <a:pPr marL="0" indent="0" algn="just">
              <a:buNone/>
            </a:pPr>
            <a:r>
              <a:rPr lang="cs-CZ" dirty="0">
                <a:latin typeface="Times New Roman" panose="02020603050405020304" pitchFamily="18" charset="0"/>
                <a:cs typeface="Times New Roman" panose="02020603050405020304" pitchFamily="18" charset="0"/>
              </a:rPr>
              <a:t>Ale v jakém kontextu se tedy můžeme ptát po opakování?</a:t>
            </a:r>
          </a:p>
          <a:p>
            <a:pPr marL="0" indent="0" algn="just">
              <a:buNone/>
            </a:pPr>
            <a:r>
              <a:rPr lang="cs-CZ" dirty="0">
                <a:latin typeface="Times New Roman" panose="02020603050405020304" pitchFamily="18" charset="0"/>
                <a:cs typeface="Times New Roman" panose="02020603050405020304" pitchFamily="18" charset="0"/>
              </a:rPr>
              <a:t>V kontextu rozkladu tradiční metafyziky. Nietzsche poznamenává, že padne-li říše idejí (Bůh, noumenální říše atp.), padne i říše jevů, která byla koncipována jako od této říše odvozená, resp. padne její smysl. </a:t>
            </a:r>
          </a:p>
          <a:p>
            <a:pPr marL="0" indent="0" algn="just">
              <a:buNone/>
            </a:pPr>
            <a:r>
              <a:rPr lang="cs-CZ" dirty="0">
                <a:latin typeface="Times New Roman" panose="02020603050405020304" pitchFamily="18" charset="0"/>
                <a:cs typeface="Times New Roman" panose="02020603050405020304" pitchFamily="18" charset="0"/>
              </a:rPr>
              <a:t>Čím výše vystavíte ideály, tím snáze ztratí vztah ke skutečnosti, a tím spíše se stanou irelevantní. To je vnitřní logika metafyzika, o níž pojednává Nietzsche a v jeho návaznosti Heidegger. Nihilismus je znicotnění idejí a ideálů, protože jsme je povrchním způsobem pojali za něco příliš hlubokého.</a:t>
            </a:r>
          </a:p>
          <a:p>
            <a:pPr marL="0" indent="0" algn="just">
              <a:buNone/>
            </a:pPr>
            <a:r>
              <a:rPr lang="cs-CZ" dirty="0">
                <a:latin typeface="Times New Roman" panose="02020603050405020304" pitchFamily="18" charset="0"/>
                <a:cs typeface="Times New Roman" panose="02020603050405020304" pitchFamily="18" charset="0"/>
              </a:rPr>
              <a:t>Ale jak dát skutečnosti podstatu, resp. jak ji pochopit jako podstatnou (a jak sebe „zpodstatnit“)?</a:t>
            </a:r>
          </a:p>
          <a:p>
            <a:pPr marL="0" indent="0" algn="just">
              <a:buNone/>
            </a:pPr>
            <a:r>
              <a:rPr lang="cs-CZ" dirty="0">
                <a:latin typeface="Times New Roman" panose="02020603050405020304" pitchFamily="18" charset="0"/>
                <a:cs typeface="Times New Roman" panose="02020603050405020304" pitchFamily="18" charset="0"/>
              </a:rPr>
              <a:t>Již neplatí odpověď rozpomínání, ale opakování (vpřed). Podstatné nicméně je, že opakování předpokládá zlom.</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90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091ABB-8626-7641-8BAC-F22AD19C3026}"/>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Hlavní teze</a:t>
            </a:r>
          </a:p>
        </p:txBody>
      </p:sp>
      <p:sp>
        <p:nvSpPr>
          <p:cNvPr id="3" name="Zástupný obsah 2">
            <a:extLst>
              <a:ext uri="{FF2B5EF4-FFF2-40B4-BE49-F238E27FC236}">
                <a16:creationId xmlns:a16="http://schemas.microsoft.com/office/drawing/2014/main" id="{291BCB04-82CF-B542-B0E9-B4AFDF51E08E}"/>
              </a:ext>
            </a:extLst>
          </p:cNvPr>
          <p:cNvSpPr>
            <a:spLocks noGrp="1"/>
          </p:cNvSpPr>
          <p:nvPr>
            <p:ph idx="1"/>
          </p:nvPr>
        </p:nvSpPr>
        <p:spPr/>
        <p:txBody>
          <a:bodyPr>
            <a:normAutofit fontScale="77500" lnSpcReduction="20000"/>
          </a:bodyPr>
          <a:lstStyle/>
          <a:p>
            <a:pPr marL="0" indent="0" algn="just">
              <a:buNone/>
            </a:pPr>
            <a:r>
              <a:rPr lang="cs-CZ" dirty="0">
                <a:latin typeface="Times New Roman" panose="02020603050405020304" pitchFamily="18" charset="0"/>
                <a:cs typeface="Times New Roman" panose="02020603050405020304" pitchFamily="18" charset="0"/>
              </a:rPr>
              <a:t>„Opakování a rozpomínání je stejný pohyb, jenže v opačném směru, neboť co se rozpomíná, bylo, opakuje se dozadu; vlastní opakování oproti tomu rozpomíná dopředu.“ S. Kierkegaard, </a:t>
            </a:r>
            <a:r>
              <a:rPr lang="cs-CZ" i="1" dirty="0">
                <a:latin typeface="Times New Roman" panose="02020603050405020304" pitchFamily="18" charset="0"/>
                <a:cs typeface="Times New Roman" panose="02020603050405020304" pitchFamily="18" charset="0"/>
              </a:rPr>
              <a:t>Opakování</a:t>
            </a:r>
            <a:r>
              <a:rPr lang="cs-CZ" dirty="0">
                <a:latin typeface="Times New Roman" panose="02020603050405020304" pitchFamily="18" charset="0"/>
                <a:cs typeface="Times New Roman" panose="02020603050405020304" pitchFamily="18" charset="0"/>
              </a:rPr>
              <a:t>, 2006, str. 10.</a:t>
            </a:r>
          </a:p>
          <a:p>
            <a:pPr marL="0" indent="0" algn="just">
              <a:buNone/>
            </a:pPr>
            <a:r>
              <a:rPr lang="cs-CZ" dirty="0">
                <a:latin typeface="Times New Roman" panose="02020603050405020304" pitchFamily="18" charset="0"/>
                <a:cs typeface="Times New Roman" panose="02020603050405020304" pitchFamily="18" charset="0"/>
              </a:rPr>
              <a:t>Jaký pohyb? Pohyb Já.</a:t>
            </a:r>
          </a:p>
          <a:p>
            <a:pPr marL="0" indent="0" algn="just">
              <a:buNone/>
            </a:pPr>
            <a:r>
              <a:rPr lang="cs-CZ" dirty="0">
                <a:latin typeface="Times New Roman" panose="02020603050405020304" pitchFamily="18" charset="0"/>
                <a:cs typeface="Times New Roman" panose="02020603050405020304" pitchFamily="18" charset="0"/>
              </a:rPr>
              <a:t>Základní schéma dosavadních pohybů:</a:t>
            </a:r>
          </a:p>
          <a:p>
            <a:pPr marL="0" indent="0">
              <a:buNone/>
            </a:pPr>
            <a:r>
              <a:rPr lang="cs-CZ" dirty="0">
                <a:latin typeface="Times New Roman" panose="02020603050405020304" pitchFamily="18" charset="0"/>
                <a:cs typeface="Times New Roman" panose="02020603050405020304" pitchFamily="18" charset="0"/>
              </a:rPr>
              <a:t>Antické a středověké pojetí Já stojí na předpokladu nadindividuálního určení, které člověka předchází. </a:t>
            </a:r>
          </a:p>
          <a:p>
            <a:pPr marL="0" indent="0">
              <a:buNone/>
            </a:pPr>
            <a:r>
              <a:rPr lang="cs-CZ" dirty="0">
                <a:latin typeface="Times New Roman" panose="02020603050405020304" pitchFamily="18" charset="0"/>
                <a:cs typeface="Times New Roman" panose="02020603050405020304" pitchFamily="18" charset="0"/>
              </a:rPr>
              <a:t>Renesance – člověk je individualitou vyvíjející se ze svého nitra, toto nitro je původní určení subjektivity, opakuje se něco, co bylo předem dáno, ale je to nitro, nic nadindividuálního.</a:t>
            </a:r>
          </a:p>
          <a:p>
            <a:pPr marL="0" indent="0">
              <a:buNone/>
            </a:pPr>
            <a:r>
              <a:rPr lang="cs-CZ" dirty="0">
                <a:latin typeface="Times New Roman" panose="02020603050405020304" pitchFamily="18" charset="0"/>
                <a:cs typeface="Times New Roman" panose="02020603050405020304" pitchFamily="18" charset="0"/>
              </a:rPr>
              <a:t>Nihilismus narušuje vztah transcendence a imanence, nitra a vnějšku.</a:t>
            </a:r>
          </a:p>
          <a:p>
            <a:pPr marL="0" indent="0">
              <a:buNone/>
            </a:pPr>
            <a:r>
              <a:rPr lang="cs-CZ" dirty="0">
                <a:latin typeface="Times New Roman" panose="02020603050405020304" pitchFamily="18" charset="0"/>
                <a:cs typeface="Times New Roman" panose="02020603050405020304" pitchFamily="18" charset="0"/>
              </a:rPr>
              <a:t>Nastupuje nový model: Nietzsche: </a:t>
            </a:r>
            <a:r>
              <a:rPr lang="cs-CZ" dirty="0" err="1">
                <a:latin typeface="Times New Roman" panose="02020603050405020304" pitchFamily="18" charset="0"/>
                <a:cs typeface="Times New Roman" panose="02020603050405020304" pitchFamily="18" charset="0"/>
              </a:rPr>
              <a:t>Wie</a:t>
            </a:r>
            <a:r>
              <a:rPr lang="cs-CZ" dirty="0">
                <a:latin typeface="Times New Roman" panose="02020603050405020304" pitchFamily="18" charset="0"/>
                <a:cs typeface="Times New Roman" panose="02020603050405020304" pitchFamily="18" charset="0"/>
              </a:rPr>
              <a:t> man </a:t>
            </a:r>
            <a:r>
              <a:rPr lang="cs-CZ" dirty="0" err="1">
                <a:latin typeface="Times New Roman" panose="02020603050405020304" pitchFamily="18" charset="0"/>
                <a:cs typeface="Times New Roman" panose="02020603050405020304" pitchFamily="18" charset="0"/>
              </a:rPr>
              <a:t>wird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was</a:t>
            </a:r>
            <a:r>
              <a:rPr lang="cs-CZ" dirty="0">
                <a:latin typeface="Times New Roman" panose="02020603050405020304" pitchFamily="18" charset="0"/>
                <a:cs typeface="Times New Roman" panose="02020603050405020304" pitchFamily="18" charset="0"/>
              </a:rPr>
              <a:t> man </a:t>
            </a:r>
            <a:r>
              <a:rPr lang="cs-CZ" dirty="0" err="1">
                <a:latin typeface="Times New Roman" panose="02020603050405020304" pitchFamily="18" charset="0"/>
                <a:cs typeface="Times New Roman" panose="02020603050405020304" pitchFamily="18" charset="0"/>
              </a:rPr>
              <a:t>ist</a:t>
            </a:r>
            <a:r>
              <a:rPr lang="cs-CZ" dirty="0">
                <a:latin typeface="Times New Roman" panose="02020603050405020304" pitchFamily="18" charset="0"/>
                <a:cs typeface="Times New Roman" panose="02020603050405020304" pitchFamily="18" charset="0"/>
              </a:rPr>
              <a:t>? Jak se stát tím, kým jsem? </a:t>
            </a:r>
            <a:r>
              <a:rPr lang="cs-CZ" b="1" dirty="0">
                <a:latin typeface="Times New Roman" panose="02020603050405020304" pitchFamily="18" charset="0"/>
                <a:cs typeface="Times New Roman" panose="02020603050405020304" pitchFamily="18" charset="0"/>
              </a:rPr>
              <a:t>Nic nového není přidáno, ale to původní je učiněno novým</a:t>
            </a:r>
            <a:r>
              <a:rPr lang="cs-CZ" dirty="0">
                <a:latin typeface="Times New Roman" panose="02020603050405020304" pitchFamily="18" charset="0"/>
                <a:cs typeface="Times New Roman" panose="02020603050405020304" pitchFamily="18" charset="0"/>
              </a:rPr>
              <a:t>.</a:t>
            </a:r>
          </a:p>
          <a:p>
            <a:pPr marL="0" indent="0" algn="ctr">
              <a:buNone/>
            </a:pPr>
            <a:r>
              <a:rPr lang="cs-CZ" dirty="0">
                <a:latin typeface="Times New Roman" panose="02020603050405020304" pitchFamily="18" charset="0"/>
                <a:cs typeface="Times New Roman" panose="02020603050405020304" pitchFamily="18" charset="0"/>
              </a:rPr>
              <a:t>Co je staré, pominulo, hle, je tu nové! 2Kor. 5, 17</a:t>
            </a:r>
          </a:p>
          <a:p>
            <a:pPr marL="0" indent="0">
              <a:buNone/>
            </a:pPr>
            <a:endParaRPr lang="cs-CZ" dirty="0">
              <a:latin typeface="Times New Roman" panose="02020603050405020304" pitchFamily="18" charset="0"/>
              <a:cs typeface="Times New Roman" panose="02020603050405020304" pitchFamily="18" charset="0"/>
            </a:endParaRP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753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20243A-6C57-374C-A5F0-CC6873FDCA47}"/>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Dějová linka</a:t>
            </a:r>
          </a:p>
        </p:txBody>
      </p:sp>
      <p:sp>
        <p:nvSpPr>
          <p:cNvPr id="3" name="Zástupný obsah 2">
            <a:extLst>
              <a:ext uri="{FF2B5EF4-FFF2-40B4-BE49-F238E27FC236}">
                <a16:creationId xmlns:a16="http://schemas.microsoft.com/office/drawing/2014/main" id="{FC68A2C0-3905-5043-96FC-4D072A1F680A}"/>
              </a:ext>
            </a:extLst>
          </p:cNvPr>
          <p:cNvSpPr>
            <a:spLocks noGrp="1"/>
          </p:cNvSpPr>
          <p:nvPr>
            <p:ph idx="1"/>
          </p:nvPr>
        </p:nvSpPr>
        <p:spPr/>
        <p:txBody>
          <a:bodyPr>
            <a:normAutofit/>
          </a:bodyPr>
          <a:lstStyle/>
          <a:p>
            <a:pPr marL="0" indent="0" algn="just">
              <a:buNone/>
            </a:pPr>
            <a:r>
              <a:rPr lang="cs-CZ" dirty="0">
                <a:latin typeface="Times New Roman" panose="02020603050405020304" pitchFamily="18" charset="0"/>
                <a:cs typeface="Times New Roman" panose="02020603050405020304" pitchFamily="18" charset="0"/>
              </a:rPr>
              <a:t>Vypravěč Constantin </a:t>
            </a:r>
            <a:r>
              <a:rPr lang="cs-CZ" dirty="0" err="1">
                <a:latin typeface="Times New Roman" panose="02020603050405020304" pitchFamily="18" charset="0"/>
                <a:cs typeface="Times New Roman" panose="02020603050405020304" pitchFamily="18" charset="0"/>
              </a:rPr>
              <a:t>Constantius</a:t>
            </a:r>
            <a:r>
              <a:rPr lang="cs-CZ" dirty="0">
                <a:latin typeface="Times New Roman" panose="02020603050405020304" pitchFamily="18" charset="0"/>
                <a:cs typeface="Times New Roman" panose="02020603050405020304" pitchFamily="18" charset="0"/>
              </a:rPr>
              <a:t> podává příběh mladíka, který se zamiluje do dívky, je šťastný, ale něco vázne, o čemž svědčí tato báseň, kterou si recituje:</a:t>
            </a:r>
          </a:p>
          <a:p>
            <a:pPr marL="0" indent="0" algn="just">
              <a:buNone/>
            </a:pPr>
            <a:endParaRPr lang="cs-CZ" dirty="0">
              <a:latin typeface="Times New Roman" panose="02020603050405020304" pitchFamily="18" charset="0"/>
              <a:cs typeface="Times New Roman" panose="02020603050405020304" pitchFamily="18" charset="0"/>
            </a:endParaRPr>
          </a:p>
          <a:p>
            <a:pPr marL="0" indent="0" algn="just">
              <a:spcBef>
                <a:spcPts val="0"/>
              </a:spcBef>
              <a:buNone/>
            </a:pPr>
            <a:r>
              <a:rPr lang="cs-CZ" i="1" dirty="0">
                <a:latin typeface="Times New Roman" panose="02020603050405020304" pitchFamily="18" charset="0"/>
                <a:cs typeface="Times New Roman" panose="02020603050405020304" pitchFamily="18" charset="0"/>
              </a:rPr>
              <a:t>Když přichází sen z jara mého mládí</a:t>
            </a:r>
          </a:p>
          <a:p>
            <a:pPr marL="0" indent="0" algn="just">
              <a:spcBef>
                <a:spcPts val="0"/>
              </a:spcBef>
              <a:buNone/>
            </a:pPr>
            <a:r>
              <a:rPr lang="cs-CZ" i="1" dirty="0">
                <a:latin typeface="Times New Roman" panose="02020603050405020304" pitchFamily="18" charset="0"/>
                <a:cs typeface="Times New Roman" panose="02020603050405020304" pitchFamily="18" charset="0"/>
              </a:rPr>
              <a:t>K mé lenošce,</a:t>
            </a:r>
          </a:p>
          <a:p>
            <a:pPr marL="0" indent="0" algn="just">
              <a:spcBef>
                <a:spcPts val="0"/>
              </a:spcBef>
              <a:buNone/>
            </a:pPr>
            <a:r>
              <a:rPr lang="cs-CZ" i="1" dirty="0">
                <a:latin typeface="Times New Roman" panose="02020603050405020304" pitchFamily="18" charset="0"/>
                <a:cs typeface="Times New Roman" panose="02020603050405020304" pitchFamily="18" charset="0"/>
              </a:rPr>
              <a:t>Po Tobě mě přemáhá niterná touha,</a:t>
            </a:r>
          </a:p>
          <a:p>
            <a:pPr marL="0" indent="0" algn="just">
              <a:spcBef>
                <a:spcPts val="0"/>
              </a:spcBef>
              <a:buNone/>
            </a:pPr>
            <a:r>
              <a:rPr lang="cs-CZ" i="1" dirty="0">
                <a:latin typeface="Times New Roman" panose="02020603050405020304" pitchFamily="18" charset="0"/>
                <a:cs typeface="Times New Roman" panose="02020603050405020304" pitchFamily="18" charset="0"/>
              </a:rPr>
              <a:t>Žen ty slunce! </a:t>
            </a:r>
          </a:p>
          <a:p>
            <a:pPr marL="0" indent="0" algn="just">
              <a:spcBef>
                <a:spcPts val="0"/>
              </a:spcBef>
              <a:buNone/>
            </a:pPr>
            <a:r>
              <a:rPr lang="cs-CZ" dirty="0">
                <a:latin typeface="Times New Roman" panose="02020603050405020304" pitchFamily="18" charset="0"/>
                <a:cs typeface="Times New Roman" panose="02020603050405020304" pitchFamily="18" charset="0"/>
              </a:rPr>
              <a:t>Báseň </a:t>
            </a:r>
            <a:r>
              <a:rPr lang="cs-CZ" i="1" dirty="0">
                <a:latin typeface="Times New Roman" panose="02020603050405020304" pitchFamily="18" charset="0"/>
                <a:cs typeface="Times New Roman" panose="02020603050405020304" pitchFamily="18" charset="0"/>
              </a:rPr>
              <a:t>Starý milenec </a:t>
            </a:r>
            <a:r>
              <a:rPr lang="cs-CZ" dirty="0">
                <a:latin typeface="Times New Roman" panose="02020603050405020304" pitchFamily="18" charset="0"/>
                <a:cs typeface="Times New Roman" panose="02020603050405020304" pitchFamily="18" charset="0"/>
              </a:rPr>
              <a:t>od</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Poula Martina </a:t>
            </a:r>
            <a:r>
              <a:rPr lang="cs-CZ" dirty="0" err="1">
                <a:latin typeface="Times New Roman" panose="02020603050405020304" pitchFamily="18" charset="0"/>
                <a:cs typeface="Times New Roman" panose="02020603050405020304" pitchFamily="18" charset="0"/>
              </a:rPr>
              <a:t>Møllera</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110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2BE4B0-4FD3-934D-A1C4-E8BC6E739D2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02B764A-923A-0D47-83D4-6B87864C31D2}"/>
              </a:ext>
            </a:extLst>
          </p:cNvPr>
          <p:cNvSpPr>
            <a:spLocks noGrp="1"/>
          </p:cNvSpPr>
          <p:nvPr>
            <p:ph idx="1"/>
          </p:nvPr>
        </p:nvSpPr>
        <p:spPr/>
        <p:txBody>
          <a:bodyPr/>
          <a:lstStyle/>
          <a:p>
            <a:pPr marL="0" indent="0" algn="just">
              <a:spcBef>
                <a:spcPts val="0"/>
              </a:spcBef>
              <a:buNone/>
            </a:pPr>
            <a:endParaRPr lang="cs-CZ" dirty="0">
              <a:latin typeface="Times New Roman" panose="02020603050405020304" pitchFamily="18" charset="0"/>
              <a:cs typeface="Times New Roman" panose="02020603050405020304" pitchFamily="18" charset="0"/>
            </a:endParaRPr>
          </a:p>
          <a:p>
            <a:pPr marL="0" indent="0" algn="just">
              <a:spcBef>
                <a:spcPts val="0"/>
              </a:spcBef>
              <a:buNone/>
            </a:pPr>
            <a:r>
              <a:rPr lang="cs-CZ" dirty="0">
                <a:latin typeface="Times New Roman" panose="02020603050405020304" pitchFamily="18" charset="0"/>
                <a:cs typeface="Times New Roman" panose="02020603050405020304" pitchFamily="18" charset="0"/>
              </a:rPr>
              <a:t>Mladík od začátku na svou lásku vzpomíná. „on sám stál na konci místo na začátku“. </a:t>
            </a:r>
          </a:p>
          <a:p>
            <a:pPr marL="0" indent="0" algn="just">
              <a:spcBef>
                <a:spcPts val="0"/>
              </a:spcBef>
              <a:buNone/>
            </a:pPr>
            <a:r>
              <a:rPr lang="cs-CZ" dirty="0">
                <a:latin typeface="Times New Roman" panose="02020603050405020304" pitchFamily="18" charset="0"/>
                <a:cs typeface="Times New Roman" panose="02020603050405020304" pitchFamily="18" charset="0"/>
              </a:rPr>
              <a:t>Láska zažehla schopnost být básníkem, básnickou produktivitu, ale ne pozornost vůči ženě. „Učinila z něj básníka.“ </a:t>
            </a:r>
          </a:p>
          <a:p>
            <a:pPr marL="0" indent="0" algn="just">
              <a:spcBef>
                <a:spcPts val="0"/>
              </a:spcBef>
              <a:buNone/>
            </a:pPr>
            <a:r>
              <a:rPr lang="cs-CZ" dirty="0">
                <a:latin typeface="Times New Roman" panose="02020603050405020304" pitchFamily="18" charset="0"/>
                <a:cs typeface="Times New Roman" panose="02020603050405020304" pitchFamily="18" charset="0"/>
              </a:rPr>
              <a:t>A to je její konec.</a:t>
            </a:r>
          </a:p>
          <a:p>
            <a:pPr marL="0" indent="0" algn="just">
              <a:spcBef>
                <a:spcPts val="0"/>
              </a:spcBef>
              <a:buNone/>
            </a:pPr>
            <a:r>
              <a:rPr lang="cs-CZ" dirty="0">
                <a:latin typeface="Times New Roman" panose="02020603050405020304" pitchFamily="18" charset="0"/>
                <a:cs typeface="Times New Roman" panose="02020603050405020304" pitchFamily="18" charset="0"/>
              </a:rPr>
              <a:t>Mladík totiž není schopen vztahu. Proč? </a:t>
            </a:r>
          </a:p>
          <a:p>
            <a:pPr marL="0" indent="0" algn="just">
              <a:spcBef>
                <a:spcPts val="0"/>
              </a:spcBef>
              <a:buNone/>
            </a:pPr>
            <a:r>
              <a:rPr lang="cs-CZ" dirty="0">
                <a:latin typeface="Times New Roman" panose="02020603050405020304" pitchFamily="18" charset="0"/>
                <a:cs typeface="Times New Roman" panose="02020603050405020304" pitchFamily="18" charset="0"/>
              </a:rPr>
              <a:t>Podle </a:t>
            </a:r>
            <a:r>
              <a:rPr lang="cs-CZ" dirty="0" err="1">
                <a:latin typeface="Times New Roman" panose="02020603050405020304" pitchFamily="18" charset="0"/>
                <a:cs typeface="Times New Roman" panose="02020603050405020304" pitchFamily="18" charset="0"/>
              </a:rPr>
              <a:t>Constantia</a:t>
            </a:r>
            <a:r>
              <a:rPr lang="cs-CZ" dirty="0">
                <a:latin typeface="Times New Roman" panose="02020603050405020304" pitchFamily="18" charset="0"/>
                <a:cs typeface="Times New Roman" panose="02020603050405020304" pitchFamily="18" charset="0"/>
              </a:rPr>
              <a:t> proto, že není schopen opakování, jen rozpomínání. </a:t>
            </a:r>
            <a:r>
              <a:rPr lang="cs-CZ" dirty="0" err="1">
                <a:latin typeface="Times New Roman" panose="02020603050405020304" pitchFamily="18" charset="0"/>
                <a:cs typeface="Times New Roman" panose="02020603050405020304" pitchFamily="18" charset="0"/>
              </a:rPr>
              <a:t>Constantius</a:t>
            </a:r>
            <a:r>
              <a:rPr lang="cs-CZ" dirty="0">
                <a:latin typeface="Times New Roman" panose="02020603050405020304" pitchFamily="18" charset="0"/>
                <a:cs typeface="Times New Roman" panose="02020603050405020304" pitchFamily="18" charset="0"/>
              </a:rPr>
              <a:t> doporučuje opatřit si alespoň na oko milenku. Na základě odhalení by jej pak sama snoubenka zavrhla.</a:t>
            </a:r>
          </a:p>
          <a:p>
            <a:pPr marL="0" indent="0">
              <a:buNone/>
            </a:pPr>
            <a:endParaRPr lang="cs-CZ" dirty="0"/>
          </a:p>
        </p:txBody>
      </p:sp>
    </p:spTree>
    <p:extLst>
      <p:ext uri="{BB962C8B-B14F-4D97-AF65-F5344CB8AC3E}">
        <p14:creationId xmlns:p14="http://schemas.microsoft.com/office/powerpoint/2010/main" val="696607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6B14EA-023D-7048-A69E-8B874DE2A974}"/>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První pokusy o opakování</a:t>
            </a:r>
          </a:p>
        </p:txBody>
      </p:sp>
      <p:sp>
        <p:nvSpPr>
          <p:cNvPr id="3" name="Zástupný obsah 2">
            <a:extLst>
              <a:ext uri="{FF2B5EF4-FFF2-40B4-BE49-F238E27FC236}">
                <a16:creationId xmlns:a16="http://schemas.microsoft.com/office/drawing/2014/main" id="{06A079D0-BA74-3146-A2A2-85DA9B5FCE30}"/>
              </a:ext>
            </a:extLst>
          </p:cNvPr>
          <p:cNvSpPr>
            <a:spLocks noGrp="1"/>
          </p:cNvSpPr>
          <p:nvPr>
            <p:ph idx="1"/>
          </p:nvPr>
        </p:nvSpPr>
        <p:spPr/>
        <p:txBody>
          <a:bodyPr/>
          <a:lstStyle/>
          <a:p>
            <a:pPr marL="514350" indent="-514350">
              <a:buAutoNum type="arabicPeriod"/>
            </a:pPr>
            <a:r>
              <a:rPr lang="cs-CZ" dirty="0">
                <a:latin typeface="Times New Roman" panose="02020603050405020304" pitchFamily="18" charset="0"/>
                <a:cs typeface="Times New Roman" panose="02020603050405020304" pitchFamily="18" charset="0"/>
              </a:rPr>
              <a:t>„Obsahové.“ Např. znovu jet do Berlína. = Typ Berlín</a:t>
            </a:r>
          </a:p>
          <a:p>
            <a:pPr marL="514350" indent="-514350">
              <a:buAutoNum type="arabicPeriod"/>
            </a:pPr>
            <a:r>
              <a:rPr lang="cs-CZ" dirty="0">
                <a:latin typeface="Times New Roman" panose="02020603050405020304" pitchFamily="18" charset="0"/>
                <a:cs typeface="Times New Roman" panose="02020603050405020304" pitchFamily="18" charset="0"/>
              </a:rPr>
              <a:t>Rozpomínání (ano, i to je jeden typ opakování, ale „retrospektivní“ opakování). = Typ Platón </a:t>
            </a:r>
          </a:p>
          <a:p>
            <a:pPr marL="514350" indent="-514350">
              <a:buAutoNum type="arabicPeriod"/>
            </a:pPr>
            <a:r>
              <a:rPr lang="cs-CZ" dirty="0">
                <a:latin typeface="Times New Roman" panose="02020603050405020304" pitchFamily="18" charset="0"/>
                <a:cs typeface="Times New Roman" panose="02020603050405020304" pitchFamily="18" charset="0"/>
              </a:rPr>
              <a:t>Do určité míry je to poetická reprodukce – to je reprodukce, která promění nakonec jeho života (byť se nejedná o dokonalé opakování). – Typ básník</a:t>
            </a:r>
          </a:p>
          <a:p>
            <a:pPr marL="514350" indent="-514350">
              <a:buAutoNum type="arabicPeriod"/>
            </a:pPr>
            <a:r>
              <a:rPr lang="cs-CZ" dirty="0">
                <a:latin typeface="Times New Roman" panose="02020603050405020304" pitchFamily="18" charset="0"/>
                <a:cs typeface="Times New Roman" panose="02020603050405020304" pitchFamily="18" charset="0"/>
              </a:rPr>
              <a:t>Nejvyšší typ opakování – náboženské opakování = Typ </a:t>
            </a:r>
            <a:r>
              <a:rPr lang="cs-CZ" dirty="0" err="1">
                <a:latin typeface="Times New Roman" panose="02020603050405020304" pitchFamily="18" charset="0"/>
                <a:cs typeface="Times New Roman" panose="02020603050405020304" pitchFamily="18" charset="0"/>
              </a:rPr>
              <a:t>Jób</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889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3597</TotalTime>
  <Words>1541</Words>
  <Application>Microsoft Macintosh PowerPoint</Application>
  <PresentationFormat>Širokoúhlá obrazovka</PresentationFormat>
  <Paragraphs>64</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Times New Roman</vt:lpstr>
      <vt:lpstr>Motiv Office</vt:lpstr>
      <vt:lpstr>Constantin Constantius: Opakování, I. část</vt:lpstr>
      <vt:lpstr>Gentagelse</vt:lpstr>
      <vt:lpstr>Pokus v oblasti experimentující psychologie</vt:lpstr>
      <vt:lpstr>Proč experimentující psychologie? </vt:lpstr>
      <vt:lpstr>Nové – „moderní“ – Já?</vt:lpstr>
      <vt:lpstr>Hlavní teze</vt:lpstr>
      <vt:lpstr>Dějová linka</vt:lpstr>
      <vt:lpstr>Prezentace aplikace PowerPoint</vt:lpstr>
      <vt:lpstr>První pokusy o opakování</vt:lpstr>
      <vt:lpstr>Neuskutečnitelnost vybraných typů opakování</vt:lpstr>
      <vt:lpstr>Co dosud víme o opakování?</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Kierkegaardovo Opakování</dc:title>
  <dc:creator>Matějčková, Tereza</dc:creator>
  <cp:lastModifiedBy>Matějčková, Tereza</cp:lastModifiedBy>
  <cp:revision>26</cp:revision>
  <dcterms:created xsi:type="dcterms:W3CDTF">2021-02-23T20:29:50Z</dcterms:created>
  <dcterms:modified xsi:type="dcterms:W3CDTF">2021-02-27T13:19:39Z</dcterms:modified>
</cp:coreProperties>
</file>