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47EBA-CFA0-4900-AFDC-1BB6F4CB0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40D987-0618-4FDD-9330-5133C91DC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B19D3E-5F28-4BBF-BEC4-AA0CAA03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03993-B005-4A45-AEEE-7AD4923B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D78455-D63A-4B07-8931-0623A723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4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5C517-5823-4D82-BE72-5FD92871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54011C-C1BC-4002-BAF3-A941285F8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4B8BFD-5D14-49D3-8E7B-47E1827F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CD72E-2124-49E4-A91C-73DCA4C0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AFC4A-98B1-4EC8-B3BB-A0C195D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EF7416-3697-43E3-AC17-665E60F43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7D8D1E-9046-4A51-B242-4503134E0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2EC081-2882-4029-A447-1930207B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07FDE6-408B-4B0A-9E4B-C487B4D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D14460-0592-4D31-817F-BBD608ED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74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F5D56-EC9B-4367-AA7A-B83DC632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62126-29E2-4A52-A64C-BBA01F84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5220DD-9004-4450-AD70-EFE9EB22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86E5D-1538-43BE-85D7-E6998055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519A0-CE63-4BFE-8A36-42F25D7E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1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2B545-3831-4A52-8CF1-4724EBAE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F57232-D6B7-4CEC-8391-86BD85BEF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850663-81BA-41CB-B56B-55ACB045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B86AA4-F75A-4DEE-8EE3-AC5D6979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50801-A929-42A6-A836-78B20BA4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7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F90BA-E8E6-4057-A862-DE8355AF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49D43-B550-47BB-82F2-CBF55B6D2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873642-7E87-4E4B-87D6-45656D1D3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EC4255-3BC3-481C-AB19-01F57701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B5AD7A-CF35-40BF-8829-0CAD821E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CE202C-609F-49CA-8F9D-BA4DF955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9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4CCE0-1485-4014-9914-AF67B042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E08AC9-A224-46D2-BDC4-762197CD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18F6E3-883F-40C5-A52D-D702D4258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4F2A32-B37A-4AD0-909E-4992A9F23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B7DED5-0029-444F-AE42-4255029C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61D8E-2422-43C7-A98D-9F601C7C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0DE342-D752-4DC0-8E5B-00F87B06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6AB30D-76CC-4C35-898D-852F79B7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18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270F-52BF-451C-AEFA-918A4679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A1F15E-F950-4E84-8FE3-9C76ED62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F90C14-EAB7-4669-BBBB-364950D4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40E8A0-ED60-431B-8CA9-F76339B0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1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621AB0-6A33-44E5-B12E-10CFA3B5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9F1782-AD1F-4823-B6EA-D10704A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1F39B2-7C0D-456D-A931-D58964ED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1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CDA3E-3DF2-4ACF-ACCF-A25D8EA8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74A7B-244E-4213-B7B3-705E6730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A125D-432F-4A30-96F1-A833CF947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794AA0-7CA9-4130-904A-5CED4350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AAD07-1C0E-427D-8403-EA009583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8B1E4-69DF-4786-8D80-9F9C44BE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5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0DF6D-9219-4259-AE00-A9C0A078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56936E-45F5-45AC-ADA6-E22D4517E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300C50-25A7-4984-85CA-CA9982CCE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2BA294-9BA4-4AEC-B1E6-9C3AF031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A1DF96-6069-4296-8CEE-7906274F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09DF5B-FCE2-4C40-AFED-7D9E3515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5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27A147-C811-46BE-96F2-789D7698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59EEE6-34DF-490F-A663-FF20AB7F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8A911-03F4-4C23-B5E0-C26C23C2E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8CE-EA88-4C2A-BFFD-AF7461FD9550}" type="datetimeFigureOut">
              <a:rPr lang="cs-CZ" smtClean="0"/>
              <a:t>13.01.2021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F3AB6-DBB5-4D2C-92F1-77EE008BF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A21A7-C5D4-4048-B7FF-13298DC0D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AB63-79CD-47DC-800A-7EF04C6B7AE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83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F4F058-BCD3-406D-827A-A024B1A7B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ru-RU" sz="4400">
                <a:solidFill>
                  <a:srgbClr val="000000"/>
                </a:solidFill>
              </a:rPr>
              <a:t>Чехов и Чехия</a:t>
            </a:r>
            <a:endParaRPr lang="cs-CZ" sz="4400" dirty="0">
              <a:solidFill>
                <a:srgbClr val="0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D80F7D-3A49-4EC2-A05A-3494A6F95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1800" dirty="0">
                <a:solidFill>
                  <a:srgbClr val="000000"/>
                </a:solidFill>
              </a:rPr>
              <a:t>		Monika Svobodová B(</a:t>
            </a:r>
            <a:r>
              <a:rPr lang="ru-RU" sz="1800" dirty="0">
                <a:solidFill>
                  <a:srgbClr val="000000"/>
                </a:solidFill>
              </a:rPr>
              <a:t>Čj-Rj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Anton Pavlovič Čechov - Wikiwand">
            <a:extLst>
              <a:ext uri="{FF2B5EF4-FFF2-40B4-BE49-F238E27FC236}">
                <a16:creationId xmlns:a16="http://schemas.microsoft.com/office/drawing/2014/main" id="{7476CD3B-45D6-4A4C-A708-F2D5E42AA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2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E2C57-A63A-4216-81BC-2CC776C0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Медведь (1888)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F9FE5-4E21-43D8-8DC2-DCB84A7C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Переводы:</a:t>
            </a:r>
          </a:p>
          <a:p>
            <a:pPr lvl="1"/>
            <a:r>
              <a:rPr lang="ru-RU" dirty="0"/>
              <a:t>1946</a:t>
            </a:r>
          </a:p>
          <a:p>
            <a:pPr marL="457200" lvl="1" indent="0">
              <a:buNone/>
            </a:pPr>
            <a:r>
              <a:rPr lang="cs-CZ" dirty="0"/>
              <a:t>František Jokl</a:t>
            </a:r>
            <a:endParaRPr lang="ru-RU" dirty="0"/>
          </a:p>
          <a:p>
            <a:pPr lvl="1"/>
            <a:r>
              <a:rPr lang="ru-RU" dirty="0"/>
              <a:t>195</a:t>
            </a:r>
            <a:r>
              <a:rPr lang="cs-CZ" dirty="0"/>
              <a:t>9</a:t>
            </a:r>
          </a:p>
          <a:p>
            <a:pPr marL="457200" lvl="1" indent="0">
              <a:buNone/>
            </a:pPr>
            <a:r>
              <a:rPr lang="cs-CZ" dirty="0"/>
              <a:t>František Vrba</a:t>
            </a:r>
          </a:p>
          <a:p>
            <a:r>
              <a:rPr lang="ru-RU" dirty="0"/>
              <a:t>Фильм (1961)</a:t>
            </a:r>
            <a:endParaRPr lang="cs-CZ" dirty="0"/>
          </a:p>
          <a:p>
            <a:pPr lvl="1"/>
            <a:r>
              <a:rPr lang="cs-CZ" sz="1200" dirty="0"/>
              <a:t>https://youtu.be/XVUxH0H5WOY</a:t>
            </a:r>
          </a:p>
          <a:p>
            <a:pPr lvl="1"/>
            <a:r>
              <a:rPr lang="ru-RU" dirty="0"/>
              <a:t>Короткий фильм, по сценарии Чехова</a:t>
            </a:r>
          </a:p>
          <a:p>
            <a:pPr lvl="1"/>
            <a:r>
              <a:rPr lang="ru-RU" dirty="0"/>
              <a:t>Режиссёр </a:t>
            </a:r>
            <a:r>
              <a:rPr lang="cs-CZ" dirty="0"/>
              <a:t>Martin Frič</a:t>
            </a:r>
          </a:p>
          <a:p>
            <a:pPr lvl="1"/>
            <a:r>
              <a:rPr lang="ru-RU" dirty="0"/>
              <a:t>Герои: </a:t>
            </a:r>
            <a:r>
              <a:rPr lang="cs-CZ" dirty="0"/>
              <a:t>Jan Werich, Stella Zázvorková,</a:t>
            </a:r>
            <a:br>
              <a:rPr lang="cs-CZ" dirty="0"/>
            </a:br>
            <a:r>
              <a:rPr lang="cs-CZ" dirty="0"/>
              <a:t>		Bohuš Záhorský 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170" name="Picture 2" descr="Чехов Антон - Медведь. Неудача » Аудиокниги, скачать торрент, слушать  онлайн бесплатно, без регистрации">
            <a:extLst>
              <a:ext uri="{FF2B5EF4-FFF2-40B4-BE49-F238E27FC236}">
                <a16:creationId xmlns:a16="http://schemas.microsoft.com/office/drawing/2014/main" id="{D995BE76-3C2F-40F0-8E28-AA93227F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02" y="144048"/>
            <a:ext cx="2445798" cy="34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C8C754-AD80-42B1-9F30-293BF4C6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84" y="3638045"/>
            <a:ext cx="4512816" cy="32199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401CC8-AF09-4253-98D6-E4DB47F0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67" y="824933"/>
            <a:ext cx="2000435" cy="28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6D6B8-3C8B-4EA6-8F33-AE4DC6F4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D2332-23F1-4E3D-8A55-758458EA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https://www.databaze-prekladu.cz/preklad/</a:t>
            </a:r>
          </a:p>
          <a:p>
            <a:r>
              <a:rPr lang="cs-CZ" dirty="0"/>
              <a:t>https://cs.wikipedia.org/wiki/Anton_Pavlovi%C4%8D_%C4%8Cechov</a:t>
            </a:r>
          </a:p>
          <a:p>
            <a:r>
              <a:rPr lang="cs-CZ" dirty="0"/>
              <a:t>https://ru.wikipedia.org/wiki/%D0%A7%D0%B5%D1%85%D0%BE%D0%B2,_%D0%90%D0%BD%D1%82%D0%BE%D0%BD_%D0%9F%D0%B0%D0%B2%D0%BB%D0%BE%D0%B2%D0%B8%D1%87</a:t>
            </a:r>
          </a:p>
          <a:p>
            <a:r>
              <a:rPr lang="cs-CZ" dirty="0"/>
              <a:t>SOVÁKOVÁ, Jana a Vladimir FILIPOV. Přehled ruské literatury: od Slova o pluku Igorově k postmodernismu. Plzeň: Fraus, 1999. ISBN 80-723-8012-5.</a:t>
            </a:r>
          </a:p>
          <a:p>
            <a:r>
              <a:rPr lang="cs-CZ" dirty="0"/>
              <a:t>http://archiv.narodni-divadlo.cz/</a:t>
            </a:r>
          </a:p>
        </p:txBody>
      </p:sp>
    </p:spTree>
    <p:extLst>
      <p:ext uri="{BB962C8B-B14F-4D97-AF65-F5344CB8AC3E}">
        <p14:creationId xmlns:p14="http://schemas.microsoft.com/office/powerpoint/2010/main" val="120786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DD56D-C066-4545-AB18-A5CF6A87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авторе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A4EA2-FD52-4E83-8EE2-41F51ADC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Чехов вошёл в русскую литературу в 80-ые годы.</a:t>
            </a:r>
          </a:p>
          <a:p>
            <a:r>
              <a:rPr lang="ru-RU" dirty="0"/>
              <a:t>Он завершает литературу критического реализма, его творчество вписывается тоже в литературный контекст серебряного века	 (90-ые годы и первые десятилетия 20-го века).</a:t>
            </a:r>
          </a:p>
          <a:p>
            <a:endParaRPr lang="ru-RU" dirty="0"/>
          </a:p>
          <a:p>
            <a:r>
              <a:rPr lang="ru-RU" dirty="0"/>
              <a:t>Во своём прозаическом и драматическом творчестве постиг трагизм банальной повседневности. </a:t>
            </a:r>
          </a:p>
          <a:p>
            <a:r>
              <a:rPr lang="ru-RU" dirty="0"/>
              <a:t>Он писал под псевдонимами, напр. Антоша Чехонте.</a:t>
            </a:r>
          </a:p>
          <a:p>
            <a:r>
              <a:rPr lang="ru-RU" dirty="0"/>
              <a:t>Чехов является основоположником лирической драмы.</a:t>
            </a:r>
          </a:p>
        </p:txBody>
      </p:sp>
    </p:spTree>
    <p:extLst>
      <p:ext uri="{BB962C8B-B14F-4D97-AF65-F5344CB8AC3E}">
        <p14:creationId xmlns:p14="http://schemas.microsoft.com/office/powerpoint/2010/main" val="48467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B7083-AF7A-4A99-9868-19BD0C6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Сборник рассказов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00E6C-6516-4366-AB59-F788A306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Человек в футляре, О любви, Дом с мезонимом,</a:t>
            </a:r>
          </a:p>
          <a:p>
            <a:pPr marL="0" indent="0">
              <a:buNone/>
            </a:pPr>
            <a:r>
              <a:rPr lang="ru-RU" sz="2000" dirty="0"/>
              <a:t>	Невеста, Дама с собачкой...</a:t>
            </a:r>
          </a:p>
          <a:p>
            <a:r>
              <a:rPr lang="ru-RU" sz="2000" dirty="0"/>
              <a:t>Переводы:</a:t>
            </a:r>
          </a:p>
          <a:p>
            <a:pPr lvl="1"/>
            <a:r>
              <a:rPr lang="ru-RU" sz="2000" dirty="0"/>
              <a:t>1950 </a:t>
            </a:r>
          </a:p>
          <a:p>
            <a:pPr marL="457200" lvl="1" indent="0">
              <a:buNone/>
            </a:pPr>
            <a:r>
              <a:rPr lang="cs-CZ" sz="2000" dirty="0"/>
              <a:t>Emanuel Frynta, Anna Zahradníčková, Jaroslav </a:t>
            </a:r>
            <a:r>
              <a:rPr lang="cs-CZ" sz="2000" dirty="0" err="1"/>
              <a:t>Hulák</a:t>
            </a:r>
            <a:endParaRPr lang="ru-RU" sz="2000" dirty="0"/>
          </a:p>
          <a:p>
            <a:pPr lvl="1"/>
            <a:r>
              <a:rPr lang="ru-RU" sz="2000" dirty="0"/>
              <a:t>2008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Anna Zahradníčková</a:t>
            </a:r>
          </a:p>
          <a:p>
            <a:r>
              <a:rPr lang="ru-RU" sz="2000" dirty="0"/>
              <a:t>В чешских библиотеках можно найти разные </a:t>
            </a:r>
          </a:p>
          <a:p>
            <a:pPr marL="0" indent="0">
              <a:buNone/>
            </a:pPr>
            <a:r>
              <a:rPr lang="ru-RU" sz="2000" dirty="0"/>
              <a:t>	комбинации рассказов в сборниках. Они </a:t>
            </a:r>
            <a:br>
              <a:rPr lang="ru-RU" sz="2000" dirty="0"/>
            </a:br>
            <a:r>
              <a:rPr lang="ru-RU" sz="2000" dirty="0"/>
              <a:t>	вышли несколько раз. </a:t>
            </a:r>
          </a:p>
        </p:txBody>
      </p:sp>
      <p:pic>
        <p:nvPicPr>
          <p:cNvPr id="1026" name="Picture 2" descr="Читать бесплатно электронную книгу Человек в футляре. Антон Павлович Чехов  онлайн. Скачать в FB2, EPUB, MOBI - LibreBook.me">
            <a:extLst>
              <a:ext uri="{FF2B5EF4-FFF2-40B4-BE49-F238E27FC236}">
                <a16:creationId xmlns:a16="http://schemas.microsoft.com/office/drawing/2014/main" id="{877E3C39-1E86-4C70-BB2B-6B3BA9A3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32" y="-96514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Člověk ve futrálu - Anton Pavlovič Čechov | KOSMAS.cz - vaše internetové  knihkupectví">
            <a:extLst>
              <a:ext uri="{FF2B5EF4-FFF2-40B4-BE49-F238E27FC236}">
                <a16:creationId xmlns:a16="http://schemas.microsoft.com/office/drawing/2014/main" id="{4D37524F-E51C-4087-A68B-67DDFFCE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12" y="4000500"/>
            <a:ext cx="1819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50E17B-B9AB-4294-B52A-3E966E6B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282" y="4000500"/>
            <a:ext cx="1819275" cy="28364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F61608-F1B4-42F0-8936-4BB303C7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42" y="3970069"/>
            <a:ext cx="2018446" cy="28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4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0EFF5-232A-440E-B300-FBE9EBA1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874035"/>
            <a:ext cx="10515600" cy="43642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Ческие переводчики (</a:t>
            </a:r>
            <a:r>
              <a:rPr lang="cs-CZ" dirty="0"/>
              <a:t>Emanuel Frynta, Jaroslav </a:t>
            </a:r>
            <a:r>
              <a:rPr lang="cs-CZ" dirty="0" err="1"/>
              <a:t>Hulák</a:t>
            </a:r>
            <a:r>
              <a:rPr lang="cs-CZ" dirty="0"/>
              <a:t>, Zdeňka Psůtková, Anna Zahradníčková…</a:t>
            </a:r>
            <a:r>
              <a:rPr lang="ru-RU" dirty="0"/>
              <a:t>)</a:t>
            </a:r>
            <a:r>
              <a:rPr lang="cs-CZ" dirty="0"/>
              <a:t> </a:t>
            </a:r>
            <a:r>
              <a:rPr lang="ru-RU" dirty="0"/>
              <a:t>посвятили себя творчеству Чехова очень интенсивно. </a:t>
            </a:r>
          </a:p>
          <a:p>
            <a:r>
              <a:rPr lang="ru-RU" dirty="0"/>
              <a:t>Но это было до 1989 года, то значит, до тех пор, пока не будет оказана государственная поддержка изданию русской литературы.</a:t>
            </a:r>
          </a:p>
          <a:p>
            <a:r>
              <a:rPr lang="ru-RU" dirty="0"/>
              <a:t>В настоящее время русская литература возвращается к своим читателям. </a:t>
            </a:r>
          </a:p>
          <a:p>
            <a:r>
              <a:rPr lang="ru-RU" dirty="0"/>
              <a:t>Что касается драматического творчества, пьесы Чехова являются частью репертоара многих чешских театров тоже Национального театра.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29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CEEF3-D515-4E19-87B7-02E897F8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Пьесы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AE54E-5A4D-4908-A11E-5B30E32D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Лирическая драма</a:t>
            </a:r>
          </a:p>
          <a:p>
            <a:r>
              <a:rPr lang="ru-RU" dirty="0"/>
              <a:t>В произведениях применены реалистические приёмы изображения, но психологизм здесь преобладает над действием.</a:t>
            </a:r>
          </a:p>
          <a:p>
            <a:r>
              <a:rPr lang="ru-RU" dirty="0"/>
              <a:t>За реально высказанными словами угадывается скрытое чувство или переживание героя.</a:t>
            </a:r>
          </a:p>
          <a:p>
            <a:r>
              <a:rPr lang="ru-RU" dirty="0"/>
              <a:t>Двуплановость чеховских пьес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54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885D3-7650-43BE-B31F-3FBF9DF0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Чайка (1896)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D4579-279B-46A7-95FF-73FCA12C3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Переводы:</a:t>
            </a:r>
          </a:p>
          <a:p>
            <a:pPr lvl="1"/>
            <a:r>
              <a:rPr lang="ru-RU" dirty="0"/>
              <a:t>1959 (первый)</a:t>
            </a:r>
          </a:p>
          <a:p>
            <a:pPr marL="457200" lvl="1" indent="0">
              <a:buNone/>
            </a:pPr>
            <a:r>
              <a:rPr lang="cs-CZ" dirty="0"/>
              <a:t>Bohumil Mathesius</a:t>
            </a:r>
            <a:endParaRPr lang="ru-RU" dirty="0"/>
          </a:p>
          <a:p>
            <a:pPr lvl="1"/>
            <a:r>
              <a:rPr lang="ru-RU" dirty="0"/>
              <a:t>2005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Leoš </a:t>
            </a:r>
            <a:r>
              <a:rPr lang="cs-CZ" dirty="0" err="1"/>
              <a:t>Suchařípa</a:t>
            </a:r>
            <a:endParaRPr lang="cs-CZ" dirty="0"/>
          </a:p>
          <a:p>
            <a:r>
              <a:rPr lang="ru-RU" dirty="0"/>
              <a:t>Театр </a:t>
            </a:r>
            <a:endParaRPr lang="cs-CZ" dirty="0"/>
          </a:p>
          <a:p>
            <a:pPr lvl="1"/>
            <a:r>
              <a:rPr lang="cs-CZ" dirty="0"/>
              <a:t>19</a:t>
            </a:r>
            <a:r>
              <a:rPr lang="ru-RU" dirty="0"/>
              <a:t>60</a:t>
            </a:r>
            <a:r>
              <a:rPr lang="cs-CZ" dirty="0"/>
              <a:t> </a:t>
            </a:r>
            <a:r>
              <a:rPr lang="ru-RU" dirty="0"/>
              <a:t>премьера в Чехии</a:t>
            </a:r>
            <a:endParaRPr lang="cs-CZ" dirty="0"/>
          </a:p>
          <a:p>
            <a:pPr lvl="2"/>
            <a:r>
              <a:rPr lang="ru-RU" dirty="0"/>
              <a:t>Режиссёром </a:t>
            </a:r>
            <a:r>
              <a:rPr lang="cs-CZ" dirty="0"/>
              <a:t>Otomar Krejča</a:t>
            </a:r>
          </a:p>
          <a:p>
            <a:pPr lvl="2"/>
            <a:r>
              <a:rPr lang="ru-RU" dirty="0"/>
              <a:t>Актёры: </a:t>
            </a:r>
            <a:r>
              <a:rPr lang="cs-CZ" sz="2000" dirty="0"/>
              <a:t>Vlasta Fabianová, Jan Tříska,</a:t>
            </a:r>
            <a:br>
              <a:rPr lang="cs-CZ" sz="2000" dirty="0"/>
            </a:br>
            <a:r>
              <a:rPr lang="cs-CZ" sz="2000" dirty="0"/>
              <a:t>Blažena Holišová, Jiří </a:t>
            </a:r>
            <a:r>
              <a:rPr lang="cs-CZ" sz="2000" dirty="0" err="1"/>
              <a:t>Steimar</a:t>
            </a:r>
            <a:r>
              <a:rPr lang="cs-CZ" sz="2000" dirty="0"/>
              <a:t>,</a:t>
            </a:r>
            <a:br>
              <a:rPr lang="cs-CZ" sz="2000" dirty="0"/>
            </a:br>
            <a:r>
              <a:rPr lang="cs-CZ" sz="2000" dirty="0"/>
              <a:t>Jiřina Šejbalová…</a:t>
            </a:r>
          </a:p>
          <a:p>
            <a:pPr lvl="2"/>
            <a:r>
              <a:rPr lang="ru-RU" sz="2000" dirty="0"/>
              <a:t>Национальный театр</a:t>
            </a:r>
            <a:endParaRPr lang="cs-CZ" sz="2000" dirty="0"/>
          </a:p>
          <a:p>
            <a:pPr lvl="1"/>
            <a:r>
              <a:rPr lang="cs-CZ" dirty="0"/>
              <a:t>Divadlo Za branou, </a:t>
            </a:r>
            <a:r>
              <a:rPr lang="cs-CZ"/>
              <a:t>Dejvické divadlo…</a:t>
            </a:r>
            <a:endParaRPr lang="cs-CZ" dirty="0"/>
          </a:p>
          <a:p>
            <a:r>
              <a:rPr lang="ru-RU" dirty="0"/>
              <a:t>Радиопьеса (2006) – </a:t>
            </a:r>
            <a:r>
              <a:rPr lang="cs-CZ" dirty="0"/>
              <a:t>Český rozhlas </a:t>
            </a:r>
          </a:p>
          <a:p>
            <a:pPr lvl="2"/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Pečlivá režie a znamenití herci. Racek v Dejvickém divadle je mimořádně  působivý | Hospodářské noviny (iHNed.cz)">
            <a:extLst>
              <a:ext uri="{FF2B5EF4-FFF2-40B4-BE49-F238E27FC236}">
                <a16:creationId xmlns:a16="http://schemas.microsoft.com/office/drawing/2014/main" id="{E3D6AF61-5607-42D7-B266-82AB2297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32" y="3362325"/>
            <a:ext cx="6213068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ton Pavlovič Čechov - Racek (divadelní hra) | Levné knihy">
            <a:extLst>
              <a:ext uri="{FF2B5EF4-FFF2-40B4-BE49-F238E27FC236}">
                <a16:creationId xmlns:a16="http://schemas.microsoft.com/office/drawing/2014/main" id="{37712EF7-7337-495A-8FB9-2CD0C22A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48" y="-57150"/>
            <a:ext cx="2427552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нига: &quot;Чайка: пьесы&quot; - Антон Чехов. Купить книгу, читать рецензии | ISBN  978-5-389-01230-1 | Лабиринт">
            <a:extLst>
              <a:ext uri="{FF2B5EF4-FFF2-40B4-BE49-F238E27FC236}">
                <a16:creationId xmlns:a16="http://schemas.microsoft.com/office/drawing/2014/main" id="{8A356A55-E3C1-402E-9D5E-2E5C226D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38" y="0"/>
            <a:ext cx="2148152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5A44A-CF0F-4FDD-B2B8-86C1B0EE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Дядя Ваня (1897)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EEBB9-8528-49D5-9284-820BFA86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Пьеса, которую Чехов написал для МХАТ</a:t>
            </a:r>
            <a:endParaRPr lang="cs-CZ" dirty="0"/>
          </a:p>
          <a:p>
            <a:r>
              <a:rPr lang="ru-RU" dirty="0"/>
              <a:t>Переводы:</a:t>
            </a:r>
          </a:p>
          <a:p>
            <a:pPr lvl="1"/>
            <a:r>
              <a:rPr lang="ru-RU" dirty="0"/>
              <a:t>1950 (первый)</a:t>
            </a:r>
          </a:p>
          <a:p>
            <a:pPr marL="457200" lvl="1" indent="0">
              <a:buNone/>
            </a:pPr>
            <a:r>
              <a:rPr lang="cs-CZ" dirty="0"/>
              <a:t>Ladislav Fikar</a:t>
            </a:r>
            <a:endParaRPr lang="ru-RU" dirty="0"/>
          </a:p>
          <a:p>
            <a:pPr lvl="1"/>
            <a:r>
              <a:rPr lang="ru-RU" dirty="0"/>
              <a:t>200</a:t>
            </a:r>
            <a:r>
              <a:rPr lang="cs-CZ" dirty="0"/>
              <a:t>5</a:t>
            </a:r>
          </a:p>
          <a:p>
            <a:pPr marL="457200" lvl="1" indent="0">
              <a:buNone/>
            </a:pPr>
            <a:r>
              <a:rPr lang="cs-CZ" dirty="0"/>
              <a:t>Leoš </a:t>
            </a:r>
            <a:r>
              <a:rPr lang="cs-CZ" dirty="0" err="1"/>
              <a:t>Suchařípa</a:t>
            </a:r>
            <a:endParaRPr lang="ru-RU" dirty="0"/>
          </a:p>
          <a:p>
            <a:r>
              <a:rPr lang="ru-RU" dirty="0"/>
              <a:t>Театр </a:t>
            </a:r>
          </a:p>
          <a:p>
            <a:pPr lvl="1"/>
            <a:r>
              <a:rPr lang="ru-RU" dirty="0"/>
              <a:t>Премьера в Чехии 1965</a:t>
            </a:r>
            <a:r>
              <a:rPr lang="cs-CZ" dirty="0"/>
              <a:t> (Brno)</a:t>
            </a:r>
          </a:p>
          <a:p>
            <a:pPr lvl="2"/>
            <a:r>
              <a:rPr lang="ru-RU" dirty="0"/>
              <a:t>Режиссёр </a:t>
            </a:r>
            <a:r>
              <a:rPr lang="cs-CZ" dirty="0"/>
              <a:t>Helena Glancová</a:t>
            </a:r>
          </a:p>
          <a:p>
            <a:pPr lvl="1"/>
            <a:r>
              <a:rPr lang="cs-CZ" dirty="0"/>
              <a:t>Klicperovo divadlo, Divadlo na </a:t>
            </a:r>
            <a:br>
              <a:rPr lang="cs-CZ" dirty="0"/>
            </a:br>
            <a:r>
              <a:rPr lang="cs-CZ" dirty="0"/>
              <a:t>Vinohradech, Divadlo Na zábradlí… </a:t>
            </a:r>
          </a:p>
          <a:p>
            <a:pPr lvl="1"/>
            <a:endParaRPr lang="ru-RU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098" name="Picture 2" descr="Strýček Váňa | Klicperovo divadlo">
            <a:extLst>
              <a:ext uri="{FF2B5EF4-FFF2-40B4-BE49-F238E27FC236}">
                <a16:creationId xmlns:a16="http://schemas.microsoft.com/office/drawing/2014/main" id="{2E437826-04FE-4B97-89D2-BBA94B87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04" y="3728720"/>
            <a:ext cx="5509296" cy="31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rýček Váňa - Anton Pavlovič Čechov | Databáze knih">
            <a:extLst>
              <a:ext uri="{FF2B5EF4-FFF2-40B4-BE49-F238E27FC236}">
                <a16:creationId xmlns:a16="http://schemas.microsoft.com/office/drawing/2014/main" id="{D26D72B1-8718-4D40-A4BC-C41C2C54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18" y="28237"/>
            <a:ext cx="2240002" cy="37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E4A8D2-270E-46AD-8886-03C86736A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360" y="21412"/>
            <a:ext cx="2463523" cy="36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FAAB1-8FC8-4B8A-87DC-1224B3F8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сестри (1901)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7AE9F-7EE7-4899-A358-413501E6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Переводы:</a:t>
            </a:r>
          </a:p>
          <a:p>
            <a:pPr lvl="1"/>
            <a:r>
              <a:rPr lang="ru-RU" dirty="0"/>
              <a:t>1949</a:t>
            </a:r>
          </a:p>
          <a:p>
            <a:pPr marL="457200" lvl="1" indent="0">
              <a:buNone/>
            </a:pPr>
            <a:r>
              <a:rPr lang="cs-CZ" dirty="0"/>
              <a:t>Ladislav Fikar</a:t>
            </a:r>
            <a:endParaRPr lang="ru-RU" dirty="0"/>
          </a:p>
          <a:p>
            <a:pPr lvl="1"/>
            <a:r>
              <a:rPr lang="ru-RU" dirty="0"/>
              <a:t>2011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Leoš </a:t>
            </a:r>
            <a:r>
              <a:rPr lang="cs-CZ" dirty="0" err="1"/>
              <a:t>Suchařípa</a:t>
            </a:r>
            <a:endParaRPr lang="cs-CZ" dirty="0"/>
          </a:p>
          <a:p>
            <a:r>
              <a:rPr lang="ru-RU" dirty="0"/>
              <a:t>Театр</a:t>
            </a:r>
            <a:endParaRPr lang="cs-CZ" dirty="0"/>
          </a:p>
          <a:p>
            <a:pPr lvl="1"/>
            <a:r>
              <a:rPr lang="ru-RU" dirty="0"/>
              <a:t>Премьера в Чехии 19</a:t>
            </a:r>
            <a:r>
              <a:rPr lang="cs-CZ" dirty="0"/>
              <a:t>07</a:t>
            </a:r>
          </a:p>
          <a:p>
            <a:pPr lvl="2"/>
            <a:r>
              <a:rPr lang="ru-RU" dirty="0"/>
              <a:t>Режиссёр </a:t>
            </a:r>
            <a:r>
              <a:rPr lang="cs-CZ" dirty="0"/>
              <a:t>Jaroslav Kvapil </a:t>
            </a:r>
          </a:p>
          <a:p>
            <a:pPr lvl="2"/>
            <a:r>
              <a:rPr lang="ru-RU" dirty="0"/>
              <a:t>Национальный театр </a:t>
            </a:r>
            <a:endParaRPr lang="cs-CZ" dirty="0"/>
          </a:p>
          <a:p>
            <a:pPr lvl="1"/>
            <a:r>
              <a:rPr lang="cs-CZ" dirty="0"/>
              <a:t>Dejvické divadlo, Divadlo Na Fidlovačce, </a:t>
            </a:r>
            <a:br>
              <a:rPr lang="cs-CZ" dirty="0"/>
            </a:br>
            <a:r>
              <a:rPr lang="cs-CZ" dirty="0"/>
              <a:t>Žižkovské divadlo… </a:t>
            </a:r>
          </a:p>
        </p:txBody>
      </p:sp>
      <p:pic>
        <p:nvPicPr>
          <p:cNvPr id="5122" name="Picture 2" descr="Tři sestry (divadelní hra) – Wikipedie">
            <a:extLst>
              <a:ext uri="{FF2B5EF4-FFF2-40B4-BE49-F238E27FC236}">
                <a16:creationId xmlns:a16="http://schemas.microsoft.com/office/drawing/2014/main" id="{36461A08-4B50-44E3-90F1-0DA47449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41" y="566365"/>
            <a:ext cx="2074659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ři sestry (divadelní hra) – Wikipedie">
            <a:extLst>
              <a:ext uri="{FF2B5EF4-FFF2-40B4-BE49-F238E27FC236}">
                <a16:creationId xmlns:a16="http://schemas.microsoft.com/office/drawing/2014/main" id="{510145E7-9B8E-47C5-9FF8-A3D5EC15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3637542"/>
            <a:ext cx="4846320" cy="32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ři sestry - Anna Mittenhubrová | Databáze knih">
            <a:extLst>
              <a:ext uri="{FF2B5EF4-FFF2-40B4-BE49-F238E27FC236}">
                <a16:creationId xmlns:a16="http://schemas.microsoft.com/office/drawing/2014/main" id="{7523B667-C2F9-474D-8CF2-AEF034C7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0" y="1651721"/>
            <a:ext cx="2820768" cy="19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9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9D562-3E4C-4F7A-A60A-9596CDDC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Вишневый сад (1904)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432CD-308A-4CA0-8FAD-594A04CED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Вершина его драматургии</a:t>
            </a:r>
          </a:p>
          <a:p>
            <a:r>
              <a:rPr lang="ru-RU" dirty="0"/>
              <a:t>Пьеса о распаду дворянства, смен</a:t>
            </a:r>
            <a:r>
              <a:rPr lang="cs-CZ" dirty="0"/>
              <a:t>e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феодальной формации капиталической.</a:t>
            </a:r>
            <a:endParaRPr lang="cs-CZ" dirty="0"/>
          </a:p>
          <a:p>
            <a:r>
              <a:rPr lang="ru-RU" dirty="0"/>
              <a:t>Переводы:</a:t>
            </a:r>
          </a:p>
          <a:p>
            <a:pPr lvl="1"/>
            <a:r>
              <a:rPr lang="cs-CZ" dirty="0"/>
              <a:t>1951</a:t>
            </a:r>
          </a:p>
          <a:p>
            <a:pPr marL="457200" lvl="1" indent="0">
              <a:buNone/>
            </a:pPr>
            <a:r>
              <a:rPr lang="cs-CZ" dirty="0"/>
              <a:t> Ladislav Fikar</a:t>
            </a:r>
          </a:p>
          <a:p>
            <a:pPr lvl="1"/>
            <a:r>
              <a:rPr lang="cs-CZ" dirty="0"/>
              <a:t>2011</a:t>
            </a:r>
          </a:p>
          <a:p>
            <a:pPr marL="457200" lvl="1" indent="0">
              <a:buNone/>
            </a:pPr>
            <a:r>
              <a:rPr lang="cs-CZ" dirty="0"/>
              <a:t>Leoš Suchařípa</a:t>
            </a:r>
          </a:p>
          <a:p>
            <a:r>
              <a:rPr lang="ru-RU" dirty="0"/>
              <a:t>Театр</a:t>
            </a:r>
            <a:endParaRPr lang="cs-CZ" dirty="0"/>
          </a:p>
          <a:p>
            <a:pPr lvl="1"/>
            <a:r>
              <a:rPr lang="ru-RU" dirty="0"/>
              <a:t>Премьера </a:t>
            </a:r>
            <a:r>
              <a:rPr lang="cs-CZ" dirty="0"/>
              <a:t>1919 (</a:t>
            </a:r>
            <a:r>
              <a:rPr lang="ru-RU" dirty="0"/>
              <a:t>Национальный </a:t>
            </a:r>
            <a:br>
              <a:rPr lang="ru-RU" dirty="0"/>
            </a:br>
            <a:r>
              <a:rPr lang="ru-RU" dirty="0"/>
              <a:t>театр)</a:t>
            </a:r>
            <a:endParaRPr lang="cs-CZ" dirty="0"/>
          </a:p>
          <a:p>
            <a:pPr lvl="1"/>
            <a:r>
              <a:rPr lang="cs-CZ" dirty="0"/>
              <a:t>Divadlo na Vinohradech, Divadlo pod Palmovkou,</a:t>
            </a:r>
            <a:br>
              <a:rPr lang="cs-CZ" dirty="0"/>
            </a:br>
            <a:r>
              <a:rPr lang="cs-CZ" dirty="0"/>
              <a:t>Žižkovské divadlo, …</a:t>
            </a:r>
            <a:endParaRPr lang="ru-RU" dirty="0"/>
          </a:p>
          <a:p>
            <a:r>
              <a:rPr lang="ru-RU" dirty="0"/>
              <a:t>Фильм 1979</a:t>
            </a:r>
          </a:p>
          <a:p>
            <a:pPr lvl="1"/>
            <a:r>
              <a:rPr lang="ru-RU" dirty="0"/>
              <a:t>Телевизионная инсценировка</a:t>
            </a:r>
          </a:p>
          <a:p>
            <a:pPr lvl="1"/>
            <a:r>
              <a:rPr lang="ru-RU" dirty="0"/>
              <a:t>Режиссёр </a:t>
            </a:r>
            <a:r>
              <a:rPr lang="cs-CZ" dirty="0"/>
              <a:t>Josef Budský</a:t>
            </a:r>
          </a:p>
        </p:txBody>
      </p:sp>
      <p:pic>
        <p:nvPicPr>
          <p:cNvPr id="6146" name="Picture 2" descr="Višňový sad - Divadlo na Vinohradech">
            <a:extLst>
              <a:ext uri="{FF2B5EF4-FFF2-40B4-BE49-F238E27FC236}">
                <a16:creationId xmlns:a16="http://schemas.microsoft.com/office/drawing/2014/main" id="{0289E6EC-A0F9-48AD-9D74-48CEEC26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20" y="4134764"/>
            <a:ext cx="4348480" cy="27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šňový sad (TV film) (1978) | ČSFD.cz">
            <a:extLst>
              <a:ext uri="{FF2B5EF4-FFF2-40B4-BE49-F238E27FC236}">
                <a16:creationId xmlns:a16="http://schemas.microsoft.com/office/drawing/2014/main" id="{D6EBB218-B46E-4D60-A614-0C8F9990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89" y="1407318"/>
            <a:ext cx="3737611" cy="27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šňový sad (Anton Pavlovič Čechov) | Detail knihy | ČBDB.cz">
            <a:extLst>
              <a:ext uri="{FF2B5EF4-FFF2-40B4-BE49-F238E27FC236}">
                <a16:creationId xmlns:a16="http://schemas.microsoft.com/office/drawing/2014/main" id="{A3E472FC-2114-4101-9F1D-CF6E06A1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14" y="2134514"/>
            <a:ext cx="11334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EAB99B-08E4-4FD3-B99B-5E57A58FA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34764"/>
            <a:ext cx="1743074" cy="27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4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26186</TotalTime>
  <Words>615</Words>
  <Application>Microsoft Office PowerPoint</Application>
  <PresentationFormat>Широкоэкранный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Чехов и Чехия</vt:lpstr>
      <vt:lpstr>О авторе</vt:lpstr>
      <vt:lpstr>Сборник рассказов</vt:lpstr>
      <vt:lpstr>Презентация PowerPoint</vt:lpstr>
      <vt:lpstr>Пьесы </vt:lpstr>
      <vt:lpstr>Чайка (1896) </vt:lpstr>
      <vt:lpstr>Дядя Ваня (1897)</vt:lpstr>
      <vt:lpstr>Три сестри (1901)</vt:lpstr>
      <vt:lpstr>Вишневый сад (1904)</vt:lpstr>
      <vt:lpstr>Медведь (1888)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Чехов и Чехия</dc:title>
  <dc:creator>Monika Svobodová</dc:creator>
  <cp:lastModifiedBy>Elena Vasilyeva</cp:lastModifiedBy>
  <cp:revision>24</cp:revision>
  <dcterms:created xsi:type="dcterms:W3CDTF">2021-01-05T07:14:00Z</dcterms:created>
  <dcterms:modified xsi:type="dcterms:W3CDTF">2021-01-24T23:25:17Z</dcterms:modified>
</cp:coreProperties>
</file>