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7F3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114" autoAdjust="0"/>
  </p:normalViewPr>
  <p:slideViewPr>
    <p:cSldViewPr snapToGrid="0">
      <p:cViewPr>
        <p:scale>
          <a:sx n="90" d="100"/>
          <a:sy n="90" d="100"/>
        </p:scale>
        <p:origin x="12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33DD9C2-CB97-41E0-A6E9-B40795573F2C}" type="datetime1">
              <a:rPr lang="cs-CZ" smtClean="0"/>
              <a:pPr algn="r" rtl="0"/>
              <a:t>20.12.2020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FB3508-91B3-4AF4-A0EC-7B9C235B003E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cs-CZ" smtClean="0"/>
              <a:pPr algn="r"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Intelino</a:t>
            </a:r>
            <a:r>
              <a:rPr lang="cs-CZ" dirty="0"/>
              <a:t> kompatibilní s dřevěnými </a:t>
            </a:r>
            <a:r>
              <a:rPr lang="cs-CZ" dirty="0" err="1"/>
              <a:t>vláčkodráhami</a:t>
            </a:r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intelino.com</a:t>
            </a:r>
            <a:r>
              <a:rPr lang="cs-CZ" dirty="0"/>
              <a:t>/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www.makeblock.com</a:t>
            </a:r>
            <a:r>
              <a:rPr lang="cs-CZ" dirty="0"/>
              <a:t>/</a:t>
            </a:r>
            <a:r>
              <a:rPr lang="cs-CZ" dirty="0" err="1"/>
              <a:t>mtiny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62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</a:t>
            </a:r>
            <a:r>
              <a:rPr lang="cs-CZ" dirty="0" err="1"/>
              <a:t>Baltík</a:t>
            </a:r>
            <a:r>
              <a:rPr lang="cs-CZ" dirty="0"/>
              <a:t>: Tvořivá informatika s </a:t>
            </a:r>
            <a:r>
              <a:rPr lang="cs-CZ" dirty="0" err="1"/>
              <a:t>Baltíkem</a:t>
            </a:r>
            <a:r>
              <a:rPr lang="cs-CZ" dirty="0"/>
              <a:t> I, metodické materiály pro výuku programování, Autor: Eva Hlavatá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73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42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56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170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DB0018-149F-4EB5-AB28-C95E7E723D76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901616-0329-4558-91CA-A7042F72E820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71848-1D2F-40BB-BD0A-26003A78CD1A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EABFA8-C154-48E5-A385-B88A7402136A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35E3DE-ACF7-4FFB-82AD-7D75E55B1CEF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0C15E0-505D-499A-819E-E7C36787A8BD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4BD604-D43F-4A48-8757-9D6B3BC4234A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20D262-588D-42BF-A67E-C96A92270806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gray">
      <p:bgPr>
        <a:solidFill>
          <a:srgbClr val="CA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B8BD7-BFF0-4FE2-A187-FD9B63AD86A2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C739F6-7153-46AE-9F29-5C2DF5DAD2E9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8CE59C-16C2-405C-8557-9B32B28EAFFF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B98B64A2-F415-47FA-83C8-2A2D23407727}" type="datetime1">
              <a:rPr lang="cs-CZ" smtClean="0"/>
              <a:pPr/>
              <a:t>20.12.2020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9103" y="304800"/>
            <a:ext cx="9485832" cy="2793906"/>
          </a:xfrm>
        </p:spPr>
        <p:txBody>
          <a:bodyPr rtlCol="0"/>
          <a:lstStyle/>
          <a:p>
            <a:pPr rtl="0"/>
            <a:r>
              <a:rPr lang="cs-CZ" dirty="0"/>
              <a:t>Dětské programovací jazyky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9103" y="3429000"/>
            <a:ext cx="7091361" cy="838200"/>
          </a:xfrm>
        </p:spPr>
        <p:txBody>
          <a:bodyPr rtlCol="0"/>
          <a:lstStyle/>
          <a:p>
            <a:pPr rtl="0"/>
            <a:r>
              <a:rPr lang="cs-CZ" dirty="0"/>
              <a:t>Lenka Forstová 2020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E8B0233-C91B-4F38-A5FD-F99748FA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Proč učit děti programovat?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B6C73B4-F63B-4D70-88B4-27BA36310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nebudou všichni programátoři</a:t>
            </a:r>
          </a:p>
          <a:p>
            <a:r>
              <a:rPr lang="cs-CZ" dirty="0"/>
              <a:t>styl myšlení nezbytný v moderním světě</a:t>
            </a:r>
          </a:p>
          <a:p>
            <a:r>
              <a:rPr lang="cs-CZ" dirty="0"/>
              <a:t>schopnost řešit problémy</a:t>
            </a:r>
          </a:p>
          <a:p>
            <a:r>
              <a:rPr lang="cs-CZ" dirty="0"/>
              <a:t>umět používat moderní technologie, i ty budoucí</a:t>
            </a:r>
          </a:p>
          <a:p>
            <a:r>
              <a:rPr lang="cs-CZ" dirty="0"/>
              <a:t>restrukturalizace pracovního trhu</a:t>
            </a:r>
          </a:p>
          <a:p>
            <a:pPr lvl="1"/>
            <a:r>
              <a:rPr lang="cs-CZ" dirty="0"/>
              <a:t>nevíme přesně jaké to bude, ale s jistotou víme, že to bude</a:t>
            </a:r>
          </a:p>
        </p:txBody>
      </p:sp>
    </p:spTree>
    <p:extLst>
      <p:ext uri="{BB962C8B-B14F-4D97-AF65-F5344CB8AC3E}">
        <p14:creationId xmlns:p14="http://schemas.microsoft.com/office/powerpoint/2010/main" val="199575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81CBD-F023-4612-8B09-9FDFF995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prostředků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95F511-8586-4439-B00B-57D5AC60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Nechceme učit děti kódovat, ale přemýšlet</a:t>
            </a:r>
          </a:p>
          <a:p>
            <a:r>
              <a:rPr lang="cs-CZ" dirty="0"/>
              <a:t>Prostředky bez zbytečných technických detailů</a:t>
            </a:r>
          </a:p>
          <a:p>
            <a:r>
              <a:rPr lang="cs-CZ" dirty="0"/>
              <a:t>Běžné programovací jazyky jsou méně vhodné</a:t>
            </a:r>
          </a:p>
          <a:p>
            <a:r>
              <a:rPr lang="cs-CZ" dirty="0"/>
              <a:t> Pro zájemce snadný přechod k reálnému programovacímu jazyku</a:t>
            </a:r>
          </a:p>
          <a:p>
            <a:r>
              <a:rPr lang="cs-CZ" dirty="0"/>
              <a:t>Volba prostředků vzhledem k věku i pokročilosti</a:t>
            </a:r>
          </a:p>
          <a:p>
            <a:pPr lvl="1"/>
            <a:r>
              <a:rPr lang="cs-CZ" dirty="0"/>
              <a:t>motivace / demotivace</a:t>
            </a:r>
          </a:p>
          <a:p>
            <a:pPr lvl="1"/>
            <a:r>
              <a:rPr lang="cs-CZ" dirty="0"/>
              <a:t>začít mohou i děti, které neumí číst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8F2B3-E9ED-4CAA-8606-52D6B7DBC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114299"/>
            <a:ext cx="9372600" cy="733425"/>
          </a:xfrm>
        </p:spPr>
        <p:txBody>
          <a:bodyPr/>
          <a:lstStyle/>
          <a:p>
            <a:r>
              <a:rPr lang="cs-CZ" dirty="0"/>
              <a:t>Předškoláci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B5021-F17C-448A-AEFE-644E655C9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5600" y="1076799"/>
            <a:ext cx="9296400" cy="54378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Kritéria výběru</a:t>
            </a:r>
          </a:p>
          <a:p>
            <a:pPr lvl="1"/>
            <a:r>
              <a:rPr lang="cs-CZ" dirty="0"/>
              <a:t>děti neumí číst</a:t>
            </a:r>
          </a:p>
          <a:p>
            <a:pPr lvl="1"/>
            <a:r>
              <a:rPr lang="cs-CZ" dirty="0"/>
              <a:t>nevydrží se dlouho soustředit</a:t>
            </a:r>
          </a:p>
          <a:p>
            <a:pPr lvl="1"/>
            <a:r>
              <a:rPr lang="cs-CZ" dirty="0"/>
              <a:t>omezené abstraktní myšlení</a:t>
            </a:r>
          </a:p>
          <a:p>
            <a:pPr lvl="1"/>
            <a:r>
              <a:rPr lang="cs-CZ" dirty="0"/>
              <a:t>typická úloha – cesta od </a:t>
            </a:r>
            <a:r>
              <a:rPr lang="cs-CZ" dirty="0" err="1"/>
              <a:t>někud</a:t>
            </a:r>
            <a:r>
              <a:rPr lang="cs-CZ" dirty="0"/>
              <a:t> někam</a:t>
            </a:r>
          </a:p>
          <a:p>
            <a:r>
              <a:rPr lang="cs-CZ" dirty="0"/>
              <a:t>Prostředky</a:t>
            </a:r>
          </a:p>
          <a:p>
            <a:pPr lvl="1"/>
            <a:r>
              <a:rPr lang="cs-CZ" dirty="0"/>
              <a:t>Bee-Bot, Blue-Bot</a:t>
            </a:r>
          </a:p>
          <a:p>
            <a:pPr lvl="2"/>
            <a:r>
              <a:rPr lang="cs-CZ" dirty="0"/>
              <a:t>zapamatuje si posloupnost pohybů (šipky)</a:t>
            </a:r>
          </a:p>
          <a:p>
            <a:pPr lvl="2"/>
            <a:r>
              <a:rPr lang="cs-CZ" dirty="0"/>
              <a:t>různé podložky a bludiště</a:t>
            </a:r>
          </a:p>
          <a:p>
            <a:pPr lvl="1"/>
            <a:r>
              <a:rPr lang="cs-CZ" dirty="0" err="1"/>
              <a:t>Cubetto</a:t>
            </a:r>
            <a:endParaRPr lang="cs-CZ" dirty="0"/>
          </a:p>
          <a:p>
            <a:pPr lvl="2"/>
            <a:r>
              <a:rPr lang="cs-CZ" dirty="0"/>
              <a:t>dřevěná krabička (robot)</a:t>
            </a:r>
          </a:p>
          <a:p>
            <a:pPr lvl="2"/>
            <a:r>
              <a:rPr lang="cs-CZ" dirty="0"/>
              <a:t>dřevěná deska (program)</a:t>
            </a:r>
          </a:p>
          <a:p>
            <a:pPr lvl="1"/>
            <a:r>
              <a:rPr lang="cs-CZ" dirty="0" err="1"/>
              <a:t>mTiny</a:t>
            </a:r>
            <a:r>
              <a:rPr lang="cs-CZ" dirty="0"/>
              <a:t> (</a:t>
            </a:r>
            <a:r>
              <a:rPr lang="cs-CZ" dirty="0" err="1"/>
              <a:t>MakeBlock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Intelino</a:t>
            </a:r>
            <a:r>
              <a:rPr lang="cs-CZ" dirty="0"/>
              <a:t>, Lego </a:t>
            </a:r>
            <a:r>
              <a:rPr lang="cs-CZ" dirty="0" err="1"/>
              <a:t>Coding</a:t>
            </a:r>
            <a:r>
              <a:rPr lang="cs-CZ" dirty="0"/>
              <a:t> Express</a:t>
            </a:r>
          </a:p>
          <a:p>
            <a:pPr lvl="2"/>
            <a:r>
              <a:rPr lang="cs-CZ" dirty="0"/>
              <a:t>příkazy - barevná návěští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DFA7DD0-3EBA-43F1-AFE5-7336E468B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43" b="31345"/>
          <a:stretch/>
        </p:blipFill>
        <p:spPr>
          <a:xfrm>
            <a:off x="7234371" y="343375"/>
            <a:ext cx="4913156" cy="18381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D5ED2B-ED7D-415C-A132-77E989467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4667" l="4000" r="973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4268" y="1838995"/>
            <a:ext cx="1497192" cy="14971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A762A6-3999-423A-9A15-1FFC0270E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90" y="1204981"/>
            <a:ext cx="2343150" cy="19526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F80C6E-BA26-4B29-8ADD-AE2F2088E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7849" l="4059" r="988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1789" y="1868084"/>
            <a:ext cx="2581275" cy="17716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32D7B29-05E3-40A1-8C62-8284EC6D1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0796" y="4098383"/>
            <a:ext cx="2812268" cy="2460734"/>
          </a:xfrm>
          <a:prstGeom prst="rect">
            <a:avLst/>
          </a:prstGeom>
        </p:spPr>
      </p:pic>
      <p:pic>
        <p:nvPicPr>
          <p:cNvPr id="1026" name="Picture 2" descr="intelino Track Extension Pack">
            <a:extLst>
              <a:ext uri="{FF2B5EF4-FFF2-40B4-BE49-F238E27FC236}">
                <a16:creationId xmlns:a16="http://schemas.microsoft.com/office/drawing/2014/main" id="{6A5E433D-C146-4587-A579-3F48BFF2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26" y="4098383"/>
            <a:ext cx="2460734" cy="24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32CCE3-6947-4A11-99CE-327BC5732F4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537" t="8055" r="7103" b="8162"/>
          <a:stretch/>
        </p:blipFill>
        <p:spPr>
          <a:xfrm>
            <a:off x="200340" y="3514862"/>
            <a:ext cx="3077692" cy="21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8F2B3-E9ED-4CAA-8606-52D6B7DBC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114299"/>
            <a:ext cx="9372600" cy="733425"/>
          </a:xfrm>
        </p:spPr>
        <p:txBody>
          <a:bodyPr/>
          <a:lstStyle/>
          <a:p>
            <a:r>
              <a:rPr lang="cs-CZ" dirty="0"/>
              <a:t>Nejmladší školní věk (1.–2. třída)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B5021-F17C-448A-AEFE-644E655C9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08028" y="976441"/>
            <a:ext cx="5917324" cy="576726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dirty="0"/>
              <a:t>Programování</a:t>
            </a:r>
          </a:p>
          <a:p>
            <a:pPr lvl="1"/>
            <a:r>
              <a:rPr lang="cs-CZ" dirty="0" err="1"/>
              <a:t>Scrach</a:t>
            </a:r>
            <a:r>
              <a:rPr lang="cs-CZ" dirty="0"/>
              <a:t> Junior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Baltík</a:t>
            </a:r>
            <a:endParaRPr lang="cs-CZ" dirty="0"/>
          </a:p>
          <a:p>
            <a:pPr lvl="2"/>
            <a:r>
              <a:rPr lang="cs-CZ" dirty="0"/>
              <a:t>český dětský programovací jazyk</a:t>
            </a:r>
          </a:p>
          <a:p>
            <a:pPr lvl="2"/>
            <a:r>
              <a:rPr lang="cs-CZ" dirty="0"/>
              <a:t>od 90. let 20. století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Kodu</a:t>
            </a:r>
            <a:r>
              <a:rPr lang="cs-CZ" dirty="0"/>
              <a:t> Game </a:t>
            </a:r>
            <a:r>
              <a:rPr lang="cs-CZ" dirty="0" err="1"/>
              <a:t>Lab</a:t>
            </a:r>
            <a:endParaRPr lang="cs-CZ" dirty="0"/>
          </a:p>
          <a:p>
            <a:pPr lvl="2"/>
            <a:r>
              <a:rPr lang="cs-CZ" dirty="0"/>
              <a:t>programovaní her ve 3D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Deskové hry</a:t>
            </a:r>
          </a:p>
          <a:p>
            <a:pPr lvl="2"/>
            <a:r>
              <a:rPr lang="cs-CZ" dirty="0" err="1"/>
              <a:t>Scottie</a:t>
            </a:r>
            <a:r>
              <a:rPr lang="cs-CZ" dirty="0"/>
              <a:t> Go!</a:t>
            </a:r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F07603C-238D-4A80-AD3C-2CA8AC1993BC}"/>
              </a:ext>
            </a:extLst>
          </p:cNvPr>
          <p:cNvSpPr txBox="1">
            <a:spLocks/>
          </p:cNvSpPr>
          <p:nvPr/>
        </p:nvSpPr>
        <p:spPr>
          <a:xfrm>
            <a:off x="562303" y="955931"/>
            <a:ext cx="5917324" cy="1345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Východiska</a:t>
            </a:r>
          </a:p>
          <a:p>
            <a:pPr lvl="1"/>
            <a:r>
              <a:rPr lang="cs-CZ" dirty="0"/>
              <a:t>čtení ještě není komfortně zvládnuté</a:t>
            </a:r>
          </a:p>
          <a:p>
            <a:pPr lvl="1"/>
            <a:r>
              <a:rPr lang="cs-CZ" dirty="0"/>
              <a:t>programování pomocí obrázkových symbolů</a:t>
            </a:r>
          </a:p>
          <a:p>
            <a:pPr lvl="1"/>
            <a:r>
              <a:rPr lang="cs-CZ" dirty="0"/>
              <a:t>pokud texty, tak omezená množina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40932B03-52B9-4CFF-A571-FA87FB2F7B4C}"/>
              </a:ext>
            </a:extLst>
          </p:cNvPr>
          <p:cNvSpPr txBox="1">
            <a:spLocks/>
          </p:cNvSpPr>
          <p:nvPr/>
        </p:nvSpPr>
        <p:spPr>
          <a:xfrm>
            <a:off x="562303" y="2383699"/>
            <a:ext cx="5917324" cy="1961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Robotické pomůcky</a:t>
            </a:r>
          </a:p>
          <a:p>
            <a:pPr lvl="1"/>
            <a:r>
              <a:rPr lang="cs-CZ" dirty="0"/>
              <a:t>Ozobot</a:t>
            </a:r>
          </a:p>
          <a:p>
            <a:pPr lvl="2"/>
            <a:r>
              <a:rPr lang="cs-CZ" dirty="0"/>
              <a:t>barevné kódy</a:t>
            </a:r>
          </a:p>
          <a:p>
            <a:pPr lvl="2"/>
            <a:r>
              <a:rPr lang="cs-CZ" dirty="0" err="1"/>
              <a:t>OzoBlockly</a:t>
            </a:r>
            <a:r>
              <a:rPr lang="cs-CZ" dirty="0"/>
              <a:t> level 1</a:t>
            </a:r>
          </a:p>
          <a:p>
            <a:pPr lvl="1"/>
            <a:r>
              <a:rPr lang="cs-CZ" dirty="0"/>
              <a:t>SAM </a:t>
            </a:r>
            <a:r>
              <a:rPr lang="cs-CZ" dirty="0" err="1"/>
              <a:t>Labs</a:t>
            </a:r>
            <a:endParaRPr lang="cs-CZ" dirty="0"/>
          </a:p>
          <a:p>
            <a:pPr lvl="2"/>
            <a:r>
              <a:rPr lang="cs-CZ" dirty="0"/>
              <a:t>„drátkové“ programování</a:t>
            </a:r>
          </a:p>
          <a:p>
            <a:pPr lvl="1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C0104E7-E05A-45A5-A11D-39C81353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008" y="1031615"/>
            <a:ext cx="4543033" cy="1359854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16FBCE2-E0DC-455B-892B-5DC9B84C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993" y="2575360"/>
            <a:ext cx="2228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91FD7BE-819E-4DA8-896E-6A5B2EE68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 t="16674" r="73620" b="53000"/>
          <a:stretch/>
        </p:blipFill>
        <p:spPr bwMode="auto">
          <a:xfrm>
            <a:off x="1166648" y="4427537"/>
            <a:ext cx="2511974" cy="11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1ACE34-D7F8-4FED-9DA0-A7AFB9190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841" y="4207542"/>
            <a:ext cx="1678435" cy="13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8F2B3-E9ED-4CAA-8606-52D6B7DBC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19400" y="114299"/>
            <a:ext cx="9372600" cy="733425"/>
          </a:xfrm>
        </p:spPr>
        <p:txBody>
          <a:bodyPr/>
          <a:lstStyle/>
          <a:p>
            <a:r>
              <a:rPr lang="cs-CZ" dirty="0"/>
              <a:t>Mladší školní věk (3.–5. třída)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B5021-F17C-448A-AEFE-644E655C9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87918" y="955931"/>
            <a:ext cx="2543504" cy="49943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dirty="0"/>
              <a:t>Robotické hračky</a:t>
            </a:r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F07603C-238D-4A80-AD3C-2CA8AC1993BC}"/>
              </a:ext>
            </a:extLst>
          </p:cNvPr>
          <p:cNvSpPr txBox="1">
            <a:spLocks/>
          </p:cNvSpPr>
          <p:nvPr/>
        </p:nvSpPr>
        <p:spPr>
          <a:xfrm>
            <a:off x="562303" y="955930"/>
            <a:ext cx="5917324" cy="136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Východiska</a:t>
            </a:r>
          </a:p>
          <a:p>
            <a:pPr lvl="1"/>
            <a:r>
              <a:rPr lang="cs-CZ" dirty="0"/>
              <a:t>blokové programování</a:t>
            </a:r>
          </a:p>
          <a:p>
            <a:pPr lvl="1"/>
            <a:r>
              <a:rPr lang="cs-CZ" dirty="0"/>
              <a:t>výběr z  nabídky příkazů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E3353-D280-4233-99F3-26BD8BB7A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579" y="1455363"/>
            <a:ext cx="1924279" cy="14413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EFC5DA-4E52-42C0-8BC1-AB3173EA79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t="4169" r="13829" b="1821"/>
          <a:stretch/>
        </p:blipFill>
        <p:spPr>
          <a:xfrm rot="10800000">
            <a:off x="5911626" y="2193054"/>
            <a:ext cx="2575035" cy="19266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43B076-B1A5-4784-A706-F01DAF2F7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716" y="4644152"/>
            <a:ext cx="3585378" cy="201452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A98804-4D3A-4545-92BE-E33BF57C2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7650" y="3504354"/>
            <a:ext cx="1121300" cy="10675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87D0C7C-850A-4F37-AF63-A5666DAB4A4A}"/>
              </a:ext>
            </a:extLst>
          </p:cNvPr>
          <p:cNvSpPr txBox="1"/>
          <p:nvPr/>
        </p:nvSpPr>
        <p:spPr>
          <a:xfrm>
            <a:off x="7898065" y="1034312"/>
            <a:ext cx="230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Lego </a:t>
            </a:r>
            <a:r>
              <a:rPr lang="cs-CZ" dirty="0" err="1"/>
              <a:t>WeDo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03EE72-9CD8-4D42-ADFA-E7F45F6E4357}"/>
              </a:ext>
            </a:extLst>
          </p:cNvPr>
          <p:cNvSpPr txBox="1"/>
          <p:nvPr/>
        </p:nvSpPr>
        <p:spPr>
          <a:xfrm>
            <a:off x="4751338" y="1746314"/>
            <a:ext cx="213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SamLabs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B84BE4A-826C-4F00-BEF6-825C1C4B7C45}"/>
              </a:ext>
            </a:extLst>
          </p:cNvPr>
          <p:cNvSpPr txBox="1"/>
          <p:nvPr/>
        </p:nvSpPr>
        <p:spPr>
          <a:xfrm>
            <a:off x="4746303" y="4539743"/>
            <a:ext cx="213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Ozobot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03D3CF6-FF55-40F7-8564-F3D8ED0E6AA4}"/>
              </a:ext>
            </a:extLst>
          </p:cNvPr>
          <p:cNvSpPr txBox="1"/>
          <p:nvPr/>
        </p:nvSpPr>
        <p:spPr>
          <a:xfrm>
            <a:off x="8943840" y="3177442"/>
            <a:ext cx="213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/>
              <a:t>Codey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17FB75F-4A82-4D09-B568-47EB62927110}"/>
              </a:ext>
            </a:extLst>
          </p:cNvPr>
          <p:cNvSpPr txBox="1"/>
          <p:nvPr/>
        </p:nvSpPr>
        <p:spPr>
          <a:xfrm>
            <a:off x="562303" y="3177442"/>
            <a:ext cx="3900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Programování</a:t>
            </a:r>
          </a:p>
          <a:p>
            <a:pPr marL="36576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Scratch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Minecraft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Různé hravé kurzy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Code.org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UmimeProgramovat.cz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Želví grafika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Šipkovaná</a:t>
            </a:r>
          </a:p>
        </p:txBody>
      </p:sp>
    </p:spTree>
    <p:extLst>
      <p:ext uri="{BB962C8B-B14F-4D97-AF65-F5344CB8AC3E}">
        <p14:creationId xmlns:p14="http://schemas.microsoft.com/office/powerpoint/2010/main" val="370999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0A575D1-C589-4E62-996C-AE276EB72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1" r="36738" b="19320"/>
          <a:stretch/>
        </p:blipFill>
        <p:spPr bwMode="auto">
          <a:xfrm>
            <a:off x="230117" y="5476662"/>
            <a:ext cx="1904673" cy="9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F8F2B3-E9ED-4CAA-8606-52D6B7DBC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278"/>
            <a:ext cx="12192000" cy="8376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Starší školní věk </a:t>
            </a:r>
            <a:br>
              <a:rPr lang="cs-CZ" dirty="0"/>
            </a:br>
            <a:r>
              <a:rPr lang="cs-CZ" sz="2200" dirty="0"/>
              <a:t>Druhý stupeň ZŠ, ale i začátečníci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B5021-F17C-448A-AEFE-644E655C9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303" y="3351171"/>
            <a:ext cx="5255172" cy="809808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dirty="0"/>
              <a:t>Robotické pomůcky a stavebnice</a:t>
            </a:r>
          </a:p>
          <a:p>
            <a:pPr lvl="1"/>
            <a:r>
              <a:rPr lang="cs-CZ" dirty="0"/>
              <a:t>hračky pro mladší děti použít na vyšší úrovni</a:t>
            </a:r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F07603C-238D-4A80-AD3C-2CA8AC1993BC}"/>
              </a:ext>
            </a:extLst>
          </p:cNvPr>
          <p:cNvSpPr txBox="1">
            <a:spLocks/>
          </p:cNvSpPr>
          <p:nvPr/>
        </p:nvSpPr>
        <p:spPr>
          <a:xfrm>
            <a:off x="562303" y="955931"/>
            <a:ext cx="3749010" cy="220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Programování</a:t>
            </a:r>
          </a:p>
          <a:p>
            <a:pPr lvl="1"/>
            <a:r>
              <a:rPr lang="cs-CZ" dirty="0" err="1"/>
              <a:t>Scratch</a:t>
            </a:r>
            <a:endParaRPr lang="cs-CZ" dirty="0"/>
          </a:p>
          <a:p>
            <a:pPr lvl="1"/>
            <a:r>
              <a:rPr lang="cs-CZ" dirty="0"/>
              <a:t>Kurzy</a:t>
            </a:r>
          </a:p>
          <a:p>
            <a:pPr lvl="2"/>
            <a:r>
              <a:rPr lang="cs-CZ" dirty="0" err="1"/>
              <a:t>Code.org</a:t>
            </a:r>
            <a:endParaRPr lang="cs-CZ" dirty="0"/>
          </a:p>
          <a:p>
            <a:pPr lvl="2"/>
            <a:r>
              <a:rPr lang="cs-CZ" dirty="0" err="1"/>
              <a:t>UmimeProgramovat.cz</a:t>
            </a:r>
            <a:endParaRPr lang="cs-CZ" dirty="0"/>
          </a:p>
          <a:p>
            <a:pPr lvl="3"/>
            <a:r>
              <a:rPr lang="cs-CZ" dirty="0" err="1"/>
              <a:t>Robotanik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DA60092-DB54-4E16-84F3-0BB90D285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300" r="94600">
                        <a14:foregroundMark x1="90800" y1="36100" x2="93100" y2="35400"/>
                        <a14:foregroundMark x1="7600" y1="58600" x2="7000" y2="64300"/>
                        <a14:foregroundMark x1="2700" y1="59700" x2="2300" y2="64500"/>
                        <a14:foregroundMark x1="93300" y1="46900" x2="92200" y2="58400"/>
                        <a14:foregroundMark x1="92200" y1="58400" x2="91200" y2="60900"/>
                        <a14:foregroundMark x1="91400" y1="43700" x2="94600" y2="52400"/>
                        <a14:foregroundMark x1="91000" y1="61600" x2="83300" y2="70700"/>
                        <a14:foregroundMark x1="83300" y1="70700" x2="73800" y2="72200"/>
                        <a14:foregroundMark x1="74200" y1="72000" x2="74400" y2="74300"/>
                        <a14:foregroundMark x1="24900" y1="68200" x2="20800" y2="70700"/>
                        <a14:foregroundMark x1="20800" y1="74300" x2="23400" y2="72800"/>
                        <a14:foregroundMark x1="20800" y1="71300" x2="22300" y2="73300"/>
                        <a14:foregroundMark x1="20600" y1="69900" x2="19300" y2="73300"/>
                        <a14:foregroundMark x1="17800" y1="69600" x2="13800" y2="73900"/>
                        <a14:foregroundMark x1="18300" y1="72800" x2="28400" y2="77700"/>
                        <a14:foregroundMark x1="28400" y1="77700" x2="31000" y2="80100"/>
                        <a14:foregroundMark x1="17800" y1="73900" x2="29600" y2="80600"/>
                        <a14:foregroundMark x1="29600" y1="80600" x2="33400" y2="79600"/>
                        <a14:foregroundMark x1="18100" y1="74500" x2="22900" y2="79200"/>
                        <a14:foregroundMark x1="70600" y1="70900" x2="70600" y2="70900"/>
                        <a14:foregroundMark x1="64600" y1="71600" x2="52800" y2="77900"/>
                        <a14:foregroundMark x1="52800" y1="77900" x2="56700" y2="75600"/>
                        <a14:foregroundMark x1="51900" y1="80100" x2="53800" y2="79000"/>
                        <a14:foregroundMark x1="46800" y1="83700" x2="52700" y2="79600"/>
                        <a14:foregroundMark x1="43400" y1="84900" x2="43400" y2="86000"/>
                        <a14:foregroundMark x1="68900" y1="70300" x2="71600" y2="70100"/>
                        <a14:foregroundMark x1="71000" y1="70700" x2="73300" y2="73000"/>
                        <a14:foregroundMark x1="93500" y1="52000" x2="93300" y2="52800"/>
                        <a14:foregroundMark x1="94200" y1="52600" x2="93700" y2="5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9511" y="5024993"/>
            <a:ext cx="1754152" cy="1754152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B6C4FEA-1C46-4C72-9E14-C31350B3C7B8}"/>
              </a:ext>
            </a:extLst>
          </p:cNvPr>
          <p:cNvSpPr txBox="1">
            <a:spLocks/>
          </p:cNvSpPr>
          <p:nvPr/>
        </p:nvSpPr>
        <p:spPr>
          <a:xfrm>
            <a:off x="9150166" y="955931"/>
            <a:ext cx="2632842" cy="44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err="1"/>
              <a:t>Vex</a:t>
            </a:r>
            <a:r>
              <a:rPr lang="cs-CZ" dirty="0"/>
              <a:t> </a:t>
            </a:r>
            <a:r>
              <a:rPr lang="cs-CZ" dirty="0" err="1"/>
              <a:t>Robotics</a:t>
            </a: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45E6D8FB-AE23-4A38-8D3D-D71153F0580B}"/>
              </a:ext>
            </a:extLst>
          </p:cNvPr>
          <p:cNvSpPr txBox="1">
            <a:spLocks/>
          </p:cNvSpPr>
          <p:nvPr/>
        </p:nvSpPr>
        <p:spPr>
          <a:xfrm>
            <a:off x="7133382" y="3244099"/>
            <a:ext cx="2248302" cy="44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BBC </a:t>
            </a:r>
            <a:r>
              <a:rPr lang="cs-CZ" dirty="0" err="1"/>
              <a:t>Micro:bit</a:t>
            </a:r>
            <a:endParaRPr lang="cs-CZ" dirty="0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CDE4620F-9906-445A-91BD-9DFBF68EDB1A}"/>
              </a:ext>
            </a:extLst>
          </p:cNvPr>
          <p:cNvSpPr txBox="1">
            <a:spLocks/>
          </p:cNvSpPr>
          <p:nvPr/>
        </p:nvSpPr>
        <p:spPr>
          <a:xfrm>
            <a:off x="7231224" y="5072258"/>
            <a:ext cx="2617075" cy="129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 err="1"/>
              <a:t>MBot</a:t>
            </a:r>
            <a:endParaRPr lang="cs-CZ" dirty="0"/>
          </a:p>
          <a:p>
            <a:pPr lvl="2"/>
            <a:r>
              <a:rPr lang="cs-CZ" dirty="0"/>
              <a:t>platforma </a:t>
            </a:r>
            <a:r>
              <a:rPr lang="cs-CZ" dirty="0" err="1"/>
              <a:t>Arduino</a:t>
            </a:r>
            <a:endParaRPr lang="cs-CZ" dirty="0"/>
          </a:p>
          <a:p>
            <a:pPr marL="365760" lvl="1" indent="0">
              <a:buFont typeface="Wingdings" panose="05000000000000000000" pitchFamily="2" charset="2"/>
              <a:buNone/>
            </a:pP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37BD8A8-E2E7-466C-8DF4-CCAF93359306}"/>
              </a:ext>
            </a:extLst>
          </p:cNvPr>
          <p:cNvSpPr txBox="1">
            <a:spLocks/>
          </p:cNvSpPr>
          <p:nvPr/>
        </p:nvSpPr>
        <p:spPr>
          <a:xfrm>
            <a:off x="562581" y="4451437"/>
            <a:ext cx="3144418" cy="10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Lego</a:t>
            </a:r>
          </a:p>
          <a:p>
            <a:pPr lvl="2"/>
            <a:r>
              <a:rPr lang="cs-CZ" dirty="0" err="1"/>
              <a:t>Mindstorms</a:t>
            </a:r>
            <a:endParaRPr lang="cs-CZ" dirty="0"/>
          </a:p>
          <a:p>
            <a:pPr lvl="2"/>
            <a:r>
              <a:rPr lang="cs-CZ" dirty="0" err="1"/>
              <a:t>Spike</a:t>
            </a:r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FDEC3E7-AB46-40E4-8066-97DFFEEBB6F9}"/>
              </a:ext>
            </a:extLst>
          </p:cNvPr>
          <p:cNvGrpSpPr/>
          <p:nvPr/>
        </p:nvGrpSpPr>
        <p:grpSpPr>
          <a:xfrm>
            <a:off x="7525965" y="1040498"/>
            <a:ext cx="2371288" cy="2035973"/>
            <a:chOff x="7231224" y="2413548"/>
            <a:chExt cx="2371288" cy="2035973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DD4A83AB-213E-4611-8D57-2286B0E4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1224" y="2413548"/>
              <a:ext cx="1904673" cy="1841931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300B8A55-3EFC-40F1-A6EA-A3563B53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875" b="90000" l="2750" r="982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27833" y="3674842"/>
              <a:ext cx="774679" cy="774679"/>
            </a:xfrm>
            <a:prstGeom prst="rect">
              <a:avLst/>
            </a:prstGeom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42622DE1-3F6A-4E90-A8B9-616343E412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95" t="17127" r="6749" b="11826"/>
          <a:stretch/>
        </p:blipFill>
        <p:spPr>
          <a:xfrm>
            <a:off x="2839283" y="4520703"/>
            <a:ext cx="3084850" cy="18425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516C42-A334-4337-9A7E-B5B5A9EC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11" y="3541605"/>
            <a:ext cx="1618274" cy="123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6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8F2B3-E9ED-4CAA-8606-52D6B7DBC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3278"/>
            <a:ext cx="10802679" cy="83767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Pokročilejší programování</a:t>
            </a:r>
            <a:br>
              <a:rPr lang="cs-CZ" dirty="0"/>
            </a:br>
            <a:r>
              <a:rPr lang="cs-CZ" sz="2200" dirty="0"/>
              <a:t>technická výuka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B5021-F17C-448A-AEFE-644E655C9A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0467" y="1165398"/>
            <a:ext cx="3536733" cy="2008726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Reálné problémy</a:t>
            </a:r>
          </a:p>
          <a:p>
            <a:pPr lvl="1"/>
            <a:r>
              <a:rPr lang="cs-CZ" dirty="0"/>
              <a:t>Projekty</a:t>
            </a:r>
          </a:p>
          <a:p>
            <a:pPr lvl="1"/>
            <a:r>
              <a:rPr lang="cs-CZ" dirty="0"/>
              <a:t>Soutěže</a:t>
            </a:r>
          </a:p>
          <a:p>
            <a:pPr lvl="1"/>
            <a:r>
              <a:rPr lang="cs-CZ" dirty="0"/>
              <a:t>Robotický den</a:t>
            </a:r>
          </a:p>
          <a:p>
            <a:pPr lvl="2"/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4F07603C-238D-4A80-AD3C-2CA8AC1993BC}"/>
              </a:ext>
            </a:extLst>
          </p:cNvPr>
          <p:cNvSpPr txBox="1">
            <a:spLocks/>
          </p:cNvSpPr>
          <p:nvPr/>
        </p:nvSpPr>
        <p:spPr>
          <a:xfrm>
            <a:off x="730467" y="3144098"/>
            <a:ext cx="4987159" cy="107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Programování</a:t>
            </a:r>
          </a:p>
          <a:p>
            <a:pPr lvl="1"/>
            <a:r>
              <a:rPr lang="cs-CZ" dirty="0"/>
              <a:t>blokové programování s možností přepnout do textového módu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45E6D8FB-AE23-4A38-8D3D-D71153F0580B}"/>
              </a:ext>
            </a:extLst>
          </p:cNvPr>
          <p:cNvSpPr txBox="1">
            <a:spLocks/>
          </p:cNvSpPr>
          <p:nvPr/>
        </p:nvSpPr>
        <p:spPr>
          <a:xfrm>
            <a:off x="5550196" y="1165397"/>
            <a:ext cx="5766996" cy="527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Chytrá zařízení a Internet věcí (</a:t>
            </a:r>
            <a:r>
              <a:rPr lang="cs-CZ" dirty="0" err="1"/>
              <a:t>IoT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BBC </a:t>
            </a:r>
            <a:r>
              <a:rPr lang="cs-CZ" dirty="0" err="1"/>
              <a:t>Micro:bit</a:t>
            </a:r>
            <a:endParaRPr lang="cs-CZ" dirty="0"/>
          </a:p>
          <a:p>
            <a:pPr lvl="2"/>
            <a:r>
              <a:rPr lang="cs-CZ" dirty="0"/>
              <a:t>doplňky a čidla</a:t>
            </a:r>
          </a:p>
          <a:p>
            <a:pPr lvl="1"/>
            <a:r>
              <a:rPr lang="cs-CZ" dirty="0" err="1"/>
              <a:t>Arduino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Raspberry</a:t>
            </a:r>
            <a:r>
              <a:rPr lang="cs-CZ" dirty="0"/>
              <a:t> </a:t>
            </a:r>
            <a:r>
              <a:rPr lang="cs-CZ" dirty="0" err="1"/>
              <a:t>PI</a:t>
            </a:r>
            <a:endParaRPr lang="cs-CZ" dirty="0"/>
          </a:p>
          <a:p>
            <a:pPr lvl="1"/>
            <a:r>
              <a:rPr lang="cs-CZ" dirty="0" err="1"/>
              <a:t>Hardwario</a:t>
            </a:r>
            <a:endParaRPr lang="cs-CZ" dirty="0"/>
          </a:p>
          <a:p>
            <a:pPr lvl="2"/>
            <a:r>
              <a:rPr lang="cs-CZ" dirty="0"/>
              <a:t>česká firma</a:t>
            </a:r>
          </a:p>
          <a:p>
            <a:pPr lvl="2"/>
            <a:r>
              <a:rPr lang="cs-CZ" dirty="0"/>
              <a:t>projekty včetně základní metodiky a tutoriálů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robot DIY (Do It </a:t>
            </a:r>
            <a:r>
              <a:rPr lang="cs-CZ" dirty="0" err="1"/>
              <a:t>Yourself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Otto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37BD8A8-E2E7-466C-8DF4-CCAF93359306}"/>
              </a:ext>
            </a:extLst>
          </p:cNvPr>
          <p:cNvSpPr txBox="1">
            <a:spLocks/>
          </p:cNvSpPr>
          <p:nvPr/>
        </p:nvSpPr>
        <p:spPr>
          <a:xfrm>
            <a:off x="730467" y="4298453"/>
            <a:ext cx="4081099" cy="213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cs-CZ" dirty="0"/>
              <a:t>Robotické stavebnice</a:t>
            </a:r>
          </a:p>
          <a:p>
            <a:pPr lvl="1"/>
            <a:r>
              <a:rPr lang="cs-CZ" dirty="0"/>
              <a:t>Lego </a:t>
            </a:r>
            <a:r>
              <a:rPr lang="cs-CZ" dirty="0" err="1"/>
              <a:t>Mindstorms</a:t>
            </a:r>
            <a:endParaRPr lang="cs-CZ" dirty="0"/>
          </a:p>
          <a:p>
            <a:pPr lvl="2"/>
            <a:r>
              <a:rPr lang="cs-CZ" dirty="0" err="1"/>
              <a:t>Robosoutěž</a:t>
            </a:r>
            <a:r>
              <a:rPr lang="cs-CZ" dirty="0"/>
              <a:t> ČVUT</a:t>
            </a:r>
          </a:p>
          <a:p>
            <a:pPr lvl="2"/>
            <a:r>
              <a:rPr lang="cs-CZ" dirty="0" err="1"/>
              <a:t>First</a:t>
            </a:r>
            <a:r>
              <a:rPr lang="cs-CZ" dirty="0"/>
              <a:t> Lego </a:t>
            </a:r>
            <a:r>
              <a:rPr lang="cs-CZ" dirty="0" err="1"/>
              <a:t>League</a:t>
            </a:r>
            <a:endParaRPr lang="cs-CZ" dirty="0"/>
          </a:p>
          <a:p>
            <a:pPr lvl="1"/>
            <a:r>
              <a:rPr lang="cs-CZ" dirty="0" err="1"/>
              <a:t>Vex</a:t>
            </a:r>
            <a:r>
              <a:rPr lang="cs-CZ" dirty="0"/>
              <a:t> </a:t>
            </a:r>
            <a:r>
              <a:rPr lang="cs-CZ" dirty="0" err="1"/>
              <a:t>Robotics</a:t>
            </a:r>
            <a:endParaRPr lang="cs-CZ" dirty="0"/>
          </a:p>
          <a:p>
            <a:pPr lvl="2"/>
            <a:r>
              <a:rPr lang="cs-CZ" i="0" cap="all" dirty="0" err="1">
                <a:solidFill>
                  <a:srgbClr val="3C3C3C"/>
                </a:solidFill>
                <a:effectLst/>
                <a:latin typeface="proxima_nova"/>
              </a:rPr>
              <a:t>VEX</a:t>
            </a:r>
            <a:r>
              <a:rPr lang="cs-CZ" i="0" cap="all" dirty="0">
                <a:solidFill>
                  <a:srgbClr val="3C3C3C"/>
                </a:solidFill>
                <a:effectLst/>
                <a:latin typeface="proxima_nova"/>
              </a:rPr>
              <a:t> IQ </a:t>
            </a:r>
            <a:r>
              <a:rPr lang="cs-CZ" i="0" cap="all" dirty="0" err="1">
                <a:solidFill>
                  <a:srgbClr val="3C3C3C"/>
                </a:solidFill>
                <a:effectLst/>
                <a:latin typeface="proxima_nova"/>
              </a:rPr>
              <a:t>CHALLENGE</a:t>
            </a:r>
            <a:endParaRPr lang="cs-CZ" i="0" cap="all" dirty="0">
              <a:solidFill>
                <a:srgbClr val="3C3C3C"/>
              </a:solidFill>
              <a:effectLst/>
              <a:latin typeface="proxima_nova"/>
            </a:endParaRPr>
          </a:p>
          <a:p>
            <a:pPr lvl="2"/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704AEF4-1E88-46FA-B77D-C35CD33BD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50" b="96250" l="51500" r="94625">
                        <a14:foregroundMark x1="73625" y1="48375" x2="66250" y2="50375"/>
                        <a14:foregroundMark x1="90250" y1="79750" x2="94625" y2="75375"/>
                        <a14:foregroundMark x1="71250" y1="94375" x2="66250" y2="94125"/>
                        <a14:foregroundMark x1="54250" y1="59625" x2="54125" y2="62750"/>
                        <a14:foregroundMark x1="52250" y1="62000" x2="52250" y2="62000"/>
                        <a14:foregroundMark x1="75750" y1="51125" x2="75750" y2="51125"/>
                        <a14:foregroundMark x1="76625" y1="53125" x2="76625" y2="53125"/>
                        <a14:foregroundMark x1="79625" y1="58375" x2="79625" y2="58375"/>
                        <a14:foregroundMark x1="79750" y1="58000" x2="79750" y2="58000"/>
                        <a14:foregroundMark x1="80250" y1="57625" x2="80250" y2="57625"/>
                        <a14:foregroundMark x1="79625" y1="57250" x2="78000" y2="54875"/>
                        <a14:foregroundMark x1="87000" y1="73125" x2="88125" y2="75250"/>
                        <a14:foregroundMark x1="86125" y1="70625" x2="88125" y2="75125"/>
                        <a14:foregroundMark x1="62871" y1="94519" x2="65352" y2="95592"/>
                        <a14:foregroundMark x1="62759" y1="94580" x2="63750" y2="95500"/>
                        <a14:foregroundMark x1="62000" y1="93875" x2="62195" y2="94056"/>
                        <a14:foregroundMark x1="66591" y1="94701" x2="75500" y2="95625"/>
                        <a14:foregroundMark x1="63188" y1="94347" x2="65279" y2="94564"/>
                        <a14:foregroundMark x1="76375" y1="82500" x2="75750" y2="95625"/>
                        <a14:foregroundMark x1="65728" y1="85668" x2="65500" y2="85250"/>
                        <a14:foregroundMark x1="64750" y1="85125" x2="61500" y2="94625"/>
                        <a14:foregroundMark x1="63875" y1="87500" x2="62500" y2="92500"/>
                        <a14:foregroundMark x1="51500" y1="61875" x2="64256" y2="82082"/>
                        <a14:foregroundMark x1="51875" y1="61125" x2="55000" y2="57125"/>
                        <a14:foregroundMark x1="55875" y1="56250" x2="73000" y2="48875"/>
                        <a14:foregroundMark x1="55875" y1="56000" x2="72750" y2="47250"/>
                        <a14:foregroundMark x1="74125" y1="47250" x2="81000" y2="59500"/>
                        <a14:foregroundMark x1="84000" y1="66125" x2="89875" y2="75875"/>
                        <a14:backgroundMark x1="66750" y1="96500" x2="66750" y2="96500"/>
                        <a14:backgroundMark x1="67625" y1="96250" x2="65875" y2="96375"/>
                        <a14:backgroundMark x1="75625" y1="96125" x2="76250" y2="95250"/>
                        <a14:backgroundMark x1="61375" y1="94500" x2="61750" y2="95125"/>
                        <a14:backgroundMark x1="65875" y1="83875" x2="65000" y2="83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45846" r="1524" b="1360"/>
          <a:stretch/>
        </p:blipFill>
        <p:spPr bwMode="auto">
          <a:xfrm>
            <a:off x="4762198" y="5099843"/>
            <a:ext cx="1332364" cy="14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D7F5ED8-FDD6-4857-ADC9-B70747FC8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098" y="2226484"/>
            <a:ext cx="2103661" cy="16592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CD6212-EB70-46A2-BB89-D5191AC0E1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82" t="8448" r="8626" b="9279"/>
          <a:stretch/>
        </p:blipFill>
        <p:spPr>
          <a:xfrm>
            <a:off x="9637552" y="4743542"/>
            <a:ext cx="1845246" cy="17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04305"/>
      </p:ext>
    </p:extLst>
  </p:cSld>
  <p:clrMapOvr>
    <a:masterClrMapping/>
  </p:clrMapOvr>
</p:sld>
</file>

<file path=ppt/theme/theme1.xml><?xml version="1.0" encoding="utf-8"?>
<a:theme xmlns:a="http://schemas.openxmlformats.org/drawingml/2006/main" name="Hrající si děti (16: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1_TF03461883_TF03461883.potx" id="{55FD98AC-9FB4-4EDF-A3BE-513EDA89D6C0}" vid="{06EE9C2E-EC35-4529-8A20-A06D8AAFC7ED}"/>
    </a:ext>
  </a:extLst>
</a:theme>
</file>

<file path=ppt/theme/theme2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vzdělávací prezentace s hrajícími si dětmi (kreslený obrázek, širokoúhlý formát)</Template>
  <TotalTime>841</TotalTime>
  <Words>423</Words>
  <Application>Microsoft Office PowerPoint</Application>
  <PresentationFormat>Širokoúhlá obrazovka</PresentationFormat>
  <Paragraphs>132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Euphemia</vt:lpstr>
      <vt:lpstr>proxima_nova</vt:lpstr>
      <vt:lpstr>Wingdings</vt:lpstr>
      <vt:lpstr>Hrající si děti (16:9)</vt:lpstr>
      <vt:lpstr>Dětské programovací jazyky</vt:lpstr>
      <vt:lpstr>Proč učit děti programovat?</vt:lpstr>
      <vt:lpstr>Volba prostředků</vt:lpstr>
      <vt:lpstr>Předškoláci</vt:lpstr>
      <vt:lpstr>Nejmladší školní věk (1.–2. třída)</vt:lpstr>
      <vt:lpstr>Mladší školní věk (3.–5. třída)</vt:lpstr>
      <vt:lpstr>Starší školní věk  Druhý stupeň ZŠ, ale i začátečníci na SŠ</vt:lpstr>
      <vt:lpstr>Pokročilejší programování technická výuka na SŠ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Dětské programovací jazyky</dc:title>
  <dc:creator>Lenka Forstová</dc:creator>
  <cp:lastModifiedBy>Forstová Lenka</cp:lastModifiedBy>
  <cp:revision>34</cp:revision>
  <dcterms:created xsi:type="dcterms:W3CDTF">2020-11-18T14:00:47Z</dcterms:created>
  <dcterms:modified xsi:type="dcterms:W3CDTF">2020-12-20T20:59:33Z</dcterms:modified>
</cp:coreProperties>
</file>