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–Иван Арсентьев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«Место ввода цитаты».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all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Estetická funkce, norma a hodnota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4296767" y="4209157"/>
            <a:ext cx="8543876" cy="1921272"/>
          </a:xfrm>
          <a:prstGeom prst="rect">
            <a:avLst/>
          </a:prstGeom>
        </p:spPr>
        <p:txBody>
          <a:bodyPr/>
          <a:lstStyle>
            <a:lvl1pPr>
              <a:defRPr sz="11500">
                <a:solidFill>
                  <a:srgbClr val="800E01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lvl1pPr>
          </a:lstStyle>
          <a:p>
            <a:pPr/>
            <a:r>
              <a:t>Jan Mukařovský</a:t>
            </a:r>
          </a:p>
        </p:txBody>
      </p:sp>
      <p:sp>
        <p:nvSpPr>
          <p:cNvPr id="121" name="Shape 121"/>
          <p:cNvSpPr/>
          <p:nvPr/>
        </p:nvSpPr>
        <p:spPr>
          <a:xfrm>
            <a:off x="1418754" y="6389885"/>
            <a:ext cx="2585211" cy="1"/>
          </a:xfrm>
          <a:prstGeom prst="line">
            <a:avLst/>
          </a:prstGeom>
          <a:ln w="228600">
            <a:solidFill>
              <a:srgbClr val="800E0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2" name="Shape 122"/>
          <p:cNvSpPr/>
          <p:nvPr/>
        </p:nvSpPr>
        <p:spPr>
          <a:xfrm>
            <a:off x="2819400" y="7111007"/>
            <a:ext cx="884792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3" name="Shape 123"/>
          <p:cNvSpPr/>
          <p:nvPr/>
        </p:nvSpPr>
        <p:spPr>
          <a:xfrm>
            <a:off x="1409700" y="6798071"/>
            <a:ext cx="8847928" cy="1"/>
          </a:xfrm>
          <a:prstGeom prst="line">
            <a:avLst/>
          </a:prstGeom>
          <a:ln w="431800">
            <a:solidFill>
              <a:srgbClr val="A9A9A9">
                <a:alpha val="47823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4" name="Shape 124"/>
          <p:cNvSpPr/>
          <p:nvPr/>
        </p:nvSpPr>
        <p:spPr>
          <a:xfrm>
            <a:off x="1203452" y="8091586"/>
            <a:ext cx="511149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Ruth Peterová</a:t>
            </a:r>
          </a:p>
          <a:p>
            <a:pPr algn="l"/>
            <a:r>
              <a:t>Bc. Kristina Pereverzeva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6.png" descr="/Users/ruthpeterova/Desktop/Snímek obrazovky 2018-02-28 v 19.46.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5175" y="2466387"/>
            <a:ext cx="10614450" cy="340145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765984" y="2417559"/>
            <a:ext cx="4845583" cy="4674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52" name="Shape 152"/>
          <p:cNvSpPr/>
          <p:nvPr/>
        </p:nvSpPr>
        <p:spPr>
          <a:xfrm>
            <a:off x="8208239" y="5274998"/>
            <a:ext cx="3685883" cy="8179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53" name="Shape 153"/>
          <p:cNvSpPr/>
          <p:nvPr/>
        </p:nvSpPr>
        <p:spPr>
          <a:xfrm>
            <a:off x="1137290" y="5819366"/>
            <a:ext cx="7448946" cy="5936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7.png" descr="/Users/ruthpeterova/Desktop/Snímek obrazovky 2018-02-28 v 19.56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68" y="835553"/>
            <a:ext cx="11086864" cy="761151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749840" y="770900"/>
            <a:ext cx="3008226" cy="4773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1155700" y="2842393"/>
            <a:ext cx="11289457" cy="4068814"/>
          </a:xfrm>
          <a:prstGeom prst="rect">
            <a:avLst/>
          </a:prstGeom>
        </p:spPr>
        <p:txBody>
          <a:bodyPr/>
          <a:lstStyle/>
          <a:p>
            <a:pPr defTabSz="455675">
              <a:defRPr sz="6551"/>
            </a:pPr>
            <a:r>
              <a:t>Kde jsou estetické normy podle Mukařovského tvořeny?</a:t>
            </a:r>
          </a:p>
          <a:p>
            <a:pPr defTabSz="455675">
              <a:defRPr sz="6551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10.png" descr="/Users/ruthpeterova/Desktop/Snímek obrazovky 2018-02-28 v 20.15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49" y="2238684"/>
            <a:ext cx="11189302" cy="2993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782128" y="2191547"/>
            <a:ext cx="794392" cy="4990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1155700" y="2842393"/>
            <a:ext cx="11289457" cy="4068814"/>
          </a:xfrm>
          <a:prstGeom prst="rect">
            <a:avLst/>
          </a:prstGeom>
        </p:spPr>
        <p:txBody>
          <a:bodyPr/>
          <a:lstStyle/>
          <a:p>
            <a:pPr defTabSz="414781">
              <a:defRPr sz="5964"/>
            </a:pPr>
            <a:r>
              <a:t>Co nazývá Mukařovský kánonem a je vždy platný pouze jeden?</a:t>
            </a:r>
          </a:p>
          <a:p>
            <a:pPr defTabSz="414781">
              <a:defRPr sz="5964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11.png" descr="/Users/ruthpeterova/Desktop/Snímek obrazovky 2018-02-28 v 20.19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958" y="3085802"/>
            <a:ext cx="11752884" cy="2568512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636834" y="2982589"/>
            <a:ext cx="3183158" cy="5046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67" name="Shape 167"/>
          <p:cNvSpPr/>
          <p:nvPr/>
        </p:nvSpPr>
        <p:spPr>
          <a:xfrm>
            <a:off x="1121146" y="5539110"/>
            <a:ext cx="10762508" cy="4990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12.png" descr="/Users/ruthpeterova/Desktop/Snímek obrazovky 2018-02-28 v 20.18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930" y="1429547"/>
            <a:ext cx="12634940" cy="6136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xfrm>
            <a:off x="1155700" y="2842393"/>
            <a:ext cx="11289457" cy="4068814"/>
          </a:xfrm>
          <a:prstGeom prst="rect">
            <a:avLst/>
          </a:prstGeom>
        </p:spPr>
        <p:txBody>
          <a:bodyPr/>
          <a:lstStyle/>
          <a:p>
            <a:pPr defTabSz="432308">
              <a:defRPr sz="5920"/>
            </a:pPr>
            <a:r>
              <a:t>Jak spojuje Jan Mukařovský estetické hodnocení a sociologii?</a:t>
            </a:r>
          </a:p>
          <a:p>
            <a:pPr defTabSz="432308">
              <a:defRPr sz="6216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Снимок экрана 2018-03-01 в 0.29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38501"/>
            <a:ext cx="13004801" cy="681203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6222561" y="7292963"/>
            <a:ext cx="6559655" cy="937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xfrm>
            <a:off x="1155700" y="2842393"/>
            <a:ext cx="11289457" cy="4068814"/>
          </a:xfrm>
          <a:prstGeom prst="rect">
            <a:avLst/>
          </a:prstGeom>
        </p:spPr>
        <p:txBody>
          <a:bodyPr/>
          <a:lstStyle/>
          <a:p>
            <a:pPr/>
            <a:r>
              <a:t> Je možné vytvořit "věčné" dílo?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1155700" y="2842393"/>
            <a:ext cx="11289457" cy="4068813"/>
          </a:xfrm>
          <a:prstGeom prst="rect">
            <a:avLst/>
          </a:prstGeom>
        </p:spPr>
        <p:txBody>
          <a:bodyPr/>
          <a:lstStyle>
            <a:lvl1pPr defTabSz="391414">
              <a:defRPr sz="5628"/>
            </a:lvl1pPr>
          </a:lstStyle>
          <a:p>
            <a:pPr/>
            <a:r>
              <a:t>Existuje podle Jana Mukařovského pevná hranice mezi oblastí estetickou a mimoestetickou?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Снимок экрана 2018-03-01 в 0.34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043" y="2836583"/>
            <a:ext cx="11782714" cy="320160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7062035" y="5371860"/>
            <a:ext cx="5191790" cy="7078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1155700" y="2842393"/>
            <a:ext cx="11289457" cy="4068814"/>
          </a:xfrm>
          <a:prstGeom prst="rect">
            <a:avLst/>
          </a:prstGeom>
        </p:spPr>
        <p:txBody>
          <a:bodyPr/>
          <a:lstStyle/>
          <a:p>
            <a:pPr defTabSz="461518">
              <a:defRPr sz="6320"/>
            </a:pPr>
            <a:r>
              <a:t>Existuje objektivní estetická hodnota?</a:t>
            </a:r>
          </a:p>
          <a:p>
            <a:pPr defTabSz="461518">
              <a:defRPr sz="6636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Снимок экрана 2018-03-01 в 0.54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649" y="3222553"/>
            <a:ext cx="10947502" cy="2429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4349890" y="5178135"/>
            <a:ext cx="7774028" cy="5739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xfrm>
            <a:off x="1155700" y="2842393"/>
            <a:ext cx="11289457" cy="4068814"/>
          </a:xfrm>
          <a:prstGeom prst="rect">
            <a:avLst/>
          </a:prstGeom>
        </p:spPr>
        <p:txBody>
          <a:bodyPr/>
          <a:lstStyle/>
          <a:p>
            <a:pPr defTabSz="461518">
              <a:defRPr sz="6320"/>
            </a:pPr>
            <a:r>
              <a:t>Co jsou "formální umění"? Proč?</a:t>
            </a:r>
          </a:p>
          <a:p>
            <a:pPr defTabSz="461518">
              <a:defRPr sz="6636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Снимок экрана 2018-03-01 в 0.49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51658"/>
            <a:ext cx="13004801" cy="565028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120235" y="2143116"/>
            <a:ext cx="4845583" cy="5396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1155700" y="2842393"/>
            <a:ext cx="11289457" cy="4068814"/>
          </a:xfrm>
          <a:prstGeom prst="rect">
            <a:avLst/>
          </a:prstGeom>
        </p:spPr>
        <p:txBody>
          <a:bodyPr/>
          <a:lstStyle/>
          <a:p>
            <a:pPr defTabSz="414781">
              <a:defRPr sz="5680"/>
            </a:pPr>
            <a:r>
              <a:t>Dílo je souhrnem estetických nebo mimoestetických hodnot? Proč?</a:t>
            </a:r>
          </a:p>
          <a:p>
            <a:pPr defTabSz="414781">
              <a:defRPr sz="5964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Снимок экрана 2018-03-01 в 1.03.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999" y="2865741"/>
            <a:ext cx="11480801" cy="469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862846" y="2772721"/>
            <a:ext cx="5330588" cy="7199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1.png" descr="/Users/ruthpeterova/Desktop/Snímek obrazovky 2018-02-28 v 19.21.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2558" y="3219450"/>
            <a:ext cx="10299684" cy="2830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924855" y="1168400"/>
            <a:ext cx="137934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49580">
              <a:defRPr sz="32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příklad</a:t>
            </a:r>
          </a:p>
        </p:txBody>
      </p:sp>
      <p:pic>
        <p:nvPicPr>
          <p:cNvPr id="131" name="image2.png" descr="/Users/ruthpeterova/Desktop/Snímek obrazovky 2018-02-28 v 19.22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203" y="2290956"/>
            <a:ext cx="10862394" cy="43693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1155700" y="2842393"/>
            <a:ext cx="11289457" cy="4068814"/>
          </a:xfrm>
          <a:prstGeom prst="rect">
            <a:avLst/>
          </a:prstGeom>
        </p:spPr>
        <p:txBody>
          <a:bodyPr/>
          <a:lstStyle>
            <a:lvl1pPr defTabSz="455675">
              <a:defRPr sz="6551"/>
            </a:lvl1pPr>
          </a:lstStyle>
          <a:p>
            <a:pPr/>
            <a:r>
              <a:t>V čem spočívá rozdíl mezi uměním a oblastí pouhých „estetických“ jevů?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3.png" descr="/Users/ruthpeterova/Desktop/Snímek obrazovky 2018-02-28 v 19.50.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2854" y="1767987"/>
            <a:ext cx="10499092" cy="1536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4.png" descr="/Users/ruthpeterova/Desktop/Snímek obrazovky 2018-02-28 v 19.30.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1806" y="5054480"/>
            <a:ext cx="10861188" cy="197028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1879901" y="3111739"/>
            <a:ext cx="9494848" cy="3302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8079089" y="2708146"/>
            <a:ext cx="3578427" cy="6504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9" name="Shape 139"/>
          <p:cNvSpPr/>
          <p:nvPr/>
        </p:nvSpPr>
        <p:spPr>
          <a:xfrm>
            <a:off x="9612743" y="6518064"/>
            <a:ext cx="2165851" cy="6504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1155700" y="2842393"/>
            <a:ext cx="11289457" cy="4068814"/>
          </a:xfrm>
          <a:prstGeom prst="rect">
            <a:avLst/>
          </a:prstGeom>
        </p:spPr>
        <p:txBody>
          <a:bodyPr/>
          <a:lstStyle/>
          <a:p>
            <a:pPr defTabSz="432308">
              <a:defRPr sz="6216"/>
            </a:pPr>
            <a:r>
              <a:t>Co udržuje nepřetržitý vývojový pohyb v oblasti estetična?</a:t>
            </a:r>
          </a:p>
          <a:p>
            <a:pPr defTabSz="432308">
              <a:defRPr sz="6216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5.png" descr="/Users/ruthpeterova/Desktop/Snímek obrazovky 2018-02-28 v 19.43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829" y="3298775"/>
            <a:ext cx="11461142" cy="212338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701409" y="3208601"/>
            <a:ext cx="1501626" cy="510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5" name="Shape 145"/>
          <p:cNvSpPr/>
          <p:nvPr/>
        </p:nvSpPr>
        <p:spPr>
          <a:xfrm>
            <a:off x="8980988" y="4820824"/>
            <a:ext cx="3578490" cy="11156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6" name="Shape 146"/>
          <p:cNvSpPr/>
          <p:nvPr/>
        </p:nvSpPr>
        <p:spPr>
          <a:xfrm>
            <a:off x="1554877" y="5337423"/>
            <a:ext cx="7495170" cy="678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1155700" y="2842393"/>
            <a:ext cx="11289457" cy="4068814"/>
          </a:xfrm>
          <a:prstGeom prst="rect">
            <a:avLst/>
          </a:prstGeom>
        </p:spPr>
        <p:txBody>
          <a:bodyPr/>
          <a:lstStyle/>
          <a:p>
            <a:pPr defTabSz="455675">
              <a:defRPr sz="6551"/>
            </a:pPr>
            <a:r>
              <a:t>Je pro určení estetické funkce důležitá společnost?</a:t>
            </a:r>
          </a:p>
          <a:p>
            <a:pPr defTabSz="455675">
              <a:defRPr sz="6551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