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4" r:id="rId3"/>
    <p:sldId id="277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6" r:id="rId16"/>
    <p:sldId id="268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D2E30F-3D86-4F0E-A6C2-ED42063D45EE}" v="159" dt="2021-05-09T21:12:28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15A4B7-5778-4BDE-A29E-0F99A6D94F86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96E5967-8E8B-400C-888A-0417198F4D62}">
      <dgm:prSet/>
      <dgm:spPr/>
      <dgm:t>
        <a:bodyPr/>
        <a:lstStyle/>
        <a:p>
          <a:r>
            <a:rPr lang="cs-CZ"/>
            <a:t>Ethnographic writing investigates how it is we make meaning and what this meaning might be.</a:t>
          </a:r>
          <a:endParaRPr lang="en-US"/>
        </a:p>
      </dgm:t>
    </dgm:pt>
    <dgm:pt modelId="{9B17F1C6-2C1B-4073-B20B-9B2FD0DF054A}" type="parTrans" cxnId="{2FCC2785-45AB-49CA-8E66-75C9DA772E9F}">
      <dgm:prSet/>
      <dgm:spPr/>
      <dgm:t>
        <a:bodyPr/>
        <a:lstStyle/>
        <a:p>
          <a:endParaRPr lang="en-US"/>
        </a:p>
      </dgm:t>
    </dgm:pt>
    <dgm:pt modelId="{6EB1DD43-E081-42EC-942B-D4CDE0F1B3CC}" type="sibTrans" cxnId="{2FCC2785-45AB-49CA-8E66-75C9DA772E9F}">
      <dgm:prSet/>
      <dgm:spPr/>
      <dgm:t>
        <a:bodyPr/>
        <a:lstStyle/>
        <a:p>
          <a:endParaRPr lang="en-US"/>
        </a:p>
      </dgm:t>
    </dgm:pt>
    <dgm:pt modelId="{A2C9A820-AD38-457D-8DAA-FB6860994B84}">
      <dgm:prSet/>
      <dgm:spPr/>
      <dgm:t>
        <a:bodyPr/>
        <a:lstStyle/>
        <a:p>
          <a:r>
            <a:rPr lang="cs-CZ"/>
            <a:t>Ethnographic writing is reflexive.</a:t>
          </a:r>
          <a:endParaRPr lang="en-US"/>
        </a:p>
      </dgm:t>
    </dgm:pt>
    <dgm:pt modelId="{42D8AA7B-1A31-477F-AFE8-A6B33C76E11C}" type="parTrans" cxnId="{4F710DDF-5B5B-4D7E-9A6B-6FE8C0974F24}">
      <dgm:prSet/>
      <dgm:spPr/>
      <dgm:t>
        <a:bodyPr/>
        <a:lstStyle/>
        <a:p>
          <a:endParaRPr lang="en-US"/>
        </a:p>
      </dgm:t>
    </dgm:pt>
    <dgm:pt modelId="{2544EB8D-469A-40FF-8965-B1E2D473DC5E}" type="sibTrans" cxnId="{4F710DDF-5B5B-4D7E-9A6B-6FE8C0974F24}">
      <dgm:prSet/>
      <dgm:spPr/>
      <dgm:t>
        <a:bodyPr/>
        <a:lstStyle/>
        <a:p>
          <a:endParaRPr lang="en-US"/>
        </a:p>
      </dgm:t>
    </dgm:pt>
    <dgm:pt modelId="{14933936-E7CE-457A-846B-E3847D22919F}">
      <dgm:prSet/>
      <dgm:spPr/>
      <dgm:t>
        <a:bodyPr/>
        <a:lstStyle/>
        <a:p>
          <a:r>
            <a:rPr lang="cs-CZ"/>
            <a:t>Ethnographic writing does not make judgments.</a:t>
          </a:r>
          <a:endParaRPr lang="en-US"/>
        </a:p>
      </dgm:t>
    </dgm:pt>
    <dgm:pt modelId="{06E12DCF-B941-4CEA-9CF1-F8490A926247}" type="parTrans" cxnId="{8F032A0F-AD16-466B-83E8-66D6BA415D93}">
      <dgm:prSet/>
      <dgm:spPr/>
      <dgm:t>
        <a:bodyPr/>
        <a:lstStyle/>
        <a:p>
          <a:endParaRPr lang="en-US"/>
        </a:p>
      </dgm:t>
    </dgm:pt>
    <dgm:pt modelId="{34CCBF21-7242-47CA-9DBC-B52DAF536500}" type="sibTrans" cxnId="{8F032A0F-AD16-466B-83E8-66D6BA415D93}">
      <dgm:prSet/>
      <dgm:spPr/>
      <dgm:t>
        <a:bodyPr/>
        <a:lstStyle/>
        <a:p>
          <a:endParaRPr lang="en-US"/>
        </a:p>
      </dgm:t>
    </dgm:pt>
    <dgm:pt modelId="{B75623A5-E321-440F-99D6-36CF2BF4980A}">
      <dgm:prSet/>
      <dgm:spPr/>
      <dgm:t>
        <a:bodyPr/>
        <a:lstStyle/>
        <a:p>
          <a:r>
            <a:rPr lang="cs-CZ"/>
            <a:t>Ethnographic writing highlights complexity; resists Cartesian thought and binary oppositions.</a:t>
          </a:r>
          <a:endParaRPr lang="en-US"/>
        </a:p>
      </dgm:t>
    </dgm:pt>
    <dgm:pt modelId="{52B07287-E259-4BE4-9BF7-9FDB8C1A5B62}" type="parTrans" cxnId="{22425F90-0555-4CAA-BFFC-FAF79A611367}">
      <dgm:prSet/>
      <dgm:spPr/>
      <dgm:t>
        <a:bodyPr/>
        <a:lstStyle/>
        <a:p>
          <a:endParaRPr lang="en-US"/>
        </a:p>
      </dgm:t>
    </dgm:pt>
    <dgm:pt modelId="{65270355-3851-4526-A6AC-4A4BD55A9D12}" type="sibTrans" cxnId="{22425F90-0555-4CAA-BFFC-FAF79A611367}">
      <dgm:prSet/>
      <dgm:spPr/>
      <dgm:t>
        <a:bodyPr/>
        <a:lstStyle/>
        <a:p>
          <a:endParaRPr lang="en-US"/>
        </a:p>
      </dgm:t>
    </dgm:pt>
    <dgm:pt modelId="{83B050E6-2644-4472-9502-19820C2A4280}">
      <dgm:prSet/>
      <dgm:spPr/>
      <dgm:t>
        <a:bodyPr/>
        <a:lstStyle/>
        <a:p>
          <a:r>
            <a:rPr lang="cs-CZ"/>
            <a:t>Ethnographic writing illustrates a writing relationship between primary field research and secondary source ideas.</a:t>
          </a:r>
          <a:endParaRPr lang="en-US"/>
        </a:p>
      </dgm:t>
    </dgm:pt>
    <dgm:pt modelId="{E1CA804F-68FB-4A35-AD71-634E0B223B64}" type="parTrans" cxnId="{26189362-EF22-45B7-85ED-4E6516AFE9BB}">
      <dgm:prSet/>
      <dgm:spPr/>
      <dgm:t>
        <a:bodyPr/>
        <a:lstStyle/>
        <a:p>
          <a:endParaRPr lang="en-US"/>
        </a:p>
      </dgm:t>
    </dgm:pt>
    <dgm:pt modelId="{7031FD32-7AB4-473E-A0C8-C6F02FD7BBF9}" type="sibTrans" cxnId="{26189362-EF22-45B7-85ED-4E6516AFE9BB}">
      <dgm:prSet/>
      <dgm:spPr/>
      <dgm:t>
        <a:bodyPr/>
        <a:lstStyle/>
        <a:p>
          <a:endParaRPr lang="en-US"/>
        </a:p>
      </dgm:t>
    </dgm:pt>
    <dgm:pt modelId="{DC014423-AD97-4C25-8126-EAAB148C68A0}">
      <dgm:prSet/>
      <dgm:spPr/>
      <dgm:t>
        <a:bodyPr/>
        <a:lstStyle/>
        <a:p>
          <a:r>
            <a:rPr lang="cs-CZ" dirty="0" err="1"/>
            <a:t>Ethnographic</a:t>
          </a:r>
          <a:r>
            <a:rPr lang="cs-CZ" dirty="0"/>
            <a:t> </a:t>
          </a:r>
          <a:r>
            <a:rPr lang="cs-CZ" dirty="0" err="1"/>
            <a:t>writing</a:t>
          </a:r>
          <a:r>
            <a:rPr lang="cs-CZ" dirty="0"/>
            <a:t> </a:t>
          </a:r>
          <a:r>
            <a:rPr lang="cs-CZ" dirty="0" err="1"/>
            <a:t>is</a:t>
          </a:r>
          <a:r>
            <a:rPr lang="cs-CZ" dirty="0"/>
            <a:t> </a:t>
          </a:r>
          <a:r>
            <a:rPr lang="cs-CZ" dirty="0" err="1"/>
            <a:t>evocative</a:t>
          </a:r>
          <a:r>
            <a:rPr lang="cs-CZ" dirty="0"/>
            <a:t>.</a:t>
          </a:r>
          <a:endParaRPr lang="en-US" dirty="0"/>
        </a:p>
      </dgm:t>
    </dgm:pt>
    <dgm:pt modelId="{7637EC62-59D6-4C12-8815-0B07F8FBFBDE}" type="parTrans" cxnId="{244D17A8-610E-4A99-B281-D26DD6B62667}">
      <dgm:prSet/>
      <dgm:spPr/>
      <dgm:t>
        <a:bodyPr/>
        <a:lstStyle/>
        <a:p>
          <a:endParaRPr lang="en-US"/>
        </a:p>
      </dgm:t>
    </dgm:pt>
    <dgm:pt modelId="{39E97836-70FE-4B09-9FFB-EC69A876D36B}" type="sibTrans" cxnId="{244D17A8-610E-4A99-B281-D26DD6B62667}">
      <dgm:prSet/>
      <dgm:spPr/>
      <dgm:t>
        <a:bodyPr/>
        <a:lstStyle/>
        <a:p>
          <a:endParaRPr lang="en-US"/>
        </a:p>
      </dgm:t>
    </dgm:pt>
    <dgm:pt modelId="{39FF491A-E811-49CD-9CE0-86C93BA66D4E}">
      <dgm:prSet/>
      <dgm:spPr/>
      <dgm:t>
        <a:bodyPr/>
        <a:lstStyle/>
        <a:p>
          <a:r>
            <a:rPr lang="cs-CZ"/>
            <a:t>Ethnographic writing grabs the reader’s attention and works to sustain genuine interest.</a:t>
          </a:r>
          <a:endParaRPr lang="en-US"/>
        </a:p>
      </dgm:t>
    </dgm:pt>
    <dgm:pt modelId="{FE4AC84D-ADF1-4220-A98A-590EC0099501}" type="parTrans" cxnId="{A7AA81C3-97BD-4665-B521-2A05072BC0AA}">
      <dgm:prSet/>
      <dgm:spPr/>
      <dgm:t>
        <a:bodyPr/>
        <a:lstStyle/>
        <a:p>
          <a:endParaRPr lang="en-US"/>
        </a:p>
      </dgm:t>
    </dgm:pt>
    <dgm:pt modelId="{32076085-5F75-409A-89E0-5F9990F038C2}" type="sibTrans" cxnId="{A7AA81C3-97BD-4665-B521-2A05072BC0AA}">
      <dgm:prSet/>
      <dgm:spPr/>
      <dgm:t>
        <a:bodyPr/>
        <a:lstStyle/>
        <a:p>
          <a:endParaRPr lang="en-US"/>
        </a:p>
      </dgm:t>
    </dgm:pt>
    <dgm:pt modelId="{5DC14102-6918-44D4-BD81-3577CC9538AB}">
      <dgm:prSet/>
      <dgm:spPr/>
      <dgm:t>
        <a:bodyPr/>
        <a:lstStyle/>
        <a:p>
          <a:r>
            <a:rPr lang="cs-CZ"/>
            <a:t>Ethnographic writing is an approach rather than a prescription.</a:t>
          </a:r>
          <a:endParaRPr lang="en-US"/>
        </a:p>
      </dgm:t>
    </dgm:pt>
    <dgm:pt modelId="{6510BB89-0AF8-4838-9732-62B27EE8FCE5}" type="parTrans" cxnId="{BFA40C33-E8E0-4568-AE74-0A28E9FE3D9D}">
      <dgm:prSet/>
      <dgm:spPr/>
      <dgm:t>
        <a:bodyPr/>
        <a:lstStyle/>
        <a:p>
          <a:endParaRPr lang="en-US"/>
        </a:p>
      </dgm:t>
    </dgm:pt>
    <dgm:pt modelId="{2333E569-8223-4617-8F0D-ECCA7D23A0F5}" type="sibTrans" cxnId="{BFA40C33-E8E0-4568-AE74-0A28E9FE3D9D}">
      <dgm:prSet/>
      <dgm:spPr/>
      <dgm:t>
        <a:bodyPr/>
        <a:lstStyle/>
        <a:p>
          <a:endParaRPr lang="en-US"/>
        </a:p>
      </dgm:t>
    </dgm:pt>
    <dgm:pt modelId="{5F512509-58AE-4B37-85F8-4FE640E6BE1C}">
      <dgm:prSet custT="1"/>
      <dgm:spPr/>
      <dgm:t>
        <a:bodyPr/>
        <a:lstStyle/>
        <a:p>
          <a:pPr algn="l"/>
          <a:endParaRPr lang="cs-CZ" sz="1200" b="1" dirty="0"/>
        </a:p>
        <a:p>
          <a:pPr algn="ctr"/>
          <a:r>
            <a:rPr lang="cs-CZ" sz="1400" b="1" dirty="0"/>
            <a:t>Rétorické strategie etnografického psaní</a:t>
          </a:r>
          <a:endParaRPr lang="en-US" sz="1400" dirty="0"/>
        </a:p>
      </dgm:t>
    </dgm:pt>
    <dgm:pt modelId="{FE6AFBD3-68E2-41AA-A414-35EB9717A0BE}" type="parTrans" cxnId="{FAC9682F-0E03-4153-9F45-AC74652167BF}">
      <dgm:prSet/>
      <dgm:spPr/>
      <dgm:t>
        <a:bodyPr/>
        <a:lstStyle/>
        <a:p>
          <a:endParaRPr lang="en-US"/>
        </a:p>
      </dgm:t>
    </dgm:pt>
    <dgm:pt modelId="{F9198927-4410-4A93-8765-3B5FEEEEE091}" type="sibTrans" cxnId="{FAC9682F-0E03-4153-9F45-AC74652167BF}">
      <dgm:prSet/>
      <dgm:spPr/>
      <dgm:t>
        <a:bodyPr/>
        <a:lstStyle/>
        <a:p>
          <a:endParaRPr lang="en-US"/>
        </a:p>
      </dgm:t>
    </dgm:pt>
    <dgm:pt modelId="{FC1E3C87-D27F-4FD9-A171-DD2A00B1B0DA}">
      <dgm:prSet custT="1"/>
      <dgm:spPr/>
      <dgm:t>
        <a:bodyPr/>
        <a:lstStyle/>
        <a:p>
          <a:pPr algn="ctr"/>
          <a:r>
            <a:rPr lang="cs-CZ" sz="1400" dirty="0"/>
            <a:t>Etnografie zapojuje všechny smysly.</a:t>
          </a:r>
          <a:endParaRPr lang="en-US" sz="1400" dirty="0"/>
        </a:p>
      </dgm:t>
    </dgm:pt>
    <dgm:pt modelId="{6C6A7B93-4D11-4914-B38F-7BDDEAC40F3F}" type="parTrans" cxnId="{7916668C-6B95-439E-BB7D-EEE95D4310C1}">
      <dgm:prSet/>
      <dgm:spPr/>
      <dgm:t>
        <a:bodyPr/>
        <a:lstStyle/>
        <a:p>
          <a:endParaRPr lang="en-US"/>
        </a:p>
      </dgm:t>
    </dgm:pt>
    <dgm:pt modelId="{9DF1F437-B13C-4FF5-8570-A811E886086E}" type="sibTrans" cxnId="{7916668C-6B95-439E-BB7D-EEE95D4310C1}">
      <dgm:prSet/>
      <dgm:spPr/>
      <dgm:t>
        <a:bodyPr/>
        <a:lstStyle/>
        <a:p>
          <a:endParaRPr lang="en-US"/>
        </a:p>
      </dgm:t>
    </dgm:pt>
    <dgm:pt modelId="{15191544-F676-4EE8-8194-FB4C288F93DC}">
      <dgm:prSet custT="1"/>
      <dgm:spPr/>
      <dgm:t>
        <a:bodyPr/>
        <a:lstStyle/>
        <a:p>
          <a:pPr algn="ctr"/>
          <a:r>
            <a:rPr lang="cs-CZ" sz="1400" dirty="0"/>
            <a:t>Etnografické psaní je </a:t>
          </a:r>
          <a:r>
            <a:rPr lang="cs-CZ" sz="1400" i="1" dirty="0"/>
            <a:t>osobní</a:t>
          </a:r>
          <a:r>
            <a:rPr lang="cs-CZ" sz="1400" dirty="0"/>
            <a:t>. </a:t>
          </a:r>
          <a:endParaRPr lang="en-US" sz="1400" dirty="0"/>
        </a:p>
      </dgm:t>
    </dgm:pt>
    <dgm:pt modelId="{9C7DFF14-773F-4C9C-A3F8-EFF11CE39697}" type="parTrans" cxnId="{02757266-EEC2-4B90-8A7B-31DC73C0AFA2}">
      <dgm:prSet/>
      <dgm:spPr/>
      <dgm:t>
        <a:bodyPr/>
        <a:lstStyle/>
        <a:p>
          <a:endParaRPr lang="en-US"/>
        </a:p>
      </dgm:t>
    </dgm:pt>
    <dgm:pt modelId="{EF906C50-BA5E-4677-AB6F-E0D52C4D927C}" type="sibTrans" cxnId="{02757266-EEC2-4B90-8A7B-31DC73C0AFA2}">
      <dgm:prSet/>
      <dgm:spPr/>
      <dgm:t>
        <a:bodyPr/>
        <a:lstStyle/>
        <a:p>
          <a:endParaRPr lang="en-US"/>
        </a:p>
      </dgm:t>
    </dgm:pt>
    <dgm:pt modelId="{FA67E5F6-7C92-435C-9F73-272E45899820}">
      <dgm:prSet custT="1"/>
      <dgm:spPr/>
      <dgm:t>
        <a:bodyPr/>
        <a:lstStyle/>
        <a:p>
          <a:pPr algn="l"/>
          <a:endParaRPr lang="en-US" sz="1400" dirty="0"/>
        </a:p>
      </dgm:t>
    </dgm:pt>
    <dgm:pt modelId="{252C8E82-8307-4982-9C52-F4D15C4D1C43}" type="parTrans" cxnId="{EB58010A-BC47-433F-A6D2-CB3C8DD50351}">
      <dgm:prSet/>
      <dgm:spPr/>
      <dgm:t>
        <a:bodyPr/>
        <a:lstStyle/>
        <a:p>
          <a:endParaRPr lang="cs-CZ"/>
        </a:p>
      </dgm:t>
    </dgm:pt>
    <dgm:pt modelId="{7CFCBCD6-2209-460F-B415-F0FC2B6EF2EA}" type="sibTrans" cxnId="{EB58010A-BC47-433F-A6D2-CB3C8DD50351}">
      <dgm:prSet/>
      <dgm:spPr/>
      <dgm:t>
        <a:bodyPr/>
        <a:lstStyle/>
        <a:p>
          <a:endParaRPr lang="cs-CZ"/>
        </a:p>
      </dgm:t>
    </dgm:pt>
    <dgm:pt modelId="{553CD759-A5A1-4F14-9020-65339E43991D}" type="pres">
      <dgm:prSet presAssocID="{B515A4B7-5778-4BDE-A29E-0F99A6D94F86}" presName="diagram" presStyleCnt="0">
        <dgm:presLayoutVars>
          <dgm:dir/>
          <dgm:resizeHandles val="exact"/>
        </dgm:presLayoutVars>
      </dgm:prSet>
      <dgm:spPr/>
    </dgm:pt>
    <dgm:pt modelId="{1BFED549-45AD-4A58-BCC3-BD3ED7276D3A}" type="pres">
      <dgm:prSet presAssocID="{696E5967-8E8B-400C-888A-0417198F4D62}" presName="node" presStyleLbl="node1" presStyleIdx="0" presStyleCnt="9">
        <dgm:presLayoutVars>
          <dgm:bulletEnabled val="1"/>
        </dgm:presLayoutVars>
      </dgm:prSet>
      <dgm:spPr/>
    </dgm:pt>
    <dgm:pt modelId="{00824727-F892-4B1E-B18B-97497F3E987B}" type="pres">
      <dgm:prSet presAssocID="{6EB1DD43-E081-42EC-942B-D4CDE0F1B3CC}" presName="sibTrans" presStyleCnt="0"/>
      <dgm:spPr/>
    </dgm:pt>
    <dgm:pt modelId="{42F61CA8-4E57-4E8A-98A2-B37930E03D20}" type="pres">
      <dgm:prSet presAssocID="{A2C9A820-AD38-457D-8DAA-FB6860994B84}" presName="node" presStyleLbl="node1" presStyleIdx="1" presStyleCnt="9">
        <dgm:presLayoutVars>
          <dgm:bulletEnabled val="1"/>
        </dgm:presLayoutVars>
      </dgm:prSet>
      <dgm:spPr/>
    </dgm:pt>
    <dgm:pt modelId="{E3E1164E-24DE-4C27-9270-85E762F29F40}" type="pres">
      <dgm:prSet presAssocID="{2544EB8D-469A-40FF-8965-B1E2D473DC5E}" presName="sibTrans" presStyleCnt="0"/>
      <dgm:spPr/>
    </dgm:pt>
    <dgm:pt modelId="{8538C263-83E9-42E9-ADBB-0D1C248F6D31}" type="pres">
      <dgm:prSet presAssocID="{14933936-E7CE-457A-846B-E3847D22919F}" presName="node" presStyleLbl="node1" presStyleIdx="2" presStyleCnt="9">
        <dgm:presLayoutVars>
          <dgm:bulletEnabled val="1"/>
        </dgm:presLayoutVars>
      </dgm:prSet>
      <dgm:spPr/>
    </dgm:pt>
    <dgm:pt modelId="{1BF0D80A-232E-463C-A9E9-570FAC2F58DF}" type="pres">
      <dgm:prSet presAssocID="{34CCBF21-7242-47CA-9DBC-B52DAF536500}" presName="sibTrans" presStyleCnt="0"/>
      <dgm:spPr/>
    </dgm:pt>
    <dgm:pt modelId="{4E3AD4E7-B00F-4B9F-B0F8-DB16A58419A7}" type="pres">
      <dgm:prSet presAssocID="{B75623A5-E321-440F-99D6-36CF2BF4980A}" presName="node" presStyleLbl="node1" presStyleIdx="3" presStyleCnt="9">
        <dgm:presLayoutVars>
          <dgm:bulletEnabled val="1"/>
        </dgm:presLayoutVars>
      </dgm:prSet>
      <dgm:spPr/>
    </dgm:pt>
    <dgm:pt modelId="{5E51D8B1-427A-4886-80A7-FE07A37144B4}" type="pres">
      <dgm:prSet presAssocID="{65270355-3851-4526-A6AC-4A4BD55A9D12}" presName="sibTrans" presStyleCnt="0"/>
      <dgm:spPr/>
    </dgm:pt>
    <dgm:pt modelId="{B14D3E61-0F98-4DDB-B779-2BEE48AFE6EC}" type="pres">
      <dgm:prSet presAssocID="{83B050E6-2644-4472-9502-19820C2A4280}" presName="node" presStyleLbl="node1" presStyleIdx="4" presStyleCnt="9">
        <dgm:presLayoutVars>
          <dgm:bulletEnabled val="1"/>
        </dgm:presLayoutVars>
      </dgm:prSet>
      <dgm:spPr/>
    </dgm:pt>
    <dgm:pt modelId="{2608998A-C41C-4138-B6A6-F732287C6798}" type="pres">
      <dgm:prSet presAssocID="{7031FD32-7AB4-473E-A0C8-C6F02FD7BBF9}" presName="sibTrans" presStyleCnt="0"/>
      <dgm:spPr/>
    </dgm:pt>
    <dgm:pt modelId="{85B7EB97-0683-450E-8364-20D84D7F71C4}" type="pres">
      <dgm:prSet presAssocID="{DC014423-AD97-4C25-8126-EAAB148C68A0}" presName="node" presStyleLbl="node1" presStyleIdx="5" presStyleCnt="9">
        <dgm:presLayoutVars>
          <dgm:bulletEnabled val="1"/>
        </dgm:presLayoutVars>
      </dgm:prSet>
      <dgm:spPr/>
    </dgm:pt>
    <dgm:pt modelId="{ECC27B84-E099-4D71-82BC-0228074E9CEB}" type="pres">
      <dgm:prSet presAssocID="{39E97836-70FE-4B09-9FFB-EC69A876D36B}" presName="sibTrans" presStyleCnt="0"/>
      <dgm:spPr/>
    </dgm:pt>
    <dgm:pt modelId="{BF46039F-7D08-4E25-9035-6A92A94938B9}" type="pres">
      <dgm:prSet presAssocID="{39FF491A-E811-49CD-9CE0-86C93BA66D4E}" presName="node" presStyleLbl="node1" presStyleIdx="6" presStyleCnt="9">
        <dgm:presLayoutVars>
          <dgm:bulletEnabled val="1"/>
        </dgm:presLayoutVars>
      </dgm:prSet>
      <dgm:spPr/>
    </dgm:pt>
    <dgm:pt modelId="{25B06E57-FB6D-4547-918F-99A56D7709B1}" type="pres">
      <dgm:prSet presAssocID="{32076085-5F75-409A-89E0-5F9990F038C2}" presName="sibTrans" presStyleCnt="0"/>
      <dgm:spPr/>
    </dgm:pt>
    <dgm:pt modelId="{C3E062D4-0285-41E1-B070-C256E6815545}" type="pres">
      <dgm:prSet presAssocID="{5DC14102-6918-44D4-BD81-3577CC9538AB}" presName="node" presStyleLbl="node1" presStyleIdx="7" presStyleCnt="9">
        <dgm:presLayoutVars>
          <dgm:bulletEnabled val="1"/>
        </dgm:presLayoutVars>
      </dgm:prSet>
      <dgm:spPr/>
    </dgm:pt>
    <dgm:pt modelId="{CE59989A-FB72-4B1A-B7D6-808E6366EF51}" type="pres">
      <dgm:prSet presAssocID="{2333E569-8223-4617-8F0D-ECCA7D23A0F5}" presName="sibTrans" presStyleCnt="0"/>
      <dgm:spPr/>
    </dgm:pt>
    <dgm:pt modelId="{A491CFFB-03B2-4D93-BE86-7E59E3185752}" type="pres">
      <dgm:prSet presAssocID="{5F512509-58AE-4B37-85F8-4FE640E6BE1C}" presName="node" presStyleLbl="node1" presStyleIdx="8" presStyleCnt="9" custScaleX="256324" custScaleY="124391">
        <dgm:presLayoutVars>
          <dgm:bulletEnabled val="1"/>
        </dgm:presLayoutVars>
      </dgm:prSet>
      <dgm:spPr/>
    </dgm:pt>
  </dgm:ptLst>
  <dgm:cxnLst>
    <dgm:cxn modelId="{EB58010A-BC47-433F-A6D2-CB3C8DD50351}" srcId="{5F512509-58AE-4B37-85F8-4FE640E6BE1C}" destId="{FA67E5F6-7C92-435C-9F73-272E45899820}" srcOrd="0" destOrd="0" parTransId="{252C8E82-8307-4982-9C52-F4D15C4D1C43}" sibTransId="{7CFCBCD6-2209-460F-B415-F0FC2B6EF2EA}"/>
    <dgm:cxn modelId="{8F032A0F-AD16-466B-83E8-66D6BA415D93}" srcId="{B515A4B7-5778-4BDE-A29E-0F99A6D94F86}" destId="{14933936-E7CE-457A-846B-E3847D22919F}" srcOrd="2" destOrd="0" parTransId="{06E12DCF-B941-4CEA-9CF1-F8490A926247}" sibTransId="{34CCBF21-7242-47CA-9DBC-B52DAF536500}"/>
    <dgm:cxn modelId="{BC324122-59C2-430E-9EC4-560D062893B2}" type="presOf" srcId="{15191544-F676-4EE8-8194-FB4C288F93DC}" destId="{A491CFFB-03B2-4D93-BE86-7E59E3185752}" srcOrd="0" destOrd="3" presId="urn:microsoft.com/office/officeart/2005/8/layout/default"/>
    <dgm:cxn modelId="{FAC9682F-0E03-4153-9F45-AC74652167BF}" srcId="{B515A4B7-5778-4BDE-A29E-0F99A6D94F86}" destId="{5F512509-58AE-4B37-85F8-4FE640E6BE1C}" srcOrd="8" destOrd="0" parTransId="{FE6AFBD3-68E2-41AA-A414-35EB9717A0BE}" sibTransId="{F9198927-4410-4A93-8765-3B5FEEEEE091}"/>
    <dgm:cxn modelId="{BFA40C33-E8E0-4568-AE74-0A28E9FE3D9D}" srcId="{B515A4B7-5778-4BDE-A29E-0F99A6D94F86}" destId="{5DC14102-6918-44D4-BD81-3577CC9538AB}" srcOrd="7" destOrd="0" parTransId="{6510BB89-0AF8-4838-9732-62B27EE8FCE5}" sibTransId="{2333E569-8223-4617-8F0D-ECCA7D23A0F5}"/>
    <dgm:cxn modelId="{D5F8265C-5D78-4B4C-9B33-44435337C14B}" type="presOf" srcId="{5DC14102-6918-44D4-BD81-3577CC9538AB}" destId="{C3E062D4-0285-41E1-B070-C256E6815545}" srcOrd="0" destOrd="0" presId="urn:microsoft.com/office/officeart/2005/8/layout/default"/>
    <dgm:cxn modelId="{26189362-EF22-45B7-85ED-4E6516AFE9BB}" srcId="{B515A4B7-5778-4BDE-A29E-0F99A6D94F86}" destId="{83B050E6-2644-4472-9502-19820C2A4280}" srcOrd="4" destOrd="0" parTransId="{E1CA804F-68FB-4A35-AD71-634E0B223B64}" sibTransId="{7031FD32-7AB4-473E-A0C8-C6F02FD7BBF9}"/>
    <dgm:cxn modelId="{02757266-EEC2-4B90-8A7B-31DC73C0AFA2}" srcId="{5F512509-58AE-4B37-85F8-4FE640E6BE1C}" destId="{15191544-F676-4EE8-8194-FB4C288F93DC}" srcOrd="2" destOrd="0" parTransId="{9C7DFF14-773F-4C9C-A3F8-EFF11CE39697}" sibTransId="{EF906C50-BA5E-4677-AB6F-E0D52C4D927C}"/>
    <dgm:cxn modelId="{8DEA096E-2731-42E1-94C8-1E68BA4BA949}" type="presOf" srcId="{83B050E6-2644-4472-9502-19820C2A4280}" destId="{B14D3E61-0F98-4DDB-B779-2BEE48AFE6EC}" srcOrd="0" destOrd="0" presId="urn:microsoft.com/office/officeart/2005/8/layout/default"/>
    <dgm:cxn modelId="{FFBADC6E-3370-4865-858C-FCFE15B7CB56}" type="presOf" srcId="{FC1E3C87-D27F-4FD9-A171-DD2A00B1B0DA}" destId="{A491CFFB-03B2-4D93-BE86-7E59E3185752}" srcOrd="0" destOrd="2" presId="urn:microsoft.com/office/officeart/2005/8/layout/default"/>
    <dgm:cxn modelId="{D0DC2181-A210-4FA1-99C5-FEE561402BBF}" type="presOf" srcId="{14933936-E7CE-457A-846B-E3847D22919F}" destId="{8538C263-83E9-42E9-ADBB-0D1C248F6D31}" srcOrd="0" destOrd="0" presId="urn:microsoft.com/office/officeart/2005/8/layout/default"/>
    <dgm:cxn modelId="{2FCC2785-45AB-49CA-8E66-75C9DA772E9F}" srcId="{B515A4B7-5778-4BDE-A29E-0F99A6D94F86}" destId="{696E5967-8E8B-400C-888A-0417198F4D62}" srcOrd="0" destOrd="0" parTransId="{9B17F1C6-2C1B-4073-B20B-9B2FD0DF054A}" sibTransId="{6EB1DD43-E081-42EC-942B-D4CDE0F1B3CC}"/>
    <dgm:cxn modelId="{7916668C-6B95-439E-BB7D-EEE95D4310C1}" srcId="{5F512509-58AE-4B37-85F8-4FE640E6BE1C}" destId="{FC1E3C87-D27F-4FD9-A171-DD2A00B1B0DA}" srcOrd="1" destOrd="0" parTransId="{6C6A7B93-4D11-4914-B38F-7BDDEAC40F3F}" sibTransId="{9DF1F437-B13C-4FF5-8570-A811E886086E}"/>
    <dgm:cxn modelId="{22425F90-0555-4CAA-BFFC-FAF79A611367}" srcId="{B515A4B7-5778-4BDE-A29E-0F99A6D94F86}" destId="{B75623A5-E321-440F-99D6-36CF2BF4980A}" srcOrd="3" destOrd="0" parTransId="{52B07287-E259-4BE4-9BF7-9FDB8C1A5B62}" sibTransId="{65270355-3851-4526-A6AC-4A4BD55A9D12}"/>
    <dgm:cxn modelId="{244D17A8-610E-4A99-B281-D26DD6B62667}" srcId="{B515A4B7-5778-4BDE-A29E-0F99A6D94F86}" destId="{DC014423-AD97-4C25-8126-EAAB148C68A0}" srcOrd="5" destOrd="0" parTransId="{7637EC62-59D6-4C12-8815-0B07F8FBFBDE}" sibTransId="{39E97836-70FE-4B09-9FFB-EC69A876D36B}"/>
    <dgm:cxn modelId="{74FC90A9-93FB-4635-B3D6-F42BAE6CC65D}" type="presOf" srcId="{696E5967-8E8B-400C-888A-0417198F4D62}" destId="{1BFED549-45AD-4A58-BCC3-BD3ED7276D3A}" srcOrd="0" destOrd="0" presId="urn:microsoft.com/office/officeart/2005/8/layout/default"/>
    <dgm:cxn modelId="{2B9A14B1-A600-4CEC-ACDF-CC9D4A685610}" type="presOf" srcId="{5F512509-58AE-4B37-85F8-4FE640E6BE1C}" destId="{A491CFFB-03B2-4D93-BE86-7E59E3185752}" srcOrd="0" destOrd="0" presId="urn:microsoft.com/office/officeart/2005/8/layout/default"/>
    <dgm:cxn modelId="{A6C593B5-0A25-4C73-B78D-2E3ABE8A70E3}" type="presOf" srcId="{39FF491A-E811-49CD-9CE0-86C93BA66D4E}" destId="{BF46039F-7D08-4E25-9035-6A92A94938B9}" srcOrd="0" destOrd="0" presId="urn:microsoft.com/office/officeart/2005/8/layout/default"/>
    <dgm:cxn modelId="{801A5AB7-E621-4532-A320-88800AD6513C}" type="presOf" srcId="{FA67E5F6-7C92-435C-9F73-272E45899820}" destId="{A491CFFB-03B2-4D93-BE86-7E59E3185752}" srcOrd="0" destOrd="1" presId="urn:microsoft.com/office/officeart/2005/8/layout/default"/>
    <dgm:cxn modelId="{137154B9-E3CF-4ED5-8B81-4E18047B176F}" type="presOf" srcId="{A2C9A820-AD38-457D-8DAA-FB6860994B84}" destId="{42F61CA8-4E57-4E8A-98A2-B37930E03D20}" srcOrd="0" destOrd="0" presId="urn:microsoft.com/office/officeart/2005/8/layout/default"/>
    <dgm:cxn modelId="{A7AA81C3-97BD-4665-B521-2A05072BC0AA}" srcId="{B515A4B7-5778-4BDE-A29E-0F99A6D94F86}" destId="{39FF491A-E811-49CD-9CE0-86C93BA66D4E}" srcOrd="6" destOrd="0" parTransId="{FE4AC84D-ADF1-4220-A98A-590EC0099501}" sibTransId="{32076085-5F75-409A-89E0-5F9990F038C2}"/>
    <dgm:cxn modelId="{21194AC6-5BDA-4BD6-A8CF-F8A37F7BBABE}" type="presOf" srcId="{B515A4B7-5778-4BDE-A29E-0F99A6D94F86}" destId="{553CD759-A5A1-4F14-9020-65339E43991D}" srcOrd="0" destOrd="0" presId="urn:microsoft.com/office/officeart/2005/8/layout/default"/>
    <dgm:cxn modelId="{4F710DDF-5B5B-4D7E-9A6B-6FE8C0974F24}" srcId="{B515A4B7-5778-4BDE-A29E-0F99A6D94F86}" destId="{A2C9A820-AD38-457D-8DAA-FB6860994B84}" srcOrd="1" destOrd="0" parTransId="{42D8AA7B-1A31-477F-AFE8-A6B33C76E11C}" sibTransId="{2544EB8D-469A-40FF-8965-B1E2D473DC5E}"/>
    <dgm:cxn modelId="{65F64FEC-4D16-482C-A913-9A8C6B279EF7}" type="presOf" srcId="{B75623A5-E321-440F-99D6-36CF2BF4980A}" destId="{4E3AD4E7-B00F-4B9F-B0F8-DB16A58419A7}" srcOrd="0" destOrd="0" presId="urn:microsoft.com/office/officeart/2005/8/layout/default"/>
    <dgm:cxn modelId="{711483F3-E68A-4BFB-AED3-B6CCF011E0E0}" type="presOf" srcId="{DC014423-AD97-4C25-8126-EAAB148C68A0}" destId="{85B7EB97-0683-450E-8364-20D84D7F71C4}" srcOrd="0" destOrd="0" presId="urn:microsoft.com/office/officeart/2005/8/layout/default"/>
    <dgm:cxn modelId="{101CC721-A5B9-4484-8E05-38657377FF9D}" type="presParOf" srcId="{553CD759-A5A1-4F14-9020-65339E43991D}" destId="{1BFED549-45AD-4A58-BCC3-BD3ED7276D3A}" srcOrd="0" destOrd="0" presId="urn:microsoft.com/office/officeart/2005/8/layout/default"/>
    <dgm:cxn modelId="{2265D1C5-1ED5-4DB3-9974-D16B7F235CD8}" type="presParOf" srcId="{553CD759-A5A1-4F14-9020-65339E43991D}" destId="{00824727-F892-4B1E-B18B-97497F3E987B}" srcOrd="1" destOrd="0" presId="urn:microsoft.com/office/officeart/2005/8/layout/default"/>
    <dgm:cxn modelId="{6064500E-D85D-4BC7-A7E2-FDBD2613671D}" type="presParOf" srcId="{553CD759-A5A1-4F14-9020-65339E43991D}" destId="{42F61CA8-4E57-4E8A-98A2-B37930E03D20}" srcOrd="2" destOrd="0" presId="urn:microsoft.com/office/officeart/2005/8/layout/default"/>
    <dgm:cxn modelId="{C0395BE6-558B-44B0-9143-12EADD5BF86C}" type="presParOf" srcId="{553CD759-A5A1-4F14-9020-65339E43991D}" destId="{E3E1164E-24DE-4C27-9270-85E762F29F40}" srcOrd="3" destOrd="0" presId="urn:microsoft.com/office/officeart/2005/8/layout/default"/>
    <dgm:cxn modelId="{9DB226A6-6DCF-46CF-B7A3-D89E7AB44AC5}" type="presParOf" srcId="{553CD759-A5A1-4F14-9020-65339E43991D}" destId="{8538C263-83E9-42E9-ADBB-0D1C248F6D31}" srcOrd="4" destOrd="0" presId="urn:microsoft.com/office/officeart/2005/8/layout/default"/>
    <dgm:cxn modelId="{C241DCB9-0780-4451-9BC8-5F364391DE32}" type="presParOf" srcId="{553CD759-A5A1-4F14-9020-65339E43991D}" destId="{1BF0D80A-232E-463C-A9E9-570FAC2F58DF}" srcOrd="5" destOrd="0" presId="urn:microsoft.com/office/officeart/2005/8/layout/default"/>
    <dgm:cxn modelId="{C6F34B3C-67D1-4087-B8E4-88F03D8D9517}" type="presParOf" srcId="{553CD759-A5A1-4F14-9020-65339E43991D}" destId="{4E3AD4E7-B00F-4B9F-B0F8-DB16A58419A7}" srcOrd="6" destOrd="0" presId="urn:microsoft.com/office/officeart/2005/8/layout/default"/>
    <dgm:cxn modelId="{82B64DDB-25AB-4F76-A56B-A3F2BD2B2B1A}" type="presParOf" srcId="{553CD759-A5A1-4F14-9020-65339E43991D}" destId="{5E51D8B1-427A-4886-80A7-FE07A37144B4}" srcOrd="7" destOrd="0" presId="urn:microsoft.com/office/officeart/2005/8/layout/default"/>
    <dgm:cxn modelId="{1A5FF44D-4BE0-49AF-BCB2-02907C04A421}" type="presParOf" srcId="{553CD759-A5A1-4F14-9020-65339E43991D}" destId="{B14D3E61-0F98-4DDB-B779-2BEE48AFE6EC}" srcOrd="8" destOrd="0" presId="urn:microsoft.com/office/officeart/2005/8/layout/default"/>
    <dgm:cxn modelId="{75232F99-4132-40A6-85D5-2AA60BA8D38A}" type="presParOf" srcId="{553CD759-A5A1-4F14-9020-65339E43991D}" destId="{2608998A-C41C-4138-B6A6-F732287C6798}" srcOrd="9" destOrd="0" presId="urn:microsoft.com/office/officeart/2005/8/layout/default"/>
    <dgm:cxn modelId="{6718FEDB-6D04-442F-8A54-3B742C9051FA}" type="presParOf" srcId="{553CD759-A5A1-4F14-9020-65339E43991D}" destId="{85B7EB97-0683-450E-8364-20D84D7F71C4}" srcOrd="10" destOrd="0" presId="urn:microsoft.com/office/officeart/2005/8/layout/default"/>
    <dgm:cxn modelId="{9A70724F-1621-4860-9C3D-FF4336CD42E2}" type="presParOf" srcId="{553CD759-A5A1-4F14-9020-65339E43991D}" destId="{ECC27B84-E099-4D71-82BC-0228074E9CEB}" srcOrd="11" destOrd="0" presId="urn:microsoft.com/office/officeart/2005/8/layout/default"/>
    <dgm:cxn modelId="{27A91DCA-C684-47B3-B1F9-3127A50FD02E}" type="presParOf" srcId="{553CD759-A5A1-4F14-9020-65339E43991D}" destId="{BF46039F-7D08-4E25-9035-6A92A94938B9}" srcOrd="12" destOrd="0" presId="urn:microsoft.com/office/officeart/2005/8/layout/default"/>
    <dgm:cxn modelId="{997335AF-5BDC-4424-8B98-1C8CFF4404ED}" type="presParOf" srcId="{553CD759-A5A1-4F14-9020-65339E43991D}" destId="{25B06E57-FB6D-4547-918F-99A56D7709B1}" srcOrd="13" destOrd="0" presId="urn:microsoft.com/office/officeart/2005/8/layout/default"/>
    <dgm:cxn modelId="{8D6E36F7-6D35-4D21-AA07-FA6BDBEB9BA9}" type="presParOf" srcId="{553CD759-A5A1-4F14-9020-65339E43991D}" destId="{C3E062D4-0285-41E1-B070-C256E6815545}" srcOrd="14" destOrd="0" presId="urn:microsoft.com/office/officeart/2005/8/layout/default"/>
    <dgm:cxn modelId="{03A83165-9B19-4DE6-8FBF-E8C9B24C67EF}" type="presParOf" srcId="{553CD759-A5A1-4F14-9020-65339E43991D}" destId="{CE59989A-FB72-4B1A-B7D6-808E6366EF51}" srcOrd="15" destOrd="0" presId="urn:microsoft.com/office/officeart/2005/8/layout/default"/>
    <dgm:cxn modelId="{EDE0B6B7-3FFF-4319-820C-877BC48A8BDB}" type="presParOf" srcId="{553CD759-A5A1-4F14-9020-65339E43991D}" destId="{A491CFFB-03B2-4D93-BE86-7E59E3185752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952939-80A5-4BA2-BBAB-3669BDD730B6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EEEDAB-43A4-4DB8-84CE-70734D07655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400" b="1" dirty="0"/>
            <a:t>1) Spojení s disciplínou (antropologií): </a:t>
          </a:r>
          <a:r>
            <a:rPr lang="cs-CZ" sz="1400" dirty="0"/>
            <a:t>natočené antropologem/y nebo ve spolupráci s ním/nimi; inspirované antropologickým výzkumem</a:t>
          </a:r>
          <a:endParaRPr lang="en-US" sz="1400" dirty="0"/>
        </a:p>
      </dgm:t>
    </dgm:pt>
    <dgm:pt modelId="{95993016-06F9-458F-819A-B1D15EAF1697}" type="parTrans" cxnId="{5D9CA7CF-84EA-4B64-B09D-896E8288CE7B}">
      <dgm:prSet/>
      <dgm:spPr/>
      <dgm:t>
        <a:bodyPr/>
        <a:lstStyle/>
        <a:p>
          <a:endParaRPr lang="en-US"/>
        </a:p>
      </dgm:t>
    </dgm:pt>
    <dgm:pt modelId="{1CD99CC0-8CD1-4BBB-928F-BAE92CC52022}" type="sibTrans" cxnId="{5D9CA7CF-84EA-4B64-B09D-896E8288CE7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653E90A-6E49-4C84-9A8D-D4B666F63D7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400" b="1" dirty="0"/>
            <a:t>2) Normy: </a:t>
          </a:r>
          <a:r>
            <a:rPr lang="cs-CZ" sz="1400" dirty="0"/>
            <a:t>filmy s „etnografickým záměrem“; dodržující etické kodexy vizuálního výzkumu; vytvořené pomocí etnografických metod</a:t>
          </a:r>
          <a:endParaRPr lang="en-US" sz="1400" dirty="0"/>
        </a:p>
      </dgm:t>
    </dgm:pt>
    <dgm:pt modelId="{BE26C544-58C6-4F48-BBF2-53CBA1EBFFDF}" type="parTrans" cxnId="{70E15B05-FF63-4736-ABFA-2F31F1F5890C}">
      <dgm:prSet/>
      <dgm:spPr/>
      <dgm:t>
        <a:bodyPr/>
        <a:lstStyle/>
        <a:p>
          <a:endParaRPr lang="en-US"/>
        </a:p>
      </dgm:t>
    </dgm:pt>
    <dgm:pt modelId="{94C79623-B62F-4E38-B113-6404A60DF4BF}" type="sibTrans" cxnId="{70E15B05-FF63-4736-ABFA-2F31F1F5890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9B1746B-674A-43A4-8417-E6236FA69E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400" b="1" dirty="0"/>
            <a:t>3) Subjekt (relevantní námět): n</a:t>
          </a:r>
          <a:r>
            <a:rPr lang="cs-CZ" sz="1400" dirty="0"/>
            <a:t>áměty shodné s výzkumnými tématy antropologů; filmy vytvořené ve spolupráci s lidmi, kteří v minulosti byli subjekty antropologického výzkumu (kolonialismus); vytvořené přímo zkoumanými lidmi (</a:t>
          </a:r>
          <a:r>
            <a:rPr lang="cs-CZ" sz="1400" dirty="0" err="1"/>
            <a:t>indigenní</a:t>
          </a:r>
          <a:r>
            <a:rPr lang="cs-CZ" sz="1400" dirty="0"/>
            <a:t> lidé např.)</a:t>
          </a:r>
          <a:endParaRPr lang="en-US" sz="1400" dirty="0"/>
        </a:p>
      </dgm:t>
    </dgm:pt>
    <dgm:pt modelId="{B3BA77B2-086D-431F-BD83-DDBB8EA0DE9F}" type="parTrans" cxnId="{F91B2F03-8F9B-4ECB-BF9B-2E0AB0F18CC3}">
      <dgm:prSet/>
      <dgm:spPr/>
      <dgm:t>
        <a:bodyPr/>
        <a:lstStyle/>
        <a:p>
          <a:endParaRPr lang="en-US"/>
        </a:p>
      </dgm:t>
    </dgm:pt>
    <dgm:pt modelId="{EC6ED6DF-6415-4AA5-97BE-613DA7F1002A}" type="sibTrans" cxnId="{F91B2F03-8F9B-4ECB-BF9B-2E0AB0F18CC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B82B8F3-C16A-4ACC-9A0E-6C844534585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400" b="1" dirty="0"/>
            <a:t>4) Žánr: f</a:t>
          </a:r>
          <a:r>
            <a:rPr lang="cs-CZ" sz="1400" dirty="0"/>
            <a:t>ilmy natočené podle zavedeného etnografického stylu (pozorovací, reflexivní, smyslový); kombinující několik etnografických stylů; komentující nebo zpochybňující žánr</a:t>
          </a:r>
          <a:endParaRPr lang="en-US" sz="1400" dirty="0"/>
        </a:p>
      </dgm:t>
    </dgm:pt>
    <dgm:pt modelId="{507BCABC-1668-4687-B4F5-4AB2F4288D80}" type="parTrans" cxnId="{988D07BE-3580-431E-B99A-948636F32C0E}">
      <dgm:prSet/>
      <dgm:spPr/>
      <dgm:t>
        <a:bodyPr/>
        <a:lstStyle/>
        <a:p>
          <a:endParaRPr lang="en-US"/>
        </a:p>
      </dgm:t>
    </dgm:pt>
    <dgm:pt modelId="{943E662E-857F-4182-8DC9-3EBC26D4D691}" type="sibTrans" cxnId="{988D07BE-3580-431E-B99A-948636F32C0E}">
      <dgm:prSet/>
      <dgm:spPr/>
      <dgm:t>
        <a:bodyPr/>
        <a:lstStyle/>
        <a:p>
          <a:endParaRPr lang="en-US"/>
        </a:p>
      </dgm:t>
    </dgm:pt>
    <dgm:pt modelId="{6C8DB79D-9E49-47A8-9270-348673848199}" type="pres">
      <dgm:prSet presAssocID="{E5952939-80A5-4BA2-BBAB-3669BDD730B6}" presName="root" presStyleCnt="0">
        <dgm:presLayoutVars>
          <dgm:dir/>
          <dgm:resizeHandles val="exact"/>
        </dgm:presLayoutVars>
      </dgm:prSet>
      <dgm:spPr/>
    </dgm:pt>
    <dgm:pt modelId="{1AF80075-FC0C-4FFC-A727-D098480A145B}" type="pres">
      <dgm:prSet presAssocID="{E5952939-80A5-4BA2-BBAB-3669BDD730B6}" presName="container" presStyleCnt="0">
        <dgm:presLayoutVars>
          <dgm:dir/>
          <dgm:resizeHandles val="exact"/>
        </dgm:presLayoutVars>
      </dgm:prSet>
      <dgm:spPr/>
    </dgm:pt>
    <dgm:pt modelId="{50904DAC-2405-4C66-8BC4-F8F62E90C143}" type="pres">
      <dgm:prSet presAssocID="{BDEEEDAB-43A4-4DB8-84CE-70734D07655E}" presName="compNode" presStyleCnt="0"/>
      <dgm:spPr/>
    </dgm:pt>
    <dgm:pt modelId="{8DA9E3D7-3980-4443-AB1B-70F936F276B3}" type="pres">
      <dgm:prSet presAssocID="{BDEEEDAB-43A4-4DB8-84CE-70734D07655E}" presName="iconBgRect" presStyleLbl="bgShp" presStyleIdx="0" presStyleCnt="4"/>
      <dgm:spPr/>
    </dgm:pt>
    <dgm:pt modelId="{481E0D7D-2E1C-4AB8-8AEA-BC98161D5D76}" type="pres">
      <dgm:prSet presAssocID="{BDEEEDAB-43A4-4DB8-84CE-70734D07655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řipojení"/>
        </a:ext>
      </dgm:extLst>
    </dgm:pt>
    <dgm:pt modelId="{796B8EA9-D8F5-446E-82B9-4984FB559A9D}" type="pres">
      <dgm:prSet presAssocID="{BDEEEDAB-43A4-4DB8-84CE-70734D07655E}" presName="spaceRect" presStyleCnt="0"/>
      <dgm:spPr/>
    </dgm:pt>
    <dgm:pt modelId="{D302FE49-BFE8-433B-9E97-6D024B924984}" type="pres">
      <dgm:prSet presAssocID="{BDEEEDAB-43A4-4DB8-84CE-70734D07655E}" presName="textRect" presStyleLbl="revTx" presStyleIdx="0" presStyleCnt="4" custScaleX="111496">
        <dgm:presLayoutVars>
          <dgm:chMax val="1"/>
          <dgm:chPref val="1"/>
        </dgm:presLayoutVars>
      </dgm:prSet>
      <dgm:spPr/>
    </dgm:pt>
    <dgm:pt modelId="{8279366D-5371-4AFE-A091-84253AA3E3E4}" type="pres">
      <dgm:prSet presAssocID="{1CD99CC0-8CD1-4BBB-928F-BAE92CC52022}" presName="sibTrans" presStyleLbl="sibTrans2D1" presStyleIdx="0" presStyleCnt="0"/>
      <dgm:spPr/>
    </dgm:pt>
    <dgm:pt modelId="{22CCC973-571D-44EC-A950-A055D2412A0D}" type="pres">
      <dgm:prSet presAssocID="{0653E90A-6E49-4C84-9A8D-D4B666F63D70}" presName="compNode" presStyleCnt="0"/>
      <dgm:spPr/>
    </dgm:pt>
    <dgm:pt modelId="{CE344D0F-30E1-43CD-AE57-317A90F9FED8}" type="pres">
      <dgm:prSet presAssocID="{0653E90A-6E49-4C84-9A8D-D4B666F63D70}" presName="iconBgRect" presStyleLbl="bgShp" presStyleIdx="1" presStyleCnt="4"/>
      <dgm:spPr/>
    </dgm:pt>
    <dgm:pt modelId="{B1B1643E-795A-467E-A24A-ACD96549DD9F}" type="pres">
      <dgm:prSet presAssocID="{0653E90A-6E49-4C84-9A8D-D4B666F63D7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EC911810-ADB8-44EB-9880-C32432D7C3F4}" type="pres">
      <dgm:prSet presAssocID="{0653E90A-6E49-4C84-9A8D-D4B666F63D70}" presName="spaceRect" presStyleCnt="0"/>
      <dgm:spPr/>
    </dgm:pt>
    <dgm:pt modelId="{DFE8E516-DC30-461F-AA6C-98436A543BE4}" type="pres">
      <dgm:prSet presAssocID="{0653E90A-6E49-4C84-9A8D-D4B666F63D70}" presName="textRect" presStyleLbl="revTx" presStyleIdx="1" presStyleCnt="4">
        <dgm:presLayoutVars>
          <dgm:chMax val="1"/>
          <dgm:chPref val="1"/>
        </dgm:presLayoutVars>
      </dgm:prSet>
      <dgm:spPr/>
    </dgm:pt>
    <dgm:pt modelId="{DEBA81AD-48F4-4DD6-BA4C-5C14935CB7CB}" type="pres">
      <dgm:prSet presAssocID="{94C79623-B62F-4E38-B113-6404A60DF4BF}" presName="sibTrans" presStyleLbl="sibTrans2D1" presStyleIdx="0" presStyleCnt="0"/>
      <dgm:spPr/>
    </dgm:pt>
    <dgm:pt modelId="{04F584BC-D7BB-4DFF-998E-47A5F2EEA026}" type="pres">
      <dgm:prSet presAssocID="{D9B1746B-674A-43A4-8417-E6236FA69EA8}" presName="compNode" presStyleCnt="0"/>
      <dgm:spPr/>
    </dgm:pt>
    <dgm:pt modelId="{B138E03B-22BA-421B-B5FF-520E26A310BC}" type="pres">
      <dgm:prSet presAssocID="{D9B1746B-674A-43A4-8417-E6236FA69EA8}" presName="iconBgRect" presStyleLbl="bgShp" presStyleIdx="2" presStyleCnt="4"/>
      <dgm:spPr/>
    </dgm:pt>
    <dgm:pt modelId="{A027D769-0456-499B-A8AF-0348918C7EB0}" type="pres">
      <dgm:prSet presAssocID="{D9B1746B-674A-43A4-8417-E6236FA69EA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lm strip"/>
        </a:ext>
      </dgm:extLst>
    </dgm:pt>
    <dgm:pt modelId="{236A4340-6D03-4A3A-BDEB-E44D7FE9470F}" type="pres">
      <dgm:prSet presAssocID="{D9B1746B-674A-43A4-8417-E6236FA69EA8}" presName="spaceRect" presStyleCnt="0"/>
      <dgm:spPr/>
    </dgm:pt>
    <dgm:pt modelId="{22D506EB-81C0-4272-B50C-51D8BAD21E70}" type="pres">
      <dgm:prSet presAssocID="{D9B1746B-674A-43A4-8417-E6236FA69EA8}" presName="textRect" presStyleLbl="revTx" presStyleIdx="2" presStyleCnt="4" custScaleX="103977" custScaleY="127420">
        <dgm:presLayoutVars>
          <dgm:chMax val="1"/>
          <dgm:chPref val="1"/>
        </dgm:presLayoutVars>
      </dgm:prSet>
      <dgm:spPr/>
    </dgm:pt>
    <dgm:pt modelId="{CFD9683D-593E-42AF-9D40-7D2BB74BB384}" type="pres">
      <dgm:prSet presAssocID="{EC6ED6DF-6415-4AA5-97BE-613DA7F1002A}" presName="sibTrans" presStyleLbl="sibTrans2D1" presStyleIdx="0" presStyleCnt="0"/>
      <dgm:spPr/>
    </dgm:pt>
    <dgm:pt modelId="{B01A95B5-1B00-473C-A8CF-1F65B2F3D384}" type="pres">
      <dgm:prSet presAssocID="{BB82B8F3-C16A-4ACC-9A0E-6C8445345857}" presName="compNode" presStyleCnt="0"/>
      <dgm:spPr/>
    </dgm:pt>
    <dgm:pt modelId="{B5154A62-DE0C-4053-929B-E464D1CCAF20}" type="pres">
      <dgm:prSet presAssocID="{BB82B8F3-C16A-4ACC-9A0E-6C8445345857}" presName="iconBgRect" presStyleLbl="bgShp" presStyleIdx="3" presStyleCnt="4"/>
      <dgm:spPr/>
    </dgm:pt>
    <dgm:pt modelId="{D3A52F83-AA85-4091-82CA-0459005D31D4}" type="pres">
      <dgm:prSet presAssocID="{BB82B8F3-C16A-4ACC-9A0E-6C844534585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pper board"/>
        </a:ext>
      </dgm:extLst>
    </dgm:pt>
    <dgm:pt modelId="{DC49A82F-5EA4-41F2-9BCF-F092DF19CEC4}" type="pres">
      <dgm:prSet presAssocID="{BB82B8F3-C16A-4ACC-9A0E-6C8445345857}" presName="spaceRect" presStyleCnt="0"/>
      <dgm:spPr/>
    </dgm:pt>
    <dgm:pt modelId="{B5619D67-908E-44AF-872E-A00BDB3B3197}" type="pres">
      <dgm:prSet presAssocID="{BB82B8F3-C16A-4ACC-9A0E-6C844534585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91B2F03-8F9B-4ECB-BF9B-2E0AB0F18CC3}" srcId="{E5952939-80A5-4BA2-BBAB-3669BDD730B6}" destId="{D9B1746B-674A-43A4-8417-E6236FA69EA8}" srcOrd="2" destOrd="0" parTransId="{B3BA77B2-086D-431F-BD83-DDBB8EA0DE9F}" sibTransId="{EC6ED6DF-6415-4AA5-97BE-613DA7F1002A}"/>
    <dgm:cxn modelId="{70E15B05-FF63-4736-ABFA-2F31F1F5890C}" srcId="{E5952939-80A5-4BA2-BBAB-3669BDD730B6}" destId="{0653E90A-6E49-4C84-9A8D-D4B666F63D70}" srcOrd="1" destOrd="0" parTransId="{BE26C544-58C6-4F48-BBF2-53CBA1EBFFDF}" sibTransId="{94C79623-B62F-4E38-B113-6404A60DF4BF}"/>
    <dgm:cxn modelId="{CE79CA0F-8A22-40CA-8817-31C8328D9BE7}" type="presOf" srcId="{E5952939-80A5-4BA2-BBAB-3669BDD730B6}" destId="{6C8DB79D-9E49-47A8-9270-348673848199}" srcOrd="0" destOrd="0" presId="urn:microsoft.com/office/officeart/2018/2/layout/IconCircleList"/>
    <dgm:cxn modelId="{35EA6F21-EA54-4754-93C8-55CDD0710C22}" type="presOf" srcId="{BDEEEDAB-43A4-4DB8-84CE-70734D07655E}" destId="{D302FE49-BFE8-433B-9E97-6D024B924984}" srcOrd="0" destOrd="0" presId="urn:microsoft.com/office/officeart/2018/2/layout/IconCircleList"/>
    <dgm:cxn modelId="{17BD033D-6430-4467-A55B-73F9FE5E7D1B}" type="presOf" srcId="{0653E90A-6E49-4C84-9A8D-D4B666F63D70}" destId="{DFE8E516-DC30-461F-AA6C-98436A543BE4}" srcOrd="0" destOrd="0" presId="urn:microsoft.com/office/officeart/2018/2/layout/IconCircleList"/>
    <dgm:cxn modelId="{2F8DF14F-594C-4574-949E-4EB84EBA7710}" type="presOf" srcId="{BB82B8F3-C16A-4ACC-9A0E-6C8445345857}" destId="{B5619D67-908E-44AF-872E-A00BDB3B3197}" srcOrd="0" destOrd="0" presId="urn:microsoft.com/office/officeart/2018/2/layout/IconCircleList"/>
    <dgm:cxn modelId="{B61E3373-677B-48B4-90C3-EA88F8896B17}" type="presOf" srcId="{EC6ED6DF-6415-4AA5-97BE-613DA7F1002A}" destId="{CFD9683D-593E-42AF-9D40-7D2BB74BB384}" srcOrd="0" destOrd="0" presId="urn:microsoft.com/office/officeart/2018/2/layout/IconCircleList"/>
    <dgm:cxn modelId="{EB1BD789-DCDF-4EA5-9B4C-F40605358798}" type="presOf" srcId="{94C79623-B62F-4E38-B113-6404A60DF4BF}" destId="{DEBA81AD-48F4-4DD6-BA4C-5C14935CB7CB}" srcOrd="0" destOrd="0" presId="urn:microsoft.com/office/officeart/2018/2/layout/IconCircleList"/>
    <dgm:cxn modelId="{988D07BE-3580-431E-B99A-948636F32C0E}" srcId="{E5952939-80A5-4BA2-BBAB-3669BDD730B6}" destId="{BB82B8F3-C16A-4ACC-9A0E-6C8445345857}" srcOrd="3" destOrd="0" parTransId="{507BCABC-1668-4687-B4F5-4AB2F4288D80}" sibTransId="{943E662E-857F-4182-8DC9-3EBC26D4D691}"/>
    <dgm:cxn modelId="{34EBBBC5-19F0-4D5D-A23A-AFA6E2F0741C}" type="presOf" srcId="{D9B1746B-674A-43A4-8417-E6236FA69EA8}" destId="{22D506EB-81C0-4272-B50C-51D8BAD21E70}" srcOrd="0" destOrd="0" presId="urn:microsoft.com/office/officeart/2018/2/layout/IconCircleList"/>
    <dgm:cxn modelId="{5D9CA7CF-84EA-4B64-B09D-896E8288CE7B}" srcId="{E5952939-80A5-4BA2-BBAB-3669BDD730B6}" destId="{BDEEEDAB-43A4-4DB8-84CE-70734D07655E}" srcOrd="0" destOrd="0" parTransId="{95993016-06F9-458F-819A-B1D15EAF1697}" sibTransId="{1CD99CC0-8CD1-4BBB-928F-BAE92CC52022}"/>
    <dgm:cxn modelId="{85B249D2-5505-4A39-9691-29A017F04F72}" type="presOf" srcId="{1CD99CC0-8CD1-4BBB-928F-BAE92CC52022}" destId="{8279366D-5371-4AFE-A091-84253AA3E3E4}" srcOrd="0" destOrd="0" presId="urn:microsoft.com/office/officeart/2018/2/layout/IconCircleList"/>
    <dgm:cxn modelId="{1F1C33FE-CF24-4A6A-92BA-C93768FED0CE}" type="presParOf" srcId="{6C8DB79D-9E49-47A8-9270-348673848199}" destId="{1AF80075-FC0C-4FFC-A727-D098480A145B}" srcOrd="0" destOrd="0" presId="urn:microsoft.com/office/officeart/2018/2/layout/IconCircleList"/>
    <dgm:cxn modelId="{C735ADB1-AAD3-4412-A7F4-824CDCFA7928}" type="presParOf" srcId="{1AF80075-FC0C-4FFC-A727-D098480A145B}" destId="{50904DAC-2405-4C66-8BC4-F8F62E90C143}" srcOrd="0" destOrd="0" presId="urn:microsoft.com/office/officeart/2018/2/layout/IconCircleList"/>
    <dgm:cxn modelId="{8F885BB3-FD45-4796-85EA-847E105782A3}" type="presParOf" srcId="{50904DAC-2405-4C66-8BC4-F8F62E90C143}" destId="{8DA9E3D7-3980-4443-AB1B-70F936F276B3}" srcOrd="0" destOrd="0" presId="urn:microsoft.com/office/officeart/2018/2/layout/IconCircleList"/>
    <dgm:cxn modelId="{338B4727-FBA8-4945-A6F7-62945EAD15FC}" type="presParOf" srcId="{50904DAC-2405-4C66-8BC4-F8F62E90C143}" destId="{481E0D7D-2E1C-4AB8-8AEA-BC98161D5D76}" srcOrd="1" destOrd="0" presId="urn:microsoft.com/office/officeart/2018/2/layout/IconCircleList"/>
    <dgm:cxn modelId="{C6C36787-ED27-4272-AA9A-3D25AABA9D99}" type="presParOf" srcId="{50904DAC-2405-4C66-8BC4-F8F62E90C143}" destId="{796B8EA9-D8F5-446E-82B9-4984FB559A9D}" srcOrd="2" destOrd="0" presId="urn:microsoft.com/office/officeart/2018/2/layout/IconCircleList"/>
    <dgm:cxn modelId="{9C6614C7-C585-4220-8CE1-53871B8FFEE4}" type="presParOf" srcId="{50904DAC-2405-4C66-8BC4-F8F62E90C143}" destId="{D302FE49-BFE8-433B-9E97-6D024B924984}" srcOrd="3" destOrd="0" presId="urn:microsoft.com/office/officeart/2018/2/layout/IconCircleList"/>
    <dgm:cxn modelId="{867276A0-4A3C-4B4A-B2CD-EB401DBA9BDC}" type="presParOf" srcId="{1AF80075-FC0C-4FFC-A727-D098480A145B}" destId="{8279366D-5371-4AFE-A091-84253AA3E3E4}" srcOrd="1" destOrd="0" presId="urn:microsoft.com/office/officeart/2018/2/layout/IconCircleList"/>
    <dgm:cxn modelId="{A1C0D96F-D4A5-47CC-AF32-7A1D724A4F6C}" type="presParOf" srcId="{1AF80075-FC0C-4FFC-A727-D098480A145B}" destId="{22CCC973-571D-44EC-A950-A055D2412A0D}" srcOrd="2" destOrd="0" presId="urn:microsoft.com/office/officeart/2018/2/layout/IconCircleList"/>
    <dgm:cxn modelId="{A72013B3-155A-433F-9E58-38B9DBF9F09E}" type="presParOf" srcId="{22CCC973-571D-44EC-A950-A055D2412A0D}" destId="{CE344D0F-30E1-43CD-AE57-317A90F9FED8}" srcOrd="0" destOrd="0" presId="urn:microsoft.com/office/officeart/2018/2/layout/IconCircleList"/>
    <dgm:cxn modelId="{5FCEE48E-B01E-454D-BD36-DFF64C09C101}" type="presParOf" srcId="{22CCC973-571D-44EC-A950-A055D2412A0D}" destId="{B1B1643E-795A-467E-A24A-ACD96549DD9F}" srcOrd="1" destOrd="0" presId="urn:microsoft.com/office/officeart/2018/2/layout/IconCircleList"/>
    <dgm:cxn modelId="{54B593C6-486D-4E7C-B7A1-13E64EE205EE}" type="presParOf" srcId="{22CCC973-571D-44EC-A950-A055D2412A0D}" destId="{EC911810-ADB8-44EB-9880-C32432D7C3F4}" srcOrd="2" destOrd="0" presId="urn:microsoft.com/office/officeart/2018/2/layout/IconCircleList"/>
    <dgm:cxn modelId="{88B33330-DB9C-44D6-8751-0C2A9D0E5413}" type="presParOf" srcId="{22CCC973-571D-44EC-A950-A055D2412A0D}" destId="{DFE8E516-DC30-461F-AA6C-98436A543BE4}" srcOrd="3" destOrd="0" presId="urn:microsoft.com/office/officeart/2018/2/layout/IconCircleList"/>
    <dgm:cxn modelId="{BF324808-47BC-4A6C-BFAE-E54B7E33AA9A}" type="presParOf" srcId="{1AF80075-FC0C-4FFC-A727-D098480A145B}" destId="{DEBA81AD-48F4-4DD6-BA4C-5C14935CB7CB}" srcOrd="3" destOrd="0" presId="urn:microsoft.com/office/officeart/2018/2/layout/IconCircleList"/>
    <dgm:cxn modelId="{5D5D3F6E-1CAB-4628-8AF1-7816302BBAFB}" type="presParOf" srcId="{1AF80075-FC0C-4FFC-A727-D098480A145B}" destId="{04F584BC-D7BB-4DFF-998E-47A5F2EEA026}" srcOrd="4" destOrd="0" presId="urn:microsoft.com/office/officeart/2018/2/layout/IconCircleList"/>
    <dgm:cxn modelId="{F84A3D2F-0E4D-4CC9-8959-808B0498BA9B}" type="presParOf" srcId="{04F584BC-D7BB-4DFF-998E-47A5F2EEA026}" destId="{B138E03B-22BA-421B-B5FF-520E26A310BC}" srcOrd="0" destOrd="0" presId="urn:microsoft.com/office/officeart/2018/2/layout/IconCircleList"/>
    <dgm:cxn modelId="{A0478BB3-384F-423F-B96D-6440DA36AFAF}" type="presParOf" srcId="{04F584BC-D7BB-4DFF-998E-47A5F2EEA026}" destId="{A027D769-0456-499B-A8AF-0348918C7EB0}" srcOrd="1" destOrd="0" presId="urn:microsoft.com/office/officeart/2018/2/layout/IconCircleList"/>
    <dgm:cxn modelId="{FF84D0A0-4E59-46E0-986F-A1B25491D0D4}" type="presParOf" srcId="{04F584BC-D7BB-4DFF-998E-47A5F2EEA026}" destId="{236A4340-6D03-4A3A-BDEB-E44D7FE9470F}" srcOrd="2" destOrd="0" presId="urn:microsoft.com/office/officeart/2018/2/layout/IconCircleList"/>
    <dgm:cxn modelId="{E2248EE0-0EF7-4DBA-88BD-4DB205491B52}" type="presParOf" srcId="{04F584BC-D7BB-4DFF-998E-47A5F2EEA026}" destId="{22D506EB-81C0-4272-B50C-51D8BAD21E70}" srcOrd="3" destOrd="0" presId="urn:microsoft.com/office/officeart/2018/2/layout/IconCircleList"/>
    <dgm:cxn modelId="{7C670C4E-2E2E-4874-AC5F-EFEC536611A2}" type="presParOf" srcId="{1AF80075-FC0C-4FFC-A727-D098480A145B}" destId="{CFD9683D-593E-42AF-9D40-7D2BB74BB384}" srcOrd="5" destOrd="0" presId="urn:microsoft.com/office/officeart/2018/2/layout/IconCircleList"/>
    <dgm:cxn modelId="{7165A5A1-E671-4998-BD0A-DBF140BC2F51}" type="presParOf" srcId="{1AF80075-FC0C-4FFC-A727-D098480A145B}" destId="{B01A95B5-1B00-473C-A8CF-1F65B2F3D384}" srcOrd="6" destOrd="0" presId="urn:microsoft.com/office/officeart/2018/2/layout/IconCircleList"/>
    <dgm:cxn modelId="{5E1C8EDF-33F7-4536-A1F2-900F43E9AA8C}" type="presParOf" srcId="{B01A95B5-1B00-473C-A8CF-1F65B2F3D384}" destId="{B5154A62-DE0C-4053-929B-E464D1CCAF20}" srcOrd="0" destOrd="0" presId="urn:microsoft.com/office/officeart/2018/2/layout/IconCircleList"/>
    <dgm:cxn modelId="{360CDF1D-AF4C-47FB-A3E1-1817D92DB3C4}" type="presParOf" srcId="{B01A95B5-1B00-473C-A8CF-1F65B2F3D384}" destId="{D3A52F83-AA85-4091-82CA-0459005D31D4}" srcOrd="1" destOrd="0" presId="urn:microsoft.com/office/officeart/2018/2/layout/IconCircleList"/>
    <dgm:cxn modelId="{5A6791F1-7A79-423D-84B4-28D64BBC5868}" type="presParOf" srcId="{B01A95B5-1B00-473C-A8CF-1F65B2F3D384}" destId="{DC49A82F-5EA4-41F2-9BCF-F092DF19CEC4}" srcOrd="2" destOrd="0" presId="urn:microsoft.com/office/officeart/2018/2/layout/IconCircleList"/>
    <dgm:cxn modelId="{0605DD19-087D-4FCD-9F8D-3700353E1637}" type="presParOf" srcId="{B01A95B5-1B00-473C-A8CF-1F65B2F3D384}" destId="{B5619D67-908E-44AF-872E-A00BDB3B319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ED549-45AD-4A58-BCC3-BD3ED7276D3A}">
      <dsp:nvSpPr>
        <dsp:cNvPr id="0" name=""/>
        <dsp:cNvSpPr/>
      </dsp:nvSpPr>
      <dsp:spPr>
        <a:xfrm>
          <a:off x="2489" y="76861"/>
          <a:ext cx="1974875" cy="11849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Ethnographic writing investigates how it is we make meaning and what this meaning might be.</a:t>
          </a:r>
          <a:endParaRPr lang="en-US" sz="1300" kern="1200"/>
        </a:p>
      </dsp:txBody>
      <dsp:txXfrm>
        <a:off x="2489" y="76861"/>
        <a:ext cx="1974875" cy="1184925"/>
      </dsp:txXfrm>
    </dsp:sp>
    <dsp:sp modelId="{42F61CA8-4E57-4E8A-98A2-B37930E03D20}">
      <dsp:nvSpPr>
        <dsp:cNvPr id="0" name=""/>
        <dsp:cNvSpPr/>
      </dsp:nvSpPr>
      <dsp:spPr>
        <a:xfrm>
          <a:off x="2174852" y="76861"/>
          <a:ext cx="1974875" cy="11849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Ethnographic writing is reflexive.</a:t>
          </a:r>
          <a:endParaRPr lang="en-US" sz="1300" kern="1200"/>
        </a:p>
      </dsp:txBody>
      <dsp:txXfrm>
        <a:off x="2174852" y="76861"/>
        <a:ext cx="1974875" cy="1184925"/>
      </dsp:txXfrm>
    </dsp:sp>
    <dsp:sp modelId="{8538C263-83E9-42E9-ADBB-0D1C248F6D31}">
      <dsp:nvSpPr>
        <dsp:cNvPr id="0" name=""/>
        <dsp:cNvSpPr/>
      </dsp:nvSpPr>
      <dsp:spPr>
        <a:xfrm>
          <a:off x="4347215" y="76861"/>
          <a:ext cx="1974875" cy="11849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Ethnographic writing does not make judgments.</a:t>
          </a:r>
          <a:endParaRPr lang="en-US" sz="1300" kern="1200"/>
        </a:p>
      </dsp:txBody>
      <dsp:txXfrm>
        <a:off x="4347215" y="76861"/>
        <a:ext cx="1974875" cy="1184925"/>
      </dsp:txXfrm>
    </dsp:sp>
    <dsp:sp modelId="{4E3AD4E7-B00F-4B9F-B0F8-DB16A58419A7}">
      <dsp:nvSpPr>
        <dsp:cNvPr id="0" name=""/>
        <dsp:cNvSpPr/>
      </dsp:nvSpPr>
      <dsp:spPr>
        <a:xfrm>
          <a:off x="6519578" y="76861"/>
          <a:ext cx="1974875" cy="11849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Ethnographic writing highlights complexity; resists Cartesian thought and binary oppositions.</a:t>
          </a:r>
          <a:endParaRPr lang="en-US" sz="1300" kern="1200"/>
        </a:p>
      </dsp:txBody>
      <dsp:txXfrm>
        <a:off x="6519578" y="76861"/>
        <a:ext cx="1974875" cy="1184925"/>
      </dsp:txXfrm>
    </dsp:sp>
    <dsp:sp modelId="{B14D3E61-0F98-4DDB-B779-2BEE48AFE6EC}">
      <dsp:nvSpPr>
        <dsp:cNvPr id="0" name=""/>
        <dsp:cNvSpPr/>
      </dsp:nvSpPr>
      <dsp:spPr>
        <a:xfrm>
          <a:off x="2489" y="1459273"/>
          <a:ext cx="1974875" cy="11849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Ethnographic writing illustrates a writing relationship between primary field research and secondary source ideas.</a:t>
          </a:r>
          <a:endParaRPr lang="en-US" sz="1300" kern="1200"/>
        </a:p>
      </dsp:txBody>
      <dsp:txXfrm>
        <a:off x="2489" y="1459273"/>
        <a:ext cx="1974875" cy="1184925"/>
      </dsp:txXfrm>
    </dsp:sp>
    <dsp:sp modelId="{85B7EB97-0683-450E-8364-20D84D7F71C4}">
      <dsp:nvSpPr>
        <dsp:cNvPr id="0" name=""/>
        <dsp:cNvSpPr/>
      </dsp:nvSpPr>
      <dsp:spPr>
        <a:xfrm>
          <a:off x="2174852" y="1459273"/>
          <a:ext cx="1974875" cy="11849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 err="1"/>
            <a:t>Ethnographic</a:t>
          </a:r>
          <a:r>
            <a:rPr lang="cs-CZ" sz="1300" kern="1200" dirty="0"/>
            <a:t> </a:t>
          </a:r>
          <a:r>
            <a:rPr lang="cs-CZ" sz="1300" kern="1200" dirty="0" err="1"/>
            <a:t>writing</a:t>
          </a:r>
          <a:r>
            <a:rPr lang="cs-CZ" sz="1300" kern="1200" dirty="0"/>
            <a:t> </a:t>
          </a:r>
          <a:r>
            <a:rPr lang="cs-CZ" sz="1300" kern="1200" dirty="0" err="1"/>
            <a:t>is</a:t>
          </a:r>
          <a:r>
            <a:rPr lang="cs-CZ" sz="1300" kern="1200" dirty="0"/>
            <a:t> </a:t>
          </a:r>
          <a:r>
            <a:rPr lang="cs-CZ" sz="1300" kern="1200" dirty="0" err="1"/>
            <a:t>evocative</a:t>
          </a:r>
          <a:r>
            <a:rPr lang="cs-CZ" sz="1300" kern="1200" dirty="0"/>
            <a:t>.</a:t>
          </a:r>
          <a:endParaRPr lang="en-US" sz="1300" kern="1200" dirty="0"/>
        </a:p>
      </dsp:txBody>
      <dsp:txXfrm>
        <a:off x="2174852" y="1459273"/>
        <a:ext cx="1974875" cy="1184925"/>
      </dsp:txXfrm>
    </dsp:sp>
    <dsp:sp modelId="{BF46039F-7D08-4E25-9035-6A92A94938B9}">
      <dsp:nvSpPr>
        <dsp:cNvPr id="0" name=""/>
        <dsp:cNvSpPr/>
      </dsp:nvSpPr>
      <dsp:spPr>
        <a:xfrm>
          <a:off x="4347215" y="1459273"/>
          <a:ext cx="1974875" cy="11849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Ethnographic writing grabs the reader’s attention and works to sustain genuine interest.</a:t>
          </a:r>
          <a:endParaRPr lang="en-US" sz="1300" kern="1200"/>
        </a:p>
      </dsp:txBody>
      <dsp:txXfrm>
        <a:off x="4347215" y="1459273"/>
        <a:ext cx="1974875" cy="1184925"/>
      </dsp:txXfrm>
    </dsp:sp>
    <dsp:sp modelId="{C3E062D4-0285-41E1-B070-C256E6815545}">
      <dsp:nvSpPr>
        <dsp:cNvPr id="0" name=""/>
        <dsp:cNvSpPr/>
      </dsp:nvSpPr>
      <dsp:spPr>
        <a:xfrm>
          <a:off x="6519578" y="1459273"/>
          <a:ext cx="1974875" cy="11849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Ethnographic writing is an approach rather than a prescription.</a:t>
          </a:r>
          <a:endParaRPr lang="en-US" sz="1300" kern="1200"/>
        </a:p>
      </dsp:txBody>
      <dsp:txXfrm>
        <a:off x="6519578" y="1459273"/>
        <a:ext cx="1974875" cy="1184925"/>
      </dsp:txXfrm>
    </dsp:sp>
    <dsp:sp modelId="{A491CFFB-03B2-4D93-BE86-7E59E3185752}">
      <dsp:nvSpPr>
        <dsp:cNvPr id="0" name=""/>
        <dsp:cNvSpPr/>
      </dsp:nvSpPr>
      <dsp:spPr>
        <a:xfrm>
          <a:off x="1717431" y="2841686"/>
          <a:ext cx="5062079" cy="14739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b="1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Rétorické strategie etnografického psaní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Etnografie zapojuje všechny smysly.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Etnografické psaní je </a:t>
          </a:r>
          <a:r>
            <a:rPr lang="cs-CZ" sz="1400" i="1" kern="1200" dirty="0"/>
            <a:t>osobní</a:t>
          </a:r>
          <a:r>
            <a:rPr lang="cs-CZ" sz="1400" kern="1200" dirty="0"/>
            <a:t>. </a:t>
          </a:r>
          <a:endParaRPr lang="en-US" sz="1400" kern="1200" dirty="0"/>
        </a:p>
      </dsp:txBody>
      <dsp:txXfrm>
        <a:off x="1717431" y="2841686"/>
        <a:ext cx="5062079" cy="14739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9E3D7-3980-4443-AB1B-70F936F276B3}">
      <dsp:nvSpPr>
        <dsp:cNvPr id="0" name=""/>
        <dsp:cNvSpPr/>
      </dsp:nvSpPr>
      <dsp:spPr>
        <a:xfrm>
          <a:off x="4747" y="627479"/>
          <a:ext cx="1103834" cy="11038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E0D7D-2E1C-4AB8-8AEA-BC98161D5D76}">
      <dsp:nvSpPr>
        <dsp:cNvPr id="0" name=""/>
        <dsp:cNvSpPr/>
      </dsp:nvSpPr>
      <dsp:spPr>
        <a:xfrm>
          <a:off x="236552" y="859284"/>
          <a:ext cx="640223" cy="6402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02FE49-BFE8-433B-9E97-6D024B924984}">
      <dsp:nvSpPr>
        <dsp:cNvPr id="0" name=""/>
        <dsp:cNvSpPr/>
      </dsp:nvSpPr>
      <dsp:spPr>
        <a:xfrm>
          <a:off x="1195561" y="627479"/>
          <a:ext cx="2901009" cy="1103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1) Spojení s disciplínou (antropologií): </a:t>
          </a:r>
          <a:r>
            <a:rPr lang="cs-CZ" sz="1400" kern="1200" dirty="0"/>
            <a:t>natočené antropologem/y nebo ve spolupráci s ním/nimi; inspirované antropologickým výzkumem</a:t>
          </a:r>
          <a:endParaRPr lang="en-US" sz="1400" kern="1200" dirty="0"/>
        </a:p>
      </dsp:txBody>
      <dsp:txXfrm>
        <a:off x="1195561" y="627479"/>
        <a:ext cx="2901009" cy="1103834"/>
      </dsp:txXfrm>
    </dsp:sp>
    <dsp:sp modelId="{CE344D0F-30E1-43CD-AE57-317A90F9FED8}">
      <dsp:nvSpPr>
        <dsp:cNvPr id="0" name=""/>
        <dsp:cNvSpPr/>
      </dsp:nvSpPr>
      <dsp:spPr>
        <a:xfrm>
          <a:off x="4549930" y="627479"/>
          <a:ext cx="1103834" cy="11038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1643E-795A-467E-A24A-ACD96549DD9F}">
      <dsp:nvSpPr>
        <dsp:cNvPr id="0" name=""/>
        <dsp:cNvSpPr/>
      </dsp:nvSpPr>
      <dsp:spPr>
        <a:xfrm>
          <a:off x="4781735" y="859284"/>
          <a:ext cx="640223" cy="6402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E8E516-DC30-461F-AA6C-98436A543BE4}">
      <dsp:nvSpPr>
        <dsp:cNvPr id="0" name=""/>
        <dsp:cNvSpPr/>
      </dsp:nvSpPr>
      <dsp:spPr>
        <a:xfrm>
          <a:off x="5890301" y="627479"/>
          <a:ext cx="2601895" cy="1103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2) Normy: </a:t>
          </a:r>
          <a:r>
            <a:rPr lang="cs-CZ" sz="1400" kern="1200" dirty="0"/>
            <a:t>filmy s „etnografickým záměrem“; dodržující etické kodexy vizuálního výzkumu; vytvořené pomocí etnografických metod</a:t>
          </a:r>
          <a:endParaRPr lang="en-US" sz="1400" kern="1200" dirty="0"/>
        </a:p>
      </dsp:txBody>
      <dsp:txXfrm>
        <a:off x="5890301" y="627479"/>
        <a:ext cx="2601895" cy="1103834"/>
      </dsp:txXfrm>
    </dsp:sp>
    <dsp:sp modelId="{B138E03B-22BA-421B-B5FF-520E26A310BC}">
      <dsp:nvSpPr>
        <dsp:cNvPr id="0" name=""/>
        <dsp:cNvSpPr/>
      </dsp:nvSpPr>
      <dsp:spPr>
        <a:xfrm>
          <a:off x="4747" y="2653854"/>
          <a:ext cx="1103834" cy="11038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7D769-0456-499B-A8AF-0348918C7EB0}">
      <dsp:nvSpPr>
        <dsp:cNvPr id="0" name=""/>
        <dsp:cNvSpPr/>
      </dsp:nvSpPr>
      <dsp:spPr>
        <a:xfrm>
          <a:off x="236552" y="2885660"/>
          <a:ext cx="640223" cy="6402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506EB-81C0-4272-B50C-51D8BAD21E70}">
      <dsp:nvSpPr>
        <dsp:cNvPr id="0" name=""/>
        <dsp:cNvSpPr/>
      </dsp:nvSpPr>
      <dsp:spPr>
        <a:xfrm>
          <a:off x="1293379" y="2502519"/>
          <a:ext cx="2705372" cy="1406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3) Subjekt (relevantní námět): n</a:t>
          </a:r>
          <a:r>
            <a:rPr lang="cs-CZ" sz="1400" kern="1200" dirty="0"/>
            <a:t>áměty shodné s výzkumnými tématy antropologů; filmy vytvořené ve spolupráci s lidmi, kteří v minulosti byli subjekty antropologického výzkumu (kolonialismus); vytvořené přímo zkoumanými lidmi (</a:t>
          </a:r>
          <a:r>
            <a:rPr lang="cs-CZ" sz="1400" kern="1200" dirty="0" err="1"/>
            <a:t>indigenní</a:t>
          </a:r>
          <a:r>
            <a:rPr lang="cs-CZ" sz="1400" kern="1200" dirty="0"/>
            <a:t> lidé např.)</a:t>
          </a:r>
          <a:endParaRPr lang="en-US" sz="1400" kern="1200" dirty="0"/>
        </a:p>
      </dsp:txBody>
      <dsp:txXfrm>
        <a:off x="1293379" y="2502519"/>
        <a:ext cx="2705372" cy="1406505"/>
      </dsp:txXfrm>
    </dsp:sp>
    <dsp:sp modelId="{B5154A62-DE0C-4053-929B-E464D1CCAF20}">
      <dsp:nvSpPr>
        <dsp:cNvPr id="0" name=""/>
        <dsp:cNvSpPr/>
      </dsp:nvSpPr>
      <dsp:spPr>
        <a:xfrm>
          <a:off x="4452112" y="2653854"/>
          <a:ext cx="1103834" cy="11038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A52F83-AA85-4091-82CA-0459005D31D4}">
      <dsp:nvSpPr>
        <dsp:cNvPr id="0" name=""/>
        <dsp:cNvSpPr/>
      </dsp:nvSpPr>
      <dsp:spPr>
        <a:xfrm>
          <a:off x="4683917" y="2885660"/>
          <a:ext cx="640223" cy="6402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19D67-908E-44AF-872E-A00BDB3B3197}">
      <dsp:nvSpPr>
        <dsp:cNvPr id="0" name=""/>
        <dsp:cNvSpPr/>
      </dsp:nvSpPr>
      <dsp:spPr>
        <a:xfrm>
          <a:off x="5792482" y="2653854"/>
          <a:ext cx="2601895" cy="1103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4) Žánr: f</a:t>
          </a:r>
          <a:r>
            <a:rPr lang="cs-CZ" sz="1400" kern="1200" dirty="0"/>
            <a:t>ilmy natočené podle zavedeného etnografického stylu (pozorovací, reflexivní, smyslový); kombinující několik etnografických stylů; komentující nebo zpochybňující žánr</a:t>
          </a:r>
          <a:endParaRPr lang="en-US" sz="1400" kern="1200" dirty="0"/>
        </a:p>
      </dsp:txBody>
      <dsp:txXfrm>
        <a:off x="5792482" y="2653854"/>
        <a:ext cx="2601895" cy="1103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98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05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237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3705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980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368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841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65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98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97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54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07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0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072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69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70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21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B3A9-E184-4EFC-BF9E-0B548226E55E}" type="datetimeFigureOut">
              <a:rPr lang="cs-CZ" smtClean="0"/>
              <a:t>08.05.2022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E5A0A-61D6-4F9A-8DD1-14EA53589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3612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nbn-resolving.de/urn:nbn:de:0114-fqs110110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nbn-resolving.de/urn:nbn:de:0114-fqs1101108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ied-anthropology.com/sources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DB71C54-63C1-4B83-8324-BBCEC579C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15D940-E187-4030-B313-FDC84AE67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284" y="0"/>
            <a:ext cx="30517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7B8745-6719-4AAF-B369-FC9F0B52D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9676" y="1286929"/>
            <a:ext cx="1662023" cy="4284129"/>
          </a:xfrm>
        </p:spPr>
        <p:txBody>
          <a:bodyPr anchor="ctr">
            <a:normAutofit/>
          </a:bodyPr>
          <a:lstStyle/>
          <a:p>
            <a:pPr algn="l"/>
            <a:endParaRPr lang="cs-CZ" sz="24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E38F34-66D8-4203-B16C-14AC20248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6726063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6699C0-A834-4D9A-B585-8C0F9F666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1286929"/>
            <a:ext cx="5756237" cy="4284129"/>
          </a:xfrm>
        </p:spPr>
        <p:txBody>
          <a:bodyPr anchor="ctr">
            <a:normAutofit/>
          </a:bodyPr>
          <a:lstStyle/>
          <a:p>
            <a:r>
              <a:rPr lang="cs-CZ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Psaní etnografického textu</a:t>
            </a:r>
            <a:br>
              <a:rPr lang="cs-CZ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lternativní způsoby prezentace etnografického vědění</a:t>
            </a:r>
            <a:br>
              <a:rPr lang="cs-CZ" sz="3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900" dirty="0"/>
          </a:p>
        </p:txBody>
      </p:sp>
    </p:spTree>
    <p:extLst>
      <p:ext uri="{BB962C8B-B14F-4D97-AF65-F5344CB8AC3E}">
        <p14:creationId xmlns:p14="http://schemas.microsoft.com/office/powerpoint/2010/main" val="549307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978F2A-53CE-4453-8717-BC467A99E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0988" y="921813"/>
            <a:ext cx="3145080" cy="800998"/>
          </a:xfrm>
        </p:spPr>
        <p:txBody>
          <a:bodyPr/>
          <a:lstStyle/>
          <a:p>
            <a:r>
              <a:rPr lang="cs-CZ" dirty="0"/>
              <a:t>Etnografie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95536" y="3030009"/>
            <a:ext cx="3503147" cy="2906179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endParaRPr lang="cs-CZ" sz="2800" dirty="0"/>
          </a:p>
          <a:p>
            <a:pPr lvl="0"/>
            <a:r>
              <a:rPr lang="cs-CZ" sz="2900" dirty="0"/>
              <a:t>vytvořit „</a:t>
            </a:r>
            <a:r>
              <a:rPr lang="cs-CZ" sz="2900" b="1" i="1" dirty="0"/>
              <a:t>zhuštěný popis</a:t>
            </a:r>
            <a:r>
              <a:rPr lang="cs-CZ" sz="2900" dirty="0"/>
              <a:t>“, </a:t>
            </a:r>
            <a:r>
              <a:rPr lang="cs-CZ" sz="2900" dirty="0" err="1"/>
              <a:t>kt</a:t>
            </a:r>
            <a:r>
              <a:rPr lang="cs-CZ" sz="2900" dirty="0"/>
              <a:t>. zprostředkuje porozumění kultuře;</a:t>
            </a:r>
          </a:p>
          <a:p>
            <a:pPr lvl="0"/>
            <a:endParaRPr lang="cs-CZ" sz="2900" dirty="0"/>
          </a:p>
          <a:p>
            <a:pPr lvl="0"/>
            <a:r>
              <a:rPr lang="cs-CZ" sz="2900" dirty="0"/>
              <a:t>základem je </a:t>
            </a:r>
            <a:r>
              <a:rPr lang="cs-CZ" sz="2900" b="1" dirty="0"/>
              <a:t>odkrývání vzorů/struktur v kultuře </a:t>
            </a:r>
            <a:r>
              <a:rPr lang="cs-CZ" sz="2900" dirty="0"/>
              <a:t>(resp. sociální realitě) </a:t>
            </a:r>
          </a:p>
          <a:p>
            <a:pPr marL="0" lvl="0" indent="0">
              <a:buNone/>
            </a:pPr>
            <a:r>
              <a:rPr lang="cs-CZ" sz="2800" dirty="0"/>
              <a:t> </a:t>
            </a:r>
          </a:p>
          <a:p>
            <a:pPr lvl="0"/>
            <a:endParaRPr lang="cs-CZ" sz="2800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801B599-EE33-430A-8075-B0293A3CDA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13781" y="1030735"/>
            <a:ext cx="3229047" cy="692076"/>
          </a:xfrm>
        </p:spPr>
        <p:txBody>
          <a:bodyPr/>
          <a:lstStyle/>
          <a:p>
            <a:r>
              <a:rPr lang="cs-CZ" dirty="0" err="1"/>
              <a:t>Autoetnografie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D9ADAA4-27C0-44ED-B901-45A315D119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61128" y="3030009"/>
            <a:ext cx="4111271" cy="2906179"/>
          </a:xfrm>
        </p:spPr>
        <p:txBody>
          <a:bodyPr>
            <a:normAutofit fontScale="70000" lnSpcReduction="20000"/>
          </a:bodyPr>
          <a:lstStyle/>
          <a:p>
            <a:pPr lvl="0"/>
            <a:endParaRPr lang="cs-CZ" sz="2400" dirty="0"/>
          </a:p>
          <a:p>
            <a:pPr lvl="0"/>
            <a:r>
              <a:rPr lang="cs-CZ" sz="2600" dirty="0"/>
              <a:t>bezprostředně </a:t>
            </a:r>
            <a:r>
              <a:rPr lang="cs-CZ" sz="2600" b="1" dirty="0"/>
              <a:t>zprostředkovat pohled </a:t>
            </a:r>
            <a:r>
              <a:rPr lang="cs-CZ" sz="2600" b="1" dirty="0" err="1"/>
              <a:t>insidera</a:t>
            </a:r>
            <a:endParaRPr lang="cs-CZ" sz="2600" dirty="0"/>
          </a:p>
          <a:p>
            <a:pPr lvl="0"/>
            <a:r>
              <a:rPr lang="cs-CZ" sz="2600" dirty="0"/>
              <a:t>nabídnout interpretaci sociálního světa, která jsou </a:t>
            </a:r>
            <a:r>
              <a:rPr lang="cs-CZ" sz="2600" b="1" dirty="0"/>
              <a:t>alternativou dominantním narativům</a:t>
            </a:r>
            <a:endParaRPr lang="cs-CZ" sz="2600" dirty="0"/>
          </a:p>
          <a:p>
            <a:pPr lvl="0"/>
            <a:r>
              <a:rPr lang="cs-CZ" sz="2600" dirty="0"/>
              <a:t>vytvořit </a:t>
            </a:r>
            <a:r>
              <a:rPr lang="cs-CZ" sz="2600" b="1" dirty="0"/>
              <a:t>estetický a evokativní</a:t>
            </a:r>
            <a:r>
              <a:rPr lang="cs-CZ" sz="2600" dirty="0"/>
              <a:t> „</a:t>
            </a:r>
            <a:r>
              <a:rPr lang="cs-CZ" sz="2600" b="1" i="1" dirty="0"/>
              <a:t>zhuštěný popis</a:t>
            </a:r>
            <a:r>
              <a:rPr lang="cs-CZ" sz="2600" dirty="0"/>
              <a:t>“ osobních i interpersonálních zkušeností – kromě odkrytí opakujících se vzorců jí jde o jejich vyložení prostřednictvím </a:t>
            </a:r>
            <a:r>
              <a:rPr lang="cs-CZ" sz="2600" b="1" dirty="0"/>
              <a:t>vyprávění příběhů</a:t>
            </a:r>
            <a:endParaRPr lang="cs-CZ" sz="2600" dirty="0"/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040142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79909"/>
            <a:ext cx="7704856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200" dirty="0"/>
              <a:t>„</a:t>
            </a:r>
            <a:r>
              <a:rPr lang="cs-CZ" sz="2000" dirty="0" err="1"/>
              <a:t>Thus</a:t>
            </a:r>
            <a:r>
              <a:rPr lang="cs-CZ" sz="2000" dirty="0"/>
              <a:t>,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autoethnographer</a:t>
            </a:r>
            <a:r>
              <a:rPr lang="cs-CZ" sz="2000" dirty="0"/>
              <a:t> not </a:t>
            </a:r>
            <a:r>
              <a:rPr lang="cs-CZ" sz="2000" dirty="0" err="1"/>
              <a:t>only</a:t>
            </a:r>
            <a:r>
              <a:rPr lang="cs-CZ" sz="2000" dirty="0"/>
              <a:t> </a:t>
            </a:r>
            <a:r>
              <a:rPr lang="cs-CZ" sz="2000" dirty="0" err="1"/>
              <a:t>tries</a:t>
            </a:r>
            <a:r>
              <a:rPr lang="cs-CZ" sz="2000" dirty="0"/>
              <a:t> to </a:t>
            </a:r>
            <a:r>
              <a:rPr lang="cs-CZ" sz="2000" b="1" dirty="0"/>
              <a:t>make </a:t>
            </a:r>
            <a:r>
              <a:rPr lang="cs-CZ" sz="2000" b="1" dirty="0" err="1"/>
              <a:t>personal</a:t>
            </a:r>
            <a:r>
              <a:rPr lang="cs-CZ" sz="2000" b="1" dirty="0"/>
              <a:t> </a:t>
            </a:r>
            <a:r>
              <a:rPr lang="cs-CZ" sz="2000" b="1" dirty="0" err="1"/>
              <a:t>experience</a:t>
            </a:r>
            <a:r>
              <a:rPr lang="cs-CZ" sz="2000" b="1" dirty="0"/>
              <a:t> </a:t>
            </a:r>
            <a:r>
              <a:rPr lang="cs-CZ" sz="2000" b="1" dirty="0" err="1"/>
              <a:t>meaningful</a:t>
            </a:r>
            <a:r>
              <a:rPr lang="cs-CZ" sz="2000" dirty="0"/>
              <a:t> and </a:t>
            </a:r>
            <a:r>
              <a:rPr lang="cs-CZ" sz="2000" b="1" dirty="0" err="1"/>
              <a:t>cultural</a:t>
            </a:r>
            <a:r>
              <a:rPr lang="cs-CZ" sz="2000" b="1" dirty="0"/>
              <a:t> </a:t>
            </a:r>
            <a:r>
              <a:rPr lang="cs-CZ" sz="2000" b="1" dirty="0" err="1"/>
              <a:t>experience</a:t>
            </a:r>
            <a:r>
              <a:rPr lang="cs-CZ" sz="2000" b="1" dirty="0"/>
              <a:t> </a:t>
            </a:r>
            <a:r>
              <a:rPr lang="cs-CZ" sz="2000" b="1" dirty="0" err="1"/>
              <a:t>engaging</a:t>
            </a:r>
            <a:r>
              <a:rPr lang="cs-CZ" sz="2000" dirty="0"/>
              <a:t>, but </a:t>
            </a:r>
            <a:r>
              <a:rPr lang="cs-CZ" sz="2000" dirty="0" err="1"/>
              <a:t>also</a:t>
            </a:r>
            <a:r>
              <a:rPr lang="cs-CZ" sz="2000" dirty="0"/>
              <a:t>, by </a:t>
            </a:r>
            <a:r>
              <a:rPr lang="cs-CZ" sz="2000" dirty="0" err="1"/>
              <a:t>producing</a:t>
            </a:r>
            <a:r>
              <a:rPr lang="cs-CZ" sz="2000" dirty="0"/>
              <a:t> </a:t>
            </a:r>
            <a:r>
              <a:rPr lang="cs-CZ" sz="2000" dirty="0" err="1"/>
              <a:t>accessible</a:t>
            </a:r>
            <a:r>
              <a:rPr lang="cs-CZ" sz="2000" dirty="0"/>
              <a:t> </a:t>
            </a:r>
            <a:r>
              <a:rPr lang="cs-CZ" sz="2000" dirty="0" err="1"/>
              <a:t>texts</a:t>
            </a:r>
            <a:r>
              <a:rPr lang="cs-CZ" sz="2000" dirty="0"/>
              <a:t>, </a:t>
            </a:r>
            <a:r>
              <a:rPr lang="cs-CZ" sz="2000" dirty="0" err="1"/>
              <a:t>she</a:t>
            </a:r>
            <a:r>
              <a:rPr lang="cs-CZ" sz="2000" dirty="0"/>
              <a:t> </a:t>
            </a:r>
            <a:r>
              <a:rPr lang="cs-CZ" sz="2000" dirty="0" err="1"/>
              <a:t>or</a:t>
            </a:r>
            <a:r>
              <a:rPr lang="cs-CZ" sz="2000" dirty="0"/>
              <a:t> he </a:t>
            </a:r>
            <a:r>
              <a:rPr lang="cs-CZ" sz="2000" dirty="0" err="1"/>
              <a:t>may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b="1" dirty="0" err="1"/>
              <a:t>able</a:t>
            </a:r>
            <a:r>
              <a:rPr lang="cs-CZ" sz="2000" b="1" dirty="0"/>
              <a:t> to </a:t>
            </a:r>
            <a:r>
              <a:rPr lang="cs-CZ" sz="2000" b="1" dirty="0" err="1"/>
              <a:t>reach</a:t>
            </a:r>
            <a:r>
              <a:rPr lang="cs-CZ" sz="2000" b="1" dirty="0"/>
              <a:t> </a:t>
            </a:r>
            <a:r>
              <a:rPr lang="cs-CZ" sz="2000" b="1" dirty="0" err="1"/>
              <a:t>wider</a:t>
            </a:r>
            <a:r>
              <a:rPr lang="cs-CZ" sz="2000" b="1" dirty="0"/>
              <a:t> and more diverse </a:t>
            </a:r>
            <a:r>
              <a:rPr lang="cs-CZ" sz="2000" b="1" dirty="0" err="1"/>
              <a:t>mass</a:t>
            </a:r>
            <a:r>
              <a:rPr lang="cs-CZ" sz="2000" b="1" dirty="0"/>
              <a:t> </a:t>
            </a:r>
            <a:r>
              <a:rPr lang="cs-CZ" sz="2000" b="1" dirty="0" err="1"/>
              <a:t>audiences</a:t>
            </a:r>
            <a:r>
              <a:rPr lang="cs-CZ" sz="2000" dirty="0"/>
              <a:t> </a:t>
            </a:r>
            <a:r>
              <a:rPr lang="cs-CZ" sz="2000" dirty="0" err="1"/>
              <a:t>that</a:t>
            </a:r>
            <a:r>
              <a:rPr lang="cs-CZ" sz="2000" dirty="0"/>
              <a:t> </a:t>
            </a:r>
            <a:r>
              <a:rPr lang="cs-CZ" sz="2000" dirty="0" err="1"/>
              <a:t>traditional</a:t>
            </a:r>
            <a:r>
              <a:rPr lang="cs-CZ" sz="2000" dirty="0"/>
              <a:t> </a:t>
            </a:r>
            <a:r>
              <a:rPr lang="cs-CZ" sz="2000" dirty="0" err="1"/>
              <a:t>research</a:t>
            </a:r>
            <a:r>
              <a:rPr lang="cs-CZ" sz="2000" dirty="0"/>
              <a:t> </a:t>
            </a:r>
            <a:r>
              <a:rPr lang="cs-CZ" sz="2000" dirty="0" err="1"/>
              <a:t>usually</a:t>
            </a:r>
            <a:r>
              <a:rPr lang="cs-CZ" sz="2000" dirty="0"/>
              <a:t> </a:t>
            </a:r>
            <a:r>
              <a:rPr lang="cs-CZ" sz="2000" dirty="0" err="1"/>
              <a:t>disregards</a:t>
            </a:r>
            <a:r>
              <a:rPr lang="cs-CZ" sz="2000" dirty="0"/>
              <a:t>, a </a:t>
            </a:r>
            <a:r>
              <a:rPr lang="cs-CZ" sz="2000" dirty="0" err="1"/>
              <a:t>move</a:t>
            </a:r>
            <a:r>
              <a:rPr lang="cs-CZ" sz="2000" dirty="0"/>
              <a:t> </a:t>
            </a:r>
            <a:r>
              <a:rPr lang="cs-CZ" sz="2000" dirty="0" err="1"/>
              <a:t>that</a:t>
            </a:r>
            <a:r>
              <a:rPr lang="cs-CZ" sz="2000" dirty="0"/>
              <a:t> </a:t>
            </a:r>
            <a:r>
              <a:rPr lang="cs-CZ" sz="2000" dirty="0" err="1"/>
              <a:t>can</a:t>
            </a:r>
            <a:r>
              <a:rPr lang="cs-CZ" sz="2000" dirty="0"/>
              <a:t> make </a:t>
            </a:r>
            <a:r>
              <a:rPr lang="cs-CZ" sz="2000" dirty="0" err="1"/>
              <a:t>personal</a:t>
            </a:r>
            <a:r>
              <a:rPr lang="cs-CZ" sz="2000" dirty="0"/>
              <a:t> and </a:t>
            </a:r>
            <a:r>
              <a:rPr lang="cs-CZ" sz="2000" dirty="0" err="1"/>
              <a:t>social</a:t>
            </a:r>
            <a:r>
              <a:rPr lang="cs-CZ" sz="2000" dirty="0"/>
              <a:t> </a:t>
            </a:r>
            <a:r>
              <a:rPr lang="cs-CZ" sz="2000" dirty="0" err="1"/>
              <a:t>change</a:t>
            </a:r>
            <a:r>
              <a:rPr lang="cs-CZ" sz="2000" dirty="0"/>
              <a:t> </a:t>
            </a:r>
            <a:r>
              <a:rPr lang="cs-CZ" sz="2000" dirty="0" err="1"/>
              <a:t>possible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more </a:t>
            </a:r>
            <a:r>
              <a:rPr lang="cs-CZ" sz="2000" dirty="0" err="1"/>
              <a:t>people</a:t>
            </a:r>
            <a:r>
              <a:rPr lang="cs-CZ" sz="2000" dirty="0"/>
              <a:t>.“ 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 algn="r">
              <a:buNone/>
            </a:pPr>
            <a:r>
              <a:rPr lang="cs-CZ" sz="1800" dirty="0"/>
              <a:t>(</a:t>
            </a:r>
            <a:r>
              <a:rPr lang="cs-CZ" sz="1800" dirty="0" err="1"/>
              <a:t>Ellis</a:t>
            </a:r>
            <a:r>
              <a:rPr lang="cs-CZ" sz="1800" dirty="0"/>
              <a:t>, </a:t>
            </a:r>
            <a:r>
              <a:rPr lang="cs-CZ" sz="1800" dirty="0" err="1"/>
              <a:t>Carolyn</a:t>
            </a:r>
            <a:r>
              <a:rPr lang="cs-CZ" sz="1800" dirty="0"/>
              <a:t>; Adams, Tony E. &amp; </a:t>
            </a:r>
            <a:r>
              <a:rPr lang="cs-CZ" sz="1800" dirty="0" err="1"/>
              <a:t>Bochner</a:t>
            </a:r>
            <a:r>
              <a:rPr lang="cs-CZ" sz="1800" dirty="0"/>
              <a:t>, Arthur P. (2010). </a:t>
            </a:r>
            <a:r>
              <a:rPr lang="cs-CZ" sz="1800" dirty="0" err="1"/>
              <a:t>Autoethnography</a:t>
            </a:r>
            <a:r>
              <a:rPr lang="cs-CZ" sz="1800" dirty="0"/>
              <a:t>: </a:t>
            </a:r>
            <a:r>
              <a:rPr lang="cs-CZ" sz="1800" dirty="0" err="1"/>
              <a:t>An</a:t>
            </a:r>
            <a:r>
              <a:rPr lang="cs-CZ" sz="1800" dirty="0"/>
              <a:t> </a:t>
            </a:r>
            <a:r>
              <a:rPr lang="cs-CZ" sz="1800" dirty="0" err="1"/>
              <a:t>Overview</a:t>
            </a:r>
            <a:r>
              <a:rPr lang="cs-CZ" sz="1800" dirty="0"/>
              <a:t> [40 </a:t>
            </a:r>
            <a:r>
              <a:rPr lang="cs-CZ" sz="1800" dirty="0" err="1"/>
              <a:t>paragraphs</a:t>
            </a:r>
            <a:r>
              <a:rPr lang="cs-CZ" sz="1800" dirty="0"/>
              <a:t>]. </a:t>
            </a:r>
            <a:r>
              <a:rPr lang="cs-CZ" sz="1800" i="1" dirty="0" err="1"/>
              <a:t>Forum</a:t>
            </a:r>
            <a:r>
              <a:rPr lang="cs-CZ" sz="1800" i="1" dirty="0"/>
              <a:t> </a:t>
            </a:r>
            <a:r>
              <a:rPr lang="cs-CZ" sz="1800" i="1" dirty="0" err="1"/>
              <a:t>Qualitative</a:t>
            </a:r>
            <a:r>
              <a:rPr lang="cs-CZ" sz="1800" i="1" dirty="0"/>
              <a:t> </a:t>
            </a:r>
            <a:r>
              <a:rPr lang="cs-CZ" sz="1800" i="1" dirty="0" err="1"/>
              <a:t>Sozialforschung</a:t>
            </a:r>
            <a:r>
              <a:rPr lang="cs-CZ" sz="1800" i="1" dirty="0"/>
              <a:t> / </a:t>
            </a:r>
            <a:r>
              <a:rPr lang="cs-CZ" sz="1800" i="1" dirty="0" err="1"/>
              <a:t>Forum</a:t>
            </a:r>
            <a:r>
              <a:rPr lang="cs-CZ" sz="1800" i="1" dirty="0"/>
              <a:t>: </a:t>
            </a:r>
            <a:r>
              <a:rPr lang="cs-CZ" sz="1800" i="1" dirty="0" err="1"/>
              <a:t>Qualitative</a:t>
            </a:r>
            <a:r>
              <a:rPr lang="cs-CZ" sz="1800" i="1" dirty="0"/>
              <a:t> </a:t>
            </a:r>
            <a:r>
              <a:rPr lang="cs-CZ" sz="1800" i="1" dirty="0" err="1"/>
              <a:t>Social</a:t>
            </a:r>
            <a:r>
              <a:rPr lang="cs-CZ" sz="1800" i="1" dirty="0"/>
              <a:t> </a:t>
            </a:r>
            <a:r>
              <a:rPr lang="cs-CZ" sz="1800" i="1" dirty="0" err="1"/>
              <a:t>Research</a:t>
            </a:r>
            <a:r>
              <a:rPr lang="cs-CZ" sz="1800" dirty="0"/>
              <a:t>, </a:t>
            </a:r>
            <a:r>
              <a:rPr lang="cs-CZ" sz="1800" i="1" dirty="0"/>
              <a:t>12</a:t>
            </a:r>
            <a:r>
              <a:rPr lang="cs-CZ" sz="1800" dirty="0"/>
              <a:t>(1), Art. 10, </a:t>
            </a:r>
            <a:r>
              <a:rPr lang="cs-CZ" sz="1800" u="sng" dirty="0">
                <a:hlinkClick r:id="rId2"/>
              </a:rPr>
              <a:t>http://nbn-resolving.de/urn:nbn:de:0114-fqs1101108</a:t>
            </a:r>
            <a:r>
              <a:rPr lang="cs-CZ" sz="1800" dirty="0"/>
              <a:t>.)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90991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476672"/>
            <a:ext cx="7920880" cy="590465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cs-CZ" sz="7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7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9600" dirty="0" err="1"/>
              <a:t>Autoethnography</a:t>
            </a:r>
            <a:r>
              <a:rPr lang="cs-CZ" sz="9600" dirty="0"/>
              <a:t> </a:t>
            </a:r>
            <a:r>
              <a:rPr lang="cs-CZ" sz="9600" dirty="0" err="1"/>
              <a:t>is</a:t>
            </a:r>
            <a:r>
              <a:rPr lang="cs-CZ" sz="9600" dirty="0"/>
              <a:t> a </a:t>
            </a:r>
            <a:r>
              <a:rPr lang="cs-CZ" sz="9600" dirty="0" err="1"/>
              <a:t>research</a:t>
            </a:r>
            <a:r>
              <a:rPr lang="cs-CZ" sz="9600" dirty="0"/>
              <a:t> </a:t>
            </a:r>
            <a:r>
              <a:rPr lang="cs-CZ" sz="9600" dirty="0" err="1"/>
              <a:t>method</a:t>
            </a:r>
            <a:r>
              <a:rPr lang="cs-CZ" sz="9600" dirty="0"/>
              <a:t> </a:t>
            </a:r>
            <a:r>
              <a:rPr lang="cs-CZ" sz="9600" dirty="0" err="1"/>
              <a:t>that</a:t>
            </a:r>
            <a:endParaRPr lang="cs-CZ" sz="9600" dirty="0"/>
          </a:p>
          <a:p>
            <a:pPr lvl="0"/>
            <a:endParaRPr lang="cs-CZ" dirty="0"/>
          </a:p>
          <a:p>
            <a:pPr lvl="0"/>
            <a:endParaRPr lang="cs-CZ" sz="5500" dirty="0"/>
          </a:p>
          <a:p>
            <a:pPr lvl="0"/>
            <a:endParaRPr lang="cs-CZ" sz="5500" dirty="0"/>
          </a:p>
          <a:p>
            <a:pPr lvl="0"/>
            <a:r>
              <a:rPr lang="cs-CZ" sz="7200" dirty="0" err="1"/>
              <a:t>Uses</a:t>
            </a:r>
            <a:r>
              <a:rPr lang="cs-CZ" sz="7200" dirty="0"/>
              <a:t> a </a:t>
            </a:r>
            <a:r>
              <a:rPr lang="cs-CZ" sz="7200" dirty="0" err="1"/>
              <a:t>researcher's</a:t>
            </a:r>
            <a:r>
              <a:rPr lang="cs-CZ" sz="7200" dirty="0"/>
              <a:t> </a:t>
            </a:r>
            <a:r>
              <a:rPr lang="cs-CZ" sz="7200" b="1" dirty="0" err="1"/>
              <a:t>personal</a:t>
            </a:r>
            <a:r>
              <a:rPr lang="cs-CZ" sz="7200" b="1" dirty="0"/>
              <a:t> </a:t>
            </a:r>
            <a:r>
              <a:rPr lang="cs-CZ" sz="7200" b="1" dirty="0" err="1"/>
              <a:t>experience</a:t>
            </a:r>
            <a:r>
              <a:rPr lang="cs-CZ" sz="7200" b="1" dirty="0"/>
              <a:t> </a:t>
            </a:r>
            <a:r>
              <a:rPr lang="cs-CZ" sz="7200" dirty="0"/>
              <a:t>to </a:t>
            </a:r>
            <a:r>
              <a:rPr lang="cs-CZ" sz="7200" dirty="0" err="1"/>
              <a:t>describe</a:t>
            </a:r>
            <a:r>
              <a:rPr lang="cs-CZ" sz="7200" dirty="0"/>
              <a:t> and </a:t>
            </a:r>
            <a:r>
              <a:rPr lang="cs-CZ" sz="7200" dirty="0" err="1"/>
              <a:t>critique</a:t>
            </a:r>
            <a:r>
              <a:rPr lang="cs-CZ" sz="7200" dirty="0"/>
              <a:t> </a:t>
            </a:r>
            <a:r>
              <a:rPr lang="cs-CZ" sz="7200" dirty="0" err="1"/>
              <a:t>cultural</a:t>
            </a:r>
            <a:r>
              <a:rPr lang="cs-CZ" sz="7200" dirty="0"/>
              <a:t> </a:t>
            </a:r>
            <a:r>
              <a:rPr lang="cs-CZ" sz="7200" dirty="0" err="1"/>
              <a:t>beliefs</a:t>
            </a:r>
            <a:r>
              <a:rPr lang="cs-CZ" sz="7200" dirty="0"/>
              <a:t>, </a:t>
            </a:r>
            <a:r>
              <a:rPr lang="cs-CZ" sz="7200" dirty="0" err="1"/>
              <a:t>practices</a:t>
            </a:r>
            <a:r>
              <a:rPr lang="cs-CZ" sz="7200" dirty="0"/>
              <a:t>, and </a:t>
            </a:r>
            <a:r>
              <a:rPr lang="cs-CZ" sz="7200" dirty="0" err="1"/>
              <a:t>experiences</a:t>
            </a:r>
            <a:r>
              <a:rPr lang="cs-CZ" sz="7200" dirty="0"/>
              <a:t>. </a:t>
            </a:r>
          </a:p>
          <a:p>
            <a:pPr lvl="0"/>
            <a:r>
              <a:rPr lang="cs-CZ" sz="7200" dirty="0" err="1"/>
              <a:t>Acknowledges</a:t>
            </a:r>
            <a:r>
              <a:rPr lang="cs-CZ" sz="7200" dirty="0"/>
              <a:t> and </a:t>
            </a:r>
            <a:r>
              <a:rPr lang="cs-CZ" sz="7200" dirty="0" err="1"/>
              <a:t>values</a:t>
            </a:r>
            <a:r>
              <a:rPr lang="cs-CZ" sz="7200" dirty="0"/>
              <a:t> a </a:t>
            </a:r>
            <a:r>
              <a:rPr lang="cs-CZ" sz="7200" dirty="0" err="1"/>
              <a:t>researcher's</a:t>
            </a:r>
            <a:r>
              <a:rPr lang="cs-CZ" sz="7200" dirty="0"/>
              <a:t> </a:t>
            </a:r>
            <a:r>
              <a:rPr lang="cs-CZ" sz="7200" b="1" dirty="0" err="1"/>
              <a:t>relationships</a:t>
            </a:r>
            <a:r>
              <a:rPr lang="cs-CZ" sz="7200" b="1" dirty="0"/>
              <a:t> </a:t>
            </a:r>
            <a:r>
              <a:rPr lang="cs-CZ" sz="7200" b="1" dirty="0" err="1"/>
              <a:t>with</a:t>
            </a:r>
            <a:r>
              <a:rPr lang="cs-CZ" sz="7200" b="1" dirty="0"/>
              <a:t> </a:t>
            </a:r>
            <a:r>
              <a:rPr lang="cs-CZ" sz="7200" b="1" dirty="0" err="1"/>
              <a:t>others</a:t>
            </a:r>
            <a:r>
              <a:rPr lang="cs-CZ" sz="7200" dirty="0"/>
              <a:t>.</a:t>
            </a:r>
          </a:p>
          <a:p>
            <a:pPr lvl="0"/>
            <a:r>
              <a:rPr lang="cs-CZ" sz="7200" dirty="0" err="1"/>
              <a:t>Uses</a:t>
            </a:r>
            <a:r>
              <a:rPr lang="cs-CZ" sz="7200" dirty="0"/>
              <a:t> </a:t>
            </a:r>
            <a:r>
              <a:rPr lang="cs-CZ" sz="7200" dirty="0" err="1"/>
              <a:t>deep</a:t>
            </a:r>
            <a:r>
              <a:rPr lang="cs-CZ" sz="7200" dirty="0"/>
              <a:t> and </a:t>
            </a:r>
            <a:r>
              <a:rPr lang="cs-CZ" sz="7200" dirty="0" err="1"/>
              <a:t>careful</a:t>
            </a:r>
            <a:r>
              <a:rPr lang="cs-CZ" sz="7200" dirty="0"/>
              <a:t> </a:t>
            </a:r>
            <a:r>
              <a:rPr lang="cs-CZ" sz="7200" b="1" dirty="0" err="1"/>
              <a:t>self-reflection</a:t>
            </a:r>
            <a:r>
              <a:rPr lang="cs-CZ" sz="7200" b="1" dirty="0"/>
              <a:t> </a:t>
            </a:r>
            <a:r>
              <a:rPr lang="cs-CZ" sz="7200" dirty="0"/>
              <a:t>– </a:t>
            </a:r>
            <a:r>
              <a:rPr lang="cs-CZ" sz="7200" dirty="0" err="1"/>
              <a:t>typically</a:t>
            </a:r>
            <a:r>
              <a:rPr lang="cs-CZ" sz="7200" dirty="0"/>
              <a:t> </a:t>
            </a:r>
            <a:r>
              <a:rPr lang="cs-CZ" sz="7200" dirty="0" err="1"/>
              <a:t>referred</a:t>
            </a:r>
            <a:r>
              <a:rPr lang="cs-CZ" sz="7200" dirty="0"/>
              <a:t> to as „reflexivity“ – to </a:t>
            </a:r>
            <a:r>
              <a:rPr lang="cs-CZ" sz="7200" dirty="0" err="1"/>
              <a:t>name</a:t>
            </a:r>
            <a:r>
              <a:rPr lang="cs-CZ" sz="7200" dirty="0"/>
              <a:t> and </a:t>
            </a:r>
            <a:r>
              <a:rPr lang="cs-CZ" sz="7200" dirty="0" err="1"/>
              <a:t>interrogate</a:t>
            </a:r>
            <a:r>
              <a:rPr lang="cs-CZ" sz="7200" dirty="0"/>
              <a:t> </a:t>
            </a:r>
            <a:r>
              <a:rPr lang="cs-CZ" sz="7200" b="1" dirty="0" err="1"/>
              <a:t>the</a:t>
            </a:r>
            <a:r>
              <a:rPr lang="cs-CZ" sz="7200" b="1" dirty="0"/>
              <a:t> </a:t>
            </a:r>
            <a:r>
              <a:rPr lang="cs-CZ" sz="7200" b="1" dirty="0" err="1"/>
              <a:t>intersection</a:t>
            </a:r>
            <a:r>
              <a:rPr lang="cs-CZ" sz="7200" b="1" dirty="0"/>
              <a:t> </a:t>
            </a:r>
            <a:r>
              <a:rPr lang="cs-CZ" sz="7200" dirty="0" err="1"/>
              <a:t>between</a:t>
            </a:r>
            <a:r>
              <a:rPr lang="cs-CZ" sz="7200" dirty="0"/>
              <a:t> </a:t>
            </a:r>
            <a:r>
              <a:rPr lang="cs-CZ" sz="7200" dirty="0" err="1"/>
              <a:t>self</a:t>
            </a:r>
            <a:r>
              <a:rPr lang="cs-CZ" sz="7200" dirty="0"/>
              <a:t> and society, </a:t>
            </a:r>
            <a:r>
              <a:rPr lang="cs-CZ" sz="7200" dirty="0" err="1"/>
              <a:t>the</a:t>
            </a:r>
            <a:r>
              <a:rPr lang="cs-CZ" sz="7200" dirty="0"/>
              <a:t> </a:t>
            </a:r>
            <a:r>
              <a:rPr lang="cs-CZ" sz="7200" dirty="0" err="1"/>
              <a:t>particular</a:t>
            </a:r>
            <a:r>
              <a:rPr lang="cs-CZ" sz="7200" dirty="0"/>
              <a:t> and </a:t>
            </a:r>
            <a:r>
              <a:rPr lang="cs-CZ" sz="7200" dirty="0" err="1"/>
              <a:t>the</a:t>
            </a:r>
            <a:r>
              <a:rPr lang="cs-CZ" sz="7200" dirty="0"/>
              <a:t> </a:t>
            </a:r>
            <a:r>
              <a:rPr lang="cs-CZ" sz="7200" dirty="0" err="1"/>
              <a:t>general</a:t>
            </a:r>
            <a:r>
              <a:rPr lang="cs-CZ" sz="7200" dirty="0"/>
              <a:t>, </a:t>
            </a:r>
            <a:r>
              <a:rPr lang="cs-CZ" sz="7200" dirty="0" err="1"/>
              <a:t>the</a:t>
            </a:r>
            <a:r>
              <a:rPr lang="cs-CZ" sz="7200" dirty="0"/>
              <a:t> </a:t>
            </a:r>
            <a:r>
              <a:rPr lang="cs-CZ" sz="7200" dirty="0" err="1"/>
              <a:t>personal</a:t>
            </a:r>
            <a:r>
              <a:rPr lang="cs-CZ" sz="7200" dirty="0"/>
              <a:t> and </a:t>
            </a:r>
            <a:r>
              <a:rPr lang="cs-CZ" sz="7200" dirty="0" err="1"/>
              <a:t>the</a:t>
            </a:r>
            <a:r>
              <a:rPr lang="cs-CZ" sz="7200" dirty="0"/>
              <a:t> </a:t>
            </a:r>
            <a:r>
              <a:rPr lang="cs-CZ" sz="7200" dirty="0" err="1"/>
              <a:t>political</a:t>
            </a:r>
            <a:r>
              <a:rPr lang="cs-CZ" sz="7200" dirty="0"/>
              <a:t>.</a:t>
            </a:r>
          </a:p>
          <a:p>
            <a:pPr lvl="0"/>
            <a:r>
              <a:rPr lang="cs-CZ" sz="7200" dirty="0" err="1"/>
              <a:t>Shows</a:t>
            </a:r>
            <a:r>
              <a:rPr lang="cs-CZ" sz="7200" dirty="0"/>
              <a:t> „</a:t>
            </a:r>
            <a:r>
              <a:rPr lang="cs-CZ" sz="7200" dirty="0" err="1"/>
              <a:t>people</a:t>
            </a:r>
            <a:r>
              <a:rPr lang="cs-CZ" sz="7200" dirty="0"/>
              <a:t> in </a:t>
            </a:r>
            <a:r>
              <a:rPr lang="cs-CZ" sz="7200" dirty="0" err="1"/>
              <a:t>the</a:t>
            </a:r>
            <a:r>
              <a:rPr lang="cs-CZ" sz="7200" dirty="0"/>
              <a:t> </a:t>
            </a:r>
            <a:r>
              <a:rPr lang="cs-CZ" sz="7200" dirty="0" err="1"/>
              <a:t>process</a:t>
            </a:r>
            <a:r>
              <a:rPr lang="cs-CZ" sz="7200" dirty="0"/>
              <a:t> </a:t>
            </a:r>
            <a:r>
              <a:rPr lang="cs-CZ" sz="7200" dirty="0" err="1"/>
              <a:t>of</a:t>
            </a:r>
            <a:r>
              <a:rPr lang="cs-CZ" sz="7200" dirty="0"/>
              <a:t> </a:t>
            </a:r>
            <a:r>
              <a:rPr lang="cs-CZ" sz="7200" dirty="0" err="1"/>
              <a:t>figuring</a:t>
            </a:r>
            <a:r>
              <a:rPr lang="cs-CZ" sz="7200" dirty="0"/>
              <a:t> </a:t>
            </a:r>
            <a:r>
              <a:rPr lang="cs-CZ" sz="7200" dirty="0" err="1"/>
              <a:t>out</a:t>
            </a:r>
            <a:r>
              <a:rPr lang="cs-CZ" sz="7200" dirty="0"/>
              <a:t> </a:t>
            </a:r>
            <a:r>
              <a:rPr lang="cs-CZ" sz="7200" dirty="0" err="1"/>
              <a:t>what</a:t>
            </a:r>
            <a:r>
              <a:rPr lang="cs-CZ" sz="7200" dirty="0"/>
              <a:t> to do, </a:t>
            </a:r>
            <a:r>
              <a:rPr lang="cs-CZ" sz="7200" dirty="0" err="1"/>
              <a:t>how</a:t>
            </a:r>
            <a:r>
              <a:rPr lang="cs-CZ" sz="7200" dirty="0"/>
              <a:t> to live, and </a:t>
            </a:r>
            <a:r>
              <a:rPr lang="cs-CZ" sz="7200" dirty="0" err="1"/>
              <a:t>the</a:t>
            </a:r>
            <a:r>
              <a:rPr lang="cs-CZ" sz="7200" dirty="0"/>
              <a:t> </a:t>
            </a:r>
            <a:r>
              <a:rPr lang="cs-CZ" sz="7200" dirty="0" err="1"/>
              <a:t>meaning</a:t>
            </a:r>
            <a:r>
              <a:rPr lang="cs-CZ" sz="7200" dirty="0"/>
              <a:t> </a:t>
            </a:r>
            <a:r>
              <a:rPr lang="cs-CZ" sz="7200" dirty="0" err="1"/>
              <a:t>of</a:t>
            </a:r>
            <a:r>
              <a:rPr lang="cs-CZ" sz="7200" dirty="0"/>
              <a:t> </a:t>
            </a:r>
            <a:r>
              <a:rPr lang="cs-CZ" sz="7200" dirty="0" err="1"/>
              <a:t>their</a:t>
            </a:r>
            <a:r>
              <a:rPr lang="cs-CZ" sz="7200" dirty="0"/>
              <a:t> </a:t>
            </a:r>
            <a:r>
              <a:rPr lang="cs-CZ" sz="7200" dirty="0" err="1"/>
              <a:t>struggles</a:t>
            </a:r>
            <a:r>
              <a:rPr lang="cs-CZ" sz="7200" dirty="0"/>
              <a:t>“.</a:t>
            </a:r>
          </a:p>
          <a:p>
            <a:pPr lvl="0"/>
            <a:r>
              <a:rPr lang="cs-CZ" sz="7200" dirty="0" err="1"/>
              <a:t>Balances</a:t>
            </a:r>
            <a:r>
              <a:rPr lang="cs-CZ" sz="7200" dirty="0"/>
              <a:t> </a:t>
            </a:r>
            <a:r>
              <a:rPr lang="cs-CZ" sz="7200" b="1" dirty="0" err="1"/>
              <a:t>intellectual</a:t>
            </a:r>
            <a:r>
              <a:rPr lang="cs-CZ" sz="7200" b="1" dirty="0"/>
              <a:t> and </a:t>
            </a:r>
            <a:r>
              <a:rPr lang="cs-CZ" sz="7200" b="1" dirty="0" err="1"/>
              <a:t>methodological</a:t>
            </a:r>
            <a:r>
              <a:rPr lang="cs-CZ" sz="7200" b="1" dirty="0"/>
              <a:t> </a:t>
            </a:r>
            <a:r>
              <a:rPr lang="cs-CZ" sz="7200" b="1" dirty="0" err="1"/>
              <a:t>rigor</a:t>
            </a:r>
            <a:r>
              <a:rPr lang="cs-CZ" sz="7200" b="1" dirty="0"/>
              <a:t>, </a:t>
            </a:r>
            <a:r>
              <a:rPr lang="cs-CZ" sz="7200" b="1" dirty="0" err="1"/>
              <a:t>emotion</a:t>
            </a:r>
            <a:r>
              <a:rPr lang="cs-CZ" sz="7200" b="1" dirty="0"/>
              <a:t> and </a:t>
            </a:r>
            <a:r>
              <a:rPr lang="cs-CZ" sz="7200" b="1" dirty="0" err="1"/>
              <a:t>creativity</a:t>
            </a:r>
            <a:r>
              <a:rPr lang="cs-CZ" sz="7200" b="1" dirty="0"/>
              <a:t>. </a:t>
            </a:r>
          </a:p>
          <a:p>
            <a:pPr lvl="0"/>
            <a:r>
              <a:rPr lang="cs-CZ" sz="7200" dirty="0" err="1"/>
              <a:t>Strives</a:t>
            </a:r>
            <a:r>
              <a:rPr lang="cs-CZ" sz="7200" dirty="0"/>
              <a:t> </a:t>
            </a:r>
            <a:r>
              <a:rPr lang="cs-CZ" sz="7200" dirty="0" err="1"/>
              <a:t>for</a:t>
            </a:r>
            <a:r>
              <a:rPr lang="cs-CZ" sz="7200" dirty="0"/>
              <a:t> </a:t>
            </a:r>
            <a:r>
              <a:rPr lang="cs-CZ" sz="7200" b="1" dirty="0" err="1"/>
              <a:t>social</a:t>
            </a:r>
            <a:r>
              <a:rPr lang="cs-CZ" sz="7200" b="1" dirty="0"/>
              <a:t> justice </a:t>
            </a:r>
            <a:r>
              <a:rPr lang="cs-CZ" sz="7200" dirty="0"/>
              <a:t>and to make </a:t>
            </a:r>
            <a:r>
              <a:rPr lang="cs-CZ" sz="7200" dirty="0" err="1"/>
              <a:t>life</a:t>
            </a:r>
            <a:r>
              <a:rPr lang="cs-CZ" sz="7200" dirty="0"/>
              <a:t> </a:t>
            </a:r>
            <a:r>
              <a:rPr lang="cs-CZ" sz="7200" dirty="0" err="1"/>
              <a:t>better</a:t>
            </a:r>
            <a:r>
              <a:rPr lang="cs-CZ" sz="7200" dirty="0"/>
              <a:t>.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 algn="r">
              <a:buNone/>
            </a:pPr>
            <a:r>
              <a:rPr lang="cs-CZ" sz="6400" dirty="0"/>
              <a:t>Adams, T. E., Holman Jones, S., &amp; </a:t>
            </a:r>
            <a:r>
              <a:rPr lang="cs-CZ" sz="6400" dirty="0" err="1"/>
              <a:t>Ellis</a:t>
            </a:r>
            <a:r>
              <a:rPr lang="cs-CZ" sz="6400" dirty="0"/>
              <a:t>, C. 2015. </a:t>
            </a:r>
            <a:r>
              <a:rPr lang="cs-CZ" sz="6400" i="1" dirty="0" err="1"/>
              <a:t>Autoethnography</a:t>
            </a:r>
            <a:r>
              <a:rPr lang="cs-CZ" sz="6400" i="1" dirty="0"/>
              <a:t>: </a:t>
            </a:r>
            <a:r>
              <a:rPr lang="cs-CZ" sz="6400" i="1" dirty="0" err="1"/>
              <a:t>Understanding</a:t>
            </a:r>
            <a:r>
              <a:rPr lang="cs-CZ" sz="6400" i="1" dirty="0"/>
              <a:t> </a:t>
            </a:r>
            <a:r>
              <a:rPr lang="cs-CZ" sz="6400" i="1" dirty="0" err="1"/>
              <a:t>Qualitative</a:t>
            </a:r>
            <a:r>
              <a:rPr lang="cs-CZ" sz="6400" i="1" dirty="0"/>
              <a:t> </a:t>
            </a:r>
            <a:r>
              <a:rPr lang="cs-CZ" sz="6400" i="1" dirty="0" err="1"/>
              <a:t>Research</a:t>
            </a:r>
            <a:r>
              <a:rPr lang="cs-CZ" sz="6400" dirty="0"/>
              <a:t>. New York: Oxford University </a:t>
            </a:r>
            <a:r>
              <a:rPr lang="cs-CZ" sz="6400" dirty="0" err="1"/>
              <a:t>Press</a:t>
            </a:r>
            <a:r>
              <a:rPr lang="cs-CZ" sz="6400" dirty="0"/>
              <a:t>. S. 1 - 2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641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106B9FE-7E5A-4047-B5D3-C3C24BD3E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60EBA20-0A64-45D5-B937-FE93DCA01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89224" y="0"/>
            <a:ext cx="255477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EAD5E5B-543A-4690-8C75-BACF7FFB40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2" y="0"/>
            <a:ext cx="9144000" cy="68580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8739700-980C-4F96-84CD-97157DFE8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59089"/>
            <a:ext cx="6830522" cy="321164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52A2FDCB-3B06-44F3-A0AA-2C056C3E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6830523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AE3DD1-27C0-415B-8BE1-02BEBA921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240" y="753228"/>
            <a:ext cx="5596383" cy="108093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FFFFFF"/>
                </a:solidFill>
              </a:rPr>
              <a:t>Etika </a:t>
            </a:r>
            <a:r>
              <a:rPr lang="cs-CZ" sz="3200" dirty="0" err="1">
                <a:solidFill>
                  <a:srgbClr val="FFFFFF"/>
                </a:solidFill>
              </a:rPr>
              <a:t>autoetnografie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0240" y="2336873"/>
            <a:ext cx="7806176" cy="4476503"/>
          </a:xfrm>
        </p:spPr>
        <p:txBody>
          <a:bodyPr>
            <a:normAutofit/>
          </a:bodyPr>
          <a:lstStyle/>
          <a:p>
            <a:r>
              <a:rPr lang="cs-CZ" sz="1800" b="1" dirty="0"/>
              <a:t>„Řemeslně“ - kombinace etnografie a autobiografie</a:t>
            </a:r>
            <a:r>
              <a:rPr lang="cs-CZ" sz="1800" dirty="0"/>
              <a:t>: detailní terénní deník je hlavním zdrojem dat, která jsou analyzována, interpretována a reprezentována literárním, příběhovým způsobem.</a:t>
            </a:r>
          </a:p>
          <a:p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Klíčová je ETIKA: </a:t>
            </a:r>
            <a:endParaRPr lang="cs-CZ" sz="1800" dirty="0"/>
          </a:p>
          <a:p>
            <a:pPr lvl="0"/>
            <a:endParaRPr lang="cs-CZ" sz="1800" b="1" dirty="0"/>
          </a:p>
          <a:p>
            <a:pPr lvl="0"/>
            <a:r>
              <a:rPr lang="cs-CZ" sz="1800" b="1" dirty="0"/>
              <a:t>vtažení blízkých osob do výzkumu je nevyhnutelné </a:t>
            </a:r>
          </a:p>
          <a:p>
            <a:pPr lvl="0"/>
            <a:r>
              <a:rPr lang="cs-CZ" sz="1800" dirty="0"/>
              <a:t>je </a:t>
            </a:r>
            <a:r>
              <a:rPr lang="cs-CZ" sz="1800" b="1" dirty="0"/>
              <a:t>obtížnější anonymizace</a:t>
            </a:r>
          </a:p>
          <a:p>
            <a:r>
              <a:rPr lang="cs-CZ" sz="1800" dirty="0"/>
              <a:t>optimální: dávat </a:t>
            </a:r>
            <a:r>
              <a:rPr lang="cs-CZ" sz="1800" b="1" dirty="0"/>
              <a:t>blízkým číst texty</a:t>
            </a:r>
            <a:r>
              <a:rPr lang="cs-CZ" sz="1800" dirty="0"/>
              <a:t>, </a:t>
            </a:r>
            <a:r>
              <a:rPr lang="cs-CZ" sz="1800" b="1" dirty="0"/>
              <a:t>nechat je do nich vstupovat</a:t>
            </a:r>
            <a:r>
              <a:rPr lang="cs-CZ" sz="1800" dirty="0"/>
              <a:t>, </a:t>
            </a:r>
            <a:r>
              <a:rPr lang="cs-CZ" sz="1800" b="1" dirty="0"/>
              <a:t>promlouvat</a:t>
            </a:r>
            <a:r>
              <a:rPr lang="cs-CZ" sz="1800" dirty="0"/>
              <a:t>, vyjádřit, jaký mají pocit z toho, jsou-li zmiňování v textu atd. 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01484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0"/>
            <a:ext cx="5664708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45"/>
            <a:ext cx="3723894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4"/>
            <a:ext cx="3723424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240" y="2063262"/>
            <a:ext cx="2804460" cy="2661052"/>
          </a:xfrm>
        </p:spPr>
        <p:txBody>
          <a:bodyPr>
            <a:normAutofit/>
          </a:bodyPr>
          <a:lstStyle/>
          <a:p>
            <a:pPr algn="r"/>
            <a:r>
              <a:rPr lang="cs-CZ" sz="3500" b="1" dirty="0">
                <a:solidFill>
                  <a:srgbClr val="FFFFFF"/>
                </a:solidFill>
              </a:rPr>
              <a:t>Aplikovaná antropologie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65996" y="661106"/>
            <a:ext cx="4693021" cy="5503101"/>
          </a:xfrm>
        </p:spPr>
        <p:txBody>
          <a:bodyPr anchor="ctr">
            <a:normAutofit/>
          </a:bodyPr>
          <a:lstStyle/>
          <a:p>
            <a:r>
              <a:rPr lang="cs-CZ" sz="1700">
                <a:solidFill>
                  <a:srgbClr val="FFFFFF"/>
                </a:solidFill>
              </a:rPr>
              <a:t>využití antropologického vědění v praxi, k řešení konkrétních sociálních problémů</a:t>
            </a:r>
          </a:p>
          <a:p>
            <a:r>
              <a:rPr lang="cs-CZ" sz="1700" b="1">
                <a:solidFill>
                  <a:srgbClr val="FFFFFF"/>
                </a:solidFill>
              </a:rPr>
              <a:t>CÍLEM JE SOCIÁLNÍ ZMĚNA</a:t>
            </a:r>
            <a:endParaRPr lang="cs-CZ" sz="170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cs-CZ" sz="1700">
              <a:solidFill>
                <a:srgbClr val="FFFFFF"/>
              </a:solidFill>
            </a:endParaRPr>
          </a:p>
          <a:p>
            <a:r>
              <a:rPr lang="cs-CZ" sz="1700">
                <a:solidFill>
                  <a:srgbClr val="FFFFFF"/>
                </a:solidFill>
              </a:rPr>
              <a:t>Kontinuum přístupů: </a:t>
            </a:r>
          </a:p>
          <a:p>
            <a:pPr lvl="1"/>
            <a:r>
              <a:rPr lang="cs-CZ" sz="1700">
                <a:solidFill>
                  <a:srgbClr val="FFFFFF"/>
                </a:solidFill>
              </a:rPr>
              <a:t>Realizace zakázky bez angažmá antropologa v sociálním problému</a:t>
            </a:r>
          </a:p>
          <a:p>
            <a:pPr lvl="1"/>
            <a:r>
              <a:rPr lang="cs-CZ" sz="1700">
                <a:solidFill>
                  <a:srgbClr val="FFFFFF"/>
                </a:solidFill>
              </a:rPr>
              <a:t>Aktivní přítomnost v terénu, blízká znalost </a:t>
            </a:r>
          </a:p>
          <a:p>
            <a:pPr lvl="1"/>
            <a:r>
              <a:rPr lang="cs-CZ" sz="1700">
                <a:solidFill>
                  <a:srgbClr val="FFFFFF"/>
                </a:solidFill>
              </a:rPr>
              <a:t>Participativní výzkum – výzkumní vytváří vědění společně s těmi, koho zkoumá = společné řešení problému</a:t>
            </a:r>
          </a:p>
          <a:p>
            <a:pPr lvl="1"/>
            <a:r>
              <a:rPr lang="cs-CZ" sz="1700">
                <a:solidFill>
                  <a:srgbClr val="FFFFFF"/>
                </a:solidFill>
              </a:rPr>
              <a:t>AKČNÍ VÝZKUM – vždy participativní, blízké advokační práci, </a:t>
            </a:r>
            <a:r>
              <a:rPr lang="cs-CZ" sz="1700" b="1">
                <a:solidFill>
                  <a:srgbClr val="FFFFFF"/>
                </a:solidFill>
              </a:rPr>
              <a:t>cílem je posílení zkoumaných lidí, jejich hlasu, vlivu, sebe-vědomí atd.</a:t>
            </a:r>
            <a:endParaRPr lang="cs-CZ" sz="1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05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9832" y="329620"/>
            <a:ext cx="4608512" cy="6405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Hirt a kol. 2012. Vybrané kapitoly z aplikované sociální antropologie. S. 41</a:t>
            </a:r>
          </a:p>
        </p:txBody>
      </p:sp>
    </p:spTree>
    <p:extLst>
      <p:ext uri="{BB962C8B-B14F-4D97-AF65-F5344CB8AC3E}">
        <p14:creationId xmlns:p14="http://schemas.microsoft.com/office/powerpoint/2010/main" val="1121438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4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6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Rectangle 18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0"/>
            <a:ext cx="5664708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45"/>
            <a:ext cx="3723894" cy="144668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4"/>
            <a:ext cx="3723424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3BC285B-B8EB-4721-B8BC-E61A30154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240" y="2063262"/>
            <a:ext cx="2804460" cy="2661052"/>
          </a:xfrm>
        </p:spPr>
        <p:txBody>
          <a:bodyPr>
            <a:normAutofit/>
          </a:bodyPr>
          <a:lstStyle/>
          <a:p>
            <a:pPr algn="r"/>
            <a:r>
              <a:rPr lang="cs-CZ" sz="3500" dirty="0">
                <a:solidFill>
                  <a:srgbClr val="FFFFFF"/>
                </a:solidFill>
              </a:rPr>
              <a:t>Angažovaný výzkum</a:t>
            </a:r>
          </a:p>
        </p:txBody>
      </p:sp>
      <p:sp>
        <p:nvSpPr>
          <p:cNvPr id="10" name="Zástupný symbol pro obsah 5"/>
          <p:cNvSpPr>
            <a:spLocks noGrp="1"/>
          </p:cNvSpPr>
          <p:nvPr>
            <p:ph idx="1"/>
          </p:nvPr>
        </p:nvSpPr>
        <p:spPr>
          <a:xfrm>
            <a:off x="3965996" y="661106"/>
            <a:ext cx="4693021" cy="5503101"/>
          </a:xfrm>
        </p:spPr>
        <p:txBody>
          <a:bodyPr anchor="ctr">
            <a:normAutofit/>
          </a:bodyPr>
          <a:lstStyle/>
          <a:p>
            <a:pPr lvl="0"/>
            <a:r>
              <a:rPr lang="cs-CZ" sz="1600" b="1" dirty="0">
                <a:solidFill>
                  <a:srgbClr val="FFFFFF"/>
                </a:solidFill>
              </a:rPr>
              <a:t>není hodnotově neutrální </a:t>
            </a:r>
            <a:r>
              <a:rPr lang="cs-CZ" sz="1600" dirty="0">
                <a:solidFill>
                  <a:srgbClr val="FFFFFF"/>
                </a:solidFill>
              </a:rPr>
              <a:t>X </a:t>
            </a:r>
            <a:r>
              <a:rPr lang="cs-CZ" sz="1600" b="1" dirty="0">
                <a:solidFill>
                  <a:srgbClr val="FFFFFF"/>
                </a:solidFill>
              </a:rPr>
              <a:t>nesmí upřednostňovat výzkumníkovy hodnoty</a:t>
            </a:r>
            <a:r>
              <a:rPr lang="cs-CZ" sz="1600" dirty="0">
                <a:solidFill>
                  <a:srgbClr val="FFFFFF"/>
                </a:solidFill>
              </a:rPr>
              <a:t> před hodnotami zkoumaného společenství </a:t>
            </a:r>
          </a:p>
          <a:p>
            <a:endParaRPr lang="cs-CZ" sz="1600" dirty="0">
              <a:solidFill>
                <a:srgbClr val="FFFFFF"/>
              </a:solidFill>
            </a:endParaRPr>
          </a:p>
          <a:p>
            <a:pPr lvl="0"/>
            <a:r>
              <a:rPr lang="cs-CZ" sz="1600" dirty="0">
                <a:solidFill>
                  <a:srgbClr val="FFFFFF"/>
                </a:solidFill>
              </a:rPr>
              <a:t>angažovaný výzkum se silně rozvíjel v kontextu </a:t>
            </a:r>
            <a:r>
              <a:rPr lang="cs-CZ" sz="1600" b="1" dirty="0">
                <a:solidFill>
                  <a:srgbClr val="FFFFFF"/>
                </a:solidFill>
              </a:rPr>
              <a:t>rozvojové antropologie </a:t>
            </a:r>
            <a:r>
              <a:rPr lang="cs-CZ" sz="1600" dirty="0">
                <a:solidFill>
                  <a:srgbClr val="FFFFFF"/>
                </a:solidFill>
              </a:rPr>
              <a:t>(„neokolonialismus“)</a:t>
            </a:r>
            <a:endParaRPr lang="cs-CZ" sz="1600" b="1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r>
              <a:rPr lang="cs-CZ" sz="1600" dirty="0">
                <a:solidFill>
                  <a:srgbClr val="FFFFFF"/>
                </a:solidFill>
              </a:rPr>
              <a:t> </a:t>
            </a:r>
          </a:p>
          <a:p>
            <a:r>
              <a:rPr lang="cs-CZ" sz="1600" dirty="0">
                <a:solidFill>
                  <a:srgbClr val="FFFFFF"/>
                </a:solidFill>
              </a:rPr>
              <a:t>otázka </a:t>
            </a:r>
            <a:r>
              <a:rPr lang="cs-CZ" sz="1600" b="1" dirty="0">
                <a:solidFill>
                  <a:srgbClr val="FFFFFF"/>
                </a:solidFill>
              </a:rPr>
              <a:t>ZADAVATELE </a:t>
            </a:r>
            <a:r>
              <a:rPr lang="cs-CZ" sz="1600" dirty="0">
                <a:solidFill>
                  <a:srgbClr val="FFFFFF"/>
                </a:solidFill>
              </a:rPr>
              <a:t>– klíčové je vše jasně vyjednat a ošetřit předem</a:t>
            </a:r>
          </a:p>
          <a:p>
            <a:pPr lvl="1"/>
            <a:r>
              <a:rPr lang="cs-CZ" sz="1600" dirty="0">
                <a:solidFill>
                  <a:srgbClr val="FFFFFF"/>
                </a:solidFill>
              </a:rPr>
              <a:t>kdo formuje výzkumný problém</a:t>
            </a:r>
          </a:p>
          <a:p>
            <a:pPr lvl="1"/>
            <a:r>
              <a:rPr lang="cs-CZ" sz="1600" dirty="0">
                <a:solidFill>
                  <a:srgbClr val="FFFFFF"/>
                </a:solidFill>
              </a:rPr>
              <a:t>nezávislost vědeckého poznání </a:t>
            </a:r>
          </a:p>
          <a:p>
            <a:pPr lvl="1"/>
            <a:r>
              <a:rPr lang="cs-CZ" sz="1600" dirty="0">
                <a:solidFill>
                  <a:srgbClr val="FFFFFF"/>
                </a:solidFill>
              </a:rPr>
              <a:t>etika – kde je hranice výzkumu a „špionáže“ </a:t>
            </a:r>
          </a:p>
          <a:p>
            <a:endParaRPr lang="cs-CZ" sz="1600" dirty="0">
              <a:solidFill>
                <a:srgbClr val="FFFFFF"/>
              </a:solidFill>
            </a:endParaRPr>
          </a:p>
          <a:p>
            <a:r>
              <a:rPr lang="cs-CZ" sz="1600" dirty="0">
                <a:solidFill>
                  <a:srgbClr val="FFFFFF"/>
                </a:solidFill>
              </a:rPr>
              <a:t>otázka </a:t>
            </a:r>
            <a:r>
              <a:rPr lang="cs-CZ" sz="1600" b="1" dirty="0">
                <a:solidFill>
                  <a:srgbClr val="FFFFFF"/>
                </a:solidFill>
              </a:rPr>
              <a:t>ETIKY</a:t>
            </a:r>
          </a:p>
          <a:p>
            <a:endParaRPr lang="cs-CZ" sz="1600" b="1" dirty="0">
              <a:solidFill>
                <a:srgbClr val="FFFFFF"/>
              </a:solidFill>
            </a:endParaRPr>
          </a:p>
          <a:p>
            <a:r>
              <a:rPr lang="cs-CZ" sz="1600" b="1" dirty="0">
                <a:solidFill>
                  <a:srgbClr val="FFFFFF"/>
                </a:solidFill>
              </a:rPr>
              <a:t> W</a:t>
            </a:r>
            <a:r>
              <a:rPr lang="en-US" sz="1600" b="1" dirty="0" err="1">
                <a:solidFill>
                  <a:srgbClr val="FFFFFF"/>
                </a:solidFill>
              </a:rPr>
              <a:t>hy</a:t>
            </a:r>
            <a:r>
              <a:rPr lang="en-US" sz="1600" b="1" dirty="0">
                <a:solidFill>
                  <a:srgbClr val="FFFFFF"/>
                </a:solidFill>
              </a:rPr>
              <a:t> The World Needs Anthropologists</a:t>
            </a:r>
            <a:r>
              <a:rPr lang="cs-CZ" sz="1600" b="1" dirty="0">
                <a:solidFill>
                  <a:srgbClr val="FFFFFF"/>
                </a:solidFill>
              </a:rPr>
              <a:t>: </a:t>
            </a:r>
            <a:r>
              <a:rPr lang="cs-CZ" sz="1600" dirty="0">
                <a:solidFill>
                  <a:srgbClr val="FFFFFF"/>
                </a:solidFill>
              </a:rPr>
              <a:t>https://www.applied-anthropology.com</a:t>
            </a:r>
          </a:p>
          <a:p>
            <a:pPr marL="0" indent="0">
              <a:buNone/>
            </a:pPr>
            <a:endParaRPr lang="cs-CZ" sz="1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561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0"/>
            <a:ext cx="5664708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45"/>
            <a:ext cx="3723894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4"/>
            <a:ext cx="3723424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0240" y="2063262"/>
            <a:ext cx="2804460" cy="2661052"/>
          </a:xfrm>
        </p:spPr>
        <p:txBody>
          <a:bodyPr>
            <a:normAutofit/>
          </a:bodyPr>
          <a:lstStyle/>
          <a:p>
            <a:pPr algn="r"/>
            <a:r>
              <a:rPr lang="cs-CZ" sz="3200" dirty="0" err="1">
                <a:solidFill>
                  <a:srgbClr val="FFFFFF"/>
                </a:solidFill>
              </a:rPr>
              <a:t>Multi-sited</a:t>
            </a:r>
            <a:r>
              <a:rPr lang="cs-CZ" sz="3200" dirty="0">
                <a:solidFill>
                  <a:srgbClr val="FFFFFF"/>
                </a:solidFill>
              </a:rPr>
              <a:t> X non-</a:t>
            </a:r>
            <a:r>
              <a:rPr lang="cs-CZ" sz="3200" dirty="0" err="1">
                <a:solidFill>
                  <a:srgbClr val="FFFFFF"/>
                </a:solidFill>
              </a:rPr>
              <a:t>local</a:t>
            </a:r>
            <a:r>
              <a:rPr lang="cs-CZ" sz="3200" dirty="0">
                <a:solidFill>
                  <a:srgbClr val="FFFFFF"/>
                </a:solidFill>
              </a:rPr>
              <a:t> </a:t>
            </a:r>
            <a:r>
              <a:rPr lang="cs-CZ" sz="3200" dirty="0" err="1">
                <a:solidFill>
                  <a:srgbClr val="FFFFFF"/>
                </a:solidFill>
              </a:rPr>
              <a:t>ethnography</a:t>
            </a: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65996" y="661106"/>
            <a:ext cx="4693021" cy="5936246"/>
          </a:xfrm>
        </p:spPr>
        <p:txBody>
          <a:bodyPr anchor="ctr">
            <a:normAutofit lnSpcReduction="10000"/>
          </a:bodyPr>
          <a:lstStyle/>
          <a:p>
            <a:endParaRPr lang="cs-CZ" sz="1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cs-CZ" sz="1600" b="1" dirty="0" err="1">
                <a:solidFill>
                  <a:srgbClr val="FFFFFF"/>
                </a:solidFill>
              </a:rPr>
              <a:t>Multi-sited</a:t>
            </a:r>
            <a:r>
              <a:rPr lang="cs-CZ" sz="1600" b="1" dirty="0">
                <a:solidFill>
                  <a:srgbClr val="FFFFFF"/>
                </a:solidFill>
              </a:rPr>
              <a:t> </a:t>
            </a:r>
            <a:r>
              <a:rPr lang="cs-CZ" sz="1600" b="1" dirty="0" err="1">
                <a:solidFill>
                  <a:srgbClr val="FFFFFF"/>
                </a:solidFill>
              </a:rPr>
              <a:t>ethnography</a:t>
            </a:r>
            <a:r>
              <a:rPr lang="cs-CZ" sz="1600" b="1" dirty="0">
                <a:solidFill>
                  <a:srgbClr val="FFFFFF"/>
                </a:solidFill>
              </a:rPr>
              <a:t> </a:t>
            </a:r>
            <a:r>
              <a:rPr lang="cs-CZ" sz="1600" dirty="0">
                <a:solidFill>
                  <a:srgbClr val="FFFFFF"/>
                </a:solidFill>
              </a:rPr>
              <a:t>(Marcus 1995)</a:t>
            </a:r>
          </a:p>
          <a:p>
            <a:pPr lvl="1"/>
            <a:r>
              <a:rPr lang="cs-CZ" sz="1600" dirty="0">
                <a:solidFill>
                  <a:srgbClr val="FFFFFF"/>
                </a:solidFill>
              </a:rPr>
              <a:t>na mnoha místech současně; „</a:t>
            </a:r>
            <a:r>
              <a:rPr lang="cs-CZ" sz="1600" dirty="0" err="1">
                <a:solidFill>
                  <a:srgbClr val="FFFFFF"/>
                </a:solidFill>
              </a:rPr>
              <a:t>follow</a:t>
            </a:r>
            <a:r>
              <a:rPr lang="cs-CZ" sz="1600" dirty="0">
                <a:solidFill>
                  <a:srgbClr val="FFFFFF"/>
                </a:solidFill>
              </a:rPr>
              <a:t> </a:t>
            </a:r>
            <a:r>
              <a:rPr lang="cs-CZ" sz="1600" dirty="0" err="1">
                <a:solidFill>
                  <a:srgbClr val="FFFFFF"/>
                </a:solidFill>
              </a:rPr>
              <a:t>the</a:t>
            </a:r>
            <a:r>
              <a:rPr lang="cs-CZ" sz="1600" dirty="0">
                <a:solidFill>
                  <a:srgbClr val="FFFFFF"/>
                </a:solidFill>
              </a:rPr>
              <a:t> </a:t>
            </a:r>
            <a:r>
              <a:rPr lang="cs-CZ" sz="1600" dirty="0" err="1">
                <a:solidFill>
                  <a:srgbClr val="FFFFFF"/>
                </a:solidFill>
              </a:rPr>
              <a:t>subject</a:t>
            </a:r>
            <a:r>
              <a:rPr lang="cs-CZ" sz="1600" dirty="0">
                <a:solidFill>
                  <a:srgbClr val="FFFFFF"/>
                </a:solidFill>
              </a:rPr>
              <a:t>“</a:t>
            </a:r>
          </a:p>
          <a:p>
            <a:pPr lvl="1"/>
            <a:endParaRPr lang="cs-CZ" sz="1600" dirty="0">
              <a:solidFill>
                <a:srgbClr val="FFFFFF"/>
              </a:solidFill>
            </a:endParaRPr>
          </a:p>
          <a:p>
            <a:pPr lvl="1"/>
            <a:endParaRPr lang="cs-CZ" sz="1600" dirty="0">
              <a:solidFill>
                <a:srgbClr val="FFFFFF"/>
              </a:solidFill>
            </a:endParaRPr>
          </a:p>
          <a:p>
            <a:pPr lvl="1"/>
            <a:endParaRPr lang="cs-CZ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cs-CZ" sz="1600" b="1" dirty="0" err="1">
                <a:solidFill>
                  <a:srgbClr val="FFFFFF"/>
                </a:solidFill>
              </a:rPr>
              <a:t>Nonlocal</a:t>
            </a:r>
            <a:r>
              <a:rPr lang="cs-CZ" sz="1600" b="1" dirty="0">
                <a:solidFill>
                  <a:srgbClr val="FFFFFF"/>
                </a:solidFill>
              </a:rPr>
              <a:t> </a:t>
            </a:r>
            <a:r>
              <a:rPr lang="cs-CZ" sz="1600" b="1" dirty="0" err="1">
                <a:solidFill>
                  <a:srgbClr val="FFFFFF"/>
                </a:solidFill>
              </a:rPr>
              <a:t>ethnography</a:t>
            </a:r>
            <a:r>
              <a:rPr lang="cs-CZ" sz="1600" dirty="0">
                <a:solidFill>
                  <a:srgbClr val="FFFFFF"/>
                </a:solidFill>
              </a:rPr>
              <a:t> (</a:t>
            </a:r>
            <a:r>
              <a:rPr lang="cs-CZ" sz="1600" dirty="0" err="1">
                <a:solidFill>
                  <a:srgbClr val="FFFFFF"/>
                </a:solidFill>
              </a:rPr>
              <a:t>Feldman</a:t>
            </a:r>
            <a:r>
              <a:rPr lang="cs-CZ" sz="1600" dirty="0">
                <a:solidFill>
                  <a:srgbClr val="FFFFFF"/>
                </a:solidFill>
              </a:rPr>
              <a:t> 2011)</a:t>
            </a:r>
          </a:p>
          <a:p>
            <a:endParaRPr lang="cs-CZ" sz="1600" dirty="0">
              <a:solidFill>
                <a:srgbClr val="FFFFFF"/>
              </a:solidFill>
            </a:endParaRPr>
          </a:p>
          <a:p>
            <a:pPr lvl="1"/>
            <a:r>
              <a:rPr lang="cs-CZ" sz="1600" dirty="0">
                <a:solidFill>
                  <a:srgbClr val="FFFFFF"/>
                </a:solidFill>
              </a:rPr>
              <a:t>(byrokratické) </a:t>
            </a:r>
            <a:r>
              <a:rPr lang="cs-CZ" sz="1600" b="1" dirty="0">
                <a:solidFill>
                  <a:srgbClr val="FFFFFF"/>
                </a:solidFill>
              </a:rPr>
              <a:t>aparáty </a:t>
            </a:r>
            <a:r>
              <a:rPr lang="cs-CZ" sz="1600" dirty="0">
                <a:solidFill>
                  <a:srgbClr val="FFFFFF"/>
                </a:solidFill>
              </a:rPr>
              <a:t>– velké organizační systémy : prosazují a udržují režimy regulace populace (statistiky, pravděpodobnostní odhady, morální narativy, interpretační paradigmata atd.)</a:t>
            </a:r>
          </a:p>
          <a:p>
            <a:pPr lvl="1"/>
            <a:endParaRPr lang="cs-CZ" sz="1600" dirty="0">
              <a:solidFill>
                <a:srgbClr val="FFFFFF"/>
              </a:solidFill>
            </a:endParaRPr>
          </a:p>
          <a:p>
            <a:pPr lvl="1"/>
            <a:r>
              <a:rPr lang="cs-CZ" sz="1600" dirty="0">
                <a:solidFill>
                  <a:srgbClr val="FFFFFF"/>
                </a:solidFill>
              </a:rPr>
              <a:t>studium abstraktních </a:t>
            </a:r>
            <a:r>
              <a:rPr lang="cs-CZ" sz="1600" b="1" dirty="0">
                <a:solidFill>
                  <a:srgbClr val="FFFFFF"/>
                </a:solidFill>
              </a:rPr>
              <a:t>sociálních vztahů </a:t>
            </a:r>
            <a:r>
              <a:rPr lang="cs-CZ" sz="1600" dirty="0">
                <a:solidFill>
                  <a:srgbClr val="FFFFFF"/>
                </a:solidFill>
              </a:rPr>
              <a:t>(</a:t>
            </a:r>
            <a:r>
              <a:rPr lang="cs-CZ" sz="1600" dirty="0" err="1">
                <a:solidFill>
                  <a:srgbClr val="FFFFFF"/>
                </a:solidFill>
              </a:rPr>
              <a:t>social</a:t>
            </a:r>
            <a:r>
              <a:rPr lang="cs-CZ" sz="1600" dirty="0">
                <a:solidFill>
                  <a:srgbClr val="FFFFFF"/>
                </a:solidFill>
              </a:rPr>
              <a:t> relations) místo </a:t>
            </a:r>
            <a:r>
              <a:rPr lang="cs-CZ" sz="1600" b="1" dirty="0">
                <a:solidFill>
                  <a:srgbClr val="FFFFFF"/>
                </a:solidFill>
              </a:rPr>
              <a:t>sociálních spojení </a:t>
            </a:r>
            <a:r>
              <a:rPr lang="cs-CZ" sz="1600" dirty="0">
                <a:solidFill>
                  <a:srgbClr val="FFFFFF"/>
                </a:solidFill>
              </a:rPr>
              <a:t>(</a:t>
            </a:r>
            <a:r>
              <a:rPr lang="cs-CZ" sz="1600" dirty="0" err="1">
                <a:solidFill>
                  <a:srgbClr val="FFFFFF"/>
                </a:solidFill>
              </a:rPr>
              <a:t>social</a:t>
            </a:r>
            <a:r>
              <a:rPr lang="cs-CZ" sz="1600" dirty="0">
                <a:solidFill>
                  <a:srgbClr val="FFFFFF"/>
                </a:solidFill>
              </a:rPr>
              <a:t> </a:t>
            </a:r>
            <a:r>
              <a:rPr lang="cs-CZ" sz="1600" dirty="0" err="1">
                <a:solidFill>
                  <a:srgbClr val="FFFFFF"/>
                </a:solidFill>
              </a:rPr>
              <a:t>connections</a:t>
            </a:r>
            <a:r>
              <a:rPr lang="cs-CZ" sz="1600" dirty="0">
                <a:solidFill>
                  <a:srgbClr val="FFFFFF"/>
                </a:solidFill>
              </a:rPr>
              <a:t>) = studium nepropojených jevů a aktérů, které společně vytvářejí </a:t>
            </a:r>
            <a:r>
              <a:rPr lang="cs-CZ" sz="1600" b="1" dirty="0">
                <a:solidFill>
                  <a:srgbClr val="FFFFFF"/>
                </a:solidFill>
              </a:rPr>
              <a:t>fungování aparátu MIMO konkrétní lokalitu</a:t>
            </a:r>
            <a:r>
              <a:rPr lang="cs-CZ" sz="1600" dirty="0">
                <a:solidFill>
                  <a:srgbClr val="FFFFFF"/>
                </a:solidFill>
              </a:rPr>
              <a:t>, resp. </a:t>
            </a:r>
            <a:r>
              <a:rPr lang="cs-CZ" sz="1600" b="1" dirty="0">
                <a:solidFill>
                  <a:srgbClr val="FFFFFF"/>
                </a:solidFill>
              </a:rPr>
              <a:t>na všech místech celého aparátu </a:t>
            </a:r>
            <a:r>
              <a:rPr lang="cs-CZ" sz="1600" dirty="0">
                <a:solidFill>
                  <a:srgbClr val="FFFFFF"/>
                </a:solidFill>
              </a:rPr>
              <a:t>=  studium diskurzů a praktik, které je umožňují, organizují a  efektivně propojují nespojité praxe fungování aparátu</a:t>
            </a:r>
          </a:p>
        </p:txBody>
      </p:sp>
    </p:spTree>
    <p:extLst>
      <p:ext uri="{BB962C8B-B14F-4D97-AF65-F5344CB8AC3E}">
        <p14:creationId xmlns:p14="http://schemas.microsoft.com/office/powerpoint/2010/main" val="2282089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err="1"/>
              <a:t>Nonlocal</a:t>
            </a:r>
            <a:r>
              <a:rPr lang="cs-CZ" sz="2800" b="1" dirty="0"/>
              <a:t> </a:t>
            </a:r>
            <a:r>
              <a:rPr lang="cs-CZ" sz="2800" b="1" dirty="0" err="1"/>
              <a:t>ethnography</a:t>
            </a:r>
            <a:r>
              <a:rPr lang="cs-CZ" sz="2800" dirty="0"/>
              <a:t> (</a:t>
            </a:r>
            <a:r>
              <a:rPr lang="cs-CZ" sz="2800" dirty="0" err="1"/>
              <a:t>Feldman</a:t>
            </a:r>
            <a:r>
              <a:rPr lang="cs-CZ" sz="2800" dirty="0"/>
              <a:t> 2011)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3972447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1800" i="1" dirty="0">
              <a:solidFill>
                <a:srgbClr val="FF0000"/>
              </a:solidFill>
            </a:endParaRPr>
          </a:p>
          <a:p>
            <a:pPr marL="0" lvl="1" indent="0" algn="ctr">
              <a:buNone/>
            </a:pPr>
            <a:r>
              <a:rPr lang="cs-CZ" sz="2400" i="1" dirty="0"/>
              <a:t>„… </a:t>
            </a:r>
            <a:r>
              <a:rPr lang="en-US" sz="2400" i="1" dirty="0"/>
              <a:t>examines how disconnected actors utilize an apparatus’s mediating agents – e.g. statistical calculations, probabilities estimates, high-scale moral narratives, and interpretative paradigms – to cha</a:t>
            </a:r>
            <a:r>
              <a:rPr lang="cs-CZ" sz="2400" i="1" dirty="0"/>
              <a:t>n</a:t>
            </a:r>
            <a:r>
              <a:rPr lang="en-US" sz="2400" i="1" dirty="0" err="1"/>
              <a:t>nel</a:t>
            </a:r>
            <a:r>
              <a:rPr lang="en-US" sz="2400" i="1" dirty="0"/>
              <a:t> the global circulation of migrants.</a:t>
            </a:r>
            <a:r>
              <a:rPr lang="cs-CZ" sz="2400" i="1" dirty="0"/>
              <a:t>“</a:t>
            </a:r>
            <a:endParaRPr lang="cs-CZ" sz="2400" dirty="0"/>
          </a:p>
          <a:p>
            <a:endParaRPr lang="cs-CZ" sz="2000" i="1" dirty="0"/>
          </a:p>
          <a:p>
            <a:endParaRPr lang="cs-CZ" sz="2000" i="1" dirty="0"/>
          </a:p>
          <a:p>
            <a:r>
              <a:rPr lang="cs-CZ" sz="2000" i="1" dirty="0"/>
              <a:t>Archivní výzkum </a:t>
            </a:r>
          </a:p>
          <a:p>
            <a:r>
              <a:rPr lang="cs-CZ" sz="2000" i="1" dirty="0"/>
              <a:t>Mediální analýza</a:t>
            </a:r>
          </a:p>
          <a:p>
            <a:r>
              <a:rPr lang="cs-CZ" sz="2000" i="1" dirty="0"/>
              <a:t>Analýza dokumentů a proslovů</a:t>
            </a:r>
          </a:p>
          <a:p>
            <a:r>
              <a:rPr lang="cs-CZ" sz="2000" i="1" dirty="0"/>
              <a:t>Zúčastněné pozorování v kancelářích, na mezinárodních setkáváních a konferencích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48930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3E8A9A-DA4B-4F12-9331-219EBE523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61332" y="0"/>
            <a:ext cx="6882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DCE7A-0E46-404B-9E0D-E93DC7B2A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DD673B7-F6B7-43EE-936B-D09F3A33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6133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0240" y="1052736"/>
            <a:ext cx="7518144" cy="5256584"/>
          </a:xfrm>
        </p:spPr>
        <p:txBody>
          <a:bodyPr anchor="ctr">
            <a:normAutofit/>
          </a:bodyPr>
          <a:lstStyle/>
          <a:p>
            <a:r>
              <a:rPr lang="cs-CZ" sz="1400" dirty="0"/>
              <a:t>ADAMS, T. E., HOLMAN JONES, S., &amp; ELLIS, C. 2015. </a:t>
            </a:r>
            <a:r>
              <a:rPr lang="cs-CZ" sz="1400" i="1" dirty="0" err="1"/>
              <a:t>Autoethnography</a:t>
            </a:r>
            <a:r>
              <a:rPr lang="cs-CZ" sz="1400" i="1" dirty="0"/>
              <a:t>: </a:t>
            </a:r>
            <a:r>
              <a:rPr lang="cs-CZ" sz="1400" i="1" dirty="0" err="1"/>
              <a:t>Understanding</a:t>
            </a:r>
            <a:r>
              <a:rPr lang="cs-CZ" sz="1400" i="1" dirty="0"/>
              <a:t> </a:t>
            </a:r>
            <a:r>
              <a:rPr lang="cs-CZ" sz="1400" i="1" dirty="0" err="1"/>
              <a:t>Qualitative</a:t>
            </a:r>
            <a:r>
              <a:rPr lang="cs-CZ" sz="1400" i="1" dirty="0"/>
              <a:t> </a:t>
            </a:r>
            <a:r>
              <a:rPr lang="cs-CZ" sz="1400" i="1" dirty="0" err="1"/>
              <a:t>Research</a:t>
            </a:r>
            <a:r>
              <a:rPr lang="cs-CZ" sz="1400" dirty="0"/>
              <a:t>. New York: Oxford University </a:t>
            </a:r>
            <a:r>
              <a:rPr lang="cs-CZ" sz="1400" dirty="0" err="1"/>
              <a:t>Press</a:t>
            </a:r>
            <a:endParaRPr lang="cs-CZ" sz="1400" dirty="0"/>
          </a:p>
          <a:p>
            <a:r>
              <a:rPr lang="cs-CZ" sz="1400" dirty="0"/>
              <a:t>ASAD, T., </a:t>
            </a:r>
            <a:r>
              <a:rPr lang="cs-CZ" sz="1400" dirty="0" err="1"/>
              <a:t>ed</a:t>
            </a:r>
            <a:r>
              <a:rPr lang="cs-CZ" sz="1400" dirty="0"/>
              <a:t>. (1973): </a:t>
            </a:r>
            <a:r>
              <a:rPr lang="cs-CZ" sz="1400" i="1" dirty="0" err="1"/>
              <a:t>Anthropology</a:t>
            </a:r>
            <a:r>
              <a:rPr lang="cs-CZ" sz="1400" i="1" dirty="0"/>
              <a:t> and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Colonial</a:t>
            </a:r>
            <a:r>
              <a:rPr lang="cs-CZ" sz="1400" i="1" dirty="0"/>
              <a:t> </a:t>
            </a:r>
            <a:r>
              <a:rPr lang="cs-CZ" sz="1400" i="1" dirty="0" err="1"/>
              <a:t>Encounter</a:t>
            </a:r>
            <a:r>
              <a:rPr lang="cs-CZ" sz="1400" i="1" dirty="0"/>
              <a:t>.</a:t>
            </a:r>
            <a:r>
              <a:rPr lang="cs-CZ" sz="1400" dirty="0"/>
              <a:t> </a:t>
            </a:r>
            <a:r>
              <a:rPr lang="cs-CZ" sz="1400" dirty="0" err="1"/>
              <a:t>Amherst</a:t>
            </a:r>
            <a:r>
              <a:rPr lang="cs-CZ" sz="1400" dirty="0"/>
              <a:t>, N.Y.: Prometheus </a:t>
            </a:r>
            <a:r>
              <a:rPr lang="cs-CZ" sz="1400" dirty="0" err="1"/>
              <a:t>Books</a:t>
            </a:r>
            <a:endParaRPr lang="cs-CZ" sz="1400" dirty="0"/>
          </a:p>
          <a:p>
            <a:r>
              <a:rPr lang="cs-CZ" sz="1400" dirty="0"/>
              <a:t>BEHAR, R. / GORDON, D. </a:t>
            </a:r>
            <a:r>
              <a:rPr lang="cs-CZ" sz="1400" dirty="0" err="1"/>
              <a:t>eds</a:t>
            </a:r>
            <a:r>
              <a:rPr lang="cs-CZ" sz="1400" dirty="0"/>
              <a:t>. (1992): </a:t>
            </a:r>
            <a:r>
              <a:rPr lang="cs-CZ" sz="1400" i="1" dirty="0" err="1"/>
              <a:t>Women</a:t>
            </a:r>
            <a:r>
              <a:rPr lang="cs-CZ" sz="1400" i="1" dirty="0"/>
              <a:t> </a:t>
            </a:r>
            <a:r>
              <a:rPr lang="cs-CZ" sz="1400" i="1" dirty="0" err="1"/>
              <a:t>Writing</a:t>
            </a:r>
            <a:r>
              <a:rPr lang="cs-CZ" sz="1400" i="1" dirty="0"/>
              <a:t> </a:t>
            </a:r>
            <a:r>
              <a:rPr lang="cs-CZ" sz="1400" i="1" dirty="0" err="1"/>
              <a:t>Culture</a:t>
            </a:r>
            <a:r>
              <a:rPr lang="cs-CZ" sz="1400" i="1" dirty="0"/>
              <a:t>.</a:t>
            </a:r>
            <a:r>
              <a:rPr lang="cs-CZ" sz="1400" dirty="0"/>
              <a:t> </a:t>
            </a:r>
            <a:r>
              <a:rPr lang="cs-CZ" sz="1400" dirty="0" err="1"/>
              <a:t>Berkeley</a:t>
            </a:r>
            <a:r>
              <a:rPr lang="cs-CZ" sz="1400" dirty="0"/>
              <a:t>: University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California</a:t>
            </a:r>
            <a:r>
              <a:rPr lang="cs-CZ" sz="1400" dirty="0"/>
              <a:t> Pres</a:t>
            </a:r>
          </a:p>
          <a:p>
            <a:r>
              <a:rPr lang="cs-CZ" sz="1400" dirty="0"/>
              <a:t>CLIFFORD, J. / MARCUS, G. E. </a:t>
            </a:r>
            <a:r>
              <a:rPr lang="cs-CZ" sz="1400" dirty="0" err="1"/>
              <a:t>eds</a:t>
            </a:r>
            <a:r>
              <a:rPr lang="cs-CZ" sz="1400" dirty="0"/>
              <a:t>. (1986): </a:t>
            </a:r>
            <a:r>
              <a:rPr lang="cs-CZ" sz="1400" i="1" dirty="0" err="1"/>
              <a:t>Writing</a:t>
            </a:r>
            <a:r>
              <a:rPr lang="cs-CZ" sz="1400" i="1" dirty="0"/>
              <a:t> </a:t>
            </a:r>
            <a:r>
              <a:rPr lang="cs-CZ" sz="1400" i="1" dirty="0" err="1"/>
              <a:t>Culture</a:t>
            </a:r>
            <a:r>
              <a:rPr lang="cs-CZ" sz="1400" i="1" dirty="0"/>
              <a:t>: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Poetics</a:t>
            </a:r>
            <a:r>
              <a:rPr lang="cs-CZ" sz="1400" i="1" dirty="0"/>
              <a:t> and </a:t>
            </a:r>
            <a:r>
              <a:rPr lang="cs-CZ" sz="1400" i="1" dirty="0" err="1"/>
              <a:t>Politics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Ethnography</a:t>
            </a:r>
            <a:r>
              <a:rPr lang="cs-CZ" sz="1400" i="1" dirty="0"/>
              <a:t>.</a:t>
            </a:r>
            <a:r>
              <a:rPr lang="cs-CZ" sz="1400" dirty="0"/>
              <a:t> </a:t>
            </a:r>
            <a:r>
              <a:rPr lang="cs-CZ" sz="1400" dirty="0" err="1"/>
              <a:t>Berkeley</a:t>
            </a:r>
            <a:r>
              <a:rPr lang="cs-CZ" sz="1400" dirty="0"/>
              <a:t>: University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California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endParaRPr lang="cs-CZ" sz="1400" dirty="0"/>
          </a:p>
          <a:p>
            <a:r>
              <a:rPr lang="cs-CZ" sz="1400" dirty="0"/>
              <a:t>CRAPANZANO, V. 1985. </a:t>
            </a:r>
            <a:r>
              <a:rPr lang="cs-CZ" sz="1400" i="1" dirty="0"/>
              <a:t>Tuhami: </a:t>
            </a:r>
            <a:r>
              <a:rPr lang="cs-CZ" sz="1400" i="1" dirty="0" err="1"/>
              <a:t>Portrait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a </a:t>
            </a:r>
            <a:r>
              <a:rPr lang="cs-CZ" sz="1400" i="1" dirty="0" err="1"/>
              <a:t>Moroccan</a:t>
            </a:r>
            <a:r>
              <a:rPr lang="cs-CZ" sz="1400" i="1" dirty="0"/>
              <a:t>.</a:t>
            </a:r>
            <a:r>
              <a:rPr lang="cs-CZ" sz="1400" dirty="0"/>
              <a:t> Chicago: University </a:t>
            </a:r>
            <a:r>
              <a:rPr lang="cs-CZ" sz="1400" dirty="0" err="1"/>
              <a:t>of</a:t>
            </a:r>
            <a:r>
              <a:rPr lang="cs-CZ" sz="1400" dirty="0"/>
              <a:t> Chicago </a:t>
            </a:r>
            <a:r>
              <a:rPr lang="cs-CZ" sz="1400" dirty="0" err="1"/>
              <a:t>Press</a:t>
            </a:r>
            <a:endParaRPr lang="cs-CZ" sz="1400" dirty="0"/>
          </a:p>
          <a:p>
            <a:r>
              <a:rPr lang="cs-CZ" sz="1400" dirty="0"/>
              <a:t>ELLIS, C., ADAMS, T. E. &amp; BOCHNER, A. P. 2010. </a:t>
            </a:r>
            <a:r>
              <a:rPr lang="cs-CZ" sz="1400" dirty="0" err="1"/>
              <a:t>Autoethnography</a:t>
            </a:r>
            <a:r>
              <a:rPr lang="cs-CZ" sz="1400" dirty="0"/>
              <a:t>: An </a:t>
            </a:r>
            <a:r>
              <a:rPr lang="cs-CZ" sz="1400" dirty="0" err="1"/>
              <a:t>Overview</a:t>
            </a:r>
            <a:r>
              <a:rPr lang="cs-CZ" sz="1400" dirty="0"/>
              <a:t> [40 </a:t>
            </a:r>
            <a:r>
              <a:rPr lang="cs-CZ" sz="1400" dirty="0" err="1"/>
              <a:t>paragraphs</a:t>
            </a:r>
            <a:r>
              <a:rPr lang="cs-CZ" sz="1400" dirty="0"/>
              <a:t>]. </a:t>
            </a:r>
            <a:r>
              <a:rPr lang="cs-CZ" sz="1400" i="1" dirty="0" err="1"/>
              <a:t>Forum</a:t>
            </a:r>
            <a:r>
              <a:rPr lang="cs-CZ" sz="1400" i="1" dirty="0"/>
              <a:t> </a:t>
            </a:r>
            <a:r>
              <a:rPr lang="cs-CZ" sz="1400" i="1" dirty="0" err="1"/>
              <a:t>Qualitative</a:t>
            </a:r>
            <a:r>
              <a:rPr lang="cs-CZ" sz="1400" i="1" dirty="0"/>
              <a:t> </a:t>
            </a:r>
            <a:r>
              <a:rPr lang="cs-CZ" sz="1400" i="1" dirty="0" err="1"/>
              <a:t>Sozialforschung</a:t>
            </a:r>
            <a:r>
              <a:rPr lang="cs-CZ" sz="1400" i="1" dirty="0"/>
              <a:t> / </a:t>
            </a:r>
            <a:r>
              <a:rPr lang="cs-CZ" sz="1400" i="1" dirty="0" err="1"/>
              <a:t>Forum</a:t>
            </a:r>
            <a:r>
              <a:rPr lang="cs-CZ" sz="1400" i="1" dirty="0"/>
              <a:t>: </a:t>
            </a:r>
            <a:r>
              <a:rPr lang="cs-CZ" sz="1400" i="1" dirty="0" err="1"/>
              <a:t>Qualitative</a:t>
            </a:r>
            <a:r>
              <a:rPr lang="cs-CZ" sz="1400" i="1" dirty="0"/>
              <a:t> </a:t>
            </a:r>
            <a:r>
              <a:rPr lang="cs-CZ" sz="1400" i="1" dirty="0" err="1"/>
              <a:t>Social</a:t>
            </a:r>
            <a:r>
              <a:rPr lang="cs-CZ" sz="1400" i="1" dirty="0"/>
              <a:t> </a:t>
            </a:r>
            <a:r>
              <a:rPr lang="cs-CZ" sz="1400" i="1" dirty="0" err="1"/>
              <a:t>Research</a:t>
            </a:r>
            <a:r>
              <a:rPr lang="cs-CZ" sz="1400" dirty="0"/>
              <a:t>, </a:t>
            </a:r>
            <a:r>
              <a:rPr lang="cs-CZ" sz="1400" i="1" dirty="0"/>
              <a:t>12</a:t>
            </a:r>
            <a:r>
              <a:rPr lang="cs-CZ" sz="1400" dirty="0"/>
              <a:t>(1), Art. 10, </a:t>
            </a:r>
            <a:r>
              <a:rPr lang="cs-CZ" sz="1400" u="sng" dirty="0">
                <a:hlinkClick r:id="rId3"/>
              </a:rPr>
              <a:t>http://nbn-resolving.de/urn:nbn:de:0114-fqs1101108</a:t>
            </a:r>
            <a:r>
              <a:rPr lang="cs-CZ" sz="1400" dirty="0"/>
              <a:t>.</a:t>
            </a:r>
          </a:p>
          <a:p>
            <a:r>
              <a:rPr lang="cs-CZ" sz="1400" dirty="0"/>
              <a:t>FELDMAN, G. 2011. ‘</a:t>
            </a:r>
            <a:r>
              <a:rPr lang="cs-CZ" sz="1400" dirty="0" err="1"/>
              <a:t>Illuminating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Apparatus</a:t>
            </a:r>
            <a:r>
              <a:rPr lang="cs-CZ" sz="1400" dirty="0"/>
              <a:t>: </a:t>
            </a:r>
            <a:r>
              <a:rPr lang="cs-CZ" sz="1400" dirty="0" err="1"/>
              <a:t>Steps</a:t>
            </a:r>
            <a:r>
              <a:rPr lang="cs-CZ" sz="1400" dirty="0"/>
              <a:t> </a:t>
            </a:r>
            <a:r>
              <a:rPr lang="cs-CZ" sz="1400" dirty="0" err="1"/>
              <a:t>toward</a:t>
            </a:r>
            <a:r>
              <a:rPr lang="cs-CZ" sz="1400" dirty="0"/>
              <a:t> a </a:t>
            </a:r>
            <a:r>
              <a:rPr lang="cs-CZ" sz="1400" dirty="0" err="1"/>
              <a:t>Nonlocal</a:t>
            </a:r>
            <a:r>
              <a:rPr lang="cs-CZ" sz="1400" dirty="0"/>
              <a:t> </a:t>
            </a:r>
            <a:r>
              <a:rPr lang="cs-CZ" sz="1400" dirty="0" err="1"/>
              <a:t>Ethnography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Global</a:t>
            </a:r>
            <a:r>
              <a:rPr lang="cs-CZ" sz="1400" dirty="0"/>
              <a:t> </a:t>
            </a:r>
            <a:r>
              <a:rPr lang="cs-CZ" sz="1400" dirty="0" err="1"/>
              <a:t>Governance</a:t>
            </a:r>
            <a:r>
              <a:rPr lang="cs-CZ" sz="1400" dirty="0"/>
              <a:t>.’In </a:t>
            </a:r>
            <a:r>
              <a:rPr lang="cs-CZ" sz="1400" dirty="0" err="1"/>
              <a:t>Cris</a:t>
            </a:r>
            <a:r>
              <a:rPr lang="cs-CZ" sz="1400" dirty="0"/>
              <a:t> </a:t>
            </a:r>
            <a:r>
              <a:rPr lang="cs-CZ" sz="1400" dirty="0" err="1"/>
              <a:t>Shore</a:t>
            </a:r>
            <a:r>
              <a:rPr lang="cs-CZ" sz="1400" dirty="0"/>
              <a:t>, Susan </a:t>
            </a:r>
            <a:r>
              <a:rPr lang="cs-CZ" sz="1400" dirty="0" err="1"/>
              <a:t>Wright</a:t>
            </a:r>
            <a:r>
              <a:rPr lang="cs-CZ" sz="1400" dirty="0"/>
              <a:t>, Davide </a:t>
            </a:r>
            <a:r>
              <a:rPr lang="cs-CZ" sz="1400" dirty="0" err="1"/>
              <a:t>Però</a:t>
            </a:r>
            <a:r>
              <a:rPr lang="cs-CZ" sz="1400" dirty="0"/>
              <a:t>:  </a:t>
            </a:r>
            <a:r>
              <a:rPr lang="cs-CZ" sz="1400" dirty="0" err="1"/>
              <a:t>Policy</a:t>
            </a:r>
            <a:r>
              <a:rPr lang="cs-CZ" sz="1400" dirty="0"/>
              <a:t> </a:t>
            </a:r>
            <a:r>
              <a:rPr lang="cs-CZ" sz="1400" dirty="0" err="1"/>
              <a:t>worlds</a:t>
            </a:r>
            <a:r>
              <a:rPr lang="cs-CZ" sz="1400" dirty="0"/>
              <a:t>: </a:t>
            </a:r>
            <a:r>
              <a:rPr lang="cs-CZ" sz="1400" dirty="0" err="1"/>
              <a:t>anthropology</a:t>
            </a:r>
            <a:r>
              <a:rPr lang="cs-CZ" sz="1400" dirty="0"/>
              <a:t> and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analysis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contemporary</a:t>
            </a:r>
            <a:r>
              <a:rPr lang="cs-CZ" sz="1400" dirty="0"/>
              <a:t> </a:t>
            </a:r>
            <a:r>
              <a:rPr lang="cs-CZ" sz="1400" dirty="0" err="1"/>
              <a:t>power</a:t>
            </a:r>
            <a:r>
              <a:rPr lang="cs-CZ" sz="1400" dirty="0"/>
              <a:t>. New York, Oxford, </a:t>
            </a:r>
            <a:r>
              <a:rPr lang="cs-CZ" sz="1400" dirty="0" err="1"/>
              <a:t>Berghahn</a:t>
            </a:r>
            <a:r>
              <a:rPr lang="cs-CZ" sz="1400" dirty="0"/>
              <a:t> </a:t>
            </a:r>
            <a:r>
              <a:rPr lang="cs-CZ" sz="1400" dirty="0" err="1"/>
              <a:t>Books</a:t>
            </a:r>
            <a:r>
              <a:rPr lang="cs-CZ" sz="1400" dirty="0"/>
              <a:t>: 32-49. </a:t>
            </a:r>
          </a:p>
          <a:p>
            <a:r>
              <a:rPr lang="cs-CZ" sz="1400" dirty="0"/>
              <a:t>FELDMAN, G. 2011a. ‘</a:t>
            </a:r>
            <a:r>
              <a:rPr lang="cs-CZ" sz="1400" dirty="0" err="1"/>
              <a:t>If</a:t>
            </a:r>
            <a:r>
              <a:rPr lang="cs-CZ" sz="1400" dirty="0"/>
              <a:t> </a:t>
            </a:r>
            <a:r>
              <a:rPr lang="cs-CZ" sz="1400" dirty="0" err="1"/>
              <a:t>ethnography</a:t>
            </a:r>
            <a:r>
              <a:rPr lang="cs-CZ" sz="1400" dirty="0"/>
              <a:t> </a:t>
            </a:r>
            <a:r>
              <a:rPr lang="cs-CZ" sz="1400" dirty="0" err="1"/>
              <a:t>is</a:t>
            </a:r>
            <a:r>
              <a:rPr lang="cs-CZ" sz="1400" dirty="0"/>
              <a:t> more </a:t>
            </a:r>
            <a:r>
              <a:rPr lang="cs-CZ" sz="1400" dirty="0" err="1"/>
              <a:t>than</a:t>
            </a:r>
            <a:r>
              <a:rPr lang="cs-CZ" sz="1400" dirty="0"/>
              <a:t> participant-</a:t>
            </a:r>
            <a:r>
              <a:rPr lang="cs-CZ" sz="1400" dirty="0" err="1"/>
              <a:t>observation</a:t>
            </a:r>
            <a:r>
              <a:rPr lang="cs-CZ" sz="1400" dirty="0"/>
              <a:t>, </a:t>
            </a:r>
            <a:r>
              <a:rPr lang="cs-CZ" sz="1400" dirty="0" err="1"/>
              <a:t>then</a:t>
            </a:r>
            <a:r>
              <a:rPr lang="cs-CZ" sz="1400" dirty="0"/>
              <a:t> relations are more </a:t>
            </a:r>
            <a:r>
              <a:rPr lang="cs-CZ" sz="1400" dirty="0" err="1"/>
              <a:t>than</a:t>
            </a:r>
            <a:r>
              <a:rPr lang="cs-CZ" sz="1400" dirty="0"/>
              <a:t> </a:t>
            </a:r>
            <a:r>
              <a:rPr lang="cs-CZ" sz="1400" dirty="0" err="1"/>
              <a:t>connections</a:t>
            </a:r>
            <a:r>
              <a:rPr lang="cs-CZ" sz="1400" dirty="0"/>
              <a:t>: </a:t>
            </a:r>
            <a:r>
              <a:rPr lang="cs-CZ" sz="1400" dirty="0" err="1"/>
              <a:t>The</a:t>
            </a:r>
            <a:r>
              <a:rPr lang="cs-CZ" sz="1400" dirty="0"/>
              <a:t> case </a:t>
            </a:r>
            <a:r>
              <a:rPr lang="cs-CZ" sz="1400" dirty="0" err="1"/>
              <a:t>for</a:t>
            </a:r>
            <a:r>
              <a:rPr lang="cs-CZ" sz="1400" dirty="0"/>
              <a:t> </a:t>
            </a:r>
            <a:r>
              <a:rPr lang="cs-CZ" sz="1400" dirty="0" err="1"/>
              <a:t>nonlocal</a:t>
            </a:r>
            <a:r>
              <a:rPr lang="cs-CZ" sz="1400" dirty="0"/>
              <a:t> </a:t>
            </a:r>
            <a:r>
              <a:rPr lang="cs-CZ" sz="1400" dirty="0" err="1"/>
              <a:t>ethnography</a:t>
            </a:r>
            <a:r>
              <a:rPr lang="cs-CZ" sz="1400" dirty="0"/>
              <a:t> in a </a:t>
            </a:r>
            <a:r>
              <a:rPr lang="cs-CZ" sz="1400" dirty="0" err="1"/>
              <a:t>world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apparatuses</a:t>
            </a:r>
            <a:r>
              <a:rPr lang="cs-CZ" sz="1400" dirty="0"/>
              <a:t>.’ </a:t>
            </a:r>
            <a:r>
              <a:rPr lang="cs-CZ" sz="1400" dirty="0" err="1"/>
              <a:t>Anthropological</a:t>
            </a:r>
            <a:r>
              <a:rPr lang="cs-CZ" sz="1400" dirty="0"/>
              <a:t> </a:t>
            </a:r>
            <a:r>
              <a:rPr lang="cs-CZ" sz="1400" dirty="0" err="1"/>
              <a:t>Theory</a:t>
            </a:r>
            <a:r>
              <a:rPr lang="cs-CZ" sz="1400" dirty="0"/>
              <a:t> 11(4): 375-395.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6715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FEEF7-82F7-4E72-A7B4-41D56CDA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240" y="753228"/>
            <a:ext cx="7210396" cy="1080938"/>
          </a:xfrm>
        </p:spPr>
        <p:txBody>
          <a:bodyPr>
            <a:normAutofit/>
          </a:bodyPr>
          <a:lstStyle/>
          <a:p>
            <a:r>
              <a:rPr lang="cs-CZ"/>
              <a:t>Etnografické psaní </a:t>
            </a:r>
          </a:p>
        </p:txBody>
      </p:sp>
      <p:graphicFrame>
        <p:nvGraphicFramePr>
          <p:cNvPr id="18" name="Zástupný obsah 2">
            <a:extLst>
              <a:ext uri="{FF2B5EF4-FFF2-40B4-BE49-F238E27FC236}">
                <a16:creationId xmlns:a16="http://schemas.microsoft.com/office/drawing/2014/main" id="{06E915E2-98EB-4FB8-B1CD-A9E03C7FFB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272907"/>
              </p:ext>
            </p:extLst>
          </p:nvPr>
        </p:nvGraphicFramePr>
        <p:xfrm>
          <a:off x="323528" y="2132856"/>
          <a:ext cx="8496943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249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36C09-16BA-4141-A705-C6B5B5A40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61332" y="0"/>
            <a:ext cx="6882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CE521D-42CE-4CD9-AFFE-37255AC0A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60C2540-36DC-4C0A-A9C0-231ED3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6133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7056784" cy="5472608"/>
          </a:xfrm>
        </p:spPr>
        <p:txBody>
          <a:bodyPr>
            <a:normAutofit/>
          </a:bodyPr>
          <a:lstStyle/>
          <a:p>
            <a:r>
              <a:rPr lang="cs-CZ" sz="1400" dirty="0" err="1"/>
              <a:t>Freidberg</a:t>
            </a:r>
            <a:r>
              <a:rPr lang="cs-CZ" sz="1400" dirty="0"/>
              <a:t>, S. 2001. On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trail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global</a:t>
            </a:r>
            <a:r>
              <a:rPr lang="cs-CZ" sz="1400" dirty="0"/>
              <a:t> green </a:t>
            </a:r>
            <a:r>
              <a:rPr lang="cs-CZ" sz="1400" dirty="0" err="1"/>
              <a:t>bean</a:t>
            </a:r>
            <a:r>
              <a:rPr lang="cs-CZ" sz="1400" dirty="0"/>
              <a:t>: </a:t>
            </a:r>
            <a:r>
              <a:rPr lang="cs-CZ" sz="1400" dirty="0" err="1"/>
              <a:t>methodological</a:t>
            </a:r>
            <a:r>
              <a:rPr lang="cs-CZ" sz="1400" dirty="0"/>
              <a:t> </a:t>
            </a:r>
            <a:r>
              <a:rPr lang="cs-CZ" sz="1400" dirty="0" err="1"/>
              <a:t>considerations</a:t>
            </a:r>
            <a:r>
              <a:rPr lang="cs-CZ" sz="1400" dirty="0"/>
              <a:t> in </a:t>
            </a:r>
            <a:r>
              <a:rPr lang="cs-CZ" sz="1400" dirty="0" err="1"/>
              <a:t>multi-site</a:t>
            </a:r>
            <a:r>
              <a:rPr lang="cs-CZ" sz="1400" dirty="0"/>
              <a:t> </a:t>
            </a:r>
            <a:r>
              <a:rPr lang="cs-CZ" sz="1400" dirty="0" err="1"/>
              <a:t>ethnography</a:t>
            </a:r>
            <a:r>
              <a:rPr lang="cs-CZ" sz="1400" dirty="0"/>
              <a:t>. </a:t>
            </a:r>
            <a:r>
              <a:rPr lang="cs-CZ" sz="1400" dirty="0" err="1"/>
              <a:t>Global</a:t>
            </a:r>
            <a:r>
              <a:rPr lang="cs-CZ" sz="1400" dirty="0"/>
              <a:t> </a:t>
            </a:r>
            <a:r>
              <a:rPr lang="cs-CZ" sz="1400" dirty="0" err="1"/>
              <a:t>Networks</a:t>
            </a:r>
            <a:r>
              <a:rPr lang="cs-CZ" sz="1400" dirty="0"/>
              <a:t> [online] 1(4), 353-368. [cit. 29. 1. 2018]. Dostupné z: DOI: 10.1111/1471-0374.00020</a:t>
            </a:r>
          </a:p>
          <a:p>
            <a:r>
              <a:rPr lang="cs-CZ" sz="1400" dirty="0"/>
              <a:t>GEERTZ, C. (1990) </a:t>
            </a:r>
            <a:r>
              <a:rPr lang="cs-CZ" sz="1400" i="1" dirty="0"/>
              <a:t>Works and </a:t>
            </a:r>
            <a:r>
              <a:rPr lang="cs-CZ" sz="1400" i="1" dirty="0" err="1"/>
              <a:t>Lives</a:t>
            </a:r>
            <a:r>
              <a:rPr lang="cs-CZ" sz="1400" i="1" dirty="0"/>
              <a:t>: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Anthropologist</a:t>
            </a:r>
            <a:r>
              <a:rPr lang="cs-CZ" sz="1400" i="1" dirty="0"/>
              <a:t> as </a:t>
            </a:r>
            <a:r>
              <a:rPr lang="cs-CZ" sz="1400" i="1" dirty="0" err="1"/>
              <a:t>Author</a:t>
            </a:r>
            <a:r>
              <a:rPr lang="cs-CZ" sz="1400" i="1" dirty="0"/>
              <a:t>.</a:t>
            </a:r>
            <a:r>
              <a:rPr lang="cs-CZ" sz="1400" dirty="0"/>
              <a:t> Stanford: Stanford University </a:t>
            </a:r>
            <a:r>
              <a:rPr lang="cs-CZ" sz="1400" dirty="0" err="1"/>
              <a:t>Press</a:t>
            </a:r>
            <a:endParaRPr lang="cs-CZ" sz="1400" dirty="0"/>
          </a:p>
          <a:p>
            <a:r>
              <a:rPr lang="cs-CZ" sz="1400" dirty="0" err="1"/>
              <a:t>Hannerz</a:t>
            </a:r>
            <a:r>
              <a:rPr lang="cs-CZ" sz="1400" dirty="0"/>
              <a:t>, U. 2003. ‘</a:t>
            </a:r>
            <a:r>
              <a:rPr lang="cs-CZ" sz="1400" dirty="0" err="1"/>
              <a:t>Being</a:t>
            </a:r>
            <a:r>
              <a:rPr lang="cs-CZ" sz="1400" dirty="0"/>
              <a:t> </a:t>
            </a:r>
            <a:r>
              <a:rPr lang="cs-CZ" sz="1400" dirty="0" err="1"/>
              <a:t>there</a:t>
            </a:r>
            <a:r>
              <a:rPr lang="cs-CZ" sz="1400" dirty="0"/>
              <a:t> …. and </a:t>
            </a:r>
            <a:r>
              <a:rPr lang="cs-CZ" sz="1400" dirty="0" err="1"/>
              <a:t>there</a:t>
            </a:r>
            <a:r>
              <a:rPr lang="cs-CZ" sz="1400" dirty="0"/>
              <a:t> … and </a:t>
            </a:r>
            <a:r>
              <a:rPr lang="cs-CZ" sz="1400" dirty="0" err="1"/>
              <a:t>there</a:t>
            </a:r>
            <a:r>
              <a:rPr lang="cs-CZ" sz="1400" dirty="0"/>
              <a:t>!: </a:t>
            </a:r>
            <a:r>
              <a:rPr lang="cs-CZ" sz="1400" dirty="0" err="1"/>
              <a:t>Reflections</a:t>
            </a:r>
            <a:r>
              <a:rPr lang="cs-CZ" sz="1400" dirty="0"/>
              <a:t> on </a:t>
            </a:r>
            <a:r>
              <a:rPr lang="cs-CZ" sz="1400" dirty="0" err="1"/>
              <a:t>multi-site</a:t>
            </a:r>
            <a:r>
              <a:rPr lang="cs-CZ" sz="1400" dirty="0"/>
              <a:t> </a:t>
            </a:r>
            <a:r>
              <a:rPr lang="cs-CZ" sz="1400" dirty="0" err="1"/>
              <a:t>fieldwork</a:t>
            </a:r>
            <a:r>
              <a:rPr lang="cs-CZ" sz="1400" dirty="0"/>
              <a:t>.’ </a:t>
            </a:r>
            <a:r>
              <a:rPr lang="cs-CZ" sz="1400" dirty="0" err="1"/>
              <a:t>Ethnography</a:t>
            </a:r>
            <a:r>
              <a:rPr lang="cs-CZ" sz="1400" dirty="0"/>
              <a:t> 4(2): 201-16</a:t>
            </a:r>
          </a:p>
          <a:p>
            <a:r>
              <a:rPr lang="cs-CZ" sz="1400" dirty="0"/>
              <a:t>HIRT a kol. 2012. Vybrané kapitoly z aplikované sociální antropologie. S. 41</a:t>
            </a:r>
          </a:p>
          <a:p>
            <a:r>
              <a:rPr lang="cs-CZ" sz="1400" dirty="0" err="1"/>
              <a:t>Law</a:t>
            </a:r>
            <a:r>
              <a:rPr lang="cs-CZ" sz="1400" dirty="0"/>
              <a:t>, J. 2004. </a:t>
            </a:r>
            <a:r>
              <a:rPr lang="cs-CZ" sz="1400" dirty="0" err="1"/>
              <a:t>After</a:t>
            </a:r>
            <a:r>
              <a:rPr lang="cs-CZ" sz="1400" dirty="0"/>
              <a:t> </a:t>
            </a:r>
            <a:r>
              <a:rPr lang="cs-CZ" sz="1400" dirty="0" err="1"/>
              <a:t>Method</a:t>
            </a:r>
            <a:r>
              <a:rPr lang="cs-CZ" sz="1400" dirty="0"/>
              <a:t>: </a:t>
            </a:r>
            <a:r>
              <a:rPr lang="cs-CZ" sz="1400" dirty="0" err="1"/>
              <a:t>Mess</a:t>
            </a:r>
            <a:r>
              <a:rPr lang="cs-CZ" sz="1400" dirty="0"/>
              <a:t> in </a:t>
            </a:r>
            <a:r>
              <a:rPr lang="cs-CZ" sz="1400" dirty="0" err="1"/>
              <a:t>Social</a:t>
            </a:r>
            <a:r>
              <a:rPr lang="cs-CZ" sz="1400" dirty="0"/>
              <a:t> Science </a:t>
            </a:r>
            <a:r>
              <a:rPr lang="cs-CZ" sz="1400" dirty="0" err="1"/>
              <a:t>Research</a:t>
            </a:r>
            <a:r>
              <a:rPr lang="cs-CZ" sz="1400" dirty="0"/>
              <a:t>. </a:t>
            </a:r>
            <a:r>
              <a:rPr lang="cs-CZ" sz="1400" dirty="0" err="1"/>
              <a:t>Routledge</a:t>
            </a:r>
            <a:endParaRPr lang="cs-CZ" sz="1400" dirty="0"/>
          </a:p>
          <a:p>
            <a:r>
              <a:rPr lang="cs-CZ" sz="1400" dirty="0"/>
              <a:t>RABINOW, P. (1977): </a:t>
            </a:r>
            <a:r>
              <a:rPr lang="cs-CZ" sz="1400" i="1" dirty="0" err="1"/>
              <a:t>Reflections</a:t>
            </a:r>
            <a:r>
              <a:rPr lang="cs-CZ" sz="1400" i="1" dirty="0"/>
              <a:t> on </a:t>
            </a:r>
            <a:r>
              <a:rPr lang="cs-CZ" sz="1400" i="1" dirty="0" err="1"/>
              <a:t>Fieldwork</a:t>
            </a:r>
            <a:r>
              <a:rPr lang="cs-CZ" sz="1400" i="1" dirty="0"/>
              <a:t> in </a:t>
            </a:r>
            <a:r>
              <a:rPr lang="cs-CZ" sz="1400" i="1" dirty="0" err="1"/>
              <a:t>Morocco</a:t>
            </a:r>
            <a:r>
              <a:rPr lang="cs-CZ" sz="1400" i="1" dirty="0"/>
              <a:t>.</a:t>
            </a:r>
            <a:r>
              <a:rPr lang="cs-CZ" sz="1400" dirty="0"/>
              <a:t> </a:t>
            </a:r>
            <a:r>
              <a:rPr lang="cs-CZ" sz="1400" dirty="0" err="1"/>
              <a:t>Berkeley</a:t>
            </a:r>
            <a:r>
              <a:rPr lang="cs-CZ" sz="1400" dirty="0"/>
              <a:t>: University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California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endParaRPr lang="cs-CZ" sz="1400" dirty="0"/>
          </a:p>
          <a:p>
            <a:r>
              <a:rPr lang="cs-CZ" sz="1400" dirty="0" err="1"/>
              <a:t>Rylko</a:t>
            </a:r>
            <a:r>
              <a:rPr lang="cs-CZ" sz="1400" dirty="0"/>
              <a:t>-Bauer, B., Singer, M., van </a:t>
            </a:r>
            <a:r>
              <a:rPr lang="cs-CZ" sz="1400" dirty="0" err="1"/>
              <a:t>Willigen</a:t>
            </a:r>
            <a:r>
              <a:rPr lang="cs-CZ" sz="1400" dirty="0"/>
              <a:t>, J. 2006. </a:t>
            </a:r>
            <a:r>
              <a:rPr lang="cs-CZ" sz="1400" dirty="0" err="1"/>
              <a:t>Reclaiming</a:t>
            </a:r>
            <a:r>
              <a:rPr lang="cs-CZ" sz="1400" dirty="0"/>
              <a:t> </a:t>
            </a:r>
            <a:r>
              <a:rPr lang="cs-CZ" sz="1400" dirty="0" err="1"/>
              <a:t>applied</a:t>
            </a:r>
            <a:r>
              <a:rPr lang="cs-CZ" sz="1400" dirty="0"/>
              <a:t> </a:t>
            </a:r>
            <a:r>
              <a:rPr lang="cs-CZ" sz="1400" dirty="0" err="1"/>
              <a:t>anthropology</a:t>
            </a:r>
            <a:r>
              <a:rPr lang="cs-CZ" sz="1400" dirty="0"/>
              <a:t>: </a:t>
            </a:r>
            <a:r>
              <a:rPr lang="cs-CZ" sz="1400" dirty="0" err="1"/>
              <a:t>its</a:t>
            </a:r>
            <a:r>
              <a:rPr lang="cs-CZ" sz="1400" dirty="0"/>
              <a:t> past, </a:t>
            </a:r>
            <a:r>
              <a:rPr lang="cs-CZ" sz="1400" dirty="0" err="1"/>
              <a:t>present</a:t>
            </a:r>
            <a:r>
              <a:rPr lang="cs-CZ" sz="1400" dirty="0"/>
              <a:t>, and </a:t>
            </a:r>
            <a:r>
              <a:rPr lang="cs-CZ" sz="1400" dirty="0" err="1"/>
              <a:t>future</a:t>
            </a:r>
            <a:r>
              <a:rPr lang="cs-CZ" sz="1400" dirty="0"/>
              <a:t>. </a:t>
            </a:r>
            <a:r>
              <a:rPr lang="cs-CZ" sz="1400" dirty="0" err="1"/>
              <a:t>American</a:t>
            </a:r>
            <a:r>
              <a:rPr lang="cs-CZ" sz="1400" dirty="0"/>
              <a:t> </a:t>
            </a:r>
            <a:r>
              <a:rPr lang="cs-CZ" sz="1400" dirty="0" err="1"/>
              <a:t>Anthropologist</a:t>
            </a:r>
            <a:r>
              <a:rPr lang="cs-CZ" sz="1400" dirty="0"/>
              <a:t>, 108 (1), str. 178–190.</a:t>
            </a:r>
          </a:p>
          <a:p>
            <a:r>
              <a:rPr lang="cs-CZ" sz="1400" dirty="0"/>
              <a:t>SAID, E. W. (2008): Orientalismus: západní koncepce orientu. Praha: Paseka</a:t>
            </a:r>
          </a:p>
          <a:p>
            <a:r>
              <a:rPr lang="cs-CZ" sz="1400" dirty="0"/>
              <a:t>STEPPUTAT, F.; LARSEN, J. 2015. </a:t>
            </a:r>
            <a:r>
              <a:rPr lang="cs-CZ" sz="1400" dirty="0" err="1"/>
              <a:t>Global</a:t>
            </a:r>
            <a:r>
              <a:rPr lang="cs-CZ" sz="1400" dirty="0"/>
              <a:t> </a:t>
            </a:r>
            <a:r>
              <a:rPr lang="cs-CZ" sz="1400" dirty="0" err="1"/>
              <a:t>political</a:t>
            </a:r>
            <a:r>
              <a:rPr lang="cs-CZ" sz="1400" dirty="0"/>
              <a:t> </a:t>
            </a:r>
            <a:r>
              <a:rPr lang="cs-CZ" sz="1400" dirty="0" err="1"/>
              <a:t>ethnography</a:t>
            </a:r>
            <a:r>
              <a:rPr lang="cs-CZ" sz="1400" dirty="0"/>
              <a:t>: A </a:t>
            </a:r>
            <a:r>
              <a:rPr lang="cs-CZ" sz="1400" dirty="0" err="1"/>
              <a:t>methodological</a:t>
            </a:r>
            <a:r>
              <a:rPr lang="cs-CZ" sz="1400" dirty="0"/>
              <a:t> </a:t>
            </a:r>
            <a:r>
              <a:rPr lang="cs-CZ" sz="1400" dirty="0" err="1"/>
              <a:t>approach</a:t>
            </a:r>
            <a:r>
              <a:rPr lang="cs-CZ" sz="1400" dirty="0"/>
              <a:t> to </a:t>
            </a:r>
            <a:r>
              <a:rPr lang="cs-CZ" sz="1400" dirty="0" err="1"/>
              <a:t>studying</a:t>
            </a:r>
            <a:r>
              <a:rPr lang="cs-CZ" sz="1400" dirty="0"/>
              <a:t> </a:t>
            </a:r>
            <a:r>
              <a:rPr lang="cs-CZ" sz="1400" dirty="0" err="1"/>
              <a:t>global</a:t>
            </a:r>
            <a:r>
              <a:rPr lang="cs-CZ" sz="1400" dirty="0"/>
              <a:t> </a:t>
            </a:r>
            <a:r>
              <a:rPr lang="cs-CZ" sz="1400" dirty="0" err="1"/>
              <a:t>policy</a:t>
            </a:r>
            <a:r>
              <a:rPr lang="cs-CZ" sz="1400" dirty="0"/>
              <a:t> </a:t>
            </a:r>
            <a:r>
              <a:rPr lang="cs-CZ" sz="1400" dirty="0" err="1"/>
              <a:t>regimes</a:t>
            </a:r>
            <a:r>
              <a:rPr lang="cs-CZ" sz="1400" dirty="0"/>
              <a:t>. DIIS </a:t>
            </a:r>
            <a:r>
              <a:rPr lang="cs-CZ" sz="1400" dirty="0" err="1"/>
              <a:t>Working</a:t>
            </a:r>
            <a:r>
              <a:rPr lang="cs-CZ" sz="1400" dirty="0"/>
              <a:t> </a:t>
            </a:r>
            <a:r>
              <a:rPr lang="cs-CZ" sz="1400" dirty="0" err="1"/>
              <a:t>Paper</a:t>
            </a:r>
            <a:r>
              <a:rPr lang="cs-CZ" sz="1400" dirty="0"/>
              <a:t> 2015:01</a:t>
            </a:r>
          </a:p>
          <a:p>
            <a:r>
              <a:rPr lang="cs-CZ" sz="1400" dirty="0"/>
              <a:t>STOCKING, G. W. Jr. (1983): </a:t>
            </a:r>
            <a:r>
              <a:rPr lang="cs-CZ" sz="1400" dirty="0" err="1"/>
              <a:t>History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Anthropology</a:t>
            </a:r>
            <a:r>
              <a:rPr lang="cs-CZ" sz="1400" dirty="0"/>
              <a:t>: </a:t>
            </a:r>
            <a:r>
              <a:rPr lang="cs-CZ" sz="1400" dirty="0" err="1"/>
              <a:t>Whence</a:t>
            </a:r>
            <a:r>
              <a:rPr lang="cs-CZ" sz="1400" dirty="0"/>
              <a:t> / </a:t>
            </a:r>
            <a:r>
              <a:rPr lang="cs-CZ" sz="1400" dirty="0" err="1"/>
              <a:t>Whither</a:t>
            </a:r>
            <a:r>
              <a:rPr lang="cs-CZ" sz="1400" dirty="0"/>
              <a:t>. In: STOCKING, G. W. Jr. </a:t>
            </a:r>
            <a:r>
              <a:rPr lang="cs-CZ" sz="1400" dirty="0" err="1"/>
              <a:t>ed</a:t>
            </a:r>
            <a:r>
              <a:rPr lang="cs-CZ" sz="1400" dirty="0"/>
              <a:t>.,: </a:t>
            </a:r>
            <a:r>
              <a:rPr lang="cs-CZ" sz="1400" i="1" dirty="0" err="1"/>
              <a:t>Observes</a:t>
            </a:r>
            <a:r>
              <a:rPr lang="cs-CZ" sz="1400" i="1" dirty="0"/>
              <a:t> </a:t>
            </a:r>
            <a:r>
              <a:rPr lang="cs-CZ" sz="1400" i="1" dirty="0" err="1"/>
              <a:t>Observed</a:t>
            </a:r>
            <a:r>
              <a:rPr lang="cs-CZ" sz="1400" i="1" dirty="0"/>
              <a:t>. </a:t>
            </a:r>
            <a:r>
              <a:rPr lang="cs-CZ" sz="1400" i="1" dirty="0" err="1"/>
              <a:t>History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Anthropology</a:t>
            </a:r>
            <a:r>
              <a:rPr lang="cs-CZ" sz="1400" i="1" dirty="0"/>
              <a:t> Vol. 1</a:t>
            </a:r>
            <a:r>
              <a:rPr lang="cs-CZ" sz="1400" dirty="0"/>
              <a:t>. </a:t>
            </a:r>
            <a:r>
              <a:rPr lang="cs-CZ" sz="1400" dirty="0" err="1"/>
              <a:t>Madison</a:t>
            </a:r>
            <a:r>
              <a:rPr lang="cs-CZ" sz="1400" dirty="0"/>
              <a:t>, London: </a:t>
            </a:r>
            <a:r>
              <a:rPr lang="cs-CZ" sz="1400" dirty="0" err="1"/>
              <a:t>The</a:t>
            </a:r>
            <a:r>
              <a:rPr lang="cs-CZ" sz="1400" dirty="0"/>
              <a:t> University </a:t>
            </a:r>
            <a:r>
              <a:rPr lang="cs-CZ" sz="1400" dirty="0" err="1"/>
              <a:t>of</a:t>
            </a:r>
            <a:r>
              <a:rPr lang="cs-CZ" sz="1400" dirty="0"/>
              <a:t> Wisconsin </a:t>
            </a:r>
            <a:r>
              <a:rPr lang="cs-CZ" sz="1400" dirty="0" err="1"/>
              <a:t>Press</a:t>
            </a:r>
            <a:r>
              <a:rPr lang="cs-CZ" sz="1400" dirty="0"/>
              <a:t> </a:t>
            </a:r>
          </a:p>
          <a:p>
            <a:r>
              <a:rPr lang="cs-CZ" sz="1400" dirty="0"/>
              <a:t>LITERATURA: </a:t>
            </a:r>
            <a:r>
              <a:rPr lang="cs-CZ" sz="1400" u="sng" dirty="0">
                <a:hlinkClick r:id="rId3"/>
              </a:rPr>
              <a:t>https://www.applied-anthropology.com/sources/</a:t>
            </a:r>
            <a:endParaRPr lang="cs-CZ" sz="1400" dirty="0"/>
          </a:p>
          <a:p>
            <a:pPr marL="0" indent="0"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331810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4AFA7-E020-453E-96B5-931385821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Etnografický film - znaky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AEE968-4E7E-4F6B-A77F-85103F89F3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570155"/>
              </p:ext>
            </p:extLst>
          </p:nvPr>
        </p:nvGraphicFramePr>
        <p:xfrm>
          <a:off x="323528" y="2276872"/>
          <a:ext cx="84969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132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DB71C54-63C1-4B83-8324-BBCEC579C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15D940-E187-4030-B313-FDC84AE67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284" y="0"/>
            <a:ext cx="30517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E38F34-66D8-4203-B16C-14AC20248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6726063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2600" y="1286929"/>
            <a:ext cx="5756237" cy="4284129"/>
          </a:xfrm>
        </p:spPr>
        <p:txBody>
          <a:bodyPr anchor="ctr">
            <a:normAutofit/>
          </a:bodyPr>
          <a:lstStyle/>
          <a:p>
            <a:r>
              <a:rPr lang="cs-CZ" sz="3300" b="1" dirty="0"/>
              <a:t>Další typy výzkumného designu: </a:t>
            </a:r>
            <a:br>
              <a:rPr lang="cs-CZ" sz="3300" b="1" dirty="0"/>
            </a:br>
            <a:br>
              <a:rPr lang="cs-CZ" sz="3300" b="1" dirty="0"/>
            </a:br>
            <a:r>
              <a:rPr lang="cs-CZ" sz="3300" b="1" dirty="0" err="1"/>
              <a:t>autoetnografie</a:t>
            </a:r>
            <a:br>
              <a:rPr lang="cs-CZ" sz="3300" b="1" dirty="0"/>
            </a:br>
            <a:r>
              <a:rPr lang="cs-CZ" sz="3300" b="1" dirty="0"/>
              <a:t>aplikovaný a akční výzkum</a:t>
            </a:r>
            <a:br>
              <a:rPr lang="cs-CZ" sz="3300" b="1" dirty="0"/>
            </a:br>
            <a:r>
              <a:rPr lang="cs-CZ" sz="3300" b="1" dirty="0" err="1"/>
              <a:t>multi-sited</a:t>
            </a:r>
            <a:r>
              <a:rPr lang="cs-CZ" sz="3300" b="1" dirty="0"/>
              <a:t> a non-</a:t>
            </a:r>
            <a:r>
              <a:rPr lang="cs-CZ" sz="3300" b="1" dirty="0" err="1"/>
              <a:t>local</a:t>
            </a:r>
            <a:r>
              <a:rPr lang="cs-CZ" sz="3300" b="1" dirty="0"/>
              <a:t> </a:t>
            </a:r>
            <a:r>
              <a:rPr lang="cs-CZ" sz="3300" b="1" dirty="0" err="1"/>
              <a:t>ethnography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23481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Krize reprezentace a reflexivní obrat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70. a 80. léta 20.st. 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err="1"/>
              <a:t>problematizace</a:t>
            </a:r>
            <a:r>
              <a:rPr lang="cs-CZ" dirty="0"/>
              <a:t> nároku autoritativnosti, neutrality a objektivity antropologického poznávání, vědění a psaní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507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„</a:t>
            </a:r>
            <a:r>
              <a:rPr lang="cs-CZ" sz="3200" b="1" dirty="0" err="1"/>
              <a:t>Předreflexivní</a:t>
            </a:r>
            <a:r>
              <a:rPr lang="cs-CZ" sz="3200" b="1" dirty="0"/>
              <a:t>“ (pozitivistická) sociální věda</a:t>
            </a:r>
            <a:r>
              <a:rPr lang="cs-CZ" sz="3200" dirty="0"/>
              <a:t> usiluje 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464496"/>
          </a:xfrm>
        </p:spPr>
        <p:txBody>
          <a:bodyPr>
            <a:normAutofit/>
          </a:bodyPr>
          <a:lstStyle/>
          <a:p>
            <a:pPr lvl="0"/>
            <a:r>
              <a:rPr lang="cs-CZ" sz="1800" dirty="0"/>
              <a:t>Nalezení „</a:t>
            </a:r>
            <a:r>
              <a:rPr lang="cs-CZ" sz="1800" b="1" dirty="0"/>
              <a:t>univerzální</a:t>
            </a:r>
            <a:r>
              <a:rPr lang="cs-CZ" sz="1800" dirty="0"/>
              <a:t> pravdy“ o sociálních systémech a vztazích</a:t>
            </a:r>
          </a:p>
          <a:p>
            <a:pPr lvl="0"/>
            <a:r>
              <a:rPr lang="cs-CZ" sz="1800" dirty="0"/>
              <a:t>Vytvoření </a:t>
            </a:r>
            <a:r>
              <a:rPr lang="cs-CZ" sz="1800" b="1" dirty="0"/>
              <a:t>objektivního</a:t>
            </a:r>
            <a:r>
              <a:rPr lang="cs-CZ" sz="1800" dirty="0"/>
              <a:t> a trvalého vědění o lidské zkušenosti, kultuře, sociálních vztazích </a:t>
            </a:r>
          </a:p>
          <a:p>
            <a:pPr lvl="0"/>
            <a:r>
              <a:rPr lang="cs-CZ" sz="1800" dirty="0"/>
              <a:t>Vykázání </a:t>
            </a:r>
            <a:r>
              <a:rPr lang="cs-CZ" sz="1800" b="1" dirty="0"/>
              <a:t>emocí, subjektivity a tělesnosti</a:t>
            </a:r>
            <a:r>
              <a:rPr lang="cs-CZ" sz="1800" dirty="0"/>
              <a:t> z vědeckého poznání</a:t>
            </a:r>
          </a:p>
          <a:p>
            <a:pPr lvl="0"/>
            <a:r>
              <a:rPr lang="cs-CZ" sz="1800" dirty="0"/>
              <a:t>Odmítnutí </a:t>
            </a:r>
            <a:r>
              <a:rPr lang="cs-CZ" sz="1800" b="1" dirty="0"/>
              <a:t>situovanosti vědění</a:t>
            </a:r>
            <a:r>
              <a:rPr lang="cs-CZ" sz="1800" dirty="0"/>
              <a:t> – tj. faktu, že sociální identity neoddělitelně ovlivňují to, jak lidé zkoumají, čtou, interpretují, popisují a také </a:t>
            </a:r>
            <a:r>
              <a:rPr lang="cs-CZ" sz="1800" dirty="0" err="1"/>
              <a:t>performují</a:t>
            </a:r>
            <a:r>
              <a:rPr lang="cs-CZ" sz="1800" dirty="0"/>
              <a:t> sociální realitu i výzkum</a:t>
            </a:r>
          </a:p>
          <a:p>
            <a:pPr lvl="0"/>
            <a:r>
              <a:rPr lang="cs-CZ" sz="1800" dirty="0"/>
              <a:t>Prosazení popisu sociální reality, který není založen na </a:t>
            </a:r>
            <a:r>
              <a:rPr lang="cs-CZ" sz="1800" b="1" dirty="0"/>
              <a:t>příbězích a jejich vyprávění</a:t>
            </a:r>
          </a:p>
          <a:p>
            <a:pPr lvl="0"/>
            <a:endParaRPr lang="cs-CZ" sz="1800" dirty="0"/>
          </a:p>
          <a:p>
            <a:pPr marL="0" indent="0" algn="r">
              <a:buNone/>
            </a:pPr>
            <a:r>
              <a:rPr lang="cs-CZ" sz="1800" dirty="0"/>
              <a:t>(Adams, T. E., Holman Jones, S., &amp; </a:t>
            </a:r>
            <a:r>
              <a:rPr lang="cs-CZ" sz="1800" dirty="0" err="1"/>
              <a:t>Ellis</a:t>
            </a:r>
            <a:r>
              <a:rPr lang="cs-CZ" sz="1800" dirty="0"/>
              <a:t>, C. 2015. </a:t>
            </a:r>
            <a:r>
              <a:rPr lang="cs-CZ" sz="1800" i="1" dirty="0" err="1"/>
              <a:t>Autoethnography</a:t>
            </a:r>
            <a:r>
              <a:rPr lang="cs-CZ" sz="1800" i="1" dirty="0"/>
              <a:t>: </a:t>
            </a:r>
            <a:r>
              <a:rPr lang="cs-CZ" sz="1800" i="1" dirty="0" err="1"/>
              <a:t>Understanding</a:t>
            </a:r>
            <a:r>
              <a:rPr lang="cs-CZ" sz="1800" i="1" dirty="0"/>
              <a:t> </a:t>
            </a:r>
            <a:r>
              <a:rPr lang="cs-CZ" sz="1800" i="1" dirty="0" err="1"/>
              <a:t>Qualitative</a:t>
            </a:r>
            <a:r>
              <a:rPr lang="cs-CZ" sz="1800" i="1" dirty="0"/>
              <a:t> </a:t>
            </a:r>
            <a:r>
              <a:rPr lang="cs-CZ" sz="1800" i="1" dirty="0" err="1"/>
              <a:t>Research</a:t>
            </a:r>
            <a:r>
              <a:rPr lang="cs-CZ" sz="1800" dirty="0"/>
              <a:t>. New York: Oxford University </a:t>
            </a:r>
            <a:r>
              <a:rPr lang="cs-CZ" sz="1800" dirty="0" err="1"/>
              <a:t>Press</a:t>
            </a:r>
            <a:r>
              <a:rPr lang="cs-CZ" sz="1800" dirty="0"/>
              <a:t>.</a:t>
            </a:r>
          </a:p>
          <a:p>
            <a:pPr marL="0" lvl="0" indent="0" algn="r">
              <a:buNone/>
            </a:pPr>
            <a:r>
              <a:rPr lang="cs-CZ" sz="1800" dirty="0"/>
              <a:t>s. 9 – 10)</a:t>
            </a:r>
          </a:p>
        </p:txBody>
      </p:sp>
    </p:spTree>
    <p:extLst>
      <p:ext uri="{BB962C8B-B14F-4D97-AF65-F5344CB8AC3E}">
        <p14:creationId xmlns:p14="http://schemas.microsoft.com/office/powerpoint/2010/main" val="2107404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KRITIKA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pPr lvl="0"/>
            <a:r>
              <a:rPr lang="cs-CZ" dirty="0"/>
              <a:t>konstitutivní, ale nereflektovaná </a:t>
            </a:r>
            <a:r>
              <a:rPr lang="cs-CZ" b="1" dirty="0"/>
              <a:t>situovanost </a:t>
            </a:r>
            <a:r>
              <a:rPr lang="cs-CZ" dirty="0"/>
              <a:t>antropologie (jako konkrétní </a:t>
            </a:r>
            <a:r>
              <a:rPr lang="cs-CZ" i="1" dirty="0"/>
              <a:t>praxe</a:t>
            </a:r>
            <a:r>
              <a:rPr lang="cs-CZ" dirty="0"/>
              <a:t> s určitou etikou i epistemologií) v</a:t>
            </a:r>
            <a:r>
              <a:rPr lang="cs-CZ" b="1" dirty="0"/>
              <a:t> koloniálních mocenských strukturách </a:t>
            </a:r>
            <a:r>
              <a:rPr lang="cs-CZ" dirty="0"/>
              <a:t>(</a:t>
            </a:r>
            <a:r>
              <a:rPr lang="cs-CZ" dirty="0" err="1"/>
              <a:t>Asad</a:t>
            </a:r>
            <a:r>
              <a:rPr lang="cs-CZ" dirty="0"/>
              <a:t> 1973)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reakce na</a:t>
            </a:r>
            <a:r>
              <a:rPr lang="cs-CZ" b="1" dirty="0"/>
              <a:t> feministické hnutí </a:t>
            </a:r>
            <a:r>
              <a:rPr lang="cs-CZ" dirty="0"/>
              <a:t>a jeho </a:t>
            </a:r>
            <a:r>
              <a:rPr lang="cs-CZ" dirty="0" err="1"/>
              <a:t>problematizaci</a:t>
            </a:r>
            <a:r>
              <a:rPr lang="cs-CZ" dirty="0"/>
              <a:t> představy neutrálního, objektivního, </a:t>
            </a:r>
            <a:r>
              <a:rPr lang="cs-CZ" dirty="0" err="1"/>
              <a:t>genderově</a:t>
            </a:r>
            <a:r>
              <a:rPr lang="cs-CZ" dirty="0"/>
              <a:t> indiferentního pozorovatele (</a:t>
            </a:r>
            <a:r>
              <a:rPr lang="cs-CZ" dirty="0" err="1"/>
              <a:t>Behar</a:t>
            </a:r>
            <a:r>
              <a:rPr lang="cs-CZ" dirty="0"/>
              <a:t>, </a:t>
            </a:r>
            <a:r>
              <a:rPr lang="cs-CZ" dirty="0" err="1"/>
              <a:t>Gordon</a:t>
            </a:r>
            <a:r>
              <a:rPr lang="cs-CZ" dirty="0"/>
              <a:t> 1992)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zpochybnění </a:t>
            </a:r>
            <a:r>
              <a:rPr lang="cs-CZ" b="1" dirty="0"/>
              <a:t>transparentnosti a věrohodnosti etnografického psaní</a:t>
            </a:r>
            <a:r>
              <a:rPr lang="cs-CZ" dirty="0"/>
              <a:t>, jestliže v něm není přítomen sám etnograf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106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Reflexivní (postmoderní) antropologie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348880"/>
            <a:ext cx="8291264" cy="4079629"/>
          </a:xfrm>
        </p:spPr>
        <p:txBody>
          <a:bodyPr>
            <a:normAutofit/>
          </a:bodyPr>
          <a:lstStyle/>
          <a:p>
            <a:pPr lvl="0"/>
            <a:r>
              <a:rPr lang="cs-CZ" sz="1800" b="1" dirty="0"/>
              <a:t>výzkum</a:t>
            </a:r>
            <a:r>
              <a:rPr lang="cs-CZ" sz="1800" dirty="0"/>
              <a:t> </a:t>
            </a:r>
            <a:r>
              <a:rPr lang="cs-CZ" sz="1800" b="1" dirty="0"/>
              <a:t>není neutrální</a:t>
            </a:r>
            <a:r>
              <a:rPr lang="cs-CZ" sz="1800" dirty="0"/>
              <a:t>: </a:t>
            </a:r>
            <a:r>
              <a:rPr lang="cs-CZ" sz="1800" b="1" dirty="0"/>
              <a:t>intervence</a:t>
            </a:r>
            <a:r>
              <a:rPr lang="cs-CZ" sz="1800" dirty="0"/>
              <a:t> v rámci</a:t>
            </a:r>
            <a:r>
              <a:rPr lang="cs-CZ" sz="1800" b="1" dirty="0"/>
              <a:t> mocenských struktur</a:t>
            </a:r>
            <a:r>
              <a:rPr lang="cs-CZ" sz="1800" dirty="0"/>
              <a:t>; oboustranný </a:t>
            </a:r>
            <a:r>
              <a:rPr lang="cs-CZ" sz="1800" b="1" dirty="0"/>
              <a:t>vliv</a:t>
            </a:r>
            <a:r>
              <a:rPr lang="cs-CZ" sz="1800" dirty="0"/>
              <a:t> terénu a výzkumníka</a:t>
            </a:r>
            <a:endParaRPr lang="cs-CZ" sz="1800" b="1" dirty="0"/>
          </a:p>
          <a:p>
            <a:pPr lvl="0"/>
            <a:r>
              <a:rPr lang="cs-CZ" sz="1800" b="1" dirty="0"/>
              <a:t>badatel není neutrální: </a:t>
            </a:r>
            <a:r>
              <a:rPr lang="cs-CZ" sz="1800" b="1" dirty="0" err="1"/>
              <a:t>předporozumění</a:t>
            </a:r>
            <a:r>
              <a:rPr lang="cs-CZ" sz="1800" dirty="0"/>
              <a:t>, životní </a:t>
            </a:r>
            <a:r>
              <a:rPr lang="cs-CZ" sz="1800" b="1" dirty="0"/>
              <a:t>zkušenost …</a:t>
            </a:r>
            <a:r>
              <a:rPr lang="cs-CZ" sz="1800" dirty="0"/>
              <a:t> </a:t>
            </a:r>
          </a:p>
          <a:p>
            <a:pPr marL="0" indent="0" algn="ctr">
              <a:buNone/>
            </a:pPr>
            <a:endParaRPr lang="cs-CZ" sz="1800" dirty="0"/>
          </a:p>
          <a:p>
            <a:pPr lvl="0"/>
            <a:endParaRPr lang="cs-CZ" sz="1800" dirty="0"/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sociální věda má být </a:t>
            </a:r>
            <a:r>
              <a:rPr lang="cs-CZ" sz="1800" b="1" dirty="0"/>
              <a:t>reflexivní </a:t>
            </a:r>
            <a:r>
              <a:rPr lang="cs-CZ" sz="1800" dirty="0"/>
              <a:t>= uvědomovat si tato východiska a místo toho, aby je přehlížela, přiznat je a aktivně s nimi pracovat (</a:t>
            </a:r>
            <a:r>
              <a:rPr lang="cs-CZ" sz="1800" i="1" dirty="0" err="1"/>
              <a:t>teoretizace</a:t>
            </a:r>
            <a:r>
              <a:rPr lang="cs-CZ" sz="1800" i="1" dirty="0"/>
              <a:t> subjektivity a situovanosti badatelů</a:t>
            </a:r>
            <a:r>
              <a:rPr lang="cs-CZ" sz="1800" dirty="0"/>
              <a:t>) </a:t>
            </a:r>
          </a:p>
          <a:p>
            <a:pPr lvl="0"/>
            <a:r>
              <a:rPr lang="cs-CZ" sz="1800" dirty="0"/>
              <a:t>sociální věda musí nově </a:t>
            </a:r>
            <a:r>
              <a:rPr lang="cs-CZ" sz="1800" b="1" dirty="0"/>
              <a:t>přezkoumat možnosti reprezentace</a:t>
            </a:r>
          </a:p>
          <a:p>
            <a:pPr lvl="0"/>
            <a:r>
              <a:rPr lang="cs-CZ" sz="1800" dirty="0"/>
              <a:t>nelze si nárokovat autoritativní výklad sociální reality </a:t>
            </a:r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851920" y="3429000"/>
            <a:ext cx="484632" cy="69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89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0"/>
            <a:ext cx="5664708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45"/>
            <a:ext cx="3723894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4"/>
            <a:ext cx="3723424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240" y="2063262"/>
            <a:ext cx="2804460" cy="2661052"/>
          </a:xfrm>
        </p:spPr>
        <p:txBody>
          <a:bodyPr>
            <a:normAutofit/>
          </a:bodyPr>
          <a:lstStyle/>
          <a:p>
            <a:pPr algn="r"/>
            <a:r>
              <a:rPr lang="cs-CZ" sz="2400" b="1">
                <a:solidFill>
                  <a:srgbClr val="FFFFFF"/>
                </a:solidFill>
              </a:rPr>
              <a:t>AUTOETNOGRAFIE</a:t>
            </a:r>
            <a:endParaRPr lang="cs-CZ" sz="240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92120" y="548680"/>
            <a:ext cx="5000360" cy="5976664"/>
          </a:xfrm>
        </p:spPr>
        <p:txBody>
          <a:bodyPr anchor="ctr">
            <a:normAutofit/>
          </a:bodyPr>
          <a:lstStyle/>
          <a:p>
            <a:pPr lvl="0"/>
            <a:r>
              <a:rPr lang="cs-CZ" sz="2000" dirty="0">
                <a:solidFill>
                  <a:srgbClr val="FFFFFF"/>
                </a:solidFill>
              </a:rPr>
              <a:t>Reflexivní etnografie = vlastní zkušenost, analyticky propojovaná s širšími kulturními a sociálními rámci</a:t>
            </a:r>
          </a:p>
          <a:p>
            <a:pPr lvl="0"/>
            <a:endParaRPr lang="cs-CZ" sz="2000" dirty="0">
              <a:solidFill>
                <a:srgbClr val="FFFFFF"/>
              </a:solidFill>
            </a:endParaRPr>
          </a:p>
          <a:p>
            <a:pPr lvl="0"/>
            <a:r>
              <a:rPr lang="cs-CZ" sz="2000" dirty="0" err="1">
                <a:solidFill>
                  <a:srgbClr val="FFFFFF"/>
                </a:solidFill>
              </a:rPr>
              <a:t>Autoetnograf</a:t>
            </a:r>
            <a:r>
              <a:rPr lang="cs-CZ" sz="2000" dirty="0">
                <a:solidFill>
                  <a:srgbClr val="FFFFFF"/>
                </a:solidFill>
              </a:rPr>
              <a:t>/</a:t>
            </a:r>
            <a:r>
              <a:rPr lang="cs-CZ" sz="2000" dirty="0" err="1">
                <a:solidFill>
                  <a:srgbClr val="FFFFFF"/>
                </a:solidFill>
              </a:rPr>
              <a:t>ka</a:t>
            </a:r>
            <a:r>
              <a:rPr lang="cs-CZ" sz="2000" dirty="0">
                <a:solidFill>
                  <a:srgbClr val="FFFFFF"/>
                </a:solidFill>
              </a:rPr>
              <a:t> </a:t>
            </a:r>
            <a:r>
              <a:rPr lang="cs-CZ" sz="2000" b="1" dirty="0">
                <a:solidFill>
                  <a:srgbClr val="FFFFFF"/>
                </a:solidFill>
              </a:rPr>
              <a:t>zkoumá sebe sama v určitém socio-kulturně-ekonomickém kontextu </a:t>
            </a:r>
            <a:r>
              <a:rPr lang="cs-CZ" sz="2000" dirty="0">
                <a:solidFill>
                  <a:srgbClr val="FFFFFF"/>
                </a:solidFill>
              </a:rPr>
              <a:t>a hledá, jak jsou individuální zkušenosti a životní děje utvářeny širší strukturou</a:t>
            </a:r>
          </a:p>
          <a:p>
            <a:pPr lvl="0"/>
            <a:endParaRPr lang="cs-CZ" sz="2000" dirty="0">
              <a:solidFill>
                <a:srgbClr val="FFFFFF"/>
              </a:solidFill>
            </a:endParaRPr>
          </a:p>
          <a:p>
            <a:pPr lvl="0"/>
            <a:r>
              <a:rPr lang="cs-CZ" sz="2000" dirty="0">
                <a:solidFill>
                  <a:srgbClr val="FFFFFF"/>
                </a:solidFill>
              </a:rPr>
              <a:t>Klíčové je zprostředkování </a:t>
            </a:r>
            <a:r>
              <a:rPr lang="cs-CZ" sz="2000" b="1" dirty="0">
                <a:solidFill>
                  <a:srgbClr val="FFFFFF"/>
                </a:solidFill>
              </a:rPr>
              <a:t>zkušenosti </a:t>
            </a:r>
            <a:r>
              <a:rPr lang="cs-CZ" sz="2000" dirty="0">
                <a:solidFill>
                  <a:srgbClr val="FFFFFF"/>
                </a:solidFill>
              </a:rPr>
              <a:t>= </a:t>
            </a:r>
            <a:r>
              <a:rPr lang="cs-CZ" sz="2000" b="1" dirty="0">
                <a:solidFill>
                  <a:srgbClr val="FFFFFF"/>
                </a:solidFill>
              </a:rPr>
              <a:t>evokativnost </a:t>
            </a:r>
            <a:r>
              <a:rPr lang="cs-CZ" sz="2000" dirty="0">
                <a:solidFill>
                  <a:srgbClr val="FFFFFF"/>
                </a:solidFill>
              </a:rPr>
              <a:t>= té dosahováno </a:t>
            </a:r>
            <a:r>
              <a:rPr lang="cs-CZ" sz="2000" b="1" dirty="0">
                <a:solidFill>
                  <a:srgbClr val="FFFFFF"/>
                </a:solidFill>
              </a:rPr>
              <a:t>literárním stylem + sensualitou </a:t>
            </a:r>
          </a:p>
          <a:p>
            <a:endParaRPr lang="cs-CZ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72598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753</TotalTime>
  <Words>1886</Words>
  <Application>Microsoft Office PowerPoint</Application>
  <PresentationFormat>Předvádění na obrazovce (4:3)</PresentationFormat>
  <Paragraphs>175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Trebuchet MS</vt:lpstr>
      <vt:lpstr>Berlín</vt:lpstr>
      <vt:lpstr>Psaní etnografického textu   Alternativní způsoby prezentace etnografického vědění </vt:lpstr>
      <vt:lpstr>Etnografické psaní </vt:lpstr>
      <vt:lpstr>Etnografický film - znaky</vt:lpstr>
      <vt:lpstr>Další typy výzkumného designu:   autoetnografie aplikovaný a akční výzkum multi-sited a non-local ethnography</vt:lpstr>
      <vt:lpstr>Krize reprezentace a reflexivní obrat</vt:lpstr>
      <vt:lpstr>„Předreflexivní“ (pozitivistická) sociální věda usiluje o</vt:lpstr>
      <vt:lpstr>KRITIKA</vt:lpstr>
      <vt:lpstr>Reflexivní (postmoderní) antropologie</vt:lpstr>
      <vt:lpstr>AUTOETNOGRAFIE</vt:lpstr>
      <vt:lpstr>Prezentace aplikace PowerPoint</vt:lpstr>
      <vt:lpstr>Prezentace aplikace PowerPoint</vt:lpstr>
      <vt:lpstr>Prezentace aplikace PowerPoint</vt:lpstr>
      <vt:lpstr>Etika autoetnografie</vt:lpstr>
      <vt:lpstr>Aplikovaná antropologie</vt:lpstr>
      <vt:lpstr>Prezentace aplikace PowerPoint</vt:lpstr>
      <vt:lpstr>Angažovaný výzkum</vt:lpstr>
      <vt:lpstr>Multi-sited X non-local ethnography</vt:lpstr>
      <vt:lpstr>Nonlocal ethnography (Feldman 2011)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Další typy výzkumného designu: autoetnografie aplikovaný a akční výzkum</dc:title>
  <dc:creator>zandlova@live.com</dc:creator>
  <cp:lastModifiedBy>Markéta Zandlová</cp:lastModifiedBy>
  <cp:revision>18</cp:revision>
  <dcterms:created xsi:type="dcterms:W3CDTF">2020-05-10T20:47:09Z</dcterms:created>
  <dcterms:modified xsi:type="dcterms:W3CDTF">2022-05-08T20:06:37Z</dcterms:modified>
</cp:coreProperties>
</file>