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59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31T00:00:01.953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 0 24575,'0'1'0,"1"-1"0,-1 1 0,1-1 0,-1 0 0,0 1 0,1-1 0,0 0 0,-1 1 0,1-1 0,-1 0 0,1 1 0,0-1 0,-1 0 0,1 0 0,0 1 0,0-1 0,-1 0 0,1 0 0,0 0 0,0 1 0,0-1 0,0 0 0,-1 0 0,3 0 0,25 3 0,-26-3 0,23 2 0,-1-1 0,0 1 0,-1 1 0,1 0 0,23 4 0,-6 0 0,2-1 0,0-1 0,75 5 0,-33-4 0,16 5 0,-61-6 0,0-1 0,67 2 0,215 6 0,100 1 0,-200-12 0,176-3 0,-232-6 0,-100 4 0,9-1 0,-27 2 0,56-1 0,-8 3 0,-1 1 0,115-7 0,-106 3 0,178 3 0,-138 2 0,951-1 0,-772-13 0,-40 0 0,220 13 0,33 0 0,-327-6 0,91-1 0,-50 9 0,262-6 0,-304-6 0,184-3 0,-144 14 0,575 16 0,-194-8 0,-450-10 0,1609 1 0,-1326 18 0,-425-16 0,113 3 0,181-4 0,-159-2 0,1713 1 0,-1838 1 0,1 1 0,-1 2 0,67 8 0,40 4 0,76-2 0,323 0 0,3040-15 0,-3275-5 0,-49 0 0,-13 0 0,20-1 0,601 7 0,-402 0 0,-245 7 0,-3-1 0,2326-6 0,-2518 1 0,54 4 0,21 1 0,277-5 0,-202-2 0,-154 2 0,1 1 0,-1 0 0,34 5 0,43 3 0,147-6 0,-170-4 0,120 8 0,272 10 0,5-18 0,-194-1 0,-112 0 0,191 2 0,-354 0 0,1 0 0,-1 0 0,-1 1 0,1 0 0,15 3 0,-15-2 0,1-1 0,-1 0 0,1 0 0,23 1 0,575 10 0,-179-13-1365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31T00:00:50.894"/>
    </inkml:context>
    <inkml:brush xml:id="br0">
      <inkml:brushProperty name="width" value="0.35" units="cm"/>
      <inkml:brushProperty name="height" value="2.1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6BBCA-4FC9-42AF-A0B4-17189A73A459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C8D46-BAE8-4BCC-AFE6-21625F8AA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61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C8D46-BAE8-4BCC-AFE6-21625F8AA26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28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01E31-113A-2DD0-B3EA-4D851D09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72DAEE-708E-78F4-064E-E71827269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148361-DF3B-3127-9BEF-FE51A4BE6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386A2A-E9B5-F5BD-3DF6-A972D7E19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1FB3EE-F73F-B891-B2DA-AB74BD32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44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FF203-5906-9AE9-A6C4-4025A9F0D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A1BA62-B0E9-EE87-DF3E-9F1056B9D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CAA273-8F5C-E926-3E87-147CD5F2C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44B2FA-FA93-2603-6A9D-40BBDF538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91F58A-EFD1-CACB-64C2-76E0CDCE0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08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6ECE5F4-D3F1-50CC-BE91-2E3362898D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258265-9B31-BD90-D324-8BB7766E0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F9D6F-479E-62EB-C7B0-89046F9C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99AE8D-FCE7-F4EF-1642-FF5566005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23B685-CBB4-D8C8-68A6-9EE88EC5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06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592B5-D885-4AE6-B045-469ACF4FD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7F0A6-B477-EC1C-447A-5DAD3BDA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E5FDBF-AD03-028F-5705-3BA09146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AA1437-DB30-C21A-1BFB-C939C2013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785852-81E5-EB6C-1386-96F793CD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12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DCBA4-FE5B-1BC4-3D35-A99A6BF36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F1FBF3-7D90-78D7-9E0A-74558EAB8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EAD1A7-E336-E3B3-E895-CFB37C4D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7001D0-B3AF-3CF0-DD83-0B1C34CE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C708A6-8DDE-0257-CCBB-FFBB712A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04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F311A-D8FB-632C-A573-C6D62D61A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8E4626-2413-A338-34E4-D8FEAE96F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D55C1C-31AF-04D5-D654-4BF3348FA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16DD22-4D6E-F043-0E7E-21A9A769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3712E5-71A0-629A-3685-4FC715D6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71297D-2B95-20AD-0283-82BA91CC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29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5CFA9-5BD0-16C8-D0B1-0854A5016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8D80F1-2B65-03DC-C19F-3E81C91C2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28CE49-0648-A435-677B-C771EFEA5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46E3E2-EF0A-4AB2-F7CE-F08258F35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0BBA55-6A7A-050D-38EE-829A0A079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C504643-86F4-3B08-7191-4692663A4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72A47F2-B8CD-1B85-EE60-069C51C5C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2CB84E-97F9-131D-B7EC-1D8F209B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7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887D5-9134-259C-98F7-95E075890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F50265-23BE-9A37-FA99-51C4B2C49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2EDD93-F932-FA6F-1FBA-74F3896EA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87B09D-80F6-41EF-259E-DA6F57A3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15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3F6B24-CC78-573C-AB6A-F3EAB096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12C098E-2D6E-09A2-BB87-6798BC938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25CD85-5B8C-F059-C86B-7EC8C78F9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0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FF355-16E3-DFFC-ABC7-2AFA0FA4A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2CBCC8-0BA9-7C36-5056-BCCE9E174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2F9217-5119-721A-963D-1F1A4FFA4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C3B41F-C1C3-5362-C903-78412AA3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1BA111-DAFF-5AF8-EAB7-74A44E9D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3A5669-B89E-F0F8-87BE-FD2F1C41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71BD5-8835-1E27-E427-B833A7F4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93705A-0A05-9D55-117D-FC961E677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9821CF-D2D3-EA9F-CBE1-B5297427A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1F06A5-1FB5-15EE-DE60-035D2D63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4AD140-2C63-BC04-D703-6BE06674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D43A46-2745-F5FB-5F89-CC7756B2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93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C398E4-D181-5052-B990-97772427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1D21AA-38FD-9ACE-77D2-94CF2D5BD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26FAC7-826B-D0F4-E95F-96E52888B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95C5E-5D1B-4F7A-BDEB-85B43CF4472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9487F5-B7D6-AA35-9B7E-46BC0D071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5FC6A7-443C-0500-625F-66B9C993C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FE415-2A18-4332-B534-1D4AE6493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77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ines.manuscriptorium.com/loris/AIPDIG-NKCR__XIII_E_14C__36OA1T1-cs/ID0257r/full/full/0/default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magines.manuscriptorium.com/loris/AIPDIG-NKCR__X_H_12______1A7TU20-cs/ID0073v/full/full/0/default.jpg" TargetMode="External"/><Relationship Id="rId4" Type="http://schemas.openxmlformats.org/officeDocument/2006/relationships/hyperlink" Target="https://imagines.manuscriptorium.com/loris/AIPDIG-NKCR__XIV_A_7_____0VR8ZV9-cs/ID0308r/full/full/0/defaul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ines.manuscriptorium.com/loris/AIPDIG-NKCR__XIV_A_7_____0VR8ZV9-cs/ID0308r/full/full/0/default.jpg" TargetMode="External"/><Relationship Id="rId2" Type="http://schemas.openxmlformats.org/officeDocument/2006/relationships/hyperlink" Target="https://imagines.manuscriptorium.com/loris/AIPDIG-NKCR__XIII_E_14C__36OA1T1-cs/ID0257r/full/full/0/defaul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ines.manuscriptorium.com/loris/AIPDIG-NKCR__X_H_12______1A7TU20-cs/ID0073v/full/full/0/default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ines.manuscriptorium.com/loris/AIPDIG-NKCR__XIV_A_7_____0VR8ZV9-cs/ID0308r/full/full/0/default.jpg" TargetMode="External"/><Relationship Id="rId2" Type="http://schemas.openxmlformats.org/officeDocument/2006/relationships/hyperlink" Target="https://imagines.manuscriptorium.com/loris/AIPDIG-NKCR__XIII_E_14C__36OA1T1-cs/ID0257r/full/full/0/defaul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ines.manuscriptorium.com/loris/AIPDIG-NKCR__X_H_12______1A7TU20-cs/ID0073v/full/full/0/defaul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A40C2-D9BA-12A2-02DE-4ACA7DAFF0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u="sng" dirty="0"/>
              <a:t>List krále </a:t>
            </a:r>
            <a:r>
              <a:rPr lang="cs-CZ" u="sng" dirty="0" err="1"/>
              <a:t>Abgara</a:t>
            </a:r>
            <a:r>
              <a:rPr lang="cs-CZ" u="sng" dirty="0"/>
              <a:t> Ježíši Kristu v kronice </a:t>
            </a:r>
            <a:r>
              <a:rPr lang="cs-CZ" i="1" u="sng" dirty="0" err="1"/>
              <a:t>Martimiani</a:t>
            </a:r>
            <a:endParaRPr lang="cs-CZ" i="1" u="sng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37BB6C-6C3F-895E-360F-E668D3BF9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Dávid </a:t>
            </a:r>
            <a:r>
              <a:rPr lang="cs-CZ" dirty="0" err="1"/>
              <a:t>Frigyik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2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10D86-EB8E-2EA1-9AFB-0EDAAB29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Předloha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6D5AC-51CE-8662-5C5A-CDD776C04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607"/>
          </a:xfrm>
        </p:spPr>
        <p:txBody>
          <a:bodyPr/>
          <a:lstStyle/>
          <a:p>
            <a:r>
              <a:rPr lang="cs-CZ" dirty="0"/>
              <a:t>Původní předloha je neznámá – v kronice před citací listu odkaz na „</a:t>
            </a:r>
            <a:r>
              <a:rPr lang="cs-CZ" i="1" dirty="0" err="1"/>
              <a:t>Ekleziastica</a:t>
            </a:r>
            <a:r>
              <a:rPr lang="cs-CZ" i="1" dirty="0"/>
              <a:t> </a:t>
            </a:r>
            <a:r>
              <a:rPr lang="cs-CZ" i="1" dirty="0" err="1"/>
              <a:t>Ierarchia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Zmínka o listu v </a:t>
            </a:r>
            <a:r>
              <a:rPr lang="cs-CZ" dirty="0" err="1"/>
              <a:t>Eusébiových</a:t>
            </a:r>
            <a:r>
              <a:rPr lang="cs-CZ" dirty="0"/>
              <a:t> </a:t>
            </a:r>
            <a:r>
              <a:rPr lang="cs-CZ" i="1" dirty="0"/>
              <a:t>Církevních dějinách – </a:t>
            </a:r>
            <a:r>
              <a:rPr lang="cs-CZ" dirty="0"/>
              <a:t>?původní předloha v městském archivu v </a:t>
            </a:r>
            <a:r>
              <a:rPr lang="cs-CZ" dirty="0" err="1"/>
              <a:t>Edesse</a:t>
            </a:r>
            <a:r>
              <a:rPr lang="cs-CZ" dirty="0"/>
              <a:t>? Nedoslovný překlad.</a:t>
            </a:r>
          </a:p>
          <a:p>
            <a:endParaRPr lang="cs-CZ" dirty="0"/>
          </a:p>
          <a:p>
            <a:r>
              <a:rPr lang="cs-CZ" dirty="0"/>
              <a:t>Pouze součásti inkunábule </a:t>
            </a:r>
            <a:r>
              <a:rPr lang="cs-CZ" dirty="0" err="1"/>
              <a:t>Martimiani</a:t>
            </a:r>
            <a:r>
              <a:rPr lang="cs-CZ" dirty="0"/>
              <a:t> z r. 1488, jinak dochován již z r. 1303</a:t>
            </a:r>
          </a:p>
        </p:txBody>
      </p:sp>
    </p:spTree>
    <p:extLst>
      <p:ext uri="{BB962C8B-B14F-4D97-AF65-F5344CB8AC3E}">
        <p14:creationId xmlns:p14="http://schemas.microsoft.com/office/powerpoint/2010/main" val="79945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AFF09-C15E-5EDF-090E-7C742420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Povaha textu, dochování v českém prostředí před r. 1488</a:t>
            </a:r>
            <a:endParaRPr lang="cs-CZ" i="1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2DA30-B12E-51E6-1221-E29EA0FD3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Apokryf</a:t>
            </a:r>
          </a:p>
          <a:p>
            <a:endParaRPr lang="cs-CZ" dirty="0"/>
          </a:p>
          <a:p>
            <a:r>
              <a:rPr lang="cs-CZ" dirty="0"/>
              <a:t>Dochování před r. 1488:</a:t>
            </a:r>
          </a:p>
          <a:p>
            <a:pPr lvl="1"/>
            <a:r>
              <a:rPr lang="cs-CZ" dirty="0"/>
              <a:t>NK </a:t>
            </a:r>
            <a:r>
              <a:rPr lang="cs-CZ" dirty="0">
                <a:hlinkClick r:id="rId3"/>
              </a:rPr>
              <a:t>XIII E 14c </a:t>
            </a:r>
            <a:r>
              <a:rPr lang="cs-CZ" dirty="0"/>
              <a:t>z r. 1303 (sbírka různých textů pro abatyši Kunhutu)</a:t>
            </a:r>
          </a:p>
          <a:p>
            <a:pPr lvl="1"/>
            <a:r>
              <a:rPr lang="cs-CZ" dirty="0"/>
              <a:t>NK </a:t>
            </a:r>
            <a:r>
              <a:rPr lang="cs-CZ" dirty="0">
                <a:hlinkClick r:id="rId4"/>
              </a:rPr>
              <a:t>XIV A 7</a:t>
            </a:r>
            <a:r>
              <a:rPr lang="cs-CZ" dirty="0"/>
              <a:t> z 80. let 14. stol. (pasionál, kapitola o sv. Tomáši)</a:t>
            </a:r>
          </a:p>
          <a:p>
            <a:pPr lvl="1"/>
            <a:r>
              <a:rPr lang="cs-CZ" dirty="0"/>
              <a:t>NK </a:t>
            </a:r>
            <a:r>
              <a:rPr lang="cs-CZ" dirty="0">
                <a:hlinkClick r:id="rId5"/>
              </a:rPr>
              <a:t>X H 12</a:t>
            </a:r>
            <a:r>
              <a:rPr lang="cs-CZ" dirty="0"/>
              <a:t> ze 70. let 15. stol. (opět sbírka různých textů, která patřila jistému Augustinovi z Čáslavy)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Šimkova edice </a:t>
            </a:r>
            <a:r>
              <a:rPr lang="cs-CZ" i="1" dirty="0" err="1"/>
              <a:t>Martimiani</a:t>
            </a:r>
            <a:r>
              <a:rPr lang="cs-CZ" dirty="0"/>
              <a:t> obecně vzpomíná i další rukopisy z 15. stol. kde se má tato korespondence rovněž objevovat</a:t>
            </a:r>
            <a:r>
              <a:rPr lang="cs-CZ" baseline="30000" dirty="0"/>
              <a:t>1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DB19EBA-36C0-A914-9070-3A20B4627176}"/>
              </a:ext>
            </a:extLst>
          </p:cNvPr>
          <p:cNvSpPr txBox="1"/>
          <p:nvPr/>
        </p:nvSpPr>
        <p:spPr>
          <a:xfrm>
            <a:off x="211836" y="6123543"/>
            <a:ext cx="1176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Štěpán Šimek, </a:t>
            </a:r>
            <a:r>
              <a:rPr lang="cs-CZ" i="1" dirty="0"/>
              <a:t>Staročeská kronika </a:t>
            </a:r>
            <a:r>
              <a:rPr lang="cs-CZ" i="1" dirty="0" err="1"/>
              <a:t>Martimiani</a:t>
            </a:r>
            <a:r>
              <a:rPr lang="cs-CZ" dirty="0"/>
              <a:t>, Dolní Břežany 2019, s. 13</a:t>
            </a:r>
          </a:p>
        </p:txBody>
      </p:sp>
    </p:spTree>
    <p:extLst>
      <p:ext uri="{BB962C8B-B14F-4D97-AF65-F5344CB8AC3E}">
        <p14:creationId xmlns:p14="http://schemas.microsoft.com/office/powerpoint/2010/main" val="342456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42525-0983-B9FB-CE8D-D79D44547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 </a:t>
            </a:r>
            <a:r>
              <a:rPr lang="cs-CZ" i="1" dirty="0"/>
              <a:t>Církevních dějinách </a:t>
            </a:r>
            <a:r>
              <a:rPr lang="cs-CZ" dirty="0" err="1"/>
              <a:t>Eusebia</a:t>
            </a:r>
            <a:r>
              <a:rPr lang="cs-CZ" dirty="0"/>
              <a:t> z </a:t>
            </a:r>
            <a:r>
              <a:rPr lang="cs-CZ" dirty="0" err="1"/>
              <a:t>Kaisareie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218DE-1C59-92E2-0BA7-2476C3C3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016"/>
            <a:ext cx="10957200" cy="489370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Nemocný král </a:t>
            </a:r>
            <a:r>
              <a:rPr lang="cs-CZ" dirty="0" err="1"/>
              <a:t>Abgar</a:t>
            </a:r>
            <a:r>
              <a:rPr lang="cs-CZ" dirty="0"/>
              <a:t> vyjadřuje uznání Ježíši Kristu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Abgar</a:t>
            </a:r>
            <a:r>
              <a:rPr lang="cs-CZ" dirty="0"/>
              <a:t> prosí Krista o uzdravení a ponouká mu azyl před Židy ve svém městě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Kristus slibuje po poslu králi </a:t>
            </a:r>
            <a:r>
              <a:rPr lang="cs-CZ" dirty="0" err="1"/>
              <a:t>Abgarovi</a:t>
            </a:r>
            <a:r>
              <a:rPr lang="cs-CZ" dirty="0"/>
              <a:t> uzdravení skrze jednoho z apoštolů po své smrti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Kristus umírá, do </a:t>
            </a:r>
            <a:r>
              <a:rPr lang="cs-CZ" dirty="0" err="1"/>
              <a:t>Edessy</a:t>
            </a:r>
            <a:r>
              <a:rPr lang="cs-CZ" dirty="0"/>
              <a:t> míří apoštol Tadeáš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Abgar</a:t>
            </a:r>
            <a:r>
              <a:rPr lang="cs-CZ" dirty="0"/>
              <a:t> vyjadřuje Tadeáši úctu a slibuje mu, že věří v Krista i Boha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Tadeáš uzdravuje </a:t>
            </a:r>
            <a:r>
              <a:rPr lang="cs-CZ" dirty="0" err="1"/>
              <a:t>Abgara</a:t>
            </a:r>
            <a:r>
              <a:rPr lang="cs-CZ" dirty="0"/>
              <a:t> dotekem, léčí i další lidi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Abgar</a:t>
            </a:r>
            <a:r>
              <a:rPr lang="cs-CZ" dirty="0"/>
              <a:t> svolává svůj lid, aby mu mohl Tadeáš kázat Kristovo učení</a:t>
            </a:r>
          </a:p>
          <a:p>
            <a:pPr marL="0" indent="0">
              <a:buNone/>
            </a:pPr>
            <a:r>
              <a:rPr lang="cs-CZ" dirty="0"/>
              <a:t>Pozn. zmínky o tzv. </a:t>
            </a:r>
            <a:r>
              <a:rPr lang="cs-CZ" dirty="0" err="1"/>
              <a:t>Mandylionu</a:t>
            </a:r>
            <a:r>
              <a:rPr lang="cs-CZ" dirty="0"/>
              <a:t> se objevují až v pozdějších verzích legendy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9E9F47E3-84F1-D829-0A40-C29F8BEDCC61}"/>
                  </a:ext>
                </a:extLst>
              </p14:cNvPr>
              <p14:cNvContentPartPr/>
              <p14:nvPr/>
            </p14:nvContentPartPr>
            <p14:xfrm flipV="1">
              <a:off x="596353" y="4084762"/>
              <a:ext cx="10730205" cy="76693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9E9F47E3-84F1-D829-0A40-C29F8BEDCC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flipV="1">
                <a:off x="533353" y="4022046"/>
                <a:ext cx="10855846" cy="2017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F0193409-5B42-B490-95D9-63F348DB1BDE}"/>
                  </a:ext>
                </a:extLst>
              </p14:cNvPr>
              <p14:cNvContentPartPr/>
              <p14:nvPr/>
            </p14:nvContentPartPr>
            <p14:xfrm>
              <a:off x="5961456" y="1718496"/>
              <a:ext cx="360" cy="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F0193409-5B42-B490-95D9-63F348DB1B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98816" y="1340856"/>
                <a:ext cx="126000" cy="75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302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656FB-224E-7217-3186-6C387494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cs-CZ" dirty="0"/>
              <a:t>Obsah textu v českých dochováních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0C06A3-D7CC-2AF4-C413-7405CAB69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673"/>
            <a:ext cx="10515600" cy="5773072"/>
          </a:xfrm>
        </p:spPr>
        <p:txBody>
          <a:bodyPr>
            <a:normAutofit/>
          </a:bodyPr>
          <a:lstStyle/>
          <a:p>
            <a:r>
              <a:rPr lang="cs-CZ" dirty="0"/>
              <a:t>Obsah v </a:t>
            </a:r>
            <a:r>
              <a:rPr lang="cs-CZ" dirty="0" err="1"/>
              <a:t>Eusébiovi</a:t>
            </a:r>
            <a:r>
              <a:rPr lang="cs-CZ" dirty="0"/>
              <a:t>: </a:t>
            </a:r>
            <a:r>
              <a:rPr lang="cs-CZ" dirty="0" err="1"/>
              <a:t>Kontextualizace</a:t>
            </a:r>
            <a:r>
              <a:rPr lang="cs-CZ" dirty="0"/>
              <a:t> listů, citace listů, citace pokračování legendy</a:t>
            </a:r>
          </a:p>
          <a:p>
            <a:endParaRPr lang="cs-CZ" dirty="0"/>
          </a:p>
          <a:p>
            <a:r>
              <a:rPr lang="cs-CZ" dirty="0"/>
              <a:t>Obsah textu v </a:t>
            </a:r>
            <a:r>
              <a:rPr lang="cs-CZ" dirty="0">
                <a:hlinkClick r:id="rId2"/>
              </a:rPr>
              <a:t>NK XIII E 14c </a:t>
            </a:r>
            <a:r>
              <a:rPr lang="cs-CZ" dirty="0"/>
              <a:t>z r. 1303: Samotná citace listů</a:t>
            </a:r>
          </a:p>
          <a:p>
            <a:r>
              <a:rPr lang="cs-CZ" dirty="0"/>
              <a:t>Obsah v NK </a:t>
            </a:r>
            <a:r>
              <a:rPr lang="cs-CZ" dirty="0">
                <a:hlinkClick r:id="rId3"/>
              </a:rPr>
              <a:t>XIV A 7 z 80</a:t>
            </a:r>
            <a:r>
              <a:rPr lang="cs-CZ" dirty="0"/>
              <a:t>. let 14. stol.: Odkaz na </a:t>
            </a:r>
            <a:r>
              <a:rPr lang="cs-CZ" i="1" dirty="0"/>
              <a:t>Církevní dějiny („</a:t>
            </a:r>
            <a:r>
              <a:rPr lang="cs-CZ" i="1" dirty="0" err="1"/>
              <a:t>Ecclesiastica</a:t>
            </a:r>
            <a:r>
              <a:rPr lang="cs-CZ" i="1" dirty="0"/>
              <a:t> </a:t>
            </a:r>
            <a:r>
              <a:rPr lang="cs-CZ" i="1" dirty="0" err="1"/>
              <a:t>historia</a:t>
            </a:r>
            <a:r>
              <a:rPr lang="cs-CZ" i="1" dirty="0"/>
              <a:t>“)</a:t>
            </a:r>
            <a:r>
              <a:rPr lang="cs-CZ" dirty="0"/>
              <a:t>, citace listů, také drobná vsuvka o poslu před druhým (tj. Kristovým) listem, která se objevuje také v Církevních dějinách, pokračování legendy, navázání vyprávění o apoštolu Tomáši</a:t>
            </a:r>
          </a:p>
          <a:p>
            <a:r>
              <a:rPr lang="cs-CZ" dirty="0"/>
              <a:t>Obsah v NK </a:t>
            </a:r>
            <a:r>
              <a:rPr lang="cs-CZ" dirty="0">
                <a:hlinkClick r:id="rId4"/>
              </a:rPr>
              <a:t>X H 12 </a:t>
            </a:r>
            <a:r>
              <a:rPr lang="cs-CZ" dirty="0"/>
              <a:t>ze 70. let 15. stol.: Odkaz na </a:t>
            </a:r>
            <a:r>
              <a:rPr lang="cs-CZ" i="1" dirty="0"/>
              <a:t>Církevní dějiny („</a:t>
            </a:r>
            <a:r>
              <a:rPr lang="cs-CZ" i="1" dirty="0" err="1"/>
              <a:t>Ecclesiastica</a:t>
            </a:r>
            <a:r>
              <a:rPr lang="cs-CZ" i="1" dirty="0"/>
              <a:t> </a:t>
            </a:r>
            <a:r>
              <a:rPr lang="cs-CZ" i="1" dirty="0" err="1"/>
              <a:t>historia</a:t>
            </a:r>
            <a:r>
              <a:rPr lang="cs-CZ" i="1" dirty="0"/>
              <a:t>“)</a:t>
            </a:r>
            <a:r>
              <a:rPr lang="cs-CZ" dirty="0"/>
              <a:t>, citace listů, také drobná vsuvka o poslu před druhým (tj. Kristovým) listem</a:t>
            </a:r>
          </a:p>
          <a:p>
            <a:r>
              <a:rPr lang="cs-CZ" u="sng" dirty="0"/>
              <a:t>Obsah v </a:t>
            </a:r>
            <a:r>
              <a:rPr lang="cs-CZ" i="1" u="sng" dirty="0" err="1"/>
              <a:t>Martimiani</a:t>
            </a:r>
            <a:r>
              <a:rPr lang="cs-CZ" dirty="0"/>
              <a:t>: Kromě citací listů a odkazu na </a:t>
            </a:r>
            <a:r>
              <a:rPr lang="cs-CZ" i="1" dirty="0" err="1"/>
              <a:t>Ekleziastica</a:t>
            </a:r>
            <a:r>
              <a:rPr lang="cs-CZ" i="1" dirty="0"/>
              <a:t> </a:t>
            </a:r>
            <a:r>
              <a:rPr lang="cs-CZ" i="1" dirty="0" err="1"/>
              <a:t>Ierarchia</a:t>
            </a:r>
            <a:r>
              <a:rPr lang="cs-CZ" i="1" dirty="0"/>
              <a:t> </a:t>
            </a:r>
            <a:r>
              <a:rPr lang="cs-CZ" dirty="0"/>
              <a:t>rovněž již zmíněná vsuvka o poslu</a:t>
            </a:r>
          </a:p>
        </p:txBody>
      </p:sp>
    </p:spTree>
    <p:extLst>
      <p:ext uri="{BB962C8B-B14F-4D97-AF65-F5344CB8AC3E}">
        <p14:creationId xmlns:p14="http://schemas.microsoft.com/office/powerpoint/2010/main" val="209643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45723-78B8-58C7-A572-D8142F8D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prameny a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E6AFF-E4BF-674A-5EC9-04978767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  <a:p>
            <a:pPr lvl="1"/>
            <a:r>
              <a:rPr lang="cs-CZ" dirty="0">
                <a:hlinkClick r:id="rId2"/>
              </a:rPr>
              <a:t>NK XIII E 14c (257r-257v)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NK XIV A 7 (308r)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NK X H 12 (73v)</a:t>
            </a:r>
            <a:endParaRPr lang="cs-CZ" dirty="0"/>
          </a:p>
          <a:p>
            <a:endParaRPr lang="cs-CZ" dirty="0"/>
          </a:p>
          <a:p>
            <a:r>
              <a:rPr lang="cs-CZ" dirty="0"/>
              <a:t>Literatura</a:t>
            </a:r>
          </a:p>
          <a:p>
            <a:pPr lvl="1"/>
            <a:r>
              <a:rPr lang="cs-CZ" dirty="0"/>
              <a:t>Štěpán Šimek, </a:t>
            </a:r>
            <a:r>
              <a:rPr lang="cs-CZ" i="1" dirty="0"/>
              <a:t>Staročeská kronika </a:t>
            </a:r>
            <a:r>
              <a:rPr lang="cs-CZ" i="1" dirty="0" err="1"/>
              <a:t>Martimiani</a:t>
            </a:r>
            <a:r>
              <a:rPr lang="cs-CZ" dirty="0"/>
              <a:t>, Dolní Břežany 2019</a:t>
            </a:r>
          </a:p>
          <a:p>
            <a:pPr lvl="1"/>
            <a:r>
              <a:rPr lang="cs-CZ" dirty="0"/>
              <a:t>Josef Novák, </a:t>
            </a:r>
            <a:r>
              <a:rPr lang="cs-CZ" i="1" dirty="0"/>
              <a:t>Církevní dějiny. </a:t>
            </a:r>
            <a:r>
              <a:rPr lang="cs-CZ" i="1" dirty="0" err="1"/>
              <a:t>Ecclestiastica</a:t>
            </a:r>
            <a:r>
              <a:rPr lang="cs-CZ" i="1" dirty="0"/>
              <a:t> </a:t>
            </a:r>
            <a:r>
              <a:rPr lang="cs-CZ" i="1" dirty="0" err="1"/>
              <a:t>Historia</a:t>
            </a:r>
            <a:r>
              <a:rPr lang="cs-CZ" i="1" dirty="0"/>
              <a:t>,</a:t>
            </a:r>
            <a:r>
              <a:rPr lang="cs-CZ" dirty="0"/>
              <a:t> Praha 1988</a:t>
            </a:r>
          </a:p>
        </p:txBody>
      </p:sp>
    </p:spTree>
    <p:extLst>
      <p:ext uri="{BB962C8B-B14F-4D97-AF65-F5344CB8AC3E}">
        <p14:creationId xmlns:p14="http://schemas.microsoft.com/office/powerpoint/2010/main" val="31530651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472</Words>
  <Application>Microsoft Office PowerPoint</Application>
  <PresentationFormat>Širokoúhlá obrazovka</PresentationFormat>
  <Paragraphs>43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List krále Abgara Ježíši Kristu v kronice Martimiani</vt:lpstr>
      <vt:lpstr>Předloha textu</vt:lpstr>
      <vt:lpstr>Povaha textu, dochování v českém prostředí před r. 1488</vt:lpstr>
      <vt:lpstr>Obsah v Církevních dějinách Eusebia z Kaisareie</vt:lpstr>
      <vt:lpstr>Obsah textu v českých dochováních</vt:lpstr>
      <vt:lpstr>Použité prameny a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krále Abgara Ježíši Kristu v kronice Martimiani</dc:title>
  <dc:creator>davfri@email.cz</dc:creator>
  <cp:lastModifiedBy>davfri@email.cz</cp:lastModifiedBy>
  <cp:revision>29</cp:revision>
  <dcterms:created xsi:type="dcterms:W3CDTF">2023-10-30T21:06:47Z</dcterms:created>
  <dcterms:modified xsi:type="dcterms:W3CDTF">2023-11-07T12:20:27Z</dcterms:modified>
</cp:coreProperties>
</file>