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9" r:id="rId3"/>
    <p:sldId id="357" r:id="rId4"/>
    <p:sldId id="358" r:id="rId5"/>
    <p:sldId id="340" r:id="rId6"/>
    <p:sldId id="344" r:id="rId7"/>
    <p:sldId id="349" r:id="rId8"/>
    <p:sldId id="350" r:id="rId9"/>
    <p:sldId id="354" r:id="rId10"/>
    <p:sldId id="351" r:id="rId11"/>
    <p:sldId id="343" r:id="rId12"/>
    <p:sldId id="352" r:id="rId13"/>
    <p:sldId id="356" r:id="rId14"/>
    <p:sldId id="336" r:id="rId15"/>
    <p:sldId id="353" r:id="rId16"/>
    <p:sldId id="348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2A7C98-29B5-9875-BF7F-F5665A146A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CAE5D62-2F1D-0EFE-2A7A-7C318F860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9D6A5C-37F3-AC3E-ACDC-69D1E275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F84630-3B3F-24B2-D5A7-121FF9F9B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001774-9F84-9B3D-9548-9F2FCAA29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960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CBA0A-EE57-978C-A2C2-EE0A3E69E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39D516A-AC72-0514-4C98-017189620C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543D63-BDB5-5CB7-C24B-7F42B1919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4AF7F9-9352-9A43-3353-4B185911A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11BB90-A1EB-7082-C84F-E5BCC27E8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567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95FCCFB-C6A1-F1F6-B714-E50AA0C176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2E64F44-002D-AE40-6F61-B0121FD77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34D0DD-5D39-1956-B4E1-ABADC10AC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C20D1D-F214-E312-0303-44625D162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CE970E-9DE5-E8B4-25A8-0CDEB3C25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579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9E9C62-83CA-714E-05E6-747F1E066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65A2EE-9B7B-53A5-22F7-9D8B700F9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3AA09F-358D-1899-CD55-205552E47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00EC08-CFB7-428F-F696-CD282CC30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727C97-B02E-45D8-15EB-262C3B3C2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7578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35D64A-C6A3-1531-649A-A54DBFA10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DEE6FA1-468E-5BB6-D9B1-7F9D31ED2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BCE53A-1216-DB67-4952-99F7DD6EB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8EB8FA-4E85-EACE-3270-1F1FDD05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DBD226C-3075-E879-AB60-DA6E374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397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E71A67-E549-0D82-E001-4A19865A6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2580FA-F901-714D-27AE-019A0E42C2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BE17EBC-3612-1011-0B4B-836081A74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7FCF71-690F-393D-A151-4D606582F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5149548-EFEB-A1E2-C52A-9624F03E7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460411-58BF-820D-D593-337BDF1B5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606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A6A12D-A82E-4E0C-D6AE-275586E94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BEAED3E-822E-2A5D-BA48-D74F9B39D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0C0965D-BB24-92A1-A64C-4F9E45A34B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C4FA109-558D-8395-2464-D50CD6517B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CACFFCB-4647-2DE1-D4F5-33623F59D7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8DF9719-68BC-4351-35BA-558C3127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E2FD7AF-58BC-44CE-6F2E-68F9576C3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57FE5DA-C193-3939-D972-5C29445AF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9133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6FAE8-5483-A7F8-70C8-27B2E0894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E817AAE-2992-AAB0-6BF0-FCA47848B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6296D9B-703E-004F-FCEB-74D3F3B53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BE755D2-AAF3-DAAF-FEC9-7D9A64009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7167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5FBA52E-B9DA-4635-FD47-FD3F028E4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7464541-DE62-9436-6DCB-66E09BC37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3160DA-14D3-A38B-1A9E-5116E34CA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6595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5A4B31-B7F9-EE5C-E3E1-C67E889AA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03D396-226E-56BF-9681-5BECFBC29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8FD363B-48E4-0400-EFB2-EE63EC31C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2FA6343-4AC9-4EB6-2876-8550849AC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6CEBE0-B50C-A1D6-F604-D0E295BE6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B4EBEE2-3527-3CC2-F776-CCB9C3E55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316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51C876-E2FF-D5C8-A6DC-2C2A0BD43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8506A75-F8E7-3ED2-63D6-DCB4342F69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B5A0A5D-E9AB-99DB-4187-67B474E376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74C633-2D9A-D319-7C56-362F27650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0D872E-F36F-5142-A0A8-179B72295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E298697-1EA5-1DB8-E6DF-EA8B45BB1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876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1DC98D3-2BF8-EFC8-13CC-7159D304C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A644628-DBF2-FB9D-F436-8E16CECF5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A94E4D-1328-7AB2-2426-054B8E9C2C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AA2EF-E043-490F-8515-4064E8201365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903780-2F87-E318-A0D0-BF336EE09A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EA84DF-FFB1-6F82-D8DB-B9C1679FA8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CD6D7-2449-4C48-8939-089A039422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472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aGQOVXbx6Q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19CF7B-E632-3F6E-52D3-2F0A75D07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2109" y="1122363"/>
            <a:ext cx="10270835" cy="2387600"/>
          </a:xfrm>
        </p:spPr>
        <p:txBody>
          <a:bodyPr>
            <a:normAutofit/>
          </a:bodyPr>
          <a:lstStyle/>
          <a:p>
            <a:r>
              <a:rPr lang="cs-CZ" dirty="0"/>
              <a:t>Cíl, výzkumná otázka</a:t>
            </a:r>
            <a:br>
              <a:rPr lang="cs-CZ" dirty="0"/>
            </a:br>
            <a:r>
              <a:rPr lang="cs-CZ" dirty="0"/>
              <a:t>(a začátek přípravy na rozhovory)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875BD78-20C6-0324-7AA5-425EE62C67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Kvalitativní výzkum</a:t>
            </a:r>
          </a:p>
          <a:p>
            <a:r>
              <a:rPr lang="cs-CZ" dirty="0"/>
              <a:t>4. 3. 2026</a:t>
            </a:r>
          </a:p>
          <a:p>
            <a:r>
              <a:rPr lang="cs-CZ" dirty="0"/>
              <a:t>Eva M. Hejzlarová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5966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7F5CE1-C8BA-9772-02AF-26416E563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dobrého návodu k rozhovoru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40C842-431B-3807-96D6-8B0C73FD0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Pokrývá všechny podstatné oblasti</a:t>
            </a:r>
          </a:p>
          <a:p>
            <a:r>
              <a:rPr lang="cs-CZ" dirty="0"/>
              <a:t>Otázky jsou spíše otevřené než uzavřené, povzbuzují k vyprávění, nejsou sugestivní</a:t>
            </a:r>
          </a:p>
          <a:p>
            <a:r>
              <a:rPr lang="cs-CZ" dirty="0"/>
              <a:t>Návod sleduje dramaturgii a má jasnou linku („neskáče“):</a:t>
            </a:r>
          </a:p>
          <a:p>
            <a:pPr lvl="1"/>
            <a:r>
              <a:rPr lang="cs-CZ" dirty="0" err="1"/>
              <a:t>Info</a:t>
            </a:r>
            <a:r>
              <a:rPr lang="cs-CZ" dirty="0"/>
              <a:t>- souhlas</a:t>
            </a:r>
          </a:p>
          <a:p>
            <a:pPr lvl="1"/>
            <a:r>
              <a:rPr lang="cs-CZ" dirty="0"/>
              <a:t>na začátku </a:t>
            </a:r>
            <a:r>
              <a:rPr lang="cs-CZ" dirty="0" err="1"/>
              <a:t>ice-breakers</a:t>
            </a:r>
            <a:endParaRPr lang="cs-CZ" dirty="0"/>
          </a:p>
          <a:p>
            <a:pPr lvl="1"/>
            <a:r>
              <a:rPr lang="cs-CZ" dirty="0"/>
              <a:t>jednoduché otázky</a:t>
            </a:r>
          </a:p>
          <a:p>
            <a:pPr lvl="1"/>
            <a:r>
              <a:rPr lang="cs-CZ" dirty="0"/>
              <a:t>složitější otázky/témata</a:t>
            </a:r>
          </a:p>
          <a:p>
            <a:pPr lvl="1"/>
            <a:r>
              <a:rPr lang="cs-CZ" dirty="0"/>
              <a:t>kreativní otázky (když opadává pozornost)</a:t>
            </a:r>
          </a:p>
          <a:p>
            <a:pPr lvl="1"/>
            <a:r>
              <a:rPr lang="cs-CZ" dirty="0"/>
              <a:t>na konci: „Je něco, na co jsem se nezeptal, a vy byste chtěl/a, aby to zaznělo?“</a:t>
            </a:r>
          </a:p>
          <a:p>
            <a:pPr lvl="1"/>
            <a:r>
              <a:rPr lang="cs-CZ" dirty="0"/>
              <a:t>poděkování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445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684108-8CCA-BE5F-5EB8-98EBE9332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Rozhovor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020071-EDA4-ED1D-1AAB-C0FF97D34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Nejčastější technika</a:t>
            </a:r>
          </a:p>
          <a:p>
            <a:endParaRPr lang="cs-CZ" dirty="0"/>
          </a:p>
          <a:p>
            <a:r>
              <a:rPr lang="cs-CZ" dirty="0"/>
              <a:t>Strukturovaný rozhovor (princip dotazníku)</a:t>
            </a:r>
          </a:p>
          <a:p>
            <a:r>
              <a:rPr lang="cs-CZ" dirty="0"/>
              <a:t>Polostrukturovaný rozhovor (rozhovor pomocí návodu)</a:t>
            </a:r>
          </a:p>
          <a:p>
            <a:r>
              <a:rPr lang="cs-CZ" dirty="0"/>
              <a:t>Nestrukturovaný rozhovor (volný rozhovor, neformální rozhovor, narativní rozhovor)</a:t>
            </a:r>
          </a:p>
          <a:p>
            <a:endParaRPr lang="cs-CZ" dirty="0"/>
          </a:p>
          <a:p>
            <a:r>
              <a:rPr lang="cs-CZ" dirty="0"/>
              <a:t>Expertní rozhovor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2206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24DA29-EA59-2296-4D4D-DE09F3342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by měl obsahovat informovaný souhlas?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0CA6A6-89F5-3FD8-46B3-D1745DBAE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0874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E9F26E1-6397-FF97-F06D-5E479AB1C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508" y="0"/>
            <a:ext cx="747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35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9BADDF-C7F4-8663-C34D-5692BF70F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ve výzkumu ve vztahu k „respondentům/</a:t>
            </a:r>
            <a:r>
              <a:rPr lang="cs-CZ" dirty="0" err="1"/>
              <a:t>kám</a:t>
            </a:r>
            <a:r>
              <a:rPr lang="cs-CZ" dirty="0"/>
              <a:t>“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206BA3-3035-0165-8443-6044EC3C6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Důvěrnost (anonymizace)</a:t>
            </a:r>
          </a:p>
          <a:p>
            <a:r>
              <a:rPr lang="cs-CZ" dirty="0"/>
              <a:t>Poučený/informovaný souhlas (</a:t>
            </a:r>
            <a:r>
              <a:rPr lang="cs-CZ" dirty="0" err="1"/>
              <a:t>template</a:t>
            </a:r>
            <a:r>
              <a:rPr lang="cs-CZ" dirty="0"/>
              <a:t> v </a:t>
            </a:r>
            <a:r>
              <a:rPr lang="cs-CZ" dirty="0" err="1"/>
              <a:t>moodlu</a:t>
            </a:r>
            <a:r>
              <a:rPr lang="cs-CZ" dirty="0"/>
              <a:t>)</a:t>
            </a:r>
          </a:p>
          <a:p>
            <a:r>
              <a:rPr lang="cs-CZ" dirty="0"/>
              <a:t>Zpřístupnění práce účastníkům/</a:t>
            </a:r>
            <a:r>
              <a:rPr lang="cs-CZ" dirty="0" err="1"/>
              <a:t>icím</a:t>
            </a:r>
            <a:r>
              <a:rPr lang="cs-CZ" dirty="0"/>
              <a:t> výzkumu</a:t>
            </a:r>
          </a:p>
          <a:p>
            <a:endParaRPr lang="cs-CZ" dirty="0"/>
          </a:p>
          <a:p>
            <a:r>
              <a:rPr lang="cs-CZ" dirty="0"/>
              <a:t>U „zranitelných“ skupin (</a:t>
            </a:r>
            <a:r>
              <a:rPr lang="cs-CZ" dirty="0" err="1"/>
              <a:t>vulnerable</a:t>
            </a:r>
            <a:r>
              <a:rPr lang="cs-CZ" dirty="0"/>
              <a:t>) jde také o zajištění toho, že se jejich stav výzkumem nezhorší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5462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C62F97-F068-7958-96DF-9AAFD18ED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9CA5FD-A297-2A64-81B5-C241A71E1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Úkol do úterý 10. 3. do 9:00</a:t>
            </a:r>
          </a:p>
          <a:p>
            <a:r>
              <a:rPr lang="cs-CZ" dirty="0"/>
              <a:t>informovaný souhlas, </a:t>
            </a:r>
          </a:p>
          <a:p>
            <a:r>
              <a:rPr lang="cs-CZ" dirty="0"/>
              <a:t>návod k rozhovoru, </a:t>
            </a:r>
          </a:p>
          <a:p>
            <a:r>
              <a:rPr lang="cs-CZ" dirty="0"/>
              <a:t>reflexe cizích rozhovorů (4 body) </a:t>
            </a:r>
          </a:p>
          <a:p>
            <a:r>
              <a:rPr lang="cs-CZ" dirty="0"/>
              <a:t>(odevzdání do </a:t>
            </a:r>
            <a:r>
              <a:rPr lang="cs-CZ" dirty="0" err="1"/>
              <a:t>moodlu</a:t>
            </a:r>
            <a:r>
              <a:rPr lang="cs-CZ" dirty="0"/>
              <a:t>)</a:t>
            </a:r>
          </a:p>
          <a:p>
            <a:r>
              <a:rPr lang="cs-CZ" dirty="0"/>
              <a:t>(reflexe proběhne na semináři v pátek 13. 3. – od soboty si můžete domlouvat rozhovory)</a:t>
            </a:r>
          </a:p>
          <a:p>
            <a:endParaRPr lang="cs-CZ" dirty="0"/>
          </a:p>
          <a:p>
            <a:r>
              <a:rPr lang="cs-CZ" dirty="0"/>
              <a:t>(do 26. 3. do 9:00 – realizovaný, nahraný a přepsaný rozhovor a jeho reflexe)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2183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30A902-16FE-86C0-4A65-0BEB96E1F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 (na příští </a:t>
            </a:r>
            <a:r>
              <a:rPr lang="cs-CZ" dirty="0" err="1"/>
              <a:t>minitest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7D029A-6142-6026-B61A-5BE5FA350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1) Podívat se na </a:t>
            </a:r>
            <a:r>
              <a:rPr lang="cs-CZ" dirty="0">
                <a:hlinkClick r:id="rId2"/>
              </a:rPr>
              <a:t>https://www.youtube.com/watch?v=7aGQOVXbx6Q</a:t>
            </a:r>
            <a:r>
              <a:rPr lang="cs-CZ" dirty="0"/>
              <a:t> a zformulovat: </a:t>
            </a:r>
          </a:p>
          <a:p>
            <a:r>
              <a:rPr lang="cs-CZ" dirty="0"/>
              <a:t>co vás na tom zaujalo (pokud vás něco zaujalo), případně otázky, které ve vás rozhovor vzbudil.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2) Přečíst si text o expertních rozhovorech (</a:t>
            </a:r>
            <a:r>
              <a:rPr lang="cs-CZ" dirty="0" err="1"/>
              <a:t>moodle</a:t>
            </a:r>
            <a:r>
              <a:rPr lang="cs-CZ" dirty="0"/>
              <a:t>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3) Přečíst si text o mediálních výstupech ve </a:t>
            </a:r>
            <a:r>
              <a:rPr lang="cs-CZ" dirty="0" err="1"/>
              <a:t>veřejněpolitickém</a:t>
            </a:r>
            <a:r>
              <a:rPr lang="cs-CZ" dirty="0"/>
              <a:t> výzkumu (</a:t>
            </a:r>
            <a:r>
              <a:rPr lang="cs-CZ" dirty="0" err="1"/>
              <a:t>moodle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89913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A14030-1C72-3C17-4698-58CDB8D9C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Minitest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E4EE5C-E49D-803C-E268-E68F5DD54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855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16C45F-5F73-4C3A-3D7E-D0596C182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Kvalitativní výzkum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759129-8020-2BA4-1678-8455C9AC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4260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EC745E-6390-0B5C-0FD2-773D704C2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v </a:t>
            </a:r>
            <a:r>
              <a:rPr lang="cs-CZ" dirty="0" err="1"/>
              <a:t>sociálněvědním</a:t>
            </a:r>
            <a:r>
              <a:rPr lang="cs-CZ" dirty="0"/>
              <a:t> výzkumu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EC93C8-647A-8028-ABE5-907903401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52450" indent="-552450">
              <a:buFont typeface="Times New Roman" panose="02020603050405020304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altLang="cs-CZ" b="1" dirty="0"/>
              <a:t>explorace</a:t>
            </a:r>
            <a:r>
              <a:rPr lang="cs-CZ" altLang="cs-CZ" dirty="0"/>
              <a:t> (zmapovat, získat, otevřít, formulovat hypotézy...)</a:t>
            </a:r>
          </a:p>
          <a:p>
            <a:pPr marL="552450" indent="-552450">
              <a:buFont typeface="Times New Roman" panose="02020603050405020304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altLang="cs-CZ" b="1" dirty="0"/>
              <a:t>deskripce</a:t>
            </a:r>
            <a:r>
              <a:rPr lang="cs-CZ" altLang="cs-CZ" b="1" i="1" dirty="0"/>
              <a:t> </a:t>
            </a:r>
            <a:r>
              <a:rPr lang="cs-CZ" altLang="cs-CZ" dirty="0"/>
              <a:t>(popsat, klasifikovat, porovnat, strukturovat, monitorovat...)</a:t>
            </a:r>
          </a:p>
          <a:p>
            <a:pPr marL="552450" indent="-552450">
              <a:buFont typeface="Times New Roman" panose="02020603050405020304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altLang="cs-CZ" b="1" dirty="0"/>
              <a:t>explanace</a:t>
            </a:r>
            <a:r>
              <a:rPr lang="cs-CZ" altLang="cs-CZ" dirty="0"/>
              <a:t> (vysvětlit, ověřit, potvrdit, vyvrátit, odhalit, nalézt mechanismy...)</a:t>
            </a:r>
          </a:p>
          <a:p>
            <a:pPr marL="552450" indent="-552450">
              <a:buFont typeface="Times New Roman" panose="02020603050405020304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altLang="cs-CZ" b="1" dirty="0"/>
              <a:t>porozumění</a:t>
            </a:r>
            <a:r>
              <a:rPr lang="cs-CZ" altLang="cs-CZ" dirty="0"/>
              <a:t> (pochopit, interpretovat...)</a:t>
            </a:r>
          </a:p>
          <a:p>
            <a:pPr marL="552450" indent="-552450">
              <a:buFont typeface="Times New Roman" panose="02020603050405020304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altLang="cs-CZ" b="1" dirty="0"/>
              <a:t>hodnocení</a:t>
            </a:r>
            <a:r>
              <a:rPr lang="cs-CZ" altLang="cs-CZ" dirty="0"/>
              <a:t> – evaluace (vyhodnotit, ocenit, zjistit efektivitu...)</a:t>
            </a:r>
          </a:p>
          <a:p>
            <a:pPr marL="552450" indent="-552450">
              <a:buFont typeface="Times New Roman" panose="02020603050405020304" pitchFamily="18" charset="0"/>
              <a:buAutoNum type="arabicPeriod" startAt="7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altLang="cs-CZ" b="1" dirty="0"/>
              <a:t>predikce</a:t>
            </a:r>
            <a:r>
              <a:rPr lang="cs-CZ" altLang="cs-CZ" dirty="0"/>
              <a:t> (předpovědět, prognózovat, odhadnout)</a:t>
            </a:r>
          </a:p>
          <a:p>
            <a:pPr marL="552450" indent="-552450">
              <a:buFont typeface="Times New Roman" panose="02020603050405020304" pitchFamily="18" charset="0"/>
              <a:buAutoNum type="arabicPeriod" startAt="7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altLang="cs-CZ" b="1" dirty="0"/>
              <a:t>stanovení cílů a priorit </a:t>
            </a:r>
            <a:r>
              <a:rPr lang="cs-CZ" altLang="cs-CZ" dirty="0"/>
              <a:t>(formulovat, stanovit...)</a:t>
            </a:r>
          </a:p>
          <a:p>
            <a:pPr marL="552450" indent="-552450">
              <a:buFont typeface="Times New Roman" panose="02020603050405020304" pitchFamily="18" charset="0"/>
              <a:buAutoNum type="arabicPeriod" startAt="7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altLang="cs-CZ" b="1" dirty="0"/>
              <a:t>definice problému</a:t>
            </a:r>
            <a:r>
              <a:rPr lang="cs-CZ" altLang="cs-CZ" dirty="0"/>
              <a:t> (formulovat, definovat, strukturovat, vymezit...)</a:t>
            </a:r>
          </a:p>
          <a:p>
            <a:pPr marL="552450" indent="-552450">
              <a:buFont typeface="Times New Roman" panose="02020603050405020304" pitchFamily="18" charset="0"/>
              <a:buAutoNum type="arabicPeriod" startAt="7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altLang="cs-CZ" b="1" dirty="0"/>
              <a:t>navržení řešení</a:t>
            </a:r>
            <a:r>
              <a:rPr lang="cs-CZ" altLang="cs-CZ" dirty="0"/>
              <a:t> (navrhnout, vybrat optimální variantu, vyhodnotit varianty...)</a:t>
            </a:r>
          </a:p>
          <a:p>
            <a:pPr marL="552450" indent="-552450">
              <a:buFont typeface="Times New Roman" panose="02020603050405020304" pitchFamily="18" charset="0"/>
              <a:buAutoNum type="arabicPeriod" startAt="7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altLang="cs-CZ" b="1" dirty="0"/>
              <a:t>metodologické vylepšení</a:t>
            </a:r>
            <a:r>
              <a:rPr lang="cs-CZ" altLang="cs-CZ" dirty="0"/>
              <a:t> (navrhnout metodiku, ověřit, vylepšit...)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8398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3502C0-3835-FF14-12BE-B03A6C4A2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Výzkumná otázka v kvalitativním výzkumu</a:t>
            </a:r>
            <a:endParaRPr lang="en-GB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7F60CB3-9743-B882-C8AA-5CFDCFF4B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pomáhá zaostřit výzkum</a:t>
            </a:r>
          </a:p>
          <a:p>
            <a:r>
              <a:rPr lang="cs-CZ" dirty="0"/>
              <a:t>je zodpověditelná, resp. lze rozpoznat, zda na ni bylo odpovězeno nebo ne</a:t>
            </a:r>
          </a:p>
          <a:p>
            <a:r>
              <a:rPr lang="cs-CZ" dirty="0"/>
              <a:t>(prověřování a případně i precizace výzkumné otázky při vstupu do terénu, při analýze dat…)</a:t>
            </a:r>
          </a:p>
          <a:p>
            <a:endParaRPr lang="cs-CZ" dirty="0"/>
          </a:p>
          <a:p>
            <a:r>
              <a:rPr lang="cs-CZ" dirty="0"/>
              <a:t>dostatečně široká</a:t>
            </a:r>
          </a:p>
          <a:p>
            <a:r>
              <a:rPr lang="cs-CZ" dirty="0"/>
              <a:t>spíše než s proměnnými pracuje s obecnějšími koncepty</a:t>
            </a:r>
          </a:p>
          <a:p>
            <a:r>
              <a:rPr lang="cs-CZ" dirty="0"/>
              <a:t>neptá se na frekvenci jevů nebo sílu vztahů mezi proměnnými</a:t>
            </a:r>
          </a:p>
          <a:p>
            <a:r>
              <a:rPr lang="cs-CZ" dirty="0"/>
              <a:t>nenajdeme na ni odpověď prostřednictvím studia již publikovaných výzkumů </a:t>
            </a:r>
          </a:p>
          <a:p>
            <a:r>
              <a:rPr lang="cs-CZ" dirty="0"/>
              <a:t>často zkoumá povahu určitých jevů z perspektivy aktérů </a:t>
            </a:r>
          </a:p>
          <a:p>
            <a:r>
              <a:rPr lang="cs-CZ" dirty="0"/>
              <a:t>není přítomen hodnotový soud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2574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AF45D7-4677-5C09-35A3-41D7EBB9A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Výzkumné otázky: jsou ok?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66689E-7ACE-8334-AE5A-CA033E8A8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A)	Souvisí míra podléhání dezinformacím s dokončeným vzděláním?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B)	Jak chápou veřejněpolitické dokumenty v Česku dezinformace?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C)	Jak referují o dezinformacích přední české deníky a jak na ně 	reagují čtenáři v diskuzích na internetových platformách těchto 	deníků?</a:t>
            </a:r>
          </a:p>
          <a:p>
            <a:pPr marL="0" indent="0">
              <a:buNone/>
            </a:pPr>
            <a:r>
              <a:rPr lang="cs-CZ" dirty="0"/>
              <a:t>D)	Jak často se v médiích vyskytuje narativ o dezinformacích jako o 	mocenském prostředku a jak často se vyskytují jiné narativy?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916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1D8762-0E15-F2DE-25FF-62AEEA896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Dnešní motivace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751ED0-F39B-14C4-C0BE-9A00C9038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Úkol do úterý 10. 3. do 9:00</a:t>
            </a:r>
          </a:p>
          <a:p>
            <a:r>
              <a:rPr lang="cs-CZ" dirty="0"/>
              <a:t>informovaný souhlas, </a:t>
            </a:r>
          </a:p>
          <a:p>
            <a:r>
              <a:rPr lang="cs-CZ" dirty="0"/>
              <a:t>návod k rozhovoru, </a:t>
            </a:r>
          </a:p>
          <a:p>
            <a:r>
              <a:rPr lang="cs-CZ" dirty="0"/>
              <a:t>reflexe cizích rozhovorů (4 body) </a:t>
            </a:r>
          </a:p>
          <a:p>
            <a:r>
              <a:rPr lang="cs-CZ" dirty="0"/>
              <a:t>(odevzdání do </a:t>
            </a:r>
            <a:r>
              <a:rPr lang="cs-CZ" dirty="0" err="1"/>
              <a:t>moodlu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2352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A8022A-83A4-8008-1A0D-6C61C4C5E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Návod k rozhovoru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D8584F-80EE-F6A6-2B91-1F61FF26C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Tři témata:</a:t>
            </a:r>
          </a:p>
          <a:p>
            <a:pPr marL="0" indent="0">
              <a:buNone/>
            </a:pPr>
            <a:r>
              <a:rPr lang="cs-CZ" dirty="0"/>
              <a:t>1) </a:t>
            </a:r>
            <a:r>
              <a:rPr lang="cs-CZ" b="1" dirty="0"/>
              <a:t>Akademická integrace studujících 1. ročníků na českých VŠ</a:t>
            </a: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2) </a:t>
            </a:r>
            <a:r>
              <a:rPr lang="cs-CZ" b="1" dirty="0"/>
              <a:t>Zkušenost s pobíráním sociálních dávek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3) </a:t>
            </a:r>
            <a:r>
              <a:rPr lang="cs-CZ" b="1" dirty="0"/>
              <a:t>Členství v mládežnické organizaci politické strany či hnutí</a:t>
            </a:r>
            <a:endParaRPr lang="cs-CZ" dirty="0"/>
          </a:p>
          <a:p>
            <a:pPr marL="0" indent="0" rtl="0">
              <a:buNone/>
            </a:pPr>
            <a:r>
              <a:rPr lang="cs-CZ" dirty="0"/>
              <a:t> </a:t>
            </a:r>
          </a:p>
          <a:p>
            <a:endParaRPr lang="cs-CZ" dirty="0"/>
          </a:p>
          <a:p>
            <a:r>
              <a:rPr lang="cs-CZ" dirty="0"/>
              <a:t>1. krok: mentální mapa (nebo četba odborné literatury)</a:t>
            </a:r>
          </a:p>
        </p:txBody>
      </p:sp>
    </p:spTree>
    <p:extLst>
      <p:ext uri="{BB962C8B-B14F-4D97-AF65-F5344CB8AC3E}">
        <p14:creationId xmlns:p14="http://schemas.microsoft.com/office/powerpoint/2010/main" val="2498036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97A88D-7132-445D-908B-D555D3B63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hodnotíte návody, které jste četli?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0F9D84-2AD5-A56E-2B5C-BBF6CD36B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77337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680</Words>
  <Application>Microsoft Office PowerPoint</Application>
  <PresentationFormat>Širokoúhlá obrazovka</PresentationFormat>
  <Paragraphs>92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Motiv Office</vt:lpstr>
      <vt:lpstr>Cíl, výzkumná otázka (a začátek přípravy na rozhovory)</vt:lpstr>
      <vt:lpstr>Minitest</vt:lpstr>
      <vt:lpstr>Kvalitativní výzkum</vt:lpstr>
      <vt:lpstr>Cíle v sociálněvědním výzkumu</vt:lpstr>
      <vt:lpstr>Výzkumná otázka v kvalitativním výzkumu</vt:lpstr>
      <vt:lpstr>Výzkumné otázky: jsou ok?</vt:lpstr>
      <vt:lpstr>Dnešní motivace</vt:lpstr>
      <vt:lpstr>Návod k rozhovoru</vt:lpstr>
      <vt:lpstr>Jak hodnotíte návody, které jste četli?</vt:lpstr>
      <vt:lpstr>Pravidla dobrého návodu k rozhovoru</vt:lpstr>
      <vt:lpstr>Rozhovor</vt:lpstr>
      <vt:lpstr>Co by měl obsahovat informovaný souhlas?</vt:lpstr>
      <vt:lpstr>Prezentace aplikace PowerPoint</vt:lpstr>
      <vt:lpstr>Etika ve výzkumu ve vztahu k „respondentům/kám“</vt:lpstr>
      <vt:lpstr>Prezentace aplikace PowerPoint</vt:lpstr>
      <vt:lpstr>Úkol (na příští minitest)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a sběr dat v kvalitativním výzkumu</dc:title>
  <dc:creator>Eva Hejzlarová</dc:creator>
  <cp:lastModifiedBy>Eva Hejzlarová</cp:lastModifiedBy>
  <cp:revision>5</cp:revision>
  <dcterms:created xsi:type="dcterms:W3CDTF">2024-03-12T22:51:36Z</dcterms:created>
  <dcterms:modified xsi:type="dcterms:W3CDTF">2026-03-03T22:55:09Z</dcterms:modified>
</cp:coreProperties>
</file>