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1" r:id="rId7"/>
    <p:sldId id="259" r:id="rId8"/>
    <p:sldId id="263" r:id="rId9"/>
    <p:sldId id="262" r:id="rId10"/>
    <p:sldId id="264" r:id="rId11"/>
    <p:sldId id="266" r:id="rId12"/>
    <p:sldId id="273" r:id="rId13"/>
    <p:sldId id="271" r:id="rId14"/>
    <p:sldId id="265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4A979-C7E2-A648-AB63-1C472F364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725B6F-531A-C447-B14A-6882D6D83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C745BE-3E97-354C-A599-4F81D9D8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76750-F19B-2C45-B589-601E375D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EFFAA-7FCF-294E-AFB3-5AE8E677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D58AC-D3E8-7141-BD9D-A0ADE684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024606-D64F-154B-9D29-270EF721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B442B-DF16-9045-8715-57104009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1F29C5-601F-FD49-9B17-FF8D14EB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023D42-BE3B-4F44-9FAA-FDF6D2EC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8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B2221B-DC5F-0A40-BBD7-C711C9FDF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DDE234-E232-A34A-B05D-50F2B13C4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59910-6FDE-ED44-B166-188B48E1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25A01-AE4A-204C-972A-8606F8BB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E734BB-78B5-5543-B8B7-F20FB326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84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3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85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5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5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6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6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47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AD6DF-38F5-0E49-9E51-3279EA52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99FC4-E7B7-4B42-A1D1-B3ECE087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45D7D-6595-424E-9724-1EDEE364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717B5-F8DC-8347-B614-F0E9CF59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88C234-6F24-C946-8BA2-A2E15DE1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04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02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08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A873D-81ED-6C42-8C74-3532F0B8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8C7B25-D5B7-6F4A-8158-E2EC97DB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7E1A9E-68DF-0242-A2D0-240F7994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599DE3-193E-614D-A2B0-559D0041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B8343-41C3-AD4C-B480-3D0B44C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7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D321C-9F40-B24E-9105-0381B4A0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6AEB9-F202-FF48-A302-33AE9B80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F7217D-ACD4-C040-88A6-E42081F4A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CA0759-D7FB-ED4D-AD22-77DB7364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0F1AFF-3922-694F-B01D-2323D318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9D9A0D-8EC5-9A46-98E7-46805AA1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4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AC36A-B415-F54E-A84B-6238F5DD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3E4E03-2382-EA46-B86D-F83AAAA7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33D5CD-110E-C547-9762-785C1C4A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1640FC-08CF-094C-B36B-E44F84AD5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DC48C1-D803-9A44-BC61-1FBFB795E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345BB0-5355-3840-9FCE-901F8F29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64E5DD-5982-DF4D-B5F0-536EC41E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B4CEE6-17F1-FF42-9F2C-DBB5511C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BD791-75EE-144E-8C04-A55FB0BC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00E356-84ED-CF4B-B1D3-0CE94674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58567-2A69-1842-A6AE-199874F1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7A518B-6B80-904E-96BC-021AEC80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CE3559-7587-8A44-BB9C-9851A15A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065EB5-8E41-C143-8B9B-3E604BC7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EA03C0-35BA-E340-A7E6-971D329A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111A1-EC91-2C42-9A7C-10E7D02A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9A2A3-E960-E04D-805D-F2BB20C7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898C2A-F2F5-8747-9837-1CBA28079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87ADC0-0B58-5649-BAFC-0D698D76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634276-73DC-1149-986B-8E9EFD83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DEE1FB-1142-9B4D-BEBC-C1CE1DE2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99619-758E-2948-85D0-64AD1AFE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5EFE58-CCF5-084C-BA0C-92B4CBE74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BB9AB5-97C6-E747-9486-99FB5078C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C700B8-5F7C-6D4E-9D09-EC39C03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F91B54-90BF-2042-A000-380C8BE4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70FB25-F056-2D40-AAA6-D4FA3764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36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B510C4-8529-1342-8D20-3666FFBD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E2F074-F562-CC41-BA90-5F4BF0173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0502B6-4D95-5D4D-A1DC-669BE8094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1F39-1FB3-994A-8CC4-4FA8E2CA8715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C54EDD-8B70-0743-9D3C-D7B1D31E2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01D5E6-5C6C-5246-947C-59B911DCE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3693-93E6-CB41-AC6E-1CA511CCE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4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BA78-9B75-C742-A05A-ADFCD8FB8AF7}" type="datetimeFigureOut">
              <a:rPr lang="cs-CZ" smtClean="0"/>
              <a:t>17.03.19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ACCE-F72B-0A48-800B-E91C8E27E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4CA68-0156-7F4C-8E14-D8514EEB4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144145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„Filosofie byla dosud jen nepochopením těla.“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C02127-8F2C-A045-8051-1ED97F53E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7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D63429-F5CD-D244-A624-73EFAC3C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Revoluce v chápání člověka, filosofie i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4F06B-1371-2B46-8D60-DB859091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Langovy teorie nabyl Ludwig Feuerbach přesvědčení, že člověka lze proměnit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spíše změnou stravy než změnou idejí. 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Sám Nietzsche v dopisech často zmiňuje Feuerbachovo heslo: „Jsi to, co jíš.“ Změna stravy změní člověka.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0B2D46-CE33-FE40-86C8-F25B4D17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2FF81-5B6F-D94D-91D4-65881B51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první filosofie: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Radostná věda.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scienza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19B247-1094-F14F-B85E-446F6C0DF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termín odkazuje k provensálským básníkům z 11. a 12. století, kteří (podle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 homo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sobě kloubili „pěvce, rytíře i svobodného ducha“).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je zakončena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Písněmi prince Psance.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Závěr tvoří báseň</a:t>
            </a:r>
          </a:p>
          <a:p>
            <a:pPr marL="0" indent="0">
              <a:buNone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Mistrál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Taneční píseň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„Vzhůru k tanci trubadúrů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svět a boha vzhůru,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světcům, k dívkám do tance.“</a:t>
            </a:r>
          </a:p>
        </p:txBody>
      </p:sp>
    </p:spTree>
    <p:extLst>
      <p:ext uri="{BB962C8B-B14F-4D97-AF65-F5344CB8AC3E}">
        <p14:creationId xmlns:p14="http://schemas.microsoft.com/office/powerpoint/2010/main" val="88025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FA777CE-E762-DF4B-B34A-8FAFF775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„Přivtělit si“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scienza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435832-E963-BD4D-95CC-76123C8F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„Schopnost </a:t>
            </a:r>
            <a:r>
              <a:rPr lang="cs-CZ" b="1" dirty="0">
                <a:latin typeface="Times" pitchFamily="2" charset="0"/>
              </a:rPr>
              <a:t>vědomí</a:t>
            </a:r>
            <a:r>
              <a:rPr lang="cs-CZ" dirty="0">
                <a:latin typeface="Times" pitchFamily="2" charset="0"/>
              </a:rPr>
              <a:t> je posledním a </a:t>
            </a:r>
            <a:r>
              <a:rPr lang="cs-CZ" b="1" dirty="0">
                <a:latin typeface="Times" pitchFamily="2" charset="0"/>
              </a:rPr>
              <a:t>nejpozdějším vývojovým článkem organické říše</a:t>
            </a:r>
            <a:r>
              <a:rPr lang="cs-CZ" dirty="0">
                <a:latin typeface="Times" pitchFamily="2" charset="0"/>
              </a:rPr>
              <a:t>, a tudíž také tím, co je v ní nejméně hotové a nejslabší. … Kdyby nebyl záchovný instinkt tak nesmírně mocný, kdyby nesloužil celku jako regulátor – pak by muselo zvrácené souzení a fantazírování s otevřenýma očima, povrchnost a lehkověrnost, zkrátka právě vědomí přivést lidstvo do záhuby…. Toto směšné přeceňování a nepochopení vědomí má jeden velmi pozitivní důsledek: zabránilo se tím totiž jeho překotnému utváření. Jelikož se lidé domnívali, že vědomí už mají, nesnažili se příliš, aby ho dosáhli – a ani dnes tomu není jinak! Stále ještě to je úplně nový a lidskému oku právě až nyní se vynořující, zatím stěží rozeznatelný úkol – </a:t>
            </a:r>
            <a:r>
              <a:rPr lang="cs-CZ" b="1" dirty="0">
                <a:latin typeface="Times" pitchFamily="2" charset="0"/>
              </a:rPr>
              <a:t>přivtělit si vědění a učinit je instinktivním</a:t>
            </a:r>
            <a:r>
              <a:rPr lang="cs-CZ" dirty="0">
                <a:latin typeface="Times" pitchFamily="2" charset="0"/>
              </a:rPr>
              <a:t>. Dosud jsme si přivtělili jen své omyly a že veškeré naše vědomí se vztahuje k omylům. Nietzsche, </a:t>
            </a:r>
            <a:r>
              <a:rPr lang="cs-CZ" i="1" dirty="0">
                <a:latin typeface="Times" pitchFamily="2" charset="0"/>
              </a:rPr>
              <a:t>Radostná vě</a:t>
            </a:r>
            <a:r>
              <a:rPr lang="cs-CZ" dirty="0">
                <a:latin typeface="Times" pitchFamily="2" charset="0"/>
              </a:rPr>
              <a:t>da, § 11.</a:t>
            </a:r>
          </a:p>
        </p:txBody>
      </p:sp>
    </p:spTree>
    <p:extLst>
      <p:ext uri="{BB962C8B-B14F-4D97-AF65-F5344CB8AC3E}">
        <p14:creationId xmlns:p14="http://schemas.microsoft.com/office/powerpoint/2010/main" val="155957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94AC7-6B62-254E-8638-2B11DE9B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sebeočumování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00729-510F-F045-AFFF-E22F54F7C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 je základnější, což znamená, že se od mysli se můžeme distancovat, nikoliv od těla. „Existuje božská duchovní inspirace, nikoliv božská zápůjčka žaludku.“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Nachlaß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VII 36[36]. 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 je bohatší, smyslový svět podnětnější. Vědomí je vždy vědomím něčeho. Ve vědomí samém není nic. Abstrakcí od světa dospějeme k prázdnotě. Metodologické vykročení od ducha zfalšuje svět, učiní jej jednodušším, skutečnost je mnohonásobně složitější.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Metodický materialismus a moderní vědy. Nietzsche si cení, že vědy vycházejí od empiricky daného, tedy od něčeho, co je z principu kontrolovatelné a co je zjevně předběžné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revidovatelné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(„vše nepodmíněné patří do patologie.“)</a:t>
            </a:r>
          </a:p>
          <a:p>
            <a:pPr marL="514350" indent="-514350" algn="just"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7B319-7D72-6B4A-B55D-13FEE8EB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já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prapodstata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Selbst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6C59E-7973-0340-B987-84F63AEC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 je „pravým já“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Selbst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paizón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dítě hrající si. Viz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Hérakleitův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výrok o Diovi.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 pouhým nástrojem těla.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tělo, které neovládáme, které ovládá nás, je to dynamika v základu nás samých.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Heidegger vycházeje z Nietzsche rozlišuje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leibender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große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Vernunft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tj. „tělesné tělo“, a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ten aspekt těla, který pod kontrolou máme a lze přeložit jako „těleso“.</a:t>
            </a:r>
          </a:p>
          <a:p>
            <a:pPr marL="0" indent="0">
              <a:buNone/>
            </a:pPr>
            <a:r>
              <a:rPr lang="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Heidegger, </a:t>
            </a:r>
            <a:r>
              <a:rPr lang="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Nietzsches Lehre vom Willen zur Macht als Erkenntnis</a:t>
            </a:r>
            <a:r>
              <a:rPr lang="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in: Gesamtausgabe, II. Abt., Bd. 47, 1989, </a:t>
            </a:r>
            <a:r>
              <a:rPr lang="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</a:t>
            </a:r>
            <a:r>
              <a:rPr lang="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151–160.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4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1C4E8-7BF5-F041-A8A1-2BEB8498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Tělesnost paměti…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7FF8A-088F-7C48-8481-103B28F2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46467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Nietzscheho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paměť to, co člověka odlišuje od zvířete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člověk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zvíře, které umí slibovat.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zvířete v člověka se nicméně proměňuje brutálními metodami: to, že člověk druhému dluží např. určitý obnos peněz, je mu vpalováno do těla tak, aby měl svůj dluh stále na paměti. Tím se vytváří –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konektivní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paměť: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člověk je vázán dluhem k druhému.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Teprve dluhem, který je člověku vpalován do těla, vzniká minulost v podobě vzpomínky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Dříve klesala minulost do zapomnění. Podle Nietzscheho je člověku „přirozenější“ s minulostí si „nic nezačínat“, a tak musí být druhým (věřitelem) přinucen k tomu, aby si minulost nosil s sebou.</a:t>
            </a:r>
          </a:p>
        </p:txBody>
      </p:sp>
    </p:spTree>
    <p:extLst>
      <p:ext uri="{BB962C8B-B14F-4D97-AF65-F5344CB8AC3E}">
        <p14:creationId xmlns:p14="http://schemas.microsoft.com/office/powerpoint/2010/main" val="307663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38550-9D04-DA46-B1C9-2496414F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 její náboženská relevance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9A3DF-AE0F-5F49-93BF-0835947A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navazuje na to, co Nietzsche nazývá v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Genealogii morálky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vytváření paměti („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Gedächtnismachen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“). Náboženství je gigantický podnik na uchování paměti, a proto se mnohé kultury explicitně věnují tím, jak člověku vepsat minulost do těla.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DB0429-6F11-C740-97A6-39F8C24C2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A9C67-22D8-1F41-9E6D-4BA5362E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 kulturní mnemotechniky aneb co má trvat, musí být vepsáno do krve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BA6A7-C92E-034F-AEF2-EC9169DAA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Assmann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nazývá judaismus „náboženstvím paměti“; toto své tvrzení ilustruje na Deuteronomiu, tedy na Páté knize Mojžíšově, v níž shledává „zakládající text určité formy kulturní mnemotechniky“:</a:t>
            </a:r>
          </a:p>
          <a:p>
            <a:pPr marL="0" lv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Učení zpaměti neboli „vštípení do srdce“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„A tato slova, která ti dnes přikazuji, budeš mít zapsána v srdci.“ Nebo „Tato má slova si vložte do srdce a do své duše.“</a:t>
            </a:r>
          </a:p>
          <a:p>
            <a:pPr marL="0" lv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Výchova, předání dalším pokolení skrze komunikaci: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zmínka o věci při každé možné příležitosti: „Budeš je vštěpovat svým synům a budeš o nich rozmlouvat, když budeš sedět doma nebo půjdeš cestou, když budeš uléhat nebo vstávat.“</a:t>
            </a:r>
          </a:p>
          <a:p>
            <a:pPr marL="0" lv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Učinění viditelným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„Uvážeš si je jako znamení na ruku a budeš je mít jako pásek na čele mezi očima.“ Rovněž: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Hraniční symbolika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„Napíšeš je také na veřeje svého domu a na své brány.“</a:t>
            </a:r>
          </a:p>
          <a:p>
            <a:pPr marL="0" lv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Ústní podání, tj. poezie jakožto kodifikace historické vzpomínky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„Nyní si tedy napište tuto píseň. Uč ji syny Izraele, vlož jim ji do úst, aby byla tato píseň mým svědkem proti synům Izraele.“</a:t>
            </a:r>
          </a:p>
          <a:p>
            <a:pPr marL="0" lv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Kanonizace smluvního textu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(Tóry) jakožto základ doslovného zachování: „I napsal Mojžíš tento zákon… a přikázal: Každého sedmého roku,… o slavnosti stánků,… budeš předčítat tento zákon před celým Izraelem.“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32B28-A108-B64F-84A4-AABC0744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 počátku byl čin.“ </a:t>
            </a:r>
            <a:b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ke ztělesnění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370625-7ECD-4548-A493-16156F4F0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051A60-5E84-B747-B1BE-83036053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Faust: „Vpadněme činem v šumící čas, v rachotu dějin zazní náš hlas!“ Goethe,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Faust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1973, str. 79.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Hegelův komentář: „Stíny vědy, zákonů a zásad, které jediné tvoří clonu mezi ním a jeho vlastní skutečností, mizí jako neživá mlha, která nemůže soutěžit s jistotou jeho reality.“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Fenomenologie duch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str. 248.</a:t>
            </a:r>
          </a:p>
          <a:p>
            <a:pPr marL="0" indent="0">
              <a:buNone/>
            </a:pP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Fichte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Tělo je „nástrojem veškeré naší kauzality“, a potud je „podmínkou našeho Já“.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Hegel: Původně je vědomí tělesnou žádostivostí, která se postupně stává sebe-vědomou. (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Fenomenologie ducha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151). „Tělo je bytím svobody.“ Hegel,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 filosofie práva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85.</a:t>
            </a:r>
          </a:p>
        </p:txBody>
      </p:sp>
    </p:spTree>
    <p:extLst>
      <p:ext uri="{BB962C8B-B14F-4D97-AF65-F5344CB8AC3E}">
        <p14:creationId xmlns:p14="http://schemas.microsoft.com/office/powerpoint/2010/main" val="31684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B5EA4-5B85-6B46-BEC4-E2893B0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Schopenhauerův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primát vůle (a těla)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41E5A-BC6E-2844-A24A-4C6A09B6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„Že vůle je tím reálným a esenciálním v člověku, intelekt však jen sekundárním, podmíněným, vyvolaným, je viditelné také z toho, že intelekt může svou funkci provádět zcela čistě a správně jen tak dlouho,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dokud mlčí vůle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naproti tomu každé její zaznamenatelné vzrušení ruší funkci intelektu a svým vmíšením falšuje jeho výsledek. Intelekt však podobným způsobem vůli nepřekáží. …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 a nenávist zcela falšují náš soud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 našich nepřátelích nevidíme nic než chyby, na našich milovaných jen přednosti, a dokonce i jejich chyby se nám zdají hodné lásky.“ Schopenhauer,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jako vůle a představa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II, kap. 19.</a:t>
            </a:r>
          </a:p>
        </p:txBody>
      </p:sp>
    </p:spTree>
    <p:extLst>
      <p:ext uri="{BB962C8B-B14F-4D97-AF65-F5344CB8AC3E}">
        <p14:creationId xmlns:p14="http://schemas.microsoft.com/office/powerpoint/2010/main" val="5848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E7CBC-CD90-6E44-8CE1-3BD96212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Fyziologie jako první věda?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E81B9-A9AE-1A4F-B8A9-4F1F9E7FB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„Části těla musejí být proto hlavními žádostivostmi, jimiž se manifestuje vůle, vyjádřeno úplně, musejí být jejími viditelnými výrazy: zuby, jícen a zažívací trubice jsou objektivizovaným hladem; genitálie objektivizovaným pohlavním pudem; uchopující ruce, rychlé nohy odpovídají již více zprostředkovanému úsilí vůle, které podávají.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lidská forma odpovídá lidské vůli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individuelně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modifikované vůli, charakteru jednotlivce, odpovídá individuální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korporizace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je proto ve všech částech naprosto charakteristická a významuplná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Schopenhauer,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jako vůle a představa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I, str. 100.</a:t>
            </a:r>
          </a:p>
        </p:txBody>
      </p:sp>
    </p:spTree>
    <p:extLst>
      <p:ext uri="{BB962C8B-B14F-4D97-AF65-F5344CB8AC3E}">
        <p14:creationId xmlns:p14="http://schemas.microsoft.com/office/powerpoint/2010/main" val="11519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141" y="963877"/>
            <a:ext cx="4096156" cy="4930246"/>
          </a:xfrm>
        </p:spPr>
        <p:txBody>
          <a:bodyPr>
            <a:normAutofit/>
          </a:bodyPr>
          <a:lstStyle/>
          <a:p>
            <a:pPr algn="r"/>
            <a:r>
              <a:rPr lang="cs-CZ" sz="4100" dirty="0">
                <a:latin typeface="Times New Roman" charset="0"/>
                <a:ea typeface="Times New Roman" charset="0"/>
                <a:cs typeface="Times New Roman" charset="0"/>
              </a:rPr>
              <a:t>Schopenhauerova fyziognomická seznamka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0874" y="963877"/>
            <a:ext cx="6377769" cy="4930246"/>
          </a:xfrm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„Přednost dáváme období </a:t>
            </a:r>
            <a:r>
              <a:rPr lang="cs-CZ" sz="1800" i="1" dirty="0">
                <a:latin typeface="Times New Roman" charset="0"/>
                <a:ea typeface="Times New Roman" charset="0"/>
                <a:cs typeface="Times New Roman" charset="0"/>
              </a:rPr>
              <a:t>od 18. do 28. roku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. Mládí bez krásy má ještě půvab; krása bez mládí žádný.“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cs-CZ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„Druhým ohledem je </a:t>
            </a:r>
            <a:r>
              <a:rPr lang="cs-CZ" sz="1800" i="1" dirty="0">
                <a:latin typeface="Times New Roman" charset="0"/>
                <a:ea typeface="Times New Roman" charset="0"/>
                <a:cs typeface="Times New Roman" charset="0"/>
              </a:rPr>
              <a:t>zdraví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.“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cs-CZ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„Třetím ohledem je </a:t>
            </a:r>
            <a:r>
              <a:rPr lang="cs-CZ" sz="1800" i="1" dirty="0">
                <a:latin typeface="Times New Roman" charset="0"/>
                <a:ea typeface="Times New Roman" charset="0"/>
                <a:cs typeface="Times New Roman" charset="0"/>
              </a:rPr>
              <a:t>skelet, protože je základnou druhového typu. 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Každý nepoměr skeletu pociťujeme velmi silně.“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cs-CZ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„Čtvrtým ohledem je </a:t>
            </a:r>
            <a:r>
              <a:rPr lang="cs-CZ" sz="1800" i="1" dirty="0">
                <a:latin typeface="Times New Roman" charset="0"/>
                <a:ea typeface="Times New Roman" charset="0"/>
                <a:cs typeface="Times New Roman" charset="0"/>
              </a:rPr>
              <a:t>bujná postava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.“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cs-CZ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„Teprve poslední je ohled na krásu obličeje. </a:t>
            </a:r>
            <a:r>
              <a:rPr lang="cs-CZ" sz="1800" i="1" dirty="0">
                <a:latin typeface="Times New Roman" charset="0"/>
                <a:ea typeface="Times New Roman" charset="0"/>
                <a:cs typeface="Times New Roman" charset="0"/>
              </a:rPr>
              <a:t>Také zde přicházejí do úvahy především kostní části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cs-CZ" sz="1800" b="1" dirty="0">
                <a:latin typeface="Times New Roman" charset="0"/>
                <a:ea typeface="Times New Roman" charset="0"/>
                <a:cs typeface="Times New Roman" charset="0"/>
              </a:rPr>
              <a:t>O životním štěstí nesčetných dívek rozhodlo malé zakřivení nosu </a:t>
            </a:r>
            <a:r>
              <a:rPr lang="mr-IN" sz="1800" b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sz="1800" b="1" dirty="0">
                <a:latin typeface="Times New Roman" charset="0"/>
                <a:ea typeface="Times New Roman" charset="0"/>
                <a:cs typeface="Times New Roman" charset="0"/>
              </a:rPr>
              <a:t> a to právem</a:t>
            </a: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, vždyť jde o druhový typ.“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cs-CZ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cs-CZ" sz="1800" dirty="0">
                <a:latin typeface="Times New Roman" charset="0"/>
                <a:ea typeface="Times New Roman" charset="0"/>
                <a:cs typeface="Times New Roman" charset="0"/>
              </a:rPr>
              <a:t>„Kdykoliv někdo tvrdí, že se zamiloval do protějškova ducha, je to marnivé a směšné předstírání nebo přepjatost degenerované bytosti.“</a:t>
            </a:r>
          </a:p>
        </p:txBody>
      </p:sp>
    </p:spTree>
    <p:extLst>
      <p:ext uri="{BB962C8B-B14F-4D97-AF65-F5344CB8AC3E}">
        <p14:creationId xmlns:p14="http://schemas.microsoft.com/office/powerpoint/2010/main" val="13109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54063-0605-DF40-83E5-F769B44B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" pitchFamily="2" charset="0"/>
              </a:rPr>
              <a:t>Frenologie neboli šáhneme vám na hlavičku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5E1FBE-8284-5841-B2B1-87669EAD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Frenologie byl obor, který předpokládal a zkoumal souvislost stavby lebky s duševními schopnostmi a charakterovými rysy. </a:t>
            </a:r>
          </a:p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Obor byl populární zejména v 19. století, od začátku 20. století byl zavržen jako pseudověda. </a:t>
            </a:r>
          </a:p>
          <a:p>
            <a:pPr marL="0" indent="0" algn="just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Věda byla populární především mezi osvícenci a sociálními revolucionáři, protože zatřásla rodovými, stavovskými rozdíly a tradiční hierarchií.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5AB3CE-6F74-0647-809C-6874688D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166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458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18176-7AC6-7F44-9338-DD07EC27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Whitmanova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frenologii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A5AAA-564E-DA49-8380-344654779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“Who are you indeed who would talk or sing in America? / Have you studied out the land, / Its idioms and men? / Have you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learn’d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physiology, / Phrenology, politics, geography, pride, freedom, friendship of the land? / Its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substratums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objects?”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599B6A-6371-A445-8509-94A8E6F1F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128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235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8248F-A972-1047-8E0E-5CE1B09B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materialismu a kritika jeho významu v současnosti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11FFD-9221-F34F-A558-C344E232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výrazným způsobem ovlivnila vztah k materialismu v rozličných vědních oborech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zastává stejně jako Schopenhauer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kantiánské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východisko: lze poznat jen fenomény, nikoliv absolutní pravdy, vydává se však nikoliv jako Schopenhauer cestou naturalizace, ale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cestou psychologizace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naše pojmy jsou výrazem našeho chtění, našich potřeb a tužeb.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Metafyzika je pojmová poezie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činí pro nás život snesitelnějším, lépe se v něm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metafyzice prakticky orientujeme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pojmy jsou nástroje přežití svého druhu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Transcendentální subjekt je nahrazen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pojmem organismu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Tato inspirace vedle Nietzscheho k ideji, že sám vypracuje koncept organismu ve své disertaci (pak z toho sešlo) a chystal se studovat chemii (i z toho sešlo).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hlavní teze: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je jen specifická forma univerzálního života, fyziologie a psychologie jsou královskou cestou k porozumění člověku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Mysl je výsledkem organických pochodů.</a:t>
            </a:r>
          </a:p>
        </p:txBody>
      </p:sp>
    </p:spTree>
    <p:extLst>
      <p:ext uri="{BB962C8B-B14F-4D97-AF65-F5344CB8AC3E}">
        <p14:creationId xmlns:p14="http://schemas.microsoft.com/office/powerpoint/2010/main" val="37743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A2D19-D24E-6845-A452-CDBE698A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" pitchFamily="2" charset="0"/>
              </a:rPr>
              <a:t>Nietzschovy</a:t>
            </a:r>
            <a:r>
              <a:rPr lang="cs-CZ" dirty="0">
                <a:latin typeface="Times" pitchFamily="2" charset="0"/>
              </a:rPr>
              <a:t> poznámky k </a:t>
            </a:r>
            <a:r>
              <a:rPr lang="cs-CZ" dirty="0" err="1">
                <a:latin typeface="Times" pitchFamily="2" charset="0"/>
              </a:rPr>
              <a:t>Langeho</a:t>
            </a:r>
            <a:r>
              <a:rPr lang="cs-CZ" dirty="0">
                <a:latin typeface="Times" pitchFamily="2" charset="0"/>
              </a:rPr>
              <a:t> spisu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A0186-6843-F141-9523-1F49622E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„1. Svět je produktem naší organizace.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Viditelné fyzikální orgány jsou, stejně jako všechny ostatní části fenomenálního světa, pouhými obrazy neznámého objektu.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Skutečná organizace je proto stejně neznámá jako vnější věci.“</a:t>
            </a:r>
          </a:p>
        </p:txBody>
      </p:sp>
    </p:spTree>
    <p:extLst>
      <p:ext uri="{BB962C8B-B14F-4D97-AF65-F5344CB8AC3E}">
        <p14:creationId xmlns:p14="http://schemas.microsoft.com/office/powerpoint/2010/main" val="37852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1457</Words>
  <Application>Microsoft Macintosh PowerPoint</Application>
  <PresentationFormat>Širokoúhlá obrazovka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Times New Roman</vt:lpstr>
      <vt:lpstr>Motiv Office</vt:lpstr>
      <vt:lpstr>1_Motiv Office</vt:lpstr>
      <vt:lpstr>„Filosofie byla dosud jen nepochopením těla.“ </vt:lpstr>
      <vt:lpstr>„Na počátku byl čin.“  Cesta ke ztělesnění</vt:lpstr>
      <vt:lpstr>Schopenhauerův primát vůle (a těla)</vt:lpstr>
      <vt:lpstr>Fyziologie jako první věda?</vt:lpstr>
      <vt:lpstr>Schopenhauerova fyziognomická seznamka</vt:lpstr>
      <vt:lpstr>Frenologie neboli šáhneme vám na hlavičku </vt:lpstr>
      <vt:lpstr>Whitmanova Óda na frenologii</vt:lpstr>
      <vt:lpstr>F. A. Lange: Historie materialismu a kritika jeho významu v současnosti (1866)</vt:lpstr>
      <vt:lpstr>Nietzschovy poznámky k Langeho spisu</vt:lpstr>
      <vt:lpstr>Revoluce v chápání člověka, filosofie i politiky</vt:lpstr>
      <vt:lpstr>Nietzschova první filosofie:  Radostná věda. Gaya scienza</vt:lpstr>
      <vt:lpstr>„Přivtělit si“ gaya scienza</vt:lpstr>
      <vt:lpstr>Proti sebeočumování ducha</vt:lpstr>
      <vt:lpstr>Tělo (Leib) – já (Ich) – prapodstata (Selbst)</vt:lpstr>
      <vt:lpstr>Tělesnost paměti…</vt:lpstr>
      <vt:lpstr>… a její náboženská relevance</vt:lpstr>
      <vt:lpstr>Formy kulturní mnemotechniky aneb co má trvat, musí být vepsáno do krve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„Filosofie byla dosud jen nepochopením těla.“ </dc:title>
  <dc:creator>Matějčková, Tereza</dc:creator>
  <cp:lastModifiedBy>Matějčková, Tereza</cp:lastModifiedBy>
  <cp:revision>10</cp:revision>
  <dcterms:created xsi:type="dcterms:W3CDTF">2019-03-10T15:22:33Z</dcterms:created>
  <dcterms:modified xsi:type="dcterms:W3CDTF">2019-03-16T23:39:18Z</dcterms:modified>
</cp:coreProperties>
</file>