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309" r:id="rId8"/>
    <p:sldId id="310" r:id="rId9"/>
    <p:sldId id="335" r:id="rId10"/>
    <p:sldId id="334" r:id="rId11"/>
    <p:sldId id="288" r:id="rId12"/>
    <p:sldId id="311" r:id="rId13"/>
    <p:sldId id="330" r:id="rId14"/>
    <p:sldId id="331" r:id="rId15"/>
    <p:sldId id="312" r:id="rId16"/>
    <p:sldId id="316" r:id="rId17"/>
    <p:sldId id="293" r:id="rId18"/>
    <p:sldId id="313" r:id="rId19"/>
    <p:sldId id="314" r:id="rId20"/>
    <p:sldId id="315" r:id="rId21"/>
    <p:sldId id="318" r:id="rId22"/>
    <p:sldId id="320" r:id="rId23"/>
    <p:sldId id="321" r:id="rId24"/>
    <p:sldId id="291" r:id="rId25"/>
    <p:sldId id="302" r:id="rId26"/>
    <p:sldId id="292" r:id="rId27"/>
    <p:sldId id="333" r:id="rId28"/>
    <p:sldId id="325" r:id="rId29"/>
    <p:sldId id="326" r:id="rId30"/>
    <p:sldId id="327" r:id="rId31"/>
    <p:sldId id="328" r:id="rId32"/>
    <p:sldId id="33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t221KKXB-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OmVK8hArR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-HvvRcRI2U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Yuy4VO84wc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Vzdělávání za pomoci zvířat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7360" y="2895600"/>
            <a:ext cx="5730240" cy="2133600"/>
          </a:xfrm>
        </p:spPr>
        <p:txBody>
          <a:bodyPr/>
          <a:lstStyle/>
          <a:p>
            <a:r>
              <a:rPr lang="cs-CZ" dirty="0" smtClean="0"/>
              <a:t>PhDr. Kateřina Jančaříková, Ph.D.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AAA – interaktivní, návštěvní</a:t>
            </a:r>
            <a:endParaRPr lang="en-US" dirty="0"/>
          </a:p>
        </p:txBody>
      </p:sp>
      <p:pic>
        <p:nvPicPr>
          <p:cNvPr id="4" name="Content Placeholder 3" descr="CT Mia u babič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Cílem je terapeutická činnost. Dílčí úkoly vytyčuje odborník – terapeut (psycholog, speciální pedagog, fyzioterapeut apod.). Canisterapie se stává podpůrnou metodou celkové rehabilitace klienta.</a:t>
            </a:r>
          </a:p>
          <a:p>
            <a:r>
              <a:rPr lang="cs-CZ" dirty="0" smtClean="0"/>
              <a:t>Obvyklou snahou je zlepšit tělesné, kognitivní, duševní, emociální či sociální projevy klienta.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AAT – zbavení fóbie ze psů</a:t>
            </a:r>
            <a:endParaRPr lang="en-US" dirty="0"/>
          </a:p>
        </p:txBody>
      </p:sp>
      <p:pic>
        <p:nvPicPr>
          <p:cNvPr id="4" name="Content Placeholder 3" descr="Sangie_a Kristi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1150" y="1447800"/>
            <a:ext cx="6427250" cy="4800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AAT – fyzioterapie, polohování</a:t>
            </a:r>
            <a:endParaRPr lang="en-US" dirty="0"/>
          </a:p>
        </p:txBody>
      </p:sp>
      <p:pic>
        <p:nvPicPr>
          <p:cNvPr id="4" name="Content Placeholder 3" descr="CT polohování09-machova-dana-cst-3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392561"/>
            <a:ext cx="6248400" cy="35147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AAT – fyzioterapie, polohování</a:t>
            </a:r>
            <a:endParaRPr lang="en-US" dirty="0"/>
          </a:p>
        </p:txBody>
      </p:sp>
      <p:pic>
        <p:nvPicPr>
          <p:cNvPr id="4" name="Content Placeholder 3" descr="CT polohova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2025387"/>
            <a:ext cx="6019799" cy="40044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Cílem je vzdělávání. Dílčí cíle stanovuje pedagog.</a:t>
            </a:r>
          </a:p>
          <a:p>
            <a:r>
              <a:rPr lang="cs-CZ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Provozuje se na úrovni obecně psvětové (besedy s žáky jak se chovat ke psům apod.) nebo speciální, tématicky zaměřené.</a:t>
            </a:r>
          </a:p>
          <a:p>
            <a:r>
              <a:rPr lang="cs-CZ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Je možné ji využít také pro vzdělávání dětí, žáků, studentů i dospělých se speciálními potřebami. </a:t>
            </a:r>
          </a:p>
          <a:p>
            <a:r>
              <a:rPr lang="cs-CZ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Někdy ve speciální pedagogice nejde (ani není třeba rozlišovat mezi AAE a AAT). 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_0417ayw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1575" y="2019300"/>
            <a:ext cx="5486400" cy="3657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_0398ayw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1575" y="2019300"/>
            <a:ext cx="5486400" cy="3657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DSC_66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_67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b="1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AAA</a:t>
            </a:r>
            <a:r>
              <a:rPr lang="cs-CZ" sz="3600" b="1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(A</a:t>
            </a:r>
            <a:r>
              <a:rPr lang="en-US" sz="3600" dirty="0" err="1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nimal</a:t>
            </a:r>
            <a:r>
              <a:rPr lang="en-US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Assisted Activities</a:t>
            </a:r>
            <a:r>
              <a:rPr lang="cs-CZ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lvl="0"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3600" dirty="0" err="1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aktivity</a:t>
            </a:r>
            <a:r>
              <a:rPr lang="en-US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za</a:t>
            </a:r>
            <a:r>
              <a:rPr lang="en-US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asistence</a:t>
            </a:r>
            <a:r>
              <a:rPr lang="en-US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zvířat</a:t>
            </a:r>
            <a:r>
              <a:rPr lang="cs-CZ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,</a:t>
            </a:r>
            <a:endParaRPr lang="en-US" sz="3600" dirty="0" smtClean="0">
              <a:solidFill>
                <a:srgbClr val="2F1A14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b="1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AAT</a:t>
            </a:r>
            <a:r>
              <a:rPr lang="cs-CZ" sz="3600" b="1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(A</a:t>
            </a:r>
            <a:r>
              <a:rPr lang="en-US" sz="3600" dirty="0" err="1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nimal</a:t>
            </a:r>
            <a:r>
              <a:rPr lang="en-US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Assisted Therapy</a:t>
            </a:r>
            <a:r>
              <a:rPr lang="cs-CZ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lvl="0"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3600" dirty="0" err="1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terapie</a:t>
            </a:r>
            <a:r>
              <a:rPr lang="en-US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za</a:t>
            </a:r>
            <a:r>
              <a:rPr lang="en-US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asistence</a:t>
            </a:r>
            <a:r>
              <a:rPr lang="en-US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zvířat</a:t>
            </a:r>
            <a:r>
              <a:rPr lang="cs-CZ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,</a:t>
            </a:r>
            <a:endParaRPr lang="en-US" sz="3600" dirty="0" smtClean="0">
              <a:solidFill>
                <a:srgbClr val="2F1A14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b="1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AAE</a:t>
            </a:r>
            <a:r>
              <a:rPr lang="cs-CZ" sz="3600" b="1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(A</a:t>
            </a:r>
            <a:r>
              <a:rPr lang="en-US" sz="3600" dirty="0" err="1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nimal</a:t>
            </a:r>
            <a:r>
              <a:rPr lang="en-US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Assisted </a:t>
            </a:r>
            <a:r>
              <a:rPr lang="cs-CZ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Education)</a:t>
            </a:r>
          </a:p>
          <a:p>
            <a:pPr lvl="0"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3600" dirty="0" err="1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vzdělávání</a:t>
            </a:r>
            <a:r>
              <a:rPr lang="en-US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za</a:t>
            </a:r>
            <a:r>
              <a:rPr lang="en-US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asistence</a:t>
            </a:r>
            <a:r>
              <a:rPr lang="en-US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zvířat</a:t>
            </a:r>
            <a:r>
              <a:rPr lang="cs-CZ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,</a:t>
            </a:r>
            <a:endParaRPr lang="en-US" sz="3600" dirty="0" smtClean="0">
              <a:solidFill>
                <a:srgbClr val="2F1A14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b="1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AACR</a:t>
            </a:r>
            <a:r>
              <a:rPr lang="cs-CZ" sz="3600" b="1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Animal- Assisted C</a:t>
            </a:r>
            <a:r>
              <a:rPr lang="cs-CZ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3600" dirty="0" err="1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isis</a:t>
            </a:r>
            <a:r>
              <a:rPr lang="en-US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Response</a:t>
            </a:r>
            <a:r>
              <a:rPr lang="cs-CZ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lvl="0"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3600" dirty="0" err="1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krizová</a:t>
            </a:r>
            <a:r>
              <a:rPr lang="en-US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intervence</a:t>
            </a:r>
            <a:r>
              <a:rPr lang="en-US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za</a:t>
            </a:r>
            <a:r>
              <a:rPr lang="en-US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pomocí</a:t>
            </a:r>
            <a:r>
              <a:rPr lang="en-US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zvířat</a:t>
            </a:r>
            <a:r>
              <a:rPr lang="cs-CZ" sz="3600" dirty="0" smtClean="0">
                <a:solidFill>
                  <a:srgbClr val="2F1A14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3600" dirty="0" smtClean="0">
              <a:solidFill>
                <a:srgbClr val="2F1A14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SC_67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_67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_67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_67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AACR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Cílem je zmírnit následky prožitého stresu. Dílčí cíle stanovuje obvykle psycholog.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101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canisterapie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Příprava (cíle, plánování času, aktivit, úkolů, balení, popř. příprava psa – koupání apod.).</a:t>
            </a:r>
          </a:p>
          <a:p>
            <a:r>
              <a:rPr lang="cs-CZ" dirty="0" smtClean="0"/>
              <a:t>Přeprava a vstup (očista tlapek apod.)</a:t>
            </a:r>
          </a:p>
          <a:p>
            <a:r>
              <a:rPr lang="cs-CZ" dirty="0" smtClean="0"/>
              <a:t>Pozdravení se s klienty, představení sebe i psa.</a:t>
            </a:r>
          </a:p>
          <a:p>
            <a:r>
              <a:rPr lang="cs-CZ" dirty="0" smtClean="0"/>
              <a:t>Zahajovací fáze – jak se máte, máte ráda pejsky?, dáme pejskovi misku s vodou.</a:t>
            </a:r>
          </a:p>
          <a:p>
            <a:r>
              <a:rPr lang="cs-CZ" dirty="0" smtClean="0"/>
              <a:t>Pracovní fáze.</a:t>
            </a:r>
          </a:p>
          <a:p>
            <a:r>
              <a:rPr lang="cs-CZ" dirty="0" smtClean="0"/>
              <a:t>Relaxační fáze – posloucháme vyprávění klientů o jejich psech apod.</a:t>
            </a:r>
          </a:p>
          <a:p>
            <a:r>
              <a:rPr lang="cs-CZ" dirty="0" smtClean="0"/>
              <a:t>Závěrečná fáze – zopakování, rozloučení.</a:t>
            </a:r>
          </a:p>
          <a:p>
            <a:r>
              <a:rPr lang="cs-CZ" dirty="0" smtClean="0"/>
              <a:t>Dokončovací fáze – zabalení věcí, odchod.</a:t>
            </a:r>
          </a:p>
          <a:p>
            <a:r>
              <a:rPr lang="cs-CZ" dirty="0" smtClean="0"/>
              <a:t>Regenerace – odpočinek psa, ať již pohybem nebo spánkem.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_67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Labradoři AAA, seniorka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https://www.youtube.com/watch?v=8t221KKXB-0</a:t>
            </a:r>
            <a:r>
              <a:rPr lang="cs-CZ" dirty="0" smtClean="0"/>
              <a:t> </a:t>
            </a:r>
          </a:p>
          <a:p>
            <a:r>
              <a:rPr lang="cs-CZ" dirty="0" smtClean="0"/>
              <a:t>Palata.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Polohování u dětí s DMO </a:t>
            </a:r>
            <a:r>
              <a:rPr lang="cs-CZ" dirty="0" smtClean="0">
                <a:hlinkClick r:id="rId2"/>
              </a:rPr>
              <a:t>https://www.youtube.com/watch?v=aOmVK8hArRY</a:t>
            </a:r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společenská činnost,</a:t>
            </a:r>
          </a:p>
          <a:p>
            <a:r>
              <a:rPr lang="cs-CZ" dirty="0" smtClean="0"/>
              <a:t>probíhá většinou formou návštěv proškoleného dobrovolníka se speciálně vybraným a certifikovaným zvířetem,</a:t>
            </a:r>
          </a:p>
          <a:p>
            <a:r>
              <a:rPr lang="cs-CZ" dirty="0" smtClean="0"/>
              <a:t>nemá naplánovaný léčebný cíl, kromě příznaků radosti, pocitů štěstí, spokojenosti, příjemně stráveného času.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AAA – AAT - AAE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Labradoři u autistů </a:t>
            </a:r>
            <a:r>
              <a:rPr lang="cs-CZ" u="sng" dirty="0" smtClean="0">
                <a:hlinkClick r:id="rId2"/>
              </a:rPr>
              <a:t>https://www.youtube.com/watch?v=0-HvvRcRI2U</a:t>
            </a:r>
            <a:r>
              <a:rPr lang="cs-CZ" u="sng" dirty="0" smtClean="0"/>
              <a:t> </a:t>
            </a:r>
            <a:endParaRPr lang="en-US" u="sng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Speciální MŠ a ZŠ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https://www.youtube.com/watch?v=4Yuy4VO84wc</a:t>
            </a:r>
            <a:r>
              <a:rPr lang="cs-CZ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PhDr. </a:t>
            </a:r>
            <a:r>
              <a:rPr lang="cs-CZ" smtClean="0"/>
              <a:t>Kateřina Jančaříková, Ph.D.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dále dělíme AAA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Pasivní - „pouhá“ přítomnost zvířete.</a:t>
            </a:r>
          </a:p>
          <a:p>
            <a:r>
              <a:rPr lang="cs-CZ" dirty="0" smtClean="0"/>
              <a:t>Interaktivní – řízený i spontánní kontakt klienta se zvířetem. </a:t>
            </a:r>
          </a:p>
          <a:p>
            <a:r>
              <a:rPr lang="cs-CZ" dirty="0" smtClean="0"/>
              <a:t>Rezidentní typ – trvalá přítomnost zvířete (odpovídá chovu).</a:t>
            </a:r>
          </a:p>
          <a:p>
            <a:r>
              <a:rPr lang="cs-CZ" dirty="0" smtClean="0"/>
              <a:t>Návštěvní typ.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Interaktivní návštěvní AAA</a:t>
            </a:r>
            <a:endParaRPr lang="en-US" dirty="0"/>
          </a:p>
        </p:txBody>
      </p:sp>
      <p:pic>
        <p:nvPicPr>
          <p:cNvPr id="4" name="Content Placeholder 3" descr="CT_Rozová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2286000"/>
            <a:ext cx="4236720" cy="317754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Interaktivní návštěvní AAA</a:t>
            </a:r>
            <a:endParaRPr lang="en-US" dirty="0"/>
          </a:p>
        </p:txBody>
      </p:sp>
      <p:pic>
        <p:nvPicPr>
          <p:cNvPr id="4" name="Content Placeholder 3" descr="Canist_od G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6775" y="1562100"/>
            <a:ext cx="6096000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AAA – interaktivní, rezidentní </a:t>
            </a:r>
            <a:endParaRPr lang="en-US" dirty="0"/>
          </a:p>
        </p:txBody>
      </p:sp>
      <p:pic>
        <p:nvPicPr>
          <p:cNvPr id="4" name="Content Placeholder 3" descr="Brundibá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4975" y="2190750"/>
            <a:ext cx="4419600" cy="33147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AAA – interaktivní, rezidentní</a:t>
            </a:r>
            <a:endParaRPr lang="en-US" dirty="0"/>
          </a:p>
        </p:txBody>
      </p:sp>
      <p:pic>
        <p:nvPicPr>
          <p:cNvPr id="4" name="Content Placeholder 3" descr="Dolev Evy Šlapákov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600200"/>
            <a:ext cx="6400800" cy="46482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AAA interaktivní, rezidentní</a:t>
            </a:r>
            <a:endParaRPr lang="en-US" dirty="0"/>
          </a:p>
        </p:txBody>
      </p:sp>
      <p:pic>
        <p:nvPicPr>
          <p:cNvPr id="4" name="Content Placeholder 3" descr="Artuš a Bet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6988" y="1447800"/>
            <a:ext cx="4595574" cy="48006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</TotalTime>
  <Words>447</Words>
  <Application>Microsoft Office PowerPoint</Application>
  <PresentationFormat>On-screen Show (4:3)</PresentationFormat>
  <Paragraphs>60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Solstice</vt:lpstr>
      <vt:lpstr>Vzdělávání za pomoci zvířat</vt:lpstr>
      <vt:lpstr>Typy </vt:lpstr>
      <vt:lpstr>AAA</vt:lpstr>
      <vt:lpstr>Jak dále dělíme AAA</vt:lpstr>
      <vt:lpstr>Interaktivní návštěvní AAA</vt:lpstr>
      <vt:lpstr>Interaktivní návštěvní AAA</vt:lpstr>
      <vt:lpstr>AAA – interaktivní, rezidentní </vt:lpstr>
      <vt:lpstr>AAA – interaktivní, rezidentní</vt:lpstr>
      <vt:lpstr>AAA interaktivní, rezidentní</vt:lpstr>
      <vt:lpstr>AAA – interaktivní, návštěvní</vt:lpstr>
      <vt:lpstr>AAT</vt:lpstr>
      <vt:lpstr>AAT – zbavení fóbie ze psů</vt:lpstr>
      <vt:lpstr>AAT – fyzioterapie, polohování</vt:lpstr>
      <vt:lpstr>AAT – fyzioterapie, polohování</vt:lpstr>
      <vt:lpstr>AAE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AACR</vt:lpstr>
      <vt:lpstr>Slide 25</vt:lpstr>
      <vt:lpstr>Průběh canisterapie</vt:lpstr>
      <vt:lpstr>Slide 27</vt:lpstr>
      <vt:lpstr>Labradoři AAA, seniorka</vt:lpstr>
      <vt:lpstr>AAT</vt:lpstr>
      <vt:lpstr>AAA – AAT - AAE </vt:lpstr>
      <vt:lpstr>Speciální MŠ a ZŠ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Canisterapie</dc:title>
  <dc:creator>Katka</dc:creator>
  <cp:lastModifiedBy>Kateřina Jančaříková</cp:lastModifiedBy>
  <cp:revision>45</cp:revision>
  <dcterms:created xsi:type="dcterms:W3CDTF">2006-08-16T00:00:00Z</dcterms:created>
  <dcterms:modified xsi:type="dcterms:W3CDTF">2014-11-26T19:54:52Z</dcterms:modified>
</cp:coreProperties>
</file>