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8" r:id="rId3"/>
    <p:sldId id="269" r:id="rId4"/>
    <p:sldId id="446" r:id="rId5"/>
    <p:sldId id="279" r:id="rId6"/>
    <p:sldId id="27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AAC5CF-089F-4FEC-8E71-64DF3E88C601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FE2E10-2D8B-4E6A-9AD3-A13AA32920CB}">
      <dgm:prSet phldrT="[Text]" custT="1"/>
      <dgm:spPr>
        <a:solidFill>
          <a:srgbClr val="FFC000"/>
        </a:solidFill>
      </dgm:spPr>
      <dgm:t>
        <a:bodyPr/>
        <a:lstStyle/>
        <a:p>
          <a:r>
            <a:rPr lang="cs-CZ" sz="2000" b="1" dirty="0"/>
            <a:t>Konzumentky s vysoký rizikem vzniku závislosti</a:t>
          </a:r>
        </a:p>
        <a:p>
          <a:r>
            <a:rPr lang="cs-CZ" sz="2400" b="1" dirty="0"/>
            <a:t>9, 5 %</a:t>
          </a:r>
        </a:p>
      </dgm:t>
    </dgm:pt>
    <dgm:pt modelId="{13A86462-ACB4-4259-B778-B357485886DD}" type="parTrans" cxnId="{3F9C475C-3117-4694-BFE1-75F2703C6F01}">
      <dgm:prSet/>
      <dgm:spPr/>
      <dgm:t>
        <a:bodyPr/>
        <a:lstStyle/>
        <a:p>
          <a:endParaRPr lang="cs-CZ"/>
        </a:p>
      </dgm:t>
    </dgm:pt>
    <dgm:pt modelId="{0D270FC9-B46E-42AD-AA80-A8B05A5E4EAB}" type="sibTrans" cxnId="{3F9C475C-3117-4694-BFE1-75F2703C6F01}">
      <dgm:prSet/>
      <dgm:spPr/>
      <dgm:t>
        <a:bodyPr/>
        <a:lstStyle/>
        <a:p>
          <a:endParaRPr lang="cs-CZ"/>
        </a:p>
      </dgm:t>
    </dgm:pt>
    <dgm:pt modelId="{EAC014DE-292C-4AAE-95A9-B62F2015EB6C}">
      <dgm:prSet custT="1"/>
      <dgm:spPr>
        <a:solidFill>
          <a:srgbClr val="FF0000"/>
        </a:solidFill>
      </dgm:spPr>
      <dgm:t>
        <a:bodyPr/>
        <a:lstStyle/>
        <a:p>
          <a:r>
            <a:rPr lang="cs-CZ" sz="1800" b="1" dirty="0"/>
            <a:t>Problémové konzumentky (závislé na alkoholu)</a:t>
          </a:r>
        </a:p>
        <a:p>
          <a:r>
            <a:rPr lang="cs-CZ" sz="1800" b="1" dirty="0"/>
            <a:t>5, 2 %</a:t>
          </a:r>
        </a:p>
      </dgm:t>
    </dgm:pt>
    <dgm:pt modelId="{88712FC5-6641-42F2-942F-A81E5AF90414}" type="parTrans" cxnId="{133F7FAB-1A2C-4754-BFEF-95BC18A9D2A5}">
      <dgm:prSet/>
      <dgm:spPr/>
      <dgm:t>
        <a:bodyPr/>
        <a:lstStyle/>
        <a:p>
          <a:endParaRPr lang="cs-CZ"/>
        </a:p>
      </dgm:t>
    </dgm:pt>
    <dgm:pt modelId="{529CFED8-0511-4357-AB26-F1E47A84D5F8}" type="sibTrans" cxnId="{133F7FAB-1A2C-4754-BFEF-95BC18A9D2A5}">
      <dgm:prSet/>
      <dgm:spPr/>
      <dgm:t>
        <a:bodyPr/>
        <a:lstStyle/>
        <a:p>
          <a:endParaRPr lang="cs-CZ"/>
        </a:p>
      </dgm:t>
    </dgm:pt>
    <dgm:pt modelId="{AC68CBDC-7B0C-4CA0-BA60-9DA215D9CAC3}">
      <dgm:prSet custT="1"/>
      <dgm:spPr>
        <a:solidFill>
          <a:srgbClr val="92D050"/>
        </a:solidFill>
      </dgm:spPr>
      <dgm:t>
        <a:bodyPr/>
        <a:lstStyle/>
        <a:p>
          <a:r>
            <a:rPr lang="cs-CZ" sz="2400" b="1" i="0" dirty="0"/>
            <a:t>Abstinentky a umírněné konzumentky</a:t>
          </a:r>
        </a:p>
        <a:p>
          <a:r>
            <a:rPr lang="cs-CZ" sz="2400" b="1" i="0" dirty="0"/>
            <a:t>39, 9 %</a:t>
          </a:r>
        </a:p>
      </dgm:t>
    </dgm:pt>
    <dgm:pt modelId="{1FD99625-526C-4CBC-A809-4F35E14B613B}" type="parTrans" cxnId="{B5E063A0-383A-4448-82C0-E29A3B0739BB}">
      <dgm:prSet/>
      <dgm:spPr/>
      <dgm:t>
        <a:bodyPr/>
        <a:lstStyle/>
        <a:p>
          <a:endParaRPr lang="cs-CZ"/>
        </a:p>
      </dgm:t>
    </dgm:pt>
    <dgm:pt modelId="{A812E3D6-E38F-4F61-9061-F387CC80FA3F}" type="sibTrans" cxnId="{B5E063A0-383A-4448-82C0-E29A3B0739BB}">
      <dgm:prSet/>
      <dgm:spPr/>
      <dgm:t>
        <a:bodyPr/>
        <a:lstStyle/>
        <a:p>
          <a:endParaRPr lang="cs-CZ"/>
        </a:p>
      </dgm:t>
    </dgm:pt>
    <dgm:pt modelId="{8D611E1A-C6B2-41EF-806A-9899E81BC63D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cs-CZ" sz="2400" b="1" dirty="0"/>
            <a:t>Konzumentky s nízkým rizikem 45, 4 %</a:t>
          </a:r>
        </a:p>
      </dgm:t>
    </dgm:pt>
    <dgm:pt modelId="{2AFACB7B-BC74-438F-AFE4-DA65E216EEB0}" type="parTrans" cxnId="{18A7CB6D-1D40-4E26-9CAA-9461C243B249}">
      <dgm:prSet/>
      <dgm:spPr/>
      <dgm:t>
        <a:bodyPr/>
        <a:lstStyle/>
        <a:p>
          <a:endParaRPr lang="cs-CZ"/>
        </a:p>
      </dgm:t>
    </dgm:pt>
    <dgm:pt modelId="{5A012355-87E7-41B4-A631-7894D486E03F}" type="sibTrans" cxnId="{18A7CB6D-1D40-4E26-9CAA-9461C243B249}">
      <dgm:prSet/>
      <dgm:spPr/>
      <dgm:t>
        <a:bodyPr/>
        <a:lstStyle/>
        <a:p>
          <a:endParaRPr lang="cs-CZ"/>
        </a:p>
      </dgm:t>
    </dgm:pt>
    <dgm:pt modelId="{E2EC5317-C99E-40F4-9C3B-FB175B0D9C5F}" type="pres">
      <dgm:prSet presAssocID="{47AAC5CF-089F-4FEC-8E71-64DF3E88C601}" presName="Name0" presStyleCnt="0">
        <dgm:presLayoutVars>
          <dgm:dir/>
          <dgm:animLvl val="lvl"/>
          <dgm:resizeHandles val="exact"/>
        </dgm:presLayoutVars>
      </dgm:prSet>
      <dgm:spPr/>
    </dgm:pt>
    <dgm:pt modelId="{5B1B2705-46F9-4D8E-A123-C7D80B90D772}" type="pres">
      <dgm:prSet presAssocID="{EAC014DE-292C-4AAE-95A9-B62F2015EB6C}" presName="Name8" presStyleCnt="0"/>
      <dgm:spPr/>
    </dgm:pt>
    <dgm:pt modelId="{57BB7B2A-0868-4DFC-9378-65B6946CA583}" type="pres">
      <dgm:prSet presAssocID="{EAC014DE-292C-4AAE-95A9-B62F2015EB6C}" presName="level" presStyleLbl="node1" presStyleIdx="0" presStyleCnt="4" custScaleX="124188" custScaleY="47744" custLinFactNeighborX="-451" custLinFactNeighborY="-1254">
        <dgm:presLayoutVars>
          <dgm:chMax val="1"/>
          <dgm:bulletEnabled val="1"/>
        </dgm:presLayoutVars>
      </dgm:prSet>
      <dgm:spPr/>
    </dgm:pt>
    <dgm:pt modelId="{C39BF4D4-3C4C-4EDF-A0B5-0428727FE338}" type="pres">
      <dgm:prSet presAssocID="{EAC014DE-292C-4AAE-95A9-B62F2015EB6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6667716-4AE3-458F-AD48-2391B532084F}" type="pres">
      <dgm:prSet presAssocID="{AFFE2E10-2D8B-4E6A-9AD3-A13AA32920CB}" presName="Name8" presStyleCnt="0"/>
      <dgm:spPr/>
    </dgm:pt>
    <dgm:pt modelId="{E730F065-ECCE-4115-B5D1-7FCA0D33872B}" type="pres">
      <dgm:prSet presAssocID="{AFFE2E10-2D8B-4E6A-9AD3-A13AA32920CB}" presName="level" presStyleLbl="node1" presStyleIdx="1" presStyleCnt="4" custScaleX="110591" custScaleY="45303" custLinFactNeighborY="-379">
        <dgm:presLayoutVars>
          <dgm:chMax val="1"/>
          <dgm:bulletEnabled val="1"/>
        </dgm:presLayoutVars>
      </dgm:prSet>
      <dgm:spPr/>
    </dgm:pt>
    <dgm:pt modelId="{BA7BF980-BB79-4BAE-94CC-F37AA38376EB}" type="pres">
      <dgm:prSet presAssocID="{AFFE2E10-2D8B-4E6A-9AD3-A13AA32920C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D71A7F2-DDBB-45BF-ADBC-DA65F9A10430}" type="pres">
      <dgm:prSet presAssocID="{8D611E1A-C6B2-41EF-806A-9899E81BC63D}" presName="Name8" presStyleCnt="0"/>
      <dgm:spPr/>
    </dgm:pt>
    <dgm:pt modelId="{5B928DC1-6567-4A75-BC21-CF5E67B2F215}" type="pres">
      <dgm:prSet presAssocID="{8D611E1A-C6B2-41EF-806A-9899E81BC63D}" presName="level" presStyleLbl="node1" presStyleIdx="2" presStyleCnt="4" custScaleX="107005" custScaleY="48047">
        <dgm:presLayoutVars>
          <dgm:chMax val="1"/>
          <dgm:bulletEnabled val="1"/>
        </dgm:presLayoutVars>
      </dgm:prSet>
      <dgm:spPr/>
    </dgm:pt>
    <dgm:pt modelId="{35B03F96-2576-46EE-91FC-9A8B3D58A721}" type="pres">
      <dgm:prSet presAssocID="{8D611E1A-C6B2-41EF-806A-9899E81BC63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77525AD-3866-4E4B-95B0-1EFA2826277F}" type="pres">
      <dgm:prSet presAssocID="{AC68CBDC-7B0C-4CA0-BA60-9DA215D9CAC3}" presName="Name8" presStyleCnt="0"/>
      <dgm:spPr/>
    </dgm:pt>
    <dgm:pt modelId="{FD40AF23-5502-4C88-AC1D-54A9BBF4BBB2}" type="pres">
      <dgm:prSet presAssocID="{AC68CBDC-7B0C-4CA0-BA60-9DA215D9CAC3}" presName="level" presStyleLbl="node1" presStyleIdx="3" presStyleCnt="4" custScaleX="103483" custScaleY="53935" custLinFactNeighborX="-514" custLinFactNeighborY="-1739">
        <dgm:presLayoutVars>
          <dgm:chMax val="1"/>
          <dgm:bulletEnabled val="1"/>
        </dgm:presLayoutVars>
      </dgm:prSet>
      <dgm:spPr/>
    </dgm:pt>
    <dgm:pt modelId="{61BF4A2A-A979-49A6-B76E-0B5C7DD240EC}" type="pres">
      <dgm:prSet presAssocID="{AC68CBDC-7B0C-4CA0-BA60-9DA215D9CAC3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F9C475C-3117-4694-BFE1-75F2703C6F01}" srcId="{47AAC5CF-089F-4FEC-8E71-64DF3E88C601}" destId="{AFFE2E10-2D8B-4E6A-9AD3-A13AA32920CB}" srcOrd="1" destOrd="0" parTransId="{13A86462-ACB4-4259-B778-B357485886DD}" sibTransId="{0D270FC9-B46E-42AD-AA80-A8B05A5E4EAB}"/>
    <dgm:cxn modelId="{A7959E68-E216-4534-B9B5-3385CB203C8C}" type="presOf" srcId="{47AAC5CF-089F-4FEC-8E71-64DF3E88C601}" destId="{E2EC5317-C99E-40F4-9C3B-FB175B0D9C5F}" srcOrd="0" destOrd="0" presId="urn:microsoft.com/office/officeart/2005/8/layout/pyramid1"/>
    <dgm:cxn modelId="{64E2176B-187C-4276-9C37-D1076A13B916}" type="presOf" srcId="{AFFE2E10-2D8B-4E6A-9AD3-A13AA32920CB}" destId="{BA7BF980-BB79-4BAE-94CC-F37AA38376EB}" srcOrd="1" destOrd="0" presId="urn:microsoft.com/office/officeart/2005/8/layout/pyramid1"/>
    <dgm:cxn modelId="{18A7CB6D-1D40-4E26-9CAA-9461C243B249}" srcId="{47AAC5CF-089F-4FEC-8E71-64DF3E88C601}" destId="{8D611E1A-C6B2-41EF-806A-9899E81BC63D}" srcOrd="2" destOrd="0" parTransId="{2AFACB7B-BC74-438F-AFE4-DA65E216EEB0}" sibTransId="{5A012355-87E7-41B4-A631-7894D486E03F}"/>
    <dgm:cxn modelId="{D5B8FC8D-8403-4B29-82A9-6A04F33DB6C2}" type="presOf" srcId="{8D611E1A-C6B2-41EF-806A-9899E81BC63D}" destId="{35B03F96-2576-46EE-91FC-9A8B3D58A721}" srcOrd="1" destOrd="0" presId="urn:microsoft.com/office/officeart/2005/8/layout/pyramid1"/>
    <dgm:cxn modelId="{B5E063A0-383A-4448-82C0-E29A3B0739BB}" srcId="{47AAC5CF-089F-4FEC-8E71-64DF3E88C601}" destId="{AC68CBDC-7B0C-4CA0-BA60-9DA215D9CAC3}" srcOrd="3" destOrd="0" parTransId="{1FD99625-526C-4CBC-A809-4F35E14B613B}" sibTransId="{A812E3D6-E38F-4F61-9061-F387CC80FA3F}"/>
    <dgm:cxn modelId="{133F7FAB-1A2C-4754-BFEF-95BC18A9D2A5}" srcId="{47AAC5CF-089F-4FEC-8E71-64DF3E88C601}" destId="{EAC014DE-292C-4AAE-95A9-B62F2015EB6C}" srcOrd="0" destOrd="0" parTransId="{88712FC5-6641-42F2-942F-A81E5AF90414}" sibTransId="{529CFED8-0511-4357-AB26-F1E47A84D5F8}"/>
    <dgm:cxn modelId="{67F787B7-68E7-465B-A8AA-1ABB23813823}" type="presOf" srcId="{AFFE2E10-2D8B-4E6A-9AD3-A13AA32920CB}" destId="{E730F065-ECCE-4115-B5D1-7FCA0D33872B}" srcOrd="0" destOrd="0" presId="urn:microsoft.com/office/officeart/2005/8/layout/pyramid1"/>
    <dgm:cxn modelId="{8A7794CB-F98D-40B0-8933-0E07649D3948}" type="presOf" srcId="{EAC014DE-292C-4AAE-95A9-B62F2015EB6C}" destId="{C39BF4D4-3C4C-4EDF-A0B5-0428727FE338}" srcOrd="1" destOrd="0" presId="urn:microsoft.com/office/officeart/2005/8/layout/pyramid1"/>
    <dgm:cxn modelId="{FAC3ECEF-A68B-4827-8BEE-0E2F66857C66}" type="presOf" srcId="{8D611E1A-C6B2-41EF-806A-9899E81BC63D}" destId="{5B928DC1-6567-4A75-BC21-CF5E67B2F215}" srcOrd="0" destOrd="0" presId="urn:microsoft.com/office/officeart/2005/8/layout/pyramid1"/>
    <dgm:cxn modelId="{1CB961F5-0B35-4DE3-9888-A2E9385411DA}" type="presOf" srcId="{AC68CBDC-7B0C-4CA0-BA60-9DA215D9CAC3}" destId="{61BF4A2A-A979-49A6-B76E-0B5C7DD240EC}" srcOrd="1" destOrd="0" presId="urn:microsoft.com/office/officeart/2005/8/layout/pyramid1"/>
    <dgm:cxn modelId="{F52225F9-CCD1-4BED-82D9-548AB7594A36}" type="presOf" srcId="{AC68CBDC-7B0C-4CA0-BA60-9DA215D9CAC3}" destId="{FD40AF23-5502-4C88-AC1D-54A9BBF4BBB2}" srcOrd="0" destOrd="0" presId="urn:microsoft.com/office/officeart/2005/8/layout/pyramid1"/>
    <dgm:cxn modelId="{92FB20FD-9C60-43A2-A794-AD13089755F0}" type="presOf" srcId="{EAC014DE-292C-4AAE-95A9-B62F2015EB6C}" destId="{57BB7B2A-0868-4DFC-9378-65B6946CA583}" srcOrd="0" destOrd="0" presId="urn:microsoft.com/office/officeart/2005/8/layout/pyramid1"/>
    <dgm:cxn modelId="{503F968E-C03B-4A6E-A719-4EDA6E2A9D30}" type="presParOf" srcId="{E2EC5317-C99E-40F4-9C3B-FB175B0D9C5F}" destId="{5B1B2705-46F9-4D8E-A123-C7D80B90D772}" srcOrd="0" destOrd="0" presId="urn:microsoft.com/office/officeart/2005/8/layout/pyramid1"/>
    <dgm:cxn modelId="{AC4AE3B1-B8A9-4A6E-82D3-C926B6416DB5}" type="presParOf" srcId="{5B1B2705-46F9-4D8E-A123-C7D80B90D772}" destId="{57BB7B2A-0868-4DFC-9378-65B6946CA583}" srcOrd="0" destOrd="0" presId="urn:microsoft.com/office/officeart/2005/8/layout/pyramid1"/>
    <dgm:cxn modelId="{397981F3-6D17-4750-AB27-968998C51F93}" type="presParOf" srcId="{5B1B2705-46F9-4D8E-A123-C7D80B90D772}" destId="{C39BF4D4-3C4C-4EDF-A0B5-0428727FE338}" srcOrd="1" destOrd="0" presId="urn:microsoft.com/office/officeart/2005/8/layout/pyramid1"/>
    <dgm:cxn modelId="{92DAB0B8-515C-492B-BDBC-36641F63DD15}" type="presParOf" srcId="{E2EC5317-C99E-40F4-9C3B-FB175B0D9C5F}" destId="{96667716-4AE3-458F-AD48-2391B532084F}" srcOrd="1" destOrd="0" presId="urn:microsoft.com/office/officeart/2005/8/layout/pyramid1"/>
    <dgm:cxn modelId="{896B4133-6348-4FF2-942D-21C17231BE5A}" type="presParOf" srcId="{96667716-4AE3-458F-AD48-2391B532084F}" destId="{E730F065-ECCE-4115-B5D1-7FCA0D33872B}" srcOrd="0" destOrd="0" presId="urn:microsoft.com/office/officeart/2005/8/layout/pyramid1"/>
    <dgm:cxn modelId="{3C5E3727-BC80-4653-ABEB-9004CB7D825D}" type="presParOf" srcId="{96667716-4AE3-458F-AD48-2391B532084F}" destId="{BA7BF980-BB79-4BAE-94CC-F37AA38376EB}" srcOrd="1" destOrd="0" presId="urn:microsoft.com/office/officeart/2005/8/layout/pyramid1"/>
    <dgm:cxn modelId="{A0D9F16E-FD83-4B22-971B-094A63B3B827}" type="presParOf" srcId="{E2EC5317-C99E-40F4-9C3B-FB175B0D9C5F}" destId="{CD71A7F2-DDBB-45BF-ADBC-DA65F9A10430}" srcOrd="2" destOrd="0" presId="urn:microsoft.com/office/officeart/2005/8/layout/pyramid1"/>
    <dgm:cxn modelId="{E70E3365-72BD-465E-A21F-EA5BD7CA3A9D}" type="presParOf" srcId="{CD71A7F2-DDBB-45BF-ADBC-DA65F9A10430}" destId="{5B928DC1-6567-4A75-BC21-CF5E67B2F215}" srcOrd="0" destOrd="0" presId="urn:microsoft.com/office/officeart/2005/8/layout/pyramid1"/>
    <dgm:cxn modelId="{46320C6A-D7B9-4A3A-A39E-1AAF8DCC5B2F}" type="presParOf" srcId="{CD71A7F2-DDBB-45BF-ADBC-DA65F9A10430}" destId="{35B03F96-2576-46EE-91FC-9A8B3D58A721}" srcOrd="1" destOrd="0" presId="urn:microsoft.com/office/officeart/2005/8/layout/pyramid1"/>
    <dgm:cxn modelId="{294D18BD-C9BD-42EE-A96A-61AB1651BAFA}" type="presParOf" srcId="{E2EC5317-C99E-40F4-9C3B-FB175B0D9C5F}" destId="{577525AD-3866-4E4B-95B0-1EFA2826277F}" srcOrd="3" destOrd="0" presId="urn:microsoft.com/office/officeart/2005/8/layout/pyramid1"/>
    <dgm:cxn modelId="{05404CF8-BAC4-4BB8-A059-C023E5E89FA7}" type="presParOf" srcId="{577525AD-3866-4E4B-95B0-1EFA2826277F}" destId="{FD40AF23-5502-4C88-AC1D-54A9BBF4BBB2}" srcOrd="0" destOrd="0" presId="urn:microsoft.com/office/officeart/2005/8/layout/pyramid1"/>
    <dgm:cxn modelId="{CEDE5ED1-60C8-4C8B-9C4F-290393DC2D44}" type="presParOf" srcId="{577525AD-3866-4E4B-95B0-1EFA2826277F}" destId="{61BF4A2A-A979-49A6-B76E-0B5C7DD240E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B7B2A-0868-4DFC-9378-65B6946CA583}">
      <dsp:nvSpPr>
        <dsp:cNvPr id="0" name=""/>
        <dsp:cNvSpPr/>
      </dsp:nvSpPr>
      <dsp:spPr>
        <a:xfrm>
          <a:off x="2060561" y="0"/>
          <a:ext cx="1805912" cy="1337587"/>
        </a:xfrm>
        <a:prstGeom prst="trapezoid">
          <a:avLst>
            <a:gd name="adj" fmla="val 54358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Problémové konzumentky (závislé na alkoholu)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5, 2 %</a:t>
          </a:r>
        </a:p>
      </dsp:txBody>
      <dsp:txXfrm>
        <a:off x="2060561" y="0"/>
        <a:ext cx="1805912" cy="1337587"/>
      </dsp:txXfrm>
    </dsp:sp>
    <dsp:sp modelId="{E730F065-ECCE-4115-B5D1-7FCA0D33872B}">
      <dsp:nvSpPr>
        <dsp:cNvPr id="0" name=""/>
        <dsp:cNvSpPr/>
      </dsp:nvSpPr>
      <dsp:spPr>
        <a:xfrm>
          <a:off x="1402998" y="1326969"/>
          <a:ext cx="3134155" cy="1269201"/>
        </a:xfrm>
        <a:prstGeom prst="trapezoid">
          <a:avLst>
            <a:gd name="adj" fmla="val 54358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Konzumentky s vysoký rizikem vzniku závislosti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9, 5 %</a:t>
          </a:r>
        </a:p>
      </dsp:txBody>
      <dsp:txXfrm>
        <a:off x="1951475" y="1326969"/>
        <a:ext cx="2037201" cy="1269201"/>
      </dsp:txXfrm>
    </dsp:sp>
    <dsp:sp modelId="{5B928DC1-6567-4A75-BC21-CF5E67B2F215}">
      <dsp:nvSpPr>
        <dsp:cNvPr id="0" name=""/>
        <dsp:cNvSpPr/>
      </dsp:nvSpPr>
      <dsp:spPr>
        <a:xfrm>
          <a:off x="670853" y="2606788"/>
          <a:ext cx="4598444" cy="1346076"/>
        </a:xfrm>
        <a:prstGeom prst="trapezoid">
          <a:avLst>
            <a:gd name="adj" fmla="val 54358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Konzumentky s nízkým rizikem 45, 4 %</a:t>
          </a:r>
        </a:p>
      </dsp:txBody>
      <dsp:txXfrm>
        <a:off x="1475581" y="2606788"/>
        <a:ext cx="2988989" cy="1346076"/>
      </dsp:txXfrm>
    </dsp:sp>
    <dsp:sp modelId="{FD40AF23-5502-4C88-AC1D-54A9BBF4BBB2}">
      <dsp:nvSpPr>
        <dsp:cNvPr id="0" name=""/>
        <dsp:cNvSpPr/>
      </dsp:nvSpPr>
      <dsp:spPr>
        <a:xfrm>
          <a:off x="-103447" y="3904145"/>
          <a:ext cx="6147047" cy="1511033"/>
        </a:xfrm>
        <a:prstGeom prst="trapezoid">
          <a:avLst>
            <a:gd name="adj" fmla="val 54358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i="0" kern="1200" dirty="0"/>
            <a:t>Abstinentky a umírněné konzumentky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i="0" kern="1200" dirty="0"/>
            <a:t>39, 9 %</a:t>
          </a:r>
        </a:p>
      </dsp:txBody>
      <dsp:txXfrm>
        <a:off x="972285" y="3904145"/>
        <a:ext cx="3995580" cy="15110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8A38E-107E-42B7-9CA9-BB5BFB5514DE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A1BEF-03A5-4B2E-AF10-A1D61C78D9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71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83E06A92-BDD3-4774-B0C0-B4ABFFF17D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229041-01D4-4F54-B560-555C51F9BC54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93B3B785-FEDA-4A58-8388-5195313CE0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B190D1FD-3E4C-4DD6-8D27-F3E6E5049D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83E06A92-BDD3-4774-B0C0-B4ABFFF17D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229041-01D4-4F54-B560-555C51F9BC54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93B3B785-FEDA-4A58-8388-5195313CE0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B190D1FD-3E4C-4DD6-8D27-F3E6E5049D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63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83E06A92-BDD3-4774-B0C0-B4ABFFF17D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229041-01D4-4F54-B560-555C51F9BC54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93B3B785-FEDA-4A58-8388-5195313CE0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B190D1FD-3E4C-4DD6-8D27-F3E6E5049D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936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3393F6-F7BF-48A2-B795-AB44D8833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BC3ABD-AFFF-479B-9E8E-21035A9EDD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E63D4A-CC56-4AAA-92AA-8345B70B3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29EC-A8A7-4E4C-84A7-3C05D3BCD5B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08A48D-FA11-4EEC-9A3B-4929CD142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D789E4-FFB2-4C61-85E5-646B7F13D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5F33-D799-4252-9255-BAEA06E51D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08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940470-94E2-4E80-9DE4-796B37D05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3A4FF1-1859-48C9-B61E-1DB1DCBB33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C7A44F-87F1-4EDE-97B3-6723674B1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29EC-A8A7-4E4C-84A7-3C05D3BCD5B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F04019-8C6C-4656-8CBA-F65532864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D7EC8E-45CA-421D-ADB2-EA3B3A98E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5F33-D799-4252-9255-BAEA06E51D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109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8E50230-296E-4A84-9861-1B5EDE8718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F5A96E8-61E7-4D26-9C44-D010C6C6FC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B719AC-6B18-46BB-BE63-4D8429C32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29EC-A8A7-4E4C-84A7-3C05D3BCD5B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1E6934-DAC3-42F8-A8B8-BDA4BBEAA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3CAB8C-E039-49E9-B56D-77CE84EC4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5F33-D799-4252-9255-BAEA06E51D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711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AA362-3A85-46A2-B328-86816A444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0AE229-929C-46A0-A593-515118898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40FDDC-07EC-441D-A0BF-B5E7E4B46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29EC-A8A7-4E4C-84A7-3C05D3BCD5B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939F4B-6327-4CD9-8248-D1F4FC9E9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5A0A3C-3BB9-4135-8B52-23A86038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5F33-D799-4252-9255-BAEA06E51D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656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D4E93C-C4AD-4811-8DB2-6E64C3393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CFFF03-3767-493A-92FF-118DB0CEE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45FE0F-CDFA-4770-9670-0C76BBBF8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29EC-A8A7-4E4C-84A7-3C05D3BCD5B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51456C-26CA-44D4-B356-9F063837C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84B7F8-4AAB-4CA1-A055-46FBF3AD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5F33-D799-4252-9255-BAEA06E51D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6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47668B-BDDD-4CD1-AC93-4F4E12232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03254B-3D54-4C47-899B-34F0A0698C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36E86E-CDAB-48B8-A57D-0A196135F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BEC7DCE-8D4E-4FD2-A48B-E87B61C49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29EC-A8A7-4E4C-84A7-3C05D3BCD5B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1EC4376-2551-49F0-B203-76EBCA861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A2A76A-8D05-497B-8102-FE31D689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5F33-D799-4252-9255-BAEA06E51D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10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E04248-9AAE-42E6-9658-53F0526C8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DDE4ED5-4378-43C0-BABD-2315F4E53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05E3B9C-D56B-4731-A035-3E057AEF1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ED3D7CA-55A9-47FE-92F3-03DF0CDCD1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5B9CD79-CB2A-47D3-870F-CB7C52A229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E2AA39A-E0FF-4D38-B368-0AD599EB1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29EC-A8A7-4E4C-84A7-3C05D3BCD5B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5D6B177-8D00-4E8E-BC8F-FBF9B101C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660BD64-F164-47D5-9722-16B140BEF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5F33-D799-4252-9255-BAEA06E51D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C15423-82A4-4D11-BC2F-CEDB8B65A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5937296-9443-4C88-A1C0-B26DB4217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29EC-A8A7-4E4C-84A7-3C05D3BCD5B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4B54EFC-CB81-4500-84C7-F5110CE74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42456BF-FD0D-4F40-8A43-9944C524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5F33-D799-4252-9255-BAEA06E51D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282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128CC31-9FBF-435C-8771-C7B2AF55F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29EC-A8A7-4E4C-84A7-3C05D3BCD5B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1714F65-42F3-4ED0-80EC-9C1E35C04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B2B360-7E85-41FA-888D-EE4050B42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5F33-D799-4252-9255-BAEA06E51D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76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15329-A6A8-407E-845B-6AA23A1C9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3A716C-254D-4025-AF3E-E5E73E1AB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83F8BB5-C931-4A3D-9E11-77CB598CA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41EBF8-7004-4B56-96DF-87EC62DDC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29EC-A8A7-4E4C-84A7-3C05D3BCD5B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50378E-F72B-4EAF-8600-F9A707E57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79EA0E-8C15-4FC9-A876-F053870F5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5F33-D799-4252-9255-BAEA06E51D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24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B463E5-166E-41CA-BDE4-5F73175C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56C6CCE-2A0E-4BC6-8E51-490491B883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B34A482-2725-45CC-B1F3-C2F4F25BC4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71F922-9B02-4F5E-B114-7F04425E0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29EC-A8A7-4E4C-84A7-3C05D3BCD5B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AD75834-222A-4B7B-B465-BA110FE00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D68366-2ADE-4F2A-982F-26C6E3C97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A5F33-D799-4252-9255-BAEA06E51D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16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3BF9237-3DCD-4B77-AE11-CA1B702E9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9CAD0E8-6F71-4855-A7E6-8C92DD59D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23C38C-B30A-4E8C-836F-C3CA08608C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729EC-A8A7-4E4C-84A7-3C05D3BCD5B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0408EA-E895-4464-9BF2-006AFF716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8C7A30-AEA1-41C8-9458-0EFC1B4FB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A5F33-D799-4252-9255-BAEA06E51D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81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7915D-104C-4EEC-B5D7-B3DBFD0F68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Fenomén ženského alkoholismu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2994EFA-97B3-4B6E-BB9C-D1694617DA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9412" y="4132250"/>
            <a:ext cx="2853175" cy="1603387"/>
          </a:xfrm>
          <a:prstGeom prst="rect">
            <a:avLst/>
          </a:prstGeom>
        </p:spPr>
      </p:pic>
      <p:sp>
        <p:nvSpPr>
          <p:cNvPr id="3" name="Podnadpis 2">
            <a:extLst>
              <a:ext uri="{FF2B5EF4-FFF2-40B4-BE49-F238E27FC236}">
                <a16:creationId xmlns:a16="http://schemas.microsoft.com/office/drawing/2014/main" id="{B06292C7-C65E-4176-A387-2D598BE979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961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3FCAF2EA-806F-4E6D-AB52-6F8577B97C1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713064"/>
          <a:ext cx="5940152" cy="54638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10">
            <a:extLst>
              <a:ext uri="{FF2B5EF4-FFF2-40B4-BE49-F238E27FC236}">
                <a16:creationId xmlns:a16="http://schemas.microsoft.com/office/drawing/2014/main" id="{47DF8927-F613-4C5F-9313-0B1351A48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6687"/>
            <a:ext cx="5940152" cy="433387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>
                <a:solidFill>
                  <a:schemeClr val="bg1"/>
                </a:solidFill>
                <a:latin typeface="Calibri" panose="020F0502020204030204" pitchFamily="34" charset="0"/>
              </a:rPr>
              <a:t>Ženský alkoholismus v ČR v číslech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F9BD1CB-26C4-4F84-AC7E-857F37816B00}"/>
              </a:ext>
            </a:extLst>
          </p:cNvPr>
          <p:cNvSpPr txBox="1"/>
          <p:nvPr/>
        </p:nvSpPr>
        <p:spPr>
          <a:xfrm>
            <a:off x="7304690" y="830317"/>
            <a:ext cx="418311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Výsledky Národního výzkumu užívání tabáku a alkoholu  v ČR  2020 (NAUTA)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Uvedená procenta jsou z celkového počtu 898 dotazovaných žen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Množství žen rizikově či škodlivě užívajících alkohol narůstá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2012 – 4, 3 % žen škodlivě užívajících alkohol, 2020 – 6 %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2012 – 6, 7 % žen rizikově užívající alkohol, 2020 – 8, 6 %</a:t>
            </a:r>
          </a:p>
        </p:txBody>
      </p:sp>
    </p:spTree>
    <p:extLst>
      <p:ext uri="{BB962C8B-B14F-4D97-AF65-F5344CB8AC3E}">
        <p14:creationId xmlns:p14="http://schemas.microsoft.com/office/powerpoint/2010/main" val="2229290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6">
            <a:extLst>
              <a:ext uri="{FF2B5EF4-FFF2-40B4-BE49-F238E27FC236}">
                <a16:creationId xmlns:a16="http://schemas.microsoft.com/office/drawing/2014/main" id="{C1A3CCE4-640E-46C1-B94C-F80A3E896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513" y="6308726"/>
            <a:ext cx="431800" cy="431800"/>
          </a:xfrm>
          <a:prstGeom prst="ellipse">
            <a:avLst/>
          </a:prstGeom>
          <a:solidFill>
            <a:srgbClr val="EA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B881A5ED-DFC3-452B-A204-11FDAA234C12}" type="slidenum">
              <a:rPr lang="cs-CZ" altLang="cs-CZ" sz="160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600" dirty="0">
              <a:solidFill>
                <a:schemeClr val="bg1"/>
              </a:solidFill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91B3EC3-ED26-4D27-8A61-1CB2FB882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926" y="1555751"/>
            <a:ext cx="842486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2921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8650" indent="-2841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EA0000"/>
              </a:buClr>
            </a:pPr>
            <a:endParaRPr lang="cs-CZ" altLang="cs-CZ" sz="2000" dirty="0">
              <a:solidFill>
                <a:schemeClr val="bg2"/>
              </a:solidFill>
            </a:endParaRPr>
          </a:p>
        </p:txBody>
      </p:sp>
      <p:sp>
        <p:nvSpPr>
          <p:cNvPr id="7172" name="Rectangle 10">
            <a:extLst>
              <a:ext uri="{FF2B5EF4-FFF2-40B4-BE49-F238E27FC236}">
                <a16:creationId xmlns:a16="http://schemas.microsoft.com/office/drawing/2014/main" id="{B929A165-622D-4A0B-B2A1-69B3636EF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3714"/>
            <a:ext cx="5940152" cy="433387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>
                <a:solidFill>
                  <a:schemeClr val="bg1"/>
                </a:solidFill>
                <a:latin typeface="Calibri" panose="020F0502020204030204" pitchFamily="34" charset="0"/>
              </a:rPr>
              <a:t>Ženský alkoholismus v ČR v číslech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6CE2F7-E3FE-4502-96F6-6910D2B05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513" y="879676"/>
            <a:ext cx="11083287" cy="529728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Studie NAUTA uvádí roční spotřeba alkoholu v přepočtu na litry čistého alkoholu u žen 4,8 litrů (v roce 2012 - 4,07 l.), u mužů 11,3 l (v roce 2012 -10,97 l. ). </a:t>
            </a:r>
          </a:p>
          <a:p>
            <a:r>
              <a:rPr lang="cs-CZ" dirty="0"/>
              <a:t>Evropská školní studie o alkoholu a jiných drogách z roku 2019 (ESPAD) ukázala oproti roku 2015 nárůst rizikového pití alkoholu u 16 letých dívek</a:t>
            </a:r>
          </a:p>
          <a:p>
            <a:r>
              <a:rPr lang="cs-CZ" dirty="0"/>
              <a:t>V roce 2018 bylo pro diagnózu K70 (alkoholické onemocnění jater) hospitalizováno 4 195 osob, z toho 31 % žen (1 325)</a:t>
            </a:r>
          </a:p>
          <a:p>
            <a:r>
              <a:rPr lang="cs-CZ" dirty="0"/>
              <a:t>Narůstá počet žen (i mužů), které umírají na alkoholické onemocnění jater (na 100 tis.)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Pro srovnání v Norsku to je 4 ženy na 100 000 obyvatel.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6798931-17A3-4EC4-8980-2E7624FF39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3425" y="4200927"/>
            <a:ext cx="7741818" cy="110132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Nejčastější</a:t>
            </a:r>
            <a:r>
              <a:rPr lang="en-US" sz="2800" dirty="0"/>
              <a:t> </a:t>
            </a:r>
            <a:r>
              <a:rPr lang="en-US" sz="2800" dirty="0" err="1"/>
              <a:t>příčiny</a:t>
            </a:r>
            <a:r>
              <a:rPr lang="en-US" sz="2800" dirty="0"/>
              <a:t> </a:t>
            </a:r>
            <a:r>
              <a:rPr lang="en-US" sz="2800" dirty="0" err="1"/>
              <a:t>úmrtí</a:t>
            </a:r>
            <a:r>
              <a:rPr lang="en-US" sz="2800" dirty="0"/>
              <a:t> </a:t>
            </a:r>
            <a:r>
              <a:rPr lang="en-US" sz="2800" dirty="0" err="1"/>
              <a:t>českých</a:t>
            </a:r>
            <a:r>
              <a:rPr lang="en-US" sz="2800" dirty="0"/>
              <a:t> </a:t>
            </a:r>
            <a:r>
              <a:rPr lang="en-US" sz="2800" dirty="0" err="1"/>
              <a:t>žen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věkové</a:t>
            </a:r>
            <a:r>
              <a:rPr lang="en-US" sz="2800" dirty="0"/>
              <a:t> </a:t>
            </a:r>
            <a:r>
              <a:rPr lang="en-US" sz="2800" dirty="0" err="1"/>
              <a:t>kategorii</a:t>
            </a:r>
            <a:r>
              <a:rPr lang="en-US" sz="2800" dirty="0"/>
              <a:t> 20-54 let</a:t>
            </a:r>
            <a:r>
              <a:rPr lang="cs-CZ" sz="2800" dirty="0"/>
              <a:t> (</a:t>
            </a:r>
            <a:r>
              <a:rPr lang="en-US" sz="2800" dirty="0"/>
              <a:t>2014</a:t>
            </a:r>
            <a:r>
              <a:rPr lang="cs-CZ" sz="2800" dirty="0"/>
              <a:t>)</a:t>
            </a:r>
            <a:endParaRPr lang="en-US" sz="2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51" t="29197" r="21456" b="7309"/>
          <a:stretch/>
        </p:blipFill>
        <p:spPr bwMode="auto">
          <a:xfrm>
            <a:off x="3090422" y="2060848"/>
            <a:ext cx="5889366" cy="4563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Šipka dolů 2"/>
          <p:cNvSpPr/>
          <p:nvPr/>
        </p:nvSpPr>
        <p:spPr>
          <a:xfrm>
            <a:off x="4583832" y="2420888"/>
            <a:ext cx="216024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Šipka: dolů 3">
            <a:extLst>
              <a:ext uri="{FF2B5EF4-FFF2-40B4-BE49-F238E27FC236}">
                <a16:creationId xmlns:a16="http://schemas.microsoft.com/office/drawing/2014/main" id="{C09E9C3F-FC95-4E0B-9340-72817FEF5399}"/>
              </a:ext>
            </a:extLst>
          </p:cNvPr>
          <p:cNvSpPr/>
          <p:nvPr/>
        </p:nvSpPr>
        <p:spPr>
          <a:xfrm>
            <a:off x="7581879" y="4077072"/>
            <a:ext cx="98297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lů 4">
            <a:extLst>
              <a:ext uri="{FF2B5EF4-FFF2-40B4-BE49-F238E27FC236}">
                <a16:creationId xmlns:a16="http://schemas.microsoft.com/office/drawing/2014/main" id="{646B4B7A-9D2A-4B04-8F70-D7B4542D4475}"/>
              </a:ext>
            </a:extLst>
          </p:cNvPr>
          <p:cNvSpPr/>
          <p:nvPr/>
        </p:nvSpPr>
        <p:spPr>
          <a:xfrm>
            <a:off x="6380564" y="4099650"/>
            <a:ext cx="45719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386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6">
            <a:extLst>
              <a:ext uri="{FF2B5EF4-FFF2-40B4-BE49-F238E27FC236}">
                <a16:creationId xmlns:a16="http://schemas.microsoft.com/office/drawing/2014/main" id="{C1A3CCE4-640E-46C1-B94C-F80A3E896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513" y="6308726"/>
            <a:ext cx="431800" cy="431800"/>
          </a:xfrm>
          <a:prstGeom prst="ellipse">
            <a:avLst/>
          </a:prstGeom>
          <a:solidFill>
            <a:srgbClr val="EA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B881A5ED-DFC3-452B-A204-11FDAA234C12}" type="slidenum">
              <a:rPr lang="cs-CZ" altLang="cs-CZ" sz="160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600" dirty="0">
              <a:solidFill>
                <a:schemeClr val="bg1"/>
              </a:solidFill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91B3EC3-ED26-4D27-8A61-1CB2FB882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926" y="1555751"/>
            <a:ext cx="842486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2921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8650" indent="-2841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EA0000"/>
              </a:buClr>
            </a:pPr>
            <a:endParaRPr lang="cs-CZ" altLang="cs-CZ" sz="2000" dirty="0">
              <a:solidFill>
                <a:schemeClr val="bg2"/>
              </a:solidFill>
            </a:endParaRPr>
          </a:p>
        </p:txBody>
      </p:sp>
      <p:sp>
        <p:nvSpPr>
          <p:cNvPr id="7172" name="Rectangle 10">
            <a:extLst>
              <a:ext uri="{FF2B5EF4-FFF2-40B4-BE49-F238E27FC236}">
                <a16:creationId xmlns:a16="http://schemas.microsoft.com/office/drawing/2014/main" id="{B929A165-622D-4A0B-B2A1-69B3636EF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163714"/>
            <a:ext cx="10914077" cy="433387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>
                <a:solidFill>
                  <a:schemeClr val="bg1"/>
                </a:solidFill>
                <a:latin typeface="Calibri" panose="020F0502020204030204" pitchFamily="34" charset="0"/>
              </a:rPr>
              <a:t>Data o využívání služeb a dávek pro osoby závislé na alkoholu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6CE2F7-E3FE-4502-96F6-6910D2B05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513" y="728674"/>
            <a:ext cx="11574742" cy="56553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Zatímco v 90tých letech bylo pro problémy spojené s užíváním alkoholu léčeno v psychiatrických ambulancích 4krát více mužů než žen, v současnosti se poměr mezi muži a ženami snížil na 2 : 1 (v roce 2019 bylo léčeno 13 tis. mužů vs 7 tis. žen).</a:t>
            </a:r>
          </a:p>
          <a:p>
            <a:pPr marL="0" indent="0">
              <a:buNone/>
            </a:pPr>
            <a:r>
              <a:rPr lang="cs-CZ" sz="2400" dirty="0"/>
              <a:t>Nejčastější diagnózou hospitalizace v psychiatrických nemocnicích (dlouhodobá péče) byla diagnóza F10 – Poruchy způsobené užíváním alkoholu – žen – 30 %). </a:t>
            </a:r>
          </a:p>
          <a:p>
            <a:pPr marL="0" indent="0">
              <a:buNone/>
            </a:pPr>
            <a:r>
              <a:rPr lang="cs-CZ" sz="2400" dirty="0"/>
              <a:t>Na psychiatrických odděleních nemocnic (akutní péče) je diagnóza F10 třetí nejčastější příčinou hospitalizace. V roce 2019 bylo pro diagnózu F10  hospitalizováno – </a:t>
            </a:r>
            <a:r>
              <a:rPr lang="cs-CZ" sz="2400" dirty="0">
                <a:solidFill>
                  <a:srgbClr val="FF0000"/>
                </a:solidFill>
              </a:rPr>
              <a:t>36 %</a:t>
            </a:r>
            <a:r>
              <a:rPr lang="cs-CZ" sz="2400" dirty="0"/>
              <a:t> . Nejčastěji jsou pro dg. F 10 hospitalizovány ženy ve věku 30 – 59 let. </a:t>
            </a:r>
          </a:p>
          <a:p>
            <a:pPr marL="0" indent="0">
              <a:buNone/>
            </a:pPr>
            <a:r>
              <a:rPr lang="cs-CZ" sz="2400" dirty="0"/>
              <a:t>Na záchytných stanicích bylo koncem 90tých let ošetřeno cca 11% žen X  v roce 2019 to bylo již 20 % žen. </a:t>
            </a:r>
          </a:p>
          <a:p>
            <a:pPr marL="0" indent="0">
              <a:buNone/>
            </a:pPr>
            <a:r>
              <a:rPr lang="cs-CZ" sz="2400" dirty="0"/>
              <a:t>Mezi žadateli o léčbu závislosti na alkoholu bylo v roce 2018  34 % žen</a:t>
            </a:r>
          </a:p>
        </p:txBody>
      </p:sp>
    </p:spTree>
    <p:extLst>
      <p:ext uri="{BB962C8B-B14F-4D97-AF65-F5344CB8AC3E}">
        <p14:creationId xmlns:p14="http://schemas.microsoft.com/office/powerpoint/2010/main" val="1858614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6">
            <a:extLst>
              <a:ext uri="{FF2B5EF4-FFF2-40B4-BE49-F238E27FC236}">
                <a16:creationId xmlns:a16="http://schemas.microsoft.com/office/drawing/2014/main" id="{C1A3CCE4-640E-46C1-B94C-F80A3E896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513" y="6308726"/>
            <a:ext cx="431800" cy="431800"/>
          </a:xfrm>
          <a:prstGeom prst="ellipse">
            <a:avLst/>
          </a:prstGeom>
          <a:solidFill>
            <a:srgbClr val="EA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B881A5ED-DFC3-452B-A204-11FDAA234C12}" type="slidenum">
              <a:rPr lang="cs-CZ" altLang="cs-CZ" sz="1600">
                <a:solidFill>
                  <a:schemeClr val="bg1"/>
                </a:solidFill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600" dirty="0">
              <a:solidFill>
                <a:schemeClr val="bg1"/>
              </a:solidFill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91B3EC3-ED26-4D27-8A61-1CB2FB882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926" y="1555751"/>
            <a:ext cx="842486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2921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8650" indent="-2841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EA0000"/>
              </a:buClr>
            </a:pPr>
            <a:endParaRPr lang="cs-CZ" altLang="cs-CZ" sz="2000" dirty="0">
              <a:solidFill>
                <a:schemeClr val="bg2"/>
              </a:solidFill>
            </a:endParaRPr>
          </a:p>
        </p:txBody>
      </p:sp>
      <p:sp>
        <p:nvSpPr>
          <p:cNvPr id="7172" name="Rectangle 10">
            <a:extLst>
              <a:ext uri="{FF2B5EF4-FFF2-40B4-BE49-F238E27FC236}">
                <a16:creationId xmlns:a16="http://schemas.microsoft.com/office/drawing/2014/main" id="{B929A165-622D-4A0B-B2A1-69B3636EF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6687"/>
            <a:ext cx="7739406" cy="433387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>
                <a:solidFill>
                  <a:schemeClr val="bg1"/>
                </a:solidFill>
                <a:latin typeface="Calibri" panose="020F0502020204030204" pitchFamily="34" charset="0"/>
              </a:rPr>
              <a:t>Ženský alkoholismus v ČR pohledem expertů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6CE2F7-E3FE-4502-96F6-6910D2B05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513" y="879676"/>
            <a:ext cx="11083287" cy="5577685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Nárůst počtu žen žádajících o léčbu a využívajících sociální a zdravotní služby v souvislosti s problémovým užíváním alkoholu, během pandemie onemocnění COVID-19 se zájem ještě zvýšil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Rozdílné vzorce užívání alkoholu u mužů a u žen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Ženy častěji konzumují alkohol skrytě, muži pijí častěji ve společnosti</a:t>
            </a:r>
          </a:p>
          <a:p>
            <a:pPr algn="just"/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algn="just"/>
            <a:r>
              <a:rPr lang="cs-CZ" sz="2400" dirty="0"/>
              <a:t>Ženy častěji přichází do služeb v pozdějším stadiu závislosti na alkoholu </a:t>
            </a:r>
          </a:p>
          <a:p>
            <a:pPr marL="0" indent="0" algn="just">
              <a:buNone/>
            </a:pPr>
            <a:r>
              <a:rPr lang="cs-CZ" sz="2400" dirty="0"/>
              <a:t>  - negativní postoj ze strany společnosti může mít vliv rozhodování a na využití služeb</a:t>
            </a:r>
          </a:p>
          <a:p>
            <a:pPr algn="just"/>
            <a:endParaRPr lang="cs-CZ" sz="24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5822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498</Words>
  <Application>Microsoft Office PowerPoint</Application>
  <PresentationFormat>Širokoúhlá obrazovka</PresentationFormat>
  <Paragraphs>49</Paragraphs>
  <Slides>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Fenomén ženského alkoholismu</vt:lpstr>
      <vt:lpstr>Prezentace aplikace PowerPoint</vt:lpstr>
      <vt:lpstr>Prezentace aplikace PowerPoint</vt:lpstr>
      <vt:lpstr>Nejčastější příčiny úmrtí českých žen ve věkové kategorii 20-54 let (2014)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Fenomén ženského alkoholismu</dc:title>
  <dc:creator>Karolína Dobiášová</dc:creator>
  <cp:lastModifiedBy>Helena Hnilicová</cp:lastModifiedBy>
  <cp:revision>3</cp:revision>
  <dcterms:created xsi:type="dcterms:W3CDTF">2022-03-15T10:10:06Z</dcterms:created>
  <dcterms:modified xsi:type="dcterms:W3CDTF">2022-03-15T12:15:05Z</dcterms:modified>
</cp:coreProperties>
</file>