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3"/>
  </p:notes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2951921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1pPr>
    <a:lvl2pPr marL="1475960" algn="l" defTabSz="2951921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2pPr>
    <a:lvl3pPr marL="2951921" algn="l" defTabSz="2951921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3pPr>
    <a:lvl4pPr marL="4427881" algn="l" defTabSz="2951921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4pPr>
    <a:lvl5pPr marL="5903842" algn="l" defTabSz="2951921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5pPr>
    <a:lvl6pPr marL="7379802" algn="l" defTabSz="2951921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6pPr>
    <a:lvl7pPr marL="8855763" algn="l" defTabSz="2951921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7pPr>
    <a:lvl8pPr marL="10331723" algn="l" defTabSz="2951921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8pPr>
    <a:lvl9pPr marL="11807684" algn="l" defTabSz="2951921" rtl="0" eaLnBrk="1" latinLnBrk="0" hangingPunct="1">
      <a:defRPr sz="58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4" d="100"/>
          <a:sy n="24" d="100"/>
        </p:scale>
        <p:origin x="3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FBCFC-BA9F-447D-8827-C5F7A5258011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8FBD3-0554-4F8B-AC3A-DA280C1AE6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835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8FBD3-0554-4F8B-AC3A-DA280C1AE6D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125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72953" y="4954765"/>
            <a:ext cx="16037719" cy="10540259"/>
          </a:xfrm>
        </p:spPr>
        <p:txBody>
          <a:bodyPr anchor="b"/>
          <a:lstStyle>
            <a:lvl1pPr algn="ctr">
              <a:defRPr sz="10523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4209"/>
            </a:lvl1pPr>
            <a:lvl2pPr marL="801883" indent="0" algn="ctr">
              <a:buNone/>
              <a:defRPr sz="3508"/>
            </a:lvl2pPr>
            <a:lvl3pPr marL="1603766" indent="0" algn="ctr">
              <a:buNone/>
              <a:defRPr sz="3157"/>
            </a:lvl3pPr>
            <a:lvl4pPr marL="2405649" indent="0" algn="ctr">
              <a:buNone/>
              <a:defRPr sz="2806"/>
            </a:lvl4pPr>
            <a:lvl5pPr marL="3207532" indent="0" algn="ctr">
              <a:buNone/>
              <a:defRPr sz="2806"/>
            </a:lvl5pPr>
            <a:lvl6pPr marL="4009415" indent="0" algn="ctr">
              <a:buNone/>
              <a:defRPr sz="2806"/>
            </a:lvl6pPr>
            <a:lvl7pPr marL="4811298" indent="0" algn="ctr">
              <a:buNone/>
              <a:defRPr sz="2806"/>
            </a:lvl7pPr>
            <a:lvl8pPr marL="5613182" indent="0" algn="ctr">
              <a:buNone/>
              <a:defRPr sz="2806"/>
            </a:lvl8pPr>
            <a:lvl9pPr marL="6415065" indent="0" algn="ctr">
              <a:buNone/>
              <a:defRPr sz="2806"/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F5A2-E0E3-4DD3-A890-8615AD2CD07D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4709-AB04-4D63-A392-B5312E6CA6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46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F5A2-E0E3-4DD3-A890-8615AD2CD07D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4709-AB04-4D63-A392-B5312E6CA6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74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5302657" y="1611875"/>
            <a:ext cx="4610844" cy="256568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470124" y="1611875"/>
            <a:ext cx="13565237" cy="256568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F5A2-E0E3-4DD3-A890-8615AD2CD07D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4709-AB04-4D63-A392-B5312E6CA6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8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F5A2-E0E3-4DD3-A890-8615AD2CD07D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4709-AB04-4D63-A392-B5312E6CA6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58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8987" y="7547783"/>
            <a:ext cx="18443377" cy="12593645"/>
          </a:xfrm>
        </p:spPr>
        <p:txBody>
          <a:bodyPr anchor="b"/>
          <a:lstStyle>
            <a:lvl1pPr>
              <a:defRPr sz="10523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58987" y="20260569"/>
            <a:ext cx="18443377" cy="6622701"/>
          </a:xfrm>
        </p:spPr>
        <p:txBody>
          <a:bodyPr/>
          <a:lstStyle>
            <a:lvl1pPr marL="0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1pPr>
            <a:lvl2pPr marL="801883" indent="0">
              <a:buNone/>
              <a:defRPr sz="3508">
                <a:solidFill>
                  <a:schemeClr val="tx1">
                    <a:tint val="75000"/>
                  </a:schemeClr>
                </a:solidFill>
              </a:defRPr>
            </a:lvl2pPr>
            <a:lvl3pPr marL="1603766" indent="0">
              <a:buNone/>
              <a:defRPr sz="3157">
                <a:solidFill>
                  <a:schemeClr val="tx1">
                    <a:tint val="75000"/>
                  </a:schemeClr>
                </a:solidFill>
              </a:defRPr>
            </a:lvl3pPr>
            <a:lvl4pPr marL="2405649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4pPr>
            <a:lvl5pPr marL="3207532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5pPr>
            <a:lvl6pPr marL="400941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6pPr>
            <a:lvl7pPr marL="4811298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7pPr>
            <a:lvl8pPr marL="5613182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8pPr>
            <a:lvl9pPr marL="6415065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F5A2-E0E3-4DD3-A890-8615AD2CD07D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4709-AB04-4D63-A392-B5312E6CA6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22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F5A2-E0E3-4DD3-A890-8615AD2CD07D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4709-AB04-4D63-A392-B5312E6CA6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42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2909" y="1611877"/>
            <a:ext cx="18443377" cy="585180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2910" y="7421634"/>
            <a:ext cx="9046275" cy="3637228"/>
          </a:xfrm>
        </p:spPr>
        <p:txBody>
          <a:bodyPr anchor="b"/>
          <a:lstStyle>
            <a:lvl1pPr marL="0" indent="0">
              <a:buNone/>
              <a:defRPr sz="4209" b="1"/>
            </a:lvl1pPr>
            <a:lvl2pPr marL="801883" indent="0">
              <a:buNone/>
              <a:defRPr sz="3508" b="1"/>
            </a:lvl2pPr>
            <a:lvl3pPr marL="1603766" indent="0">
              <a:buNone/>
              <a:defRPr sz="3157" b="1"/>
            </a:lvl3pPr>
            <a:lvl4pPr marL="2405649" indent="0">
              <a:buNone/>
              <a:defRPr sz="2806" b="1"/>
            </a:lvl4pPr>
            <a:lvl5pPr marL="3207532" indent="0">
              <a:buNone/>
              <a:defRPr sz="2806" b="1"/>
            </a:lvl5pPr>
            <a:lvl6pPr marL="4009415" indent="0">
              <a:buNone/>
              <a:defRPr sz="2806" b="1"/>
            </a:lvl6pPr>
            <a:lvl7pPr marL="4811298" indent="0">
              <a:buNone/>
              <a:defRPr sz="2806" b="1"/>
            </a:lvl7pPr>
            <a:lvl8pPr marL="5613182" indent="0">
              <a:buNone/>
              <a:defRPr sz="2806" b="1"/>
            </a:lvl8pPr>
            <a:lvl9pPr marL="6415065" indent="0">
              <a:buNone/>
              <a:defRPr sz="280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72910" y="11058863"/>
            <a:ext cx="9046275" cy="1626592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10825460" y="7421634"/>
            <a:ext cx="9090826" cy="3637228"/>
          </a:xfrm>
        </p:spPr>
        <p:txBody>
          <a:bodyPr anchor="b"/>
          <a:lstStyle>
            <a:lvl1pPr marL="0" indent="0">
              <a:buNone/>
              <a:defRPr sz="4209" b="1"/>
            </a:lvl1pPr>
            <a:lvl2pPr marL="801883" indent="0">
              <a:buNone/>
              <a:defRPr sz="3508" b="1"/>
            </a:lvl2pPr>
            <a:lvl3pPr marL="1603766" indent="0">
              <a:buNone/>
              <a:defRPr sz="3157" b="1"/>
            </a:lvl3pPr>
            <a:lvl4pPr marL="2405649" indent="0">
              <a:buNone/>
              <a:defRPr sz="2806" b="1"/>
            </a:lvl4pPr>
            <a:lvl5pPr marL="3207532" indent="0">
              <a:buNone/>
              <a:defRPr sz="2806" b="1"/>
            </a:lvl5pPr>
            <a:lvl6pPr marL="4009415" indent="0">
              <a:buNone/>
              <a:defRPr sz="2806" b="1"/>
            </a:lvl6pPr>
            <a:lvl7pPr marL="4811298" indent="0">
              <a:buNone/>
              <a:defRPr sz="2806" b="1"/>
            </a:lvl7pPr>
            <a:lvl8pPr marL="5613182" indent="0">
              <a:buNone/>
              <a:defRPr sz="2806" b="1"/>
            </a:lvl8pPr>
            <a:lvl9pPr marL="6415065" indent="0">
              <a:buNone/>
              <a:defRPr sz="280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10825460" y="11058863"/>
            <a:ext cx="9090826" cy="1626592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F5A2-E0E3-4DD3-A890-8615AD2CD07D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4709-AB04-4D63-A392-B5312E6CA6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814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F5A2-E0E3-4DD3-A890-8615AD2CD07D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4709-AB04-4D63-A392-B5312E6CA6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24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F5A2-E0E3-4DD3-A890-8615AD2CD07D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4709-AB04-4D63-A392-B5312E6CA6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77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5612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0826" y="4359072"/>
            <a:ext cx="10825460" cy="21515024"/>
          </a:xfrm>
        </p:spPr>
        <p:txBody>
          <a:bodyPr/>
          <a:lstStyle>
            <a:lvl1pPr>
              <a:defRPr sz="5612"/>
            </a:lvl1pPr>
            <a:lvl2pPr>
              <a:defRPr sz="4911"/>
            </a:lvl2pPr>
            <a:lvl3pPr>
              <a:defRPr sz="4209"/>
            </a:lvl3pPr>
            <a:lvl4pPr>
              <a:defRPr sz="3508"/>
            </a:lvl4pPr>
            <a:lvl5pPr>
              <a:defRPr sz="3508"/>
            </a:lvl5pPr>
            <a:lvl6pPr>
              <a:defRPr sz="3508"/>
            </a:lvl6pPr>
            <a:lvl7pPr>
              <a:defRPr sz="3508"/>
            </a:lvl7pPr>
            <a:lvl8pPr>
              <a:defRPr sz="3508"/>
            </a:lvl8pPr>
            <a:lvl9pPr>
              <a:defRPr sz="350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2806"/>
            </a:lvl1pPr>
            <a:lvl2pPr marL="801883" indent="0">
              <a:buNone/>
              <a:defRPr sz="2455"/>
            </a:lvl2pPr>
            <a:lvl3pPr marL="1603766" indent="0">
              <a:buNone/>
              <a:defRPr sz="2105"/>
            </a:lvl3pPr>
            <a:lvl4pPr marL="2405649" indent="0">
              <a:buNone/>
              <a:defRPr sz="1754"/>
            </a:lvl4pPr>
            <a:lvl5pPr marL="3207532" indent="0">
              <a:buNone/>
              <a:defRPr sz="1754"/>
            </a:lvl5pPr>
            <a:lvl6pPr marL="4009415" indent="0">
              <a:buNone/>
              <a:defRPr sz="1754"/>
            </a:lvl6pPr>
            <a:lvl7pPr marL="4811298" indent="0">
              <a:buNone/>
              <a:defRPr sz="1754"/>
            </a:lvl7pPr>
            <a:lvl8pPr marL="5613182" indent="0">
              <a:buNone/>
              <a:defRPr sz="1754"/>
            </a:lvl8pPr>
            <a:lvl9pPr marL="6415065" indent="0">
              <a:buNone/>
              <a:defRPr sz="175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F5A2-E0E3-4DD3-A890-8615AD2CD07D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4709-AB04-4D63-A392-B5312E6CA6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972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5612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090826" y="4359072"/>
            <a:ext cx="10825460" cy="21515024"/>
          </a:xfrm>
        </p:spPr>
        <p:txBody>
          <a:bodyPr/>
          <a:lstStyle>
            <a:lvl1pPr marL="0" indent="0">
              <a:buNone/>
              <a:defRPr sz="5612"/>
            </a:lvl1pPr>
            <a:lvl2pPr marL="801883" indent="0">
              <a:buNone/>
              <a:defRPr sz="4911"/>
            </a:lvl2pPr>
            <a:lvl3pPr marL="1603766" indent="0">
              <a:buNone/>
              <a:defRPr sz="4209"/>
            </a:lvl3pPr>
            <a:lvl4pPr marL="2405649" indent="0">
              <a:buNone/>
              <a:defRPr sz="3508"/>
            </a:lvl4pPr>
            <a:lvl5pPr marL="3207532" indent="0">
              <a:buNone/>
              <a:defRPr sz="3508"/>
            </a:lvl5pPr>
            <a:lvl6pPr marL="4009415" indent="0">
              <a:buNone/>
              <a:defRPr sz="3508"/>
            </a:lvl6pPr>
            <a:lvl7pPr marL="4811298" indent="0">
              <a:buNone/>
              <a:defRPr sz="3508"/>
            </a:lvl7pPr>
            <a:lvl8pPr marL="5613182" indent="0">
              <a:buNone/>
              <a:defRPr sz="3508"/>
            </a:lvl8pPr>
            <a:lvl9pPr marL="6415065" indent="0">
              <a:buNone/>
              <a:defRPr sz="3508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2806"/>
            </a:lvl1pPr>
            <a:lvl2pPr marL="801883" indent="0">
              <a:buNone/>
              <a:defRPr sz="2455"/>
            </a:lvl2pPr>
            <a:lvl3pPr marL="1603766" indent="0">
              <a:buNone/>
              <a:defRPr sz="2105"/>
            </a:lvl3pPr>
            <a:lvl4pPr marL="2405649" indent="0">
              <a:buNone/>
              <a:defRPr sz="1754"/>
            </a:lvl4pPr>
            <a:lvl5pPr marL="3207532" indent="0">
              <a:buNone/>
              <a:defRPr sz="1754"/>
            </a:lvl5pPr>
            <a:lvl6pPr marL="4009415" indent="0">
              <a:buNone/>
              <a:defRPr sz="1754"/>
            </a:lvl6pPr>
            <a:lvl7pPr marL="4811298" indent="0">
              <a:buNone/>
              <a:defRPr sz="1754"/>
            </a:lvl7pPr>
            <a:lvl8pPr marL="5613182" indent="0">
              <a:buNone/>
              <a:defRPr sz="1754"/>
            </a:lvl8pPr>
            <a:lvl9pPr marL="6415065" indent="0">
              <a:buNone/>
              <a:defRPr sz="175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F5A2-E0E3-4DD3-A890-8615AD2CD07D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A4709-AB04-4D63-A392-B5312E6CA6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33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470124" y="1611877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470124" y="28060639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DF5A2-E0E3-4DD3-A890-8615AD2CD07D}" type="datetimeFigureOut">
              <a:rPr lang="cs-CZ" smtClean="0"/>
              <a:t>6.3.2018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7083326" y="28060639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5102185" y="28060639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A4709-AB04-4D63-A392-B5312E6CA6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93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1603766" rtl="0" eaLnBrk="1" latinLnBrk="0" hangingPunct="1">
        <a:lnSpc>
          <a:spcPct val="90000"/>
        </a:lnSpc>
        <a:spcBef>
          <a:spcPct val="0"/>
        </a:spcBef>
        <a:buNone/>
        <a:defRPr sz="77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0942" indent="-400942" algn="l" defTabSz="1603766" rtl="0" eaLnBrk="1" latinLnBrk="0" hangingPunct="1">
        <a:lnSpc>
          <a:spcPct val="90000"/>
        </a:lnSpc>
        <a:spcBef>
          <a:spcPts val="1754"/>
        </a:spcBef>
        <a:buFont typeface="Arial" panose="020B0604020202020204" pitchFamily="34" charset="0"/>
        <a:buChar char="•"/>
        <a:defRPr sz="4911" kern="1200">
          <a:solidFill>
            <a:schemeClr val="tx1"/>
          </a:solidFill>
          <a:latin typeface="+mn-lt"/>
          <a:ea typeface="+mn-ea"/>
          <a:cs typeface="+mn-cs"/>
        </a:defRPr>
      </a:lvl1pPr>
      <a:lvl2pPr marL="1202825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004708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508" kern="1200">
          <a:solidFill>
            <a:schemeClr val="tx1"/>
          </a:solidFill>
          <a:latin typeface="+mn-lt"/>
          <a:ea typeface="+mn-ea"/>
          <a:cs typeface="+mn-cs"/>
        </a:defRPr>
      </a:lvl3pPr>
      <a:lvl4pPr marL="2806591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4pPr>
      <a:lvl5pPr marL="3608474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5pPr>
      <a:lvl6pPr marL="4410357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6pPr>
      <a:lvl7pPr marL="5212240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7pPr>
      <a:lvl8pPr marL="6014123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8pPr>
      <a:lvl9pPr marL="6816006" indent="-400942" algn="l" defTabSz="1603766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31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1pPr>
      <a:lvl2pPr marL="801883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2pPr>
      <a:lvl3pPr marL="1603766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3pPr>
      <a:lvl4pPr marL="2405649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4pPr>
      <a:lvl5pPr marL="3207532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5pPr>
      <a:lvl6pPr marL="4009415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6pPr>
      <a:lvl7pPr marL="4811298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7pPr>
      <a:lvl8pPr marL="5613182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8pPr>
      <a:lvl9pPr marL="6415065" algn="l" defTabSz="1603766" rtl="0" eaLnBrk="1" latinLnBrk="0" hangingPunct="1">
        <a:defRPr sz="31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2"/>
          <p:cNvSpPr txBox="1">
            <a:spLocks noChangeArrowheads="1"/>
          </p:cNvSpPr>
          <p:nvPr/>
        </p:nvSpPr>
        <p:spPr bwMode="auto">
          <a:xfrm>
            <a:off x="0" y="3858640"/>
            <a:ext cx="21383625" cy="6795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>
            <a:lvl1pPr>
              <a:defRPr sz="9600">
                <a:solidFill>
                  <a:schemeClr val="tx1"/>
                </a:solidFill>
                <a:latin typeface="TUOS Stephenson" panose="020705030800000200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9600">
                <a:solidFill>
                  <a:schemeClr val="tx1"/>
                </a:solidFill>
                <a:latin typeface="TUOS Stephenson" panose="020705030800000200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9600">
                <a:solidFill>
                  <a:schemeClr val="tx1"/>
                </a:solidFill>
                <a:latin typeface="TUOS Stephenson" panose="020705030800000200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9600">
                <a:solidFill>
                  <a:schemeClr val="tx1"/>
                </a:solidFill>
                <a:latin typeface="TUOS Stephenson" panose="020705030800000200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9600">
                <a:solidFill>
                  <a:schemeClr val="tx1"/>
                </a:solidFill>
                <a:latin typeface="TUOS Stephenson" panose="020705030800000200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UOS Stephenson" panose="020705030800000200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UOS Stephenson" panose="020705030800000200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UOS Stephenson" panose="020705030800000200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UOS Stephenson" panose="020705030800000200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678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2719" y="0"/>
            <a:ext cx="5328470" cy="25427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84651" y="293023"/>
            <a:ext cx="10529521" cy="1396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238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Společný evropský referenční rámec pro jazyky a český znakový jazyk</a:t>
            </a:r>
            <a:endParaRPr lang="cs-CZ" sz="4238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5253" y="4854029"/>
            <a:ext cx="6839999" cy="18415479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txBody>
          <a:bodyPr wrap="square" lIns="203417" tIns="203417" rIns="203417" bIns="203417" rtlCol="0">
            <a:spAutoFit/>
          </a:bodyPr>
          <a:lstStyle/>
          <a:p>
            <a:pPr algn="ctr"/>
            <a:r>
              <a:rPr lang="cs-CZ" sz="28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Oddíl </a:t>
            </a:r>
            <a:endParaRPr lang="cs-CZ" sz="2825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2543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Pododdíl</a:t>
            </a:r>
          </a:p>
          <a:p>
            <a:pPr marL="457200" indent="-457200" algn="just">
              <a:lnSpc>
                <a:spcPct val="109000"/>
              </a:lnSpc>
              <a:spcAft>
                <a:spcPts val="600"/>
              </a:spcAft>
              <a:buFont typeface="Wingdings" panose="05000000000000000000" pitchFamily="2" charset="2"/>
              <a:buChar char=""/>
            </a:pPr>
            <a:endParaRPr lang="cs-CZ" sz="500" dirty="0" smtClean="0">
              <a:cs typeface="Times New Roman" panose="02020603050405020304" pitchFamily="18" charset="0"/>
            </a:endParaRP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>
                <a:cs typeface="Times New Roman" panose="02020603050405020304" pitchFamily="18" charset="0"/>
              </a:rPr>
              <a:t>Vizuálně-motorický přirozený jazyk</a:t>
            </a: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>
                <a:cs typeface="Times New Roman" panose="02020603050405020304" pitchFamily="18" charset="0"/>
              </a:rPr>
              <a:t>Existence v 3D</a:t>
            </a: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>
                <a:cs typeface="Times New Roman" panose="02020603050405020304" pitchFamily="18" charset="0"/>
              </a:rPr>
              <a:t>Nemá psanou podobu</a:t>
            </a: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>
                <a:cs typeface="Times New Roman" panose="02020603050405020304" pitchFamily="18" charset="0"/>
              </a:rPr>
              <a:t>Má dvě složky: manuální (tvary, pohyby a umístění rukou) a nemanuální (pohyby horní části trupu, ramen a hlavy, mimika)</a:t>
            </a: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>
                <a:cs typeface="Times New Roman" panose="02020603050405020304" pitchFamily="18" charset="0"/>
              </a:rPr>
              <a:t>Řazení jednotek simultánní (kromě sekvenčního)</a:t>
            </a: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/>
              <a:t>Výzkum ČZJ začal až v 90. letech 20. století pod vedením prof. Macurové a od počátku dosud probíhá téměř výlučně na půdě FF UK</a:t>
            </a: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/>
              <a:t>Dosavadní výzkum se zaměřoval zejména na popis struktury a fungování ČZJ, zpracováno je pouze nevelké množství vybraných jevů</a:t>
            </a: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/>
              <a:t>Neexistuje korpus ani žádný kvalitní slovník ČZJ</a:t>
            </a: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/>
              <a:t>ČZJ je velmi rozrůzněný</a:t>
            </a: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 než 10 % neslyšících dětí má neslyšící rodiče</a:t>
            </a:r>
            <a:endParaRPr lang="cs-CZ" sz="22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 než </a:t>
            </a:r>
            <a:r>
              <a:rPr lang="cs-CZ" sz="2200" dirty="0">
                <a:cs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cs-CZ" sz="2200" dirty="0" smtClean="0">
                <a:cs typeface="Times New Roman" panose="02020603050405020304" pitchFamily="18" charset="0"/>
                <a:sym typeface="Symbol" panose="05050102010706020507" pitchFamily="18" charset="2"/>
              </a:rPr>
              <a:t>0 % dětí neslyšících rodičů slyší</a:t>
            </a:r>
            <a:endParaRPr lang="cs-CZ" sz="22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/>
              <a:t>Ve vzdělávání neslyšících dětí je ČZJ téměř výlučně považován za podporu mluvené češtiny či její alternativu pro žáky, kteří „nezvládají“ komunikaci v mluvené češtině, nikoli za plnohodnotný jazyk (L1)</a:t>
            </a: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/>
              <a:t>Většina pedagogů vzdělávajících neslyšící děti ČZJ neovládá</a:t>
            </a: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/>
              <a:t>Na vzdělávání neslyšících dětí participuje jen malé procento neslyšících pedagogů-mluvčích ČZJ </a:t>
            </a:r>
          </a:p>
          <a:p>
            <a:pPr marL="457200" indent="-457200">
              <a:lnSpc>
                <a:spcPct val="109000"/>
              </a:lnSpc>
              <a:spcAft>
                <a:spcPts val="600"/>
              </a:spcAft>
              <a:buFont typeface="Century Gothic" panose="020B0502020202020204" pitchFamily="34" charset="0"/>
              <a:buChar char="►"/>
            </a:pPr>
            <a:r>
              <a:rPr lang="cs-CZ" sz="2200" dirty="0" smtClean="0"/>
              <a:t>Neslyšícím lidem bylo až do konce 20. století „vyhrazeno“ pouze velice omezené množství učebních oborů ► do dalších oblastí (včetně maturitních oborů a vysokých škol, politiky, veřejného života a médií) neslyšící lidé a s nimi ČZJ pomalu pronikají až v posledních cca 20 letech</a:t>
            </a:r>
          </a:p>
          <a:p>
            <a:pPr marL="457200" indent="-457200">
              <a:lnSpc>
                <a:spcPct val="109000"/>
              </a:lnSpc>
              <a:buFont typeface="Century Gothic" panose="020B0502020202020204" pitchFamily="34" charset="0"/>
              <a:buChar char="►"/>
            </a:pPr>
            <a:r>
              <a:rPr lang="cs-CZ" sz="2200" dirty="0" smtClean="0"/>
              <a:t>ČZJ má mezi mnoha uživateli velmi nízký status, používají jej výlučně v neoficiálních </a:t>
            </a:r>
            <a:r>
              <a:rPr lang="cs-CZ" sz="2200" dirty="0"/>
              <a:t>situacích </a:t>
            </a:r>
            <a:r>
              <a:rPr lang="cs-CZ" sz="2200" dirty="0" smtClean="0"/>
              <a:t>► pro výzkumníky velice obtížné ČZJ zachytit</a:t>
            </a:r>
          </a:p>
          <a:p>
            <a:pPr marL="457200" indent="-457200">
              <a:lnSpc>
                <a:spcPct val="109000"/>
              </a:lnSpc>
              <a:buFont typeface="Century Gothic" panose="020B0502020202020204" pitchFamily="34" charset="0"/>
              <a:buChar char="►"/>
            </a:pPr>
            <a:r>
              <a:rPr lang="cs-CZ" sz="2200" dirty="0" smtClean="0">
                <a:cs typeface="Times New Roman" panose="02020603050405020304" pitchFamily="18" charset="0"/>
              </a:rPr>
              <a:t>Na vysokoškolské úrovni se ČZJ (jako L2) systematicky a komplexně vyučuje pouze na FF UK</a:t>
            </a:r>
          </a:p>
          <a:p>
            <a:pPr marL="457200" indent="-457200">
              <a:lnSpc>
                <a:spcPct val="109000"/>
              </a:lnSpc>
              <a:buFont typeface="Century Gothic" panose="020B0502020202020204" pitchFamily="34" charset="0"/>
              <a:buChar char="►"/>
            </a:pPr>
            <a:r>
              <a:rPr lang="cs-CZ" sz="2200" dirty="0" smtClean="0">
                <a:cs typeface="Times New Roman" panose="02020603050405020304" pitchFamily="18" charset="0"/>
              </a:rPr>
              <a:t>Výuka ČZJ (jako L2) je nutná pro tlumočníky, pedagogy, rodiče… </a:t>
            </a:r>
          </a:p>
          <a:p>
            <a:pPr marL="457200" indent="-457200">
              <a:lnSpc>
                <a:spcPct val="109000"/>
              </a:lnSpc>
              <a:buFont typeface="Century Gothic" panose="020B0502020202020204" pitchFamily="34" charset="0"/>
              <a:buChar char="►"/>
            </a:pPr>
            <a:r>
              <a:rPr lang="cs-CZ" sz="2200" dirty="0" smtClean="0">
                <a:cs typeface="Times New Roman" panose="02020603050405020304" pitchFamily="18" charset="0"/>
              </a:rPr>
              <a:t>Neexistují žádné </a:t>
            </a:r>
            <a:r>
              <a:rPr lang="cs-CZ" sz="2200" dirty="0" err="1" smtClean="0">
                <a:cs typeface="Times New Roman" panose="02020603050405020304" pitchFamily="18" charset="0"/>
              </a:rPr>
              <a:t>kurikulární</a:t>
            </a:r>
            <a:r>
              <a:rPr lang="cs-CZ" sz="2200" dirty="0" smtClean="0">
                <a:cs typeface="Times New Roman" panose="02020603050405020304" pitchFamily="18" charset="0"/>
              </a:rPr>
              <a:t> ani učební materiály pro výuku ČZJ, jež by měly oporu v lingvistickém či </a:t>
            </a:r>
            <a:r>
              <a:rPr lang="cs-CZ" sz="2200" dirty="0" err="1" smtClean="0">
                <a:cs typeface="Times New Roman" panose="02020603050405020304" pitchFamily="18" charset="0"/>
              </a:rPr>
              <a:t>lingvodidaktickém</a:t>
            </a:r>
            <a:r>
              <a:rPr lang="cs-CZ" sz="2200" dirty="0" smtClean="0">
                <a:cs typeface="Times New Roman" panose="02020603050405020304" pitchFamily="18" charset="0"/>
              </a:rPr>
              <a:t> výzkumu</a:t>
            </a:r>
          </a:p>
          <a:p>
            <a:pPr marL="457200" indent="-457200">
              <a:lnSpc>
                <a:spcPct val="109000"/>
              </a:lnSpc>
              <a:buFont typeface="Century Gothic" panose="020B0502020202020204" pitchFamily="34" charset="0"/>
              <a:buChar char="►"/>
            </a:pPr>
            <a:r>
              <a:rPr lang="cs-CZ" sz="2200" dirty="0" smtClean="0">
                <a:cs typeface="Times New Roman" panose="02020603050405020304" pitchFamily="18" charset="0"/>
              </a:rPr>
              <a:t>Neexistují žádné – z odborných poznatků vycházející – nástroje na testování kompetencí v ČZJ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30302" y="2121999"/>
            <a:ext cx="8638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Andrea Hudáková, Radka Nováková</a:t>
            </a:r>
            <a:endParaRPr lang="cs-CZ" sz="2900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59265" y="3065770"/>
            <a:ext cx="931551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6050" algn="l"/>
              </a:tabLst>
            </a:pPr>
            <a:r>
              <a:rPr lang="cs-CZ" sz="2500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Ústav jazyků a komunikace neslyšících (ÚJKN FF UK)</a:t>
            </a:r>
            <a:endParaRPr lang="cs-CZ" sz="2500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71812" y="4854027"/>
            <a:ext cx="13956253" cy="9247072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txBody>
          <a:bodyPr wrap="square" lIns="203417" tIns="203417" rIns="203417" bIns="203417" numCol="1" rtlCol="0">
            <a:spAutoFit/>
          </a:bodyPr>
          <a:lstStyle/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 smtClean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1500" dirty="0" smtClean="0"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r>
              <a:rPr lang="cs-CZ" sz="2200" dirty="0" smtClean="0">
                <a:cs typeface="Times New Roman" panose="02020603050405020304" pitchFamily="18" charset="0"/>
              </a:rPr>
              <a:t>Individuální pokusy o popis referenčních úrovní národních znakových jazyků v různých státech EU (</a:t>
            </a:r>
            <a:r>
              <a:rPr lang="cs-CZ" sz="2200" dirty="0" smtClean="0"/>
              <a:t>Německo, Irsko, Velká Británie, Nizozemí, Maďarsko, Francie, Švédsko, Finsko, Španělsko, Itálie, Rakousko), mimo Evropu obdobné snahy v USA</a:t>
            </a: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r>
              <a:rPr lang="cs-CZ" sz="2200" dirty="0" smtClean="0"/>
              <a:t>Projekty realizované v rámci činnosti Evropského centra pro moderní jazyky Rady Evropy (zástupci Francie, Rakouska, Finska, Belgie, Nizozemí, Itálie, Ruska a ČR – prostřednictvím ÚJKN FF UK): Pro-Sign a Pro-Sign 2</a:t>
            </a:r>
          </a:p>
          <a:p>
            <a:pPr lvl="1" algn="just"/>
            <a:endParaRPr lang="cs-CZ" sz="2200" dirty="0"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 smtClean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 smtClean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 smtClean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 smtClean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 smtClean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 smtClean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 smtClean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 smtClean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9000"/>
              </a:lnSpc>
              <a:buFont typeface="Century Gothic" panose="020B0502020202020204" pitchFamily="34" charset="0"/>
              <a:buChar char="►"/>
            </a:pPr>
            <a:endParaRPr lang="cs-CZ" sz="22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109000"/>
              </a:lnSpc>
            </a:pPr>
            <a:endParaRPr lang="cs-CZ" sz="1800" dirty="0"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405933" y="16154576"/>
            <a:ext cx="6841835" cy="13029967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txBody>
          <a:bodyPr wrap="square" lIns="203417" tIns="203417" rIns="203417" bIns="203417" rtlCol="0">
            <a:spAutoFit/>
          </a:bodyPr>
          <a:lstStyle/>
          <a:p>
            <a:pPr marL="169863" indent="-169863">
              <a:lnSpc>
                <a:spcPct val="109000"/>
              </a:lnSpc>
              <a:spcAft>
                <a:spcPts val="600"/>
              </a:spcAft>
            </a:pPr>
            <a:endParaRPr lang="cs-CZ" sz="2000" dirty="0" smtClean="0"/>
          </a:p>
          <a:p>
            <a:pPr marL="169863" indent="-169863">
              <a:lnSpc>
                <a:spcPct val="109000"/>
              </a:lnSpc>
              <a:spcAft>
                <a:spcPts val="600"/>
              </a:spcAft>
            </a:pPr>
            <a:endParaRPr lang="cs-CZ" sz="1500" dirty="0"/>
          </a:p>
          <a:p>
            <a:pPr marL="169863" indent="-169863">
              <a:lnSpc>
                <a:spcPct val="109000"/>
              </a:lnSpc>
              <a:spcAft>
                <a:spcPts val="600"/>
              </a:spcAft>
            </a:pPr>
            <a:r>
              <a:rPr lang="cs-CZ" sz="1800" dirty="0" err="1" smtClean="0"/>
              <a:t>Council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Europe</a:t>
            </a:r>
            <a:r>
              <a:rPr lang="cs-CZ" sz="1800" dirty="0" smtClean="0"/>
              <a:t> (</a:t>
            </a:r>
            <a:r>
              <a:rPr lang="cs-CZ" sz="1800" dirty="0"/>
              <a:t>2001</a:t>
            </a:r>
            <a:r>
              <a:rPr lang="cs-CZ" sz="1800" dirty="0" smtClean="0"/>
              <a:t>): </a:t>
            </a:r>
            <a:r>
              <a:rPr lang="cs-CZ" sz="1800" i="1" dirty="0" err="1" smtClean="0"/>
              <a:t>Common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European</a:t>
            </a:r>
            <a:r>
              <a:rPr lang="cs-CZ" sz="1800" i="1" dirty="0" smtClean="0"/>
              <a:t> Framework </a:t>
            </a:r>
            <a:r>
              <a:rPr lang="cs-CZ" sz="1800" i="1" dirty="0" err="1" smtClean="0"/>
              <a:t>of</a:t>
            </a:r>
            <a:r>
              <a:rPr lang="cs-CZ" sz="1800" i="1" dirty="0" smtClean="0"/>
              <a:t> Reference </a:t>
            </a:r>
            <a:r>
              <a:rPr lang="cs-CZ" sz="1800" i="1" dirty="0" err="1" smtClean="0"/>
              <a:t>for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Languages</a:t>
            </a:r>
            <a:r>
              <a:rPr lang="cs-CZ" sz="1800" i="1" dirty="0" smtClean="0"/>
              <a:t>: </a:t>
            </a:r>
            <a:r>
              <a:rPr lang="cs-CZ" sz="1800" i="1" dirty="0" err="1" smtClean="0"/>
              <a:t>Learning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Teaching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Assessment</a:t>
            </a:r>
            <a:r>
              <a:rPr lang="cs-CZ" sz="1800" dirty="0" smtClean="0"/>
              <a:t> [</a:t>
            </a:r>
            <a:r>
              <a:rPr lang="cs-CZ" sz="1800" dirty="0"/>
              <a:t>online</a:t>
            </a:r>
            <a:r>
              <a:rPr lang="cs-CZ" sz="1800" dirty="0" smtClean="0"/>
              <a:t>]. </a:t>
            </a:r>
            <a:r>
              <a:rPr lang="cs-CZ" sz="1800" dirty="0" err="1" smtClean="0"/>
              <a:t>Strasbourg</a:t>
            </a:r>
            <a:r>
              <a:rPr lang="cs-CZ" sz="1800" dirty="0" smtClean="0"/>
              <a:t>: Cambridge University </a:t>
            </a:r>
            <a:r>
              <a:rPr lang="cs-CZ" sz="1800" dirty="0" err="1" smtClean="0"/>
              <a:t>Press</a:t>
            </a:r>
            <a:r>
              <a:rPr lang="cs-CZ" sz="1800" dirty="0" smtClean="0"/>
              <a:t>. Cit. 22. 1. 2017. Dostupné z WWW: &lt;</a:t>
            </a:r>
            <a:r>
              <a:rPr lang="cs-CZ" sz="1800" dirty="0"/>
              <a:t>http://www.coe.int/t/dg4/</a:t>
            </a:r>
            <a:r>
              <a:rPr lang="cs-CZ" sz="1800" dirty="0" err="1"/>
              <a:t>linguistic</a:t>
            </a:r>
            <a:r>
              <a:rPr lang="cs-CZ" sz="1800" dirty="0"/>
              <a:t>/Source/Framework_EN.pdf</a:t>
            </a:r>
            <a:r>
              <a:rPr lang="cs-CZ" sz="1800" dirty="0" smtClean="0"/>
              <a:t>&gt;.</a:t>
            </a:r>
            <a:endParaRPr lang="cs-CZ" sz="1800" dirty="0"/>
          </a:p>
          <a:p>
            <a:pPr marL="169863" indent="-169863">
              <a:lnSpc>
                <a:spcPct val="109000"/>
              </a:lnSpc>
              <a:spcAft>
                <a:spcPts val="600"/>
              </a:spcAft>
            </a:pPr>
            <a:r>
              <a:rPr lang="en-GB" sz="1800" dirty="0" smtClean="0"/>
              <a:t>Council of Europe (</a:t>
            </a:r>
            <a:r>
              <a:rPr lang="en-GB" sz="1800" dirty="0"/>
              <a:t>ECML/CELV</a:t>
            </a:r>
            <a:r>
              <a:rPr lang="cs-CZ" sz="1800" dirty="0" smtClean="0"/>
              <a:t>) (</a:t>
            </a:r>
            <a:r>
              <a:rPr lang="en-GB" sz="1800" dirty="0" smtClean="0"/>
              <a:t>© 1994-2017</a:t>
            </a:r>
            <a:r>
              <a:rPr lang="cs-CZ" sz="1800" dirty="0" smtClean="0"/>
              <a:t>): </a:t>
            </a:r>
            <a:r>
              <a:rPr lang="cs-CZ" sz="1800" i="1" dirty="0" err="1" smtClean="0"/>
              <a:t>ProSign</a:t>
            </a:r>
            <a:r>
              <a:rPr lang="cs-CZ" sz="1800" i="1" dirty="0" smtClean="0"/>
              <a:t> 2: </a:t>
            </a:r>
            <a:r>
              <a:rPr lang="en-GB" sz="1800" i="1" dirty="0" smtClean="0"/>
              <a:t>Promoting Excellence in Sign Language Instruction</a:t>
            </a:r>
            <a:r>
              <a:rPr lang="cs-CZ" sz="1800" dirty="0" smtClean="0"/>
              <a:t> [</a:t>
            </a:r>
            <a:r>
              <a:rPr lang="cs-CZ" sz="1800" dirty="0"/>
              <a:t>online</a:t>
            </a:r>
            <a:r>
              <a:rPr lang="cs-CZ" sz="1800" dirty="0" smtClean="0"/>
              <a:t>]. Cit. 10. 4. 2017. Dostupné z WWW: &lt;http</a:t>
            </a:r>
            <a:r>
              <a:rPr lang="cs-CZ" sz="1800" dirty="0"/>
              <a:t>://www.ecml.at/News3/</a:t>
            </a:r>
            <a:r>
              <a:rPr lang="cs-CZ" sz="1800" dirty="0" err="1"/>
              <a:t>TabId</a:t>
            </a:r>
            <a:r>
              <a:rPr lang="cs-CZ" sz="1800" dirty="0"/>
              <a:t>/643/</a:t>
            </a:r>
            <a:r>
              <a:rPr lang="cs-CZ" sz="1800" dirty="0" err="1"/>
              <a:t>ArtMID</a:t>
            </a:r>
            <a:r>
              <a:rPr lang="cs-CZ" sz="1800" dirty="0"/>
              <a:t>/2666/</a:t>
            </a:r>
            <a:r>
              <a:rPr lang="cs-CZ" sz="1800" dirty="0" err="1"/>
              <a:t>ArticleID</a:t>
            </a:r>
            <a:r>
              <a:rPr lang="cs-CZ" sz="1800" dirty="0"/>
              <a:t>/274/Promoting-Excellence-in-Sign-Language-Instruction.aspx</a:t>
            </a:r>
            <a:r>
              <a:rPr lang="cs-CZ" sz="1800" dirty="0" smtClean="0"/>
              <a:t>&gt;.</a:t>
            </a:r>
            <a:endParaRPr lang="cs-CZ" sz="1800" dirty="0"/>
          </a:p>
          <a:p>
            <a:pPr marL="169863" indent="-169863">
              <a:lnSpc>
                <a:spcPct val="109000"/>
              </a:lnSpc>
              <a:spcAft>
                <a:spcPts val="600"/>
              </a:spcAft>
            </a:pPr>
            <a:r>
              <a:rPr lang="en-GB" sz="1800" dirty="0" smtClean="0"/>
              <a:t>Council of Europe (</a:t>
            </a:r>
            <a:r>
              <a:rPr lang="en-GB" sz="1800" dirty="0"/>
              <a:t>ECML/CELV</a:t>
            </a:r>
            <a:r>
              <a:rPr lang="cs-CZ" sz="1800" dirty="0" smtClean="0"/>
              <a:t>) (</a:t>
            </a:r>
            <a:r>
              <a:rPr lang="en-GB" sz="1800" dirty="0" smtClean="0"/>
              <a:t>© 1994-2017</a:t>
            </a:r>
            <a:r>
              <a:rPr lang="cs-CZ" sz="1800" dirty="0"/>
              <a:t>)</a:t>
            </a:r>
            <a:r>
              <a:rPr lang="en-GB" sz="1800" dirty="0" smtClean="0"/>
              <a:t>: </a:t>
            </a:r>
            <a:r>
              <a:rPr lang="en-GB" sz="1800" i="1" dirty="0" smtClean="0"/>
              <a:t>Sign languages and the Common European Framework of Reference for Languages. Descriptors and approaches to assessment</a:t>
            </a:r>
            <a:r>
              <a:rPr lang="en-GB" sz="1800" dirty="0" smtClean="0"/>
              <a:t> </a:t>
            </a:r>
            <a:r>
              <a:rPr lang="cs-CZ" sz="1800" dirty="0" smtClean="0"/>
              <a:t>[</a:t>
            </a:r>
            <a:r>
              <a:rPr lang="cs-CZ" sz="1800" dirty="0"/>
              <a:t>online</a:t>
            </a:r>
            <a:r>
              <a:rPr lang="cs-CZ" sz="1800" dirty="0" smtClean="0"/>
              <a:t>]. Cit. 7. 8. 2016. Dostupné z WWW: &lt;</a:t>
            </a:r>
            <a:r>
              <a:rPr lang="cs-CZ" sz="1800" dirty="0"/>
              <a:t>http://www.ecml.at/ECML-</a:t>
            </a:r>
            <a:r>
              <a:rPr lang="cs-CZ" sz="1800" dirty="0" err="1"/>
              <a:t>Programme</a:t>
            </a:r>
            <a:r>
              <a:rPr lang="cs-CZ" sz="1800" dirty="0"/>
              <a:t>/Programme2012-2015/</a:t>
            </a:r>
            <a:r>
              <a:rPr lang="cs-CZ" sz="1800" dirty="0" err="1"/>
              <a:t>ProSign</a:t>
            </a:r>
            <a:r>
              <a:rPr lang="cs-CZ" sz="1800" dirty="0"/>
              <a:t>/</a:t>
            </a:r>
            <a:r>
              <a:rPr lang="cs-CZ" sz="1800" dirty="0" err="1"/>
              <a:t>tabid</a:t>
            </a:r>
            <a:r>
              <a:rPr lang="cs-CZ" sz="1800" dirty="0"/>
              <a:t>/1752/Default.aspx</a:t>
            </a:r>
            <a:r>
              <a:rPr lang="cs-CZ" sz="1800" dirty="0" smtClean="0"/>
              <a:t>&gt;.</a:t>
            </a:r>
            <a:endParaRPr lang="cs-CZ" sz="1800" dirty="0"/>
          </a:p>
          <a:p>
            <a:pPr marL="169863" indent="-169863">
              <a:lnSpc>
                <a:spcPct val="109000"/>
              </a:lnSpc>
              <a:spcAft>
                <a:spcPts val="600"/>
              </a:spcAft>
            </a:pPr>
            <a:r>
              <a:rPr lang="en-GB" sz="1800" dirty="0" smtClean="0"/>
              <a:t>Council of Europe (</a:t>
            </a:r>
            <a:r>
              <a:rPr lang="en-GB" sz="1800" dirty="0"/>
              <a:t>ECML/CELV</a:t>
            </a:r>
            <a:r>
              <a:rPr lang="cs-CZ" sz="1800" dirty="0" smtClean="0"/>
              <a:t>) (</a:t>
            </a:r>
            <a:r>
              <a:rPr lang="en-GB" sz="1800" dirty="0" smtClean="0"/>
              <a:t>© 1994-2017</a:t>
            </a:r>
            <a:r>
              <a:rPr lang="cs-CZ" sz="1800" dirty="0" smtClean="0"/>
              <a:t>): </a:t>
            </a:r>
            <a:r>
              <a:rPr lang="en-GB" sz="1800" i="1" dirty="0" smtClean="0"/>
              <a:t>Sign languages and the Common European Framework of Reference for Languages</a:t>
            </a:r>
            <a:r>
              <a:rPr lang="cs-CZ" sz="1800" i="1" dirty="0" smtClean="0"/>
              <a:t>. </a:t>
            </a:r>
            <a:r>
              <a:rPr lang="en-GB" sz="1800" i="1" dirty="0" smtClean="0"/>
              <a:t>Descriptors and approaches to assessment </a:t>
            </a:r>
            <a:r>
              <a:rPr lang="cs-CZ" sz="1800" dirty="0" smtClean="0"/>
              <a:t>[</a:t>
            </a:r>
            <a:r>
              <a:rPr lang="cs-CZ" sz="1800" dirty="0"/>
              <a:t>online</a:t>
            </a:r>
            <a:r>
              <a:rPr lang="cs-CZ" sz="1800" dirty="0" smtClean="0"/>
              <a:t>]. Cit. 10. 4. 2017. Dostupné z WWW: &lt;</a:t>
            </a:r>
            <a:r>
              <a:rPr lang="cs-CZ" sz="1800" dirty="0"/>
              <a:t>http://www.ecml.at/ECML-</a:t>
            </a:r>
            <a:r>
              <a:rPr lang="cs-CZ" sz="1800" dirty="0" err="1"/>
              <a:t>Programme</a:t>
            </a:r>
            <a:r>
              <a:rPr lang="cs-CZ" sz="1800" dirty="0"/>
              <a:t>/Programme2012-2015/</a:t>
            </a:r>
            <a:r>
              <a:rPr lang="cs-CZ" sz="1800" dirty="0" err="1"/>
              <a:t>ProSign</a:t>
            </a:r>
            <a:r>
              <a:rPr lang="cs-CZ" sz="1800" dirty="0"/>
              <a:t>/</a:t>
            </a:r>
            <a:r>
              <a:rPr lang="cs-CZ" sz="1800" dirty="0" err="1"/>
              <a:t>tabid</a:t>
            </a:r>
            <a:r>
              <a:rPr lang="cs-CZ" sz="1800" dirty="0"/>
              <a:t>/1752/Default.aspx</a:t>
            </a:r>
            <a:r>
              <a:rPr lang="cs-CZ" sz="1800" dirty="0" smtClean="0"/>
              <a:t>&gt;.</a:t>
            </a:r>
          </a:p>
          <a:p>
            <a:pPr marL="169863" indent="-169863">
              <a:lnSpc>
                <a:spcPct val="109000"/>
              </a:lnSpc>
              <a:spcAft>
                <a:spcPts val="600"/>
              </a:spcAft>
            </a:pPr>
            <a:r>
              <a:rPr lang="cs-CZ" sz="1800" dirty="0" smtClean="0"/>
              <a:t>HUDÁKOVÁ, </a:t>
            </a:r>
            <a:r>
              <a:rPr lang="cs-CZ" sz="1800" dirty="0"/>
              <a:t>A., </a:t>
            </a:r>
            <a:r>
              <a:rPr lang="cs-CZ" sz="1800" cap="all" dirty="0" err="1"/>
              <a:t>nováková</a:t>
            </a:r>
            <a:r>
              <a:rPr lang="cs-CZ" sz="1800" cap="all" dirty="0"/>
              <a:t>, r. </a:t>
            </a:r>
            <a:r>
              <a:rPr lang="cs-CZ" sz="1800" cap="all" dirty="0" smtClean="0"/>
              <a:t>(2016): </a:t>
            </a:r>
            <a:r>
              <a:rPr lang="cs-CZ" sz="1800" dirty="0" smtClean="0"/>
              <a:t>Společný </a:t>
            </a:r>
            <a:r>
              <a:rPr lang="cs-CZ" sz="1800" dirty="0"/>
              <a:t>evropský referenční rámec pro jazyky a český znakový jazyk. </a:t>
            </a:r>
            <a:r>
              <a:rPr lang="cs-CZ" sz="1800" i="1" dirty="0"/>
              <a:t>Studie z aplikované lingvistiky</a:t>
            </a:r>
            <a:r>
              <a:rPr lang="cs-CZ" sz="1800" dirty="0"/>
              <a:t>, 7</a:t>
            </a:r>
            <a:r>
              <a:rPr lang="cs-CZ" sz="1800" dirty="0" smtClean="0"/>
              <a:t>, </a:t>
            </a:r>
            <a:r>
              <a:rPr lang="cs-CZ" sz="1800" dirty="0"/>
              <a:t>č. 2, s. </a:t>
            </a:r>
            <a:r>
              <a:rPr lang="cs-CZ" sz="1800" dirty="0" smtClean="0"/>
              <a:t>115–125.</a:t>
            </a:r>
            <a:endParaRPr lang="en-GB" sz="1800" dirty="0"/>
          </a:p>
          <a:p>
            <a:pPr marL="169863" indent="-169863">
              <a:lnSpc>
                <a:spcPct val="109000"/>
              </a:lnSpc>
              <a:spcAft>
                <a:spcPts val="600"/>
              </a:spcAft>
            </a:pPr>
            <a:r>
              <a:rPr lang="cs-CZ" sz="1800" cap="all" dirty="0" err="1" smtClean="0"/>
              <a:t>Leeson</a:t>
            </a:r>
            <a:r>
              <a:rPr lang="cs-CZ" sz="1800" cap="all" dirty="0" smtClean="0"/>
              <a:t>, L. – </a:t>
            </a:r>
            <a:r>
              <a:rPr lang="en-GB" sz="1800" cap="all" dirty="0" smtClean="0"/>
              <a:t>Van den </a:t>
            </a:r>
            <a:r>
              <a:rPr lang="en-GB" sz="1800" cap="all" dirty="0" err="1" smtClean="0"/>
              <a:t>Bogaerde</a:t>
            </a:r>
            <a:r>
              <a:rPr lang="en-GB" sz="1800" cap="all" dirty="0" smtClean="0"/>
              <a:t>, B. – </a:t>
            </a:r>
            <a:r>
              <a:rPr lang="en-GB" sz="1800" cap="all" dirty="0" err="1" smtClean="0"/>
              <a:t>Rathmann</a:t>
            </a:r>
            <a:r>
              <a:rPr lang="en-GB" sz="1800" cap="all" dirty="0" smtClean="0"/>
              <a:t>, CH. – </a:t>
            </a:r>
            <a:r>
              <a:rPr lang="en-GB" sz="1800" cap="all" dirty="0" err="1" smtClean="0"/>
              <a:t>Haug</a:t>
            </a:r>
            <a:r>
              <a:rPr lang="en-GB" sz="1800" cap="all" dirty="0" smtClean="0"/>
              <a:t>, T. </a:t>
            </a:r>
            <a:r>
              <a:rPr lang="en-GB" sz="1800" dirty="0" smtClean="0"/>
              <a:t>(</a:t>
            </a:r>
            <a:r>
              <a:rPr lang="en-GB" sz="1800" dirty="0"/>
              <a:t>2016a</a:t>
            </a:r>
            <a:r>
              <a:rPr lang="en-GB" sz="1800" dirty="0" smtClean="0"/>
              <a:t>): </a:t>
            </a:r>
            <a:r>
              <a:rPr lang="en-GB" sz="1800" i="1" dirty="0" smtClean="0"/>
              <a:t>Sign languages and the C</a:t>
            </a:r>
            <a:r>
              <a:rPr lang="cs-CZ" sz="1800" i="1" dirty="0" smtClean="0"/>
              <a:t>EFR</a:t>
            </a:r>
            <a:r>
              <a:rPr lang="en-GB" sz="1800" i="1" dirty="0" smtClean="0"/>
              <a:t>. Common Reference Level Descriptors </a:t>
            </a:r>
            <a:r>
              <a:rPr lang="cs-CZ" sz="1800" dirty="0" smtClean="0"/>
              <a:t>[</a:t>
            </a:r>
            <a:r>
              <a:rPr lang="cs-CZ" sz="1800" dirty="0"/>
              <a:t>online</a:t>
            </a:r>
            <a:r>
              <a:rPr lang="cs-CZ" sz="1800" dirty="0" smtClean="0"/>
              <a:t>]. </a:t>
            </a:r>
            <a:r>
              <a:rPr lang="en-GB" sz="1800" dirty="0" smtClean="0"/>
              <a:t>Council of Europe, European Centre for Modern Languages of the Council of Europe.</a:t>
            </a:r>
            <a:r>
              <a:rPr lang="cs-CZ" sz="1800" dirty="0" smtClean="0"/>
              <a:t> Cit. 7. 8. 2016. Dostupné z WWW: &lt;</a:t>
            </a:r>
            <a:r>
              <a:rPr lang="cs-CZ" sz="1800" dirty="0"/>
              <a:t>http://www.ecml.at/</a:t>
            </a:r>
            <a:r>
              <a:rPr lang="cs-CZ" sz="1800" dirty="0" err="1"/>
              <a:t>Portals</a:t>
            </a:r>
            <a:r>
              <a:rPr lang="cs-CZ" sz="1800" dirty="0"/>
              <a:t>/1/mtp4/pro-sign/</a:t>
            </a:r>
            <a:r>
              <a:rPr lang="cs-CZ" sz="1800" dirty="0" err="1"/>
              <a:t>documents</a:t>
            </a:r>
            <a:r>
              <a:rPr lang="cs-CZ" sz="1800" dirty="0"/>
              <a:t>/Common-Reference-Level-Descriptors-EN.pdf</a:t>
            </a:r>
            <a:r>
              <a:rPr lang="cs-CZ" sz="1800" dirty="0" smtClean="0"/>
              <a:t>&gt;.</a:t>
            </a:r>
            <a:endParaRPr lang="cs-CZ" sz="1800" dirty="0"/>
          </a:p>
          <a:p>
            <a:pPr marL="169863" indent="-169863">
              <a:lnSpc>
                <a:spcPct val="109000"/>
              </a:lnSpc>
              <a:spcAft>
                <a:spcPts val="600"/>
              </a:spcAft>
            </a:pPr>
            <a:r>
              <a:rPr lang="cs-CZ" sz="1800" cap="all" dirty="0" err="1" smtClean="0"/>
              <a:t>Leeson</a:t>
            </a:r>
            <a:r>
              <a:rPr lang="cs-CZ" sz="1800" cap="all" dirty="0" smtClean="0"/>
              <a:t>, L. – Van den </a:t>
            </a:r>
            <a:r>
              <a:rPr lang="cs-CZ" sz="1800" cap="all" dirty="0" err="1" smtClean="0"/>
              <a:t>Bogaerde</a:t>
            </a:r>
            <a:r>
              <a:rPr lang="cs-CZ" sz="1800" cap="all" dirty="0" smtClean="0"/>
              <a:t>, B. – </a:t>
            </a:r>
            <a:r>
              <a:rPr lang="cs-CZ" sz="1800" cap="all" dirty="0" err="1" smtClean="0"/>
              <a:t>Rathmann</a:t>
            </a:r>
            <a:r>
              <a:rPr lang="cs-CZ" sz="1800" cap="all" dirty="0" smtClean="0"/>
              <a:t>, CH. – </a:t>
            </a:r>
            <a:r>
              <a:rPr lang="cs-CZ" sz="1800" cap="all" dirty="0" err="1" smtClean="0"/>
              <a:t>Haug</a:t>
            </a:r>
            <a:r>
              <a:rPr lang="cs-CZ" sz="1800" cap="all" dirty="0" smtClean="0"/>
              <a:t>, T. </a:t>
            </a:r>
            <a:r>
              <a:rPr lang="cs-CZ" sz="1800" dirty="0" smtClean="0"/>
              <a:t>(</a:t>
            </a:r>
            <a:r>
              <a:rPr lang="cs-CZ" sz="1800" dirty="0"/>
              <a:t>2016b</a:t>
            </a:r>
            <a:r>
              <a:rPr lang="cs-CZ" sz="1800" dirty="0" smtClean="0"/>
              <a:t>): </a:t>
            </a:r>
            <a:r>
              <a:rPr lang="cs-CZ" sz="1800" i="1" dirty="0" smtClean="0"/>
              <a:t>Znakové jazyky a Společný evropský referenční rámec pro jazyky. Deskriptory pro společné referenční úrovně </a:t>
            </a:r>
            <a:r>
              <a:rPr lang="cs-CZ" sz="1800" dirty="0" smtClean="0"/>
              <a:t>[</a:t>
            </a:r>
            <a:r>
              <a:rPr lang="cs-CZ" sz="1800" dirty="0"/>
              <a:t>online</a:t>
            </a:r>
            <a:r>
              <a:rPr lang="cs-CZ" sz="1800" dirty="0" smtClean="0"/>
              <a:t>]. Cit. 26. 8. 2016. Dostupné z WWW: &lt;</a:t>
            </a:r>
            <a:r>
              <a:rPr lang="cs-CZ" sz="1800" dirty="0"/>
              <a:t>http://www.msmt.cz/</a:t>
            </a:r>
            <a:r>
              <a:rPr lang="cs-CZ" sz="1800" dirty="0" err="1"/>
              <a:t>vzdelavani</a:t>
            </a:r>
            <a:r>
              <a:rPr lang="cs-CZ" sz="1800" dirty="0"/>
              <a:t>/</a:t>
            </a:r>
            <a:r>
              <a:rPr lang="cs-CZ" sz="1800" dirty="0" err="1"/>
              <a:t>socialni</a:t>
            </a:r>
            <a:r>
              <a:rPr lang="cs-CZ" sz="1800" dirty="0"/>
              <a:t>-programy/</a:t>
            </a:r>
            <a:r>
              <a:rPr lang="cs-CZ" sz="1800" dirty="0" err="1"/>
              <a:t>znakove</a:t>
            </a:r>
            <a:r>
              <a:rPr lang="cs-CZ" sz="1800" dirty="0"/>
              <a:t>-jazyky-a-</a:t>
            </a:r>
            <a:r>
              <a:rPr lang="cs-CZ" sz="1800" dirty="0" err="1"/>
              <a:t>spolecny</a:t>
            </a:r>
            <a:r>
              <a:rPr lang="cs-CZ" sz="1800" dirty="0"/>
              <a:t>-evropsky-</a:t>
            </a:r>
            <a:r>
              <a:rPr lang="cs-CZ" sz="1800" dirty="0" err="1"/>
              <a:t>referencni</a:t>
            </a:r>
            <a:r>
              <a:rPr lang="cs-CZ" sz="1800" dirty="0"/>
              <a:t>-</a:t>
            </a:r>
            <a:r>
              <a:rPr lang="cs-CZ" sz="1800" dirty="0" err="1"/>
              <a:t>ramec</a:t>
            </a:r>
            <a:r>
              <a:rPr lang="cs-CZ" sz="1800" dirty="0"/>
              <a:t>-pro&gt;.</a:t>
            </a:r>
            <a:endParaRPr lang="en-GB" sz="1800" dirty="0"/>
          </a:p>
        </p:txBody>
      </p:sp>
      <p:sp>
        <p:nvSpPr>
          <p:cNvPr id="29" name="TextBox 28"/>
          <p:cNvSpPr txBox="1"/>
          <p:nvPr/>
        </p:nvSpPr>
        <p:spPr>
          <a:xfrm>
            <a:off x="7271812" y="16154576"/>
            <a:ext cx="6827562" cy="12438010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txBody>
          <a:bodyPr wrap="square" lIns="203417" tIns="203417" rIns="203417" bIns="203417" rtlCol="0">
            <a:spAutoFit/>
          </a:bodyPr>
          <a:lstStyle/>
          <a:p>
            <a:pPr marL="457200" lvl="0" indent="-457200">
              <a:lnSpc>
                <a:spcPct val="109000"/>
              </a:lnSpc>
              <a:spcAft>
                <a:spcPts val="600"/>
              </a:spcAft>
              <a:buAutoNum type="arabicPeriod"/>
            </a:pPr>
            <a:endParaRPr lang="cs-CZ" sz="2400" dirty="0" smtClean="0"/>
          </a:p>
          <a:p>
            <a:pPr marL="457200" lvl="0" indent="-457200">
              <a:lnSpc>
                <a:spcPct val="109000"/>
              </a:lnSpc>
              <a:spcAft>
                <a:spcPts val="600"/>
              </a:spcAft>
              <a:buAutoNum type="arabicPeriod"/>
            </a:pPr>
            <a:endParaRPr lang="cs-CZ" sz="1000" dirty="0" smtClean="0"/>
          </a:p>
          <a:p>
            <a:pPr marL="457200" lvl="0" indent="-457200">
              <a:lnSpc>
                <a:spcPct val="109000"/>
              </a:lnSpc>
              <a:spcAft>
                <a:spcPts val="600"/>
              </a:spcAft>
              <a:buAutoNum type="arabicPeriod"/>
            </a:pPr>
            <a:r>
              <a:rPr lang="cs-CZ" sz="2200" dirty="0" smtClean="0"/>
              <a:t>Jak bude možno využít zkušeností a výstupů z projektů Pro-sign a Pro-sign2?</a:t>
            </a:r>
          </a:p>
          <a:p>
            <a:pPr marL="457200" lvl="0" indent="-457200">
              <a:lnSpc>
                <a:spcPct val="109000"/>
              </a:lnSpc>
              <a:spcAft>
                <a:spcPts val="600"/>
              </a:spcAft>
              <a:buAutoNum type="arabicPeriod"/>
            </a:pPr>
            <a:r>
              <a:rPr lang="cs-CZ" sz="2200" dirty="0" smtClean="0"/>
              <a:t>Jak bude možno využít zkušeností z dalších mezinárodních projektů a aktivit, do kterých je ÚJKN nebo jeho členové zapojen?</a:t>
            </a:r>
          </a:p>
          <a:p>
            <a:pPr marL="457200" lvl="0" indent="-457200">
              <a:lnSpc>
                <a:spcPct val="109000"/>
              </a:lnSpc>
              <a:spcAft>
                <a:spcPts val="600"/>
              </a:spcAft>
              <a:buAutoNum type="arabicPeriod"/>
            </a:pPr>
            <a:r>
              <a:rPr lang="cs-CZ" sz="2200" dirty="0" smtClean="0"/>
              <a:t>Jak bude možno využít dosavadní zkušenosti s CEFR u mluvených jazyků a u jiných znakových jazyků?</a:t>
            </a:r>
          </a:p>
          <a:p>
            <a:pPr marL="457200" lvl="0" indent="-457200">
              <a:lnSpc>
                <a:spcPct val="109000"/>
              </a:lnSpc>
              <a:spcAft>
                <a:spcPts val="600"/>
              </a:spcAft>
              <a:buAutoNum type="arabicPeriod"/>
            </a:pPr>
            <a:r>
              <a:rPr lang="cs-CZ" sz="2200" dirty="0" smtClean="0"/>
              <a:t>Na co se zaměřit? Pouze na popis referenčních úrovním nebo i na překlad a adaptaci dokumentu </a:t>
            </a:r>
            <a:r>
              <a:rPr lang="cs-CZ" sz="2200" i="1" dirty="0" err="1"/>
              <a:t>Common</a:t>
            </a:r>
            <a:r>
              <a:rPr lang="cs-CZ" sz="2200" i="1" dirty="0"/>
              <a:t> </a:t>
            </a:r>
            <a:r>
              <a:rPr lang="cs-CZ" sz="2200" i="1" dirty="0" err="1"/>
              <a:t>European</a:t>
            </a:r>
            <a:r>
              <a:rPr lang="cs-CZ" sz="2200" i="1" dirty="0"/>
              <a:t> Framework </a:t>
            </a:r>
            <a:r>
              <a:rPr lang="cs-CZ" sz="2200" i="1" dirty="0" err="1"/>
              <a:t>of</a:t>
            </a:r>
            <a:r>
              <a:rPr lang="cs-CZ" sz="2200" i="1" dirty="0"/>
              <a:t> Reference </a:t>
            </a:r>
            <a:r>
              <a:rPr lang="cs-CZ" sz="2200" i="1" dirty="0" err="1"/>
              <a:t>for</a:t>
            </a:r>
            <a:r>
              <a:rPr lang="cs-CZ" sz="2200" i="1" dirty="0"/>
              <a:t> </a:t>
            </a:r>
            <a:r>
              <a:rPr lang="cs-CZ" sz="2200" i="1" dirty="0" err="1"/>
              <a:t>Languages</a:t>
            </a:r>
            <a:r>
              <a:rPr lang="cs-CZ" sz="2200" i="1" dirty="0"/>
              <a:t>: </a:t>
            </a:r>
            <a:r>
              <a:rPr lang="cs-CZ" sz="2200" i="1" dirty="0" err="1"/>
              <a:t>Learning</a:t>
            </a:r>
            <a:r>
              <a:rPr lang="cs-CZ" sz="2200" i="1" dirty="0"/>
              <a:t>, </a:t>
            </a:r>
            <a:r>
              <a:rPr lang="cs-CZ" sz="2200" i="1" dirty="0" err="1"/>
              <a:t>Teaching</a:t>
            </a:r>
            <a:r>
              <a:rPr lang="cs-CZ" sz="2200" i="1" dirty="0"/>
              <a:t>, </a:t>
            </a:r>
            <a:r>
              <a:rPr lang="cs-CZ" sz="2200" i="1" dirty="0" err="1" smtClean="0"/>
              <a:t>Assessment</a:t>
            </a:r>
            <a:r>
              <a:rPr lang="cs-CZ" sz="2200" dirty="0" smtClean="0"/>
              <a:t>?</a:t>
            </a:r>
          </a:p>
          <a:p>
            <a:pPr marL="457200" lvl="0" indent="-457200">
              <a:lnSpc>
                <a:spcPct val="109000"/>
              </a:lnSpc>
              <a:spcAft>
                <a:spcPts val="600"/>
              </a:spcAft>
              <a:buAutoNum type="arabicPeriod"/>
            </a:pPr>
            <a:r>
              <a:rPr lang="cs-CZ" sz="2200" dirty="0" smtClean="0"/>
              <a:t>Jak obsáhlé a jak detailní a konkrétní mají být popisy referenčních úrovní pro ČZJ? Jak postupovat?</a:t>
            </a:r>
          </a:p>
          <a:p>
            <a:pPr marL="457200" lvl="0" indent="-457200">
              <a:lnSpc>
                <a:spcPct val="109000"/>
              </a:lnSpc>
              <a:spcAft>
                <a:spcPts val="600"/>
              </a:spcAft>
              <a:buAutoNum type="arabicPeriod"/>
            </a:pPr>
            <a:r>
              <a:rPr lang="cs-CZ" sz="2200" dirty="0" smtClean="0"/>
              <a:t>Jak rozsáhlý a jak zaměřený výzkum je potřebné k vypracování popisu referenčních úrovní pro ČZJ provést?</a:t>
            </a:r>
            <a:endParaRPr lang="cs-CZ" sz="2200" dirty="0"/>
          </a:p>
          <a:p>
            <a:pPr marL="457200" lvl="0" indent="-457200">
              <a:lnSpc>
                <a:spcPct val="109000"/>
              </a:lnSpc>
              <a:spcAft>
                <a:spcPts val="600"/>
              </a:spcAft>
              <a:buAutoNum type="arabicPeriod"/>
            </a:pPr>
            <a:r>
              <a:rPr lang="cs-CZ" sz="2200" dirty="0" smtClean="0"/>
              <a:t>Jak budou popisy referenčních úrovní pro ČZJ dále využitelné pro tvorbu </a:t>
            </a:r>
            <a:r>
              <a:rPr lang="cs-CZ" sz="2200" dirty="0" err="1" smtClean="0"/>
              <a:t>kurikulí</a:t>
            </a:r>
            <a:r>
              <a:rPr lang="cs-CZ" sz="2200" dirty="0" smtClean="0"/>
              <a:t>, učebnic, učebních materiálů a metodik pro výuku ČZJ jako L2?</a:t>
            </a:r>
          </a:p>
          <a:p>
            <a:pPr marL="457200" lvl="0" indent="-457200">
              <a:lnSpc>
                <a:spcPct val="109000"/>
              </a:lnSpc>
              <a:spcAft>
                <a:spcPts val="600"/>
              </a:spcAft>
              <a:buAutoNum type="arabicPeriod"/>
            </a:pPr>
            <a:r>
              <a:rPr lang="cs-CZ" sz="2200" dirty="0" smtClean="0"/>
              <a:t>Budou popisy referenčních úrovní pro ČZJ nějak sekundárně využitelné i pro výuku neslyšících dětí-uživatelů ČZJ jako L1?</a:t>
            </a:r>
          </a:p>
          <a:p>
            <a:pPr marL="457200" lvl="0" indent="-457200">
              <a:lnSpc>
                <a:spcPct val="109000"/>
              </a:lnSpc>
              <a:spcAft>
                <a:spcPts val="600"/>
              </a:spcAft>
              <a:buAutoNum type="arabicPeriod"/>
            </a:pPr>
            <a:r>
              <a:rPr lang="cs-CZ" sz="2200" dirty="0" smtClean="0"/>
              <a:t>Budou popisy referenčních úrovní pro ČZJ nějak využitelné pro hodnocení a testování jazykových kompetencí v ČZJ jako L2 (a popř. jako L1)?</a:t>
            </a:r>
          </a:p>
          <a:p>
            <a:pPr marL="457200" lvl="0" indent="-457200">
              <a:lnSpc>
                <a:spcPct val="109000"/>
              </a:lnSpc>
              <a:spcAft>
                <a:spcPts val="600"/>
              </a:spcAft>
              <a:buAutoNum type="arabicPeriod"/>
            </a:pPr>
            <a:r>
              <a:rPr lang="cs-CZ" sz="2200" dirty="0" smtClean="0">
                <a:cs typeface="Times New Roman" panose="02020603050405020304" pitchFamily="18" charset="0"/>
              </a:rPr>
              <a:t>Jaké bude nejvhodnější složení pracovního týmu?</a:t>
            </a:r>
          </a:p>
          <a:p>
            <a:pPr marL="457200" lvl="0" indent="-457200">
              <a:lnSpc>
                <a:spcPct val="109000"/>
              </a:lnSpc>
              <a:spcAft>
                <a:spcPts val="600"/>
              </a:spcAft>
              <a:buAutoNum type="arabicPeriod"/>
            </a:pPr>
            <a:r>
              <a:rPr lang="cs-CZ" sz="2200" dirty="0" smtClean="0">
                <a:cs typeface="Times New Roman" panose="02020603050405020304" pitchFamily="18" charset="0"/>
              </a:rPr>
              <a:t>Jakou formu mají mít výstupy (tisk, web, čeština, ČZJ)?</a:t>
            </a:r>
            <a:endParaRPr lang="cs-CZ" sz="2200" dirty="0"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88" y="505911"/>
            <a:ext cx="3330072" cy="2692400"/>
          </a:xfrm>
          <a:prstGeom prst="rect">
            <a:avLst/>
          </a:prstGeom>
        </p:spPr>
      </p:pic>
      <p:sp>
        <p:nvSpPr>
          <p:cNvPr id="30" name="Rectangle 32"/>
          <p:cNvSpPr/>
          <p:nvPr/>
        </p:nvSpPr>
        <p:spPr>
          <a:xfrm>
            <a:off x="14413221" y="16121199"/>
            <a:ext cx="6784719" cy="829061"/>
          </a:xfrm>
          <a:prstGeom prst="rect">
            <a:avLst/>
          </a:prstGeom>
          <a:solidFill>
            <a:srgbClr val="002060"/>
          </a:solidFill>
          <a:ln w="762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Zdroje</a:t>
            </a:r>
          </a:p>
          <a:p>
            <a:pPr algn="ctr"/>
            <a:r>
              <a:rPr lang="cs-CZ" sz="5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cs-CZ" sz="5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2"/>
          <p:cNvSpPr/>
          <p:nvPr/>
        </p:nvSpPr>
        <p:spPr>
          <a:xfrm>
            <a:off x="125252" y="28125295"/>
            <a:ext cx="13974121" cy="1061378"/>
          </a:xfrm>
          <a:prstGeom prst="rect">
            <a:avLst/>
          </a:prstGeom>
          <a:solidFill>
            <a:srgbClr val="002060"/>
          </a:solidFill>
          <a:ln w="762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a</a:t>
            </a:r>
            <a:r>
              <a:rPr lang="cs-CZ" sz="28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ndrea.hudakova</a:t>
            </a:r>
            <a:r>
              <a:rPr lang="cs-CZ" sz="2800" b="1" dirty="0" smtClean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@ff.cuni.cz; radka.novakova@ff.cuni.cz</a:t>
            </a:r>
            <a:endParaRPr lang="cs-CZ" sz="2800" b="1" dirty="0" smtClean="0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r>
              <a:rPr lang="cs-CZ" sz="5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cs-CZ" sz="5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2"/>
          <p:cNvSpPr/>
          <p:nvPr/>
        </p:nvSpPr>
        <p:spPr>
          <a:xfrm>
            <a:off x="155557" y="4854028"/>
            <a:ext cx="6809695" cy="964443"/>
          </a:xfrm>
          <a:prstGeom prst="rect">
            <a:avLst/>
          </a:prstGeom>
          <a:solidFill>
            <a:srgbClr val="002060"/>
          </a:solidFill>
          <a:ln w="762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Český znakový jazyk (ČZJ)</a:t>
            </a:r>
          </a:p>
          <a:p>
            <a:pPr algn="ctr"/>
            <a:r>
              <a:rPr lang="cs-CZ" sz="5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cs-CZ" sz="5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2"/>
          <p:cNvSpPr/>
          <p:nvPr/>
        </p:nvSpPr>
        <p:spPr>
          <a:xfrm>
            <a:off x="7271812" y="16154576"/>
            <a:ext cx="6827561" cy="795685"/>
          </a:xfrm>
          <a:prstGeom prst="rect">
            <a:avLst/>
          </a:prstGeom>
          <a:solidFill>
            <a:srgbClr val="002060"/>
          </a:solidFill>
          <a:ln w="762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Diskuse</a:t>
            </a:r>
          </a:p>
          <a:p>
            <a:pPr algn="ctr"/>
            <a:r>
              <a:rPr lang="cs-CZ" sz="5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cs-CZ" sz="5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2"/>
          <p:cNvSpPr/>
          <p:nvPr/>
        </p:nvSpPr>
        <p:spPr>
          <a:xfrm>
            <a:off x="7302117" y="4854027"/>
            <a:ext cx="13925949" cy="964443"/>
          </a:xfrm>
          <a:prstGeom prst="rect">
            <a:avLst/>
          </a:prstGeom>
          <a:solidFill>
            <a:srgbClr val="002060"/>
          </a:solidFill>
          <a:ln w="762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Společný evropský referenční rámec </a:t>
            </a:r>
            <a:r>
              <a:rPr lang="cs-CZ" sz="2800" b="1" smtClean="0">
                <a:latin typeface="Georgia" panose="02040502050405020303" pitchFamily="18" charset="0"/>
                <a:cs typeface="Times New Roman" panose="02020603050405020304" pitchFamily="18" charset="0"/>
              </a:rPr>
              <a:t>pro jazyky (CEFR</a:t>
            </a:r>
            <a:r>
              <a:rPr lang="cs-CZ" sz="28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) a znakové jazyky</a:t>
            </a:r>
          </a:p>
          <a:p>
            <a:pPr algn="ctr"/>
            <a:r>
              <a:rPr lang="cs-CZ" sz="5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cs-CZ" sz="5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24"/>
          <p:cNvSpPr txBox="1"/>
          <p:nvPr/>
        </p:nvSpPr>
        <p:spPr>
          <a:xfrm>
            <a:off x="7302117" y="7979224"/>
            <a:ext cx="13819699" cy="5806309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txBody>
          <a:bodyPr wrap="square" lIns="203417" tIns="203417" rIns="203417" bIns="203417" numCol="2" rtlCol="0">
            <a:spAutoFit/>
          </a:bodyPr>
          <a:lstStyle/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 smtClean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226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1500" dirty="0" smtClean="0"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9000"/>
              </a:lnSpc>
              <a:buFont typeface="Century Gothic" panose="020B0502020202020204" pitchFamily="34" charset="0"/>
              <a:buChar char="►"/>
            </a:pPr>
            <a:r>
              <a:rPr lang="en-GB" sz="2200" i="1" dirty="0"/>
              <a:t>Sign languages and the </a:t>
            </a:r>
            <a:r>
              <a:rPr lang="en-GB" sz="2200" i="1" dirty="0" smtClean="0"/>
              <a:t>C</a:t>
            </a:r>
            <a:r>
              <a:rPr lang="cs-CZ" sz="2200" i="1" dirty="0" smtClean="0"/>
              <a:t>EFR. </a:t>
            </a:r>
            <a:r>
              <a:rPr lang="en-GB" sz="2200" i="1" dirty="0"/>
              <a:t>Descriptors and approaches to assessment</a:t>
            </a:r>
            <a:endParaRPr lang="cs-CZ" sz="2200" dirty="0" smtClean="0"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9000"/>
              </a:lnSpc>
              <a:buFont typeface="Century Gothic" panose="020B0502020202020204" pitchFamily="34" charset="0"/>
              <a:buChar char="►"/>
            </a:pPr>
            <a:r>
              <a:rPr lang="cs-CZ" sz="2200" dirty="0" smtClean="0">
                <a:cs typeface="Times New Roman" panose="02020603050405020304" pitchFamily="18" charset="0"/>
              </a:rPr>
              <a:t>2012–2015</a:t>
            </a:r>
          </a:p>
          <a:p>
            <a:pPr marL="342900" indent="-342900" algn="just">
              <a:lnSpc>
                <a:spcPct val="109000"/>
              </a:lnSpc>
              <a:buFont typeface="Century Gothic" panose="020B0502020202020204" pitchFamily="34" charset="0"/>
              <a:buChar char="►"/>
            </a:pPr>
            <a:r>
              <a:rPr lang="cs-CZ" sz="2200" dirty="0" smtClean="0">
                <a:cs typeface="Times New Roman" panose="02020603050405020304" pitchFamily="18" charset="0"/>
              </a:rPr>
              <a:t>Výstupy</a:t>
            </a:r>
          </a:p>
          <a:p>
            <a:pPr marL="808038" lvl="1" indent="-446088" algn="just" defTabSz="3140075">
              <a:lnSpc>
                <a:spcPct val="109000"/>
              </a:lnSpc>
              <a:buFont typeface="Century Gothic" panose="020B0502020202020204" pitchFamily="34" charset="0"/>
              <a:buChar char="►"/>
            </a:pPr>
            <a:r>
              <a:rPr lang="cs-CZ" sz="2200" dirty="0" smtClean="0"/>
              <a:t>Anglicky psaná brožura s obecnými deskriptory adaptovanými na podmínky znakových jazyků</a:t>
            </a:r>
          </a:p>
          <a:p>
            <a:pPr marL="808038" lvl="1" indent="-446088" algn="just">
              <a:lnSpc>
                <a:spcPct val="109000"/>
              </a:lnSpc>
              <a:buFont typeface="Century Gothic" panose="020B0502020202020204" pitchFamily="34" charset="0"/>
              <a:buChar char="►"/>
            </a:pPr>
            <a:r>
              <a:rPr lang="cs-CZ" sz="2200" dirty="0" smtClean="0"/>
              <a:t>Brožura </a:t>
            </a:r>
            <a:r>
              <a:rPr lang="cs-CZ" sz="2200" dirty="0" smtClean="0">
                <a:cs typeface="Times New Roman" panose="02020603050405020304" pitchFamily="18" charset="0"/>
              </a:rPr>
              <a:t>přeložena </a:t>
            </a:r>
            <a:r>
              <a:rPr lang="cs-CZ" sz="2200" dirty="0">
                <a:cs typeface="Times New Roman" panose="02020603050405020304" pitchFamily="18" charset="0"/>
              </a:rPr>
              <a:t>do němčiny a do </a:t>
            </a:r>
            <a:r>
              <a:rPr lang="cs-CZ" sz="2200" dirty="0" smtClean="0">
                <a:cs typeface="Times New Roman" panose="02020603050405020304" pitchFamily="18" charset="0"/>
              </a:rPr>
              <a:t>češtiny</a:t>
            </a:r>
          </a:p>
          <a:p>
            <a:pPr marL="808038" lvl="1" indent="-446088" algn="just">
              <a:lnSpc>
                <a:spcPct val="109000"/>
              </a:lnSpc>
              <a:buFont typeface="Century Gothic" panose="020B0502020202020204" pitchFamily="34" charset="0"/>
              <a:buChar char="►"/>
            </a:pPr>
            <a:r>
              <a:rPr lang="cs-CZ" sz="2200" dirty="0" smtClean="0"/>
              <a:t>Webová stránka v angličtině a v mezinárodním znakovém systému: obsahově se shoduje s brožurou + stručné informace o hodnocení a testování jazykových kompetencí ve znakových jazycích</a:t>
            </a:r>
          </a:p>
          <a:p>
            <a:pPr marL="808038" lvl="1" indent="-446088" algn="just">
              <a:lnSpc>
                <a:spcPct val="109000"/>
              </a:lnSpc>
              <a:buFont typeface="Century Gothic" panose="020B0502020202020204" pitchFamily="34" charset="0"/>
              <a:buChar char="►"/>
            </a:pPr>
            <a:endParaRPr lang="cs-CZ" sz="2200" dirty="0" smtClean="0">
              <a:solidFill>
                <a:schemeClr val="tx1">
                  <a:lumMod val="50000"/>
                  <a:lumOff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44" name="Rectangle 32"/>
          <p:cNvSpPr/>
          <p:nvPr/>
        </p:nvSpPr>
        <p:spPr>
          <a:xfrm>
            <a:off x="7348115" y="7996738"/>
            <a:ext cx="8274864" cy="964443"/>
          </a:xfrm>
          <a:prstGeom prst="rect">
            <a:avLst/>
          </a:prstGeom>
          <a:solidFill>
            <a:srgbClr val="002060"/>
          </a:solidFill>
          <a:ln w="762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Pro-Sign</a:t>
            </a:r>
          </a:p>
          <a:p>
            <a:pPr algn="ctr"/>
            <a:r>
              <a:rPr lang="cs-CZ" sz="5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cs-CZ" sz="5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7276593" y="13808522"/>
            <a:ext cx="13951472" cy="2266700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txBody>
          <a:bodyPr wrap="square" lIns="203417" tIns="203417" rIns="203417" bIns="203417" numCol="2" rtlCol="0">
            <a:spAutoFit/>
          </a:bodyPr>
          <a:lstStyle/>
          <a:p>
            <a:pPr marL="1818860" lvl="1" indent="-342900" algn="just">
              <a:buFont typeface="Century Gothic" panose="020B0502020202020204" pitchFamily="34" charset="0"/>
              <a:buChar char="►"/>
            </a:pPr>
            <a:endParaRPr lang="cs-CZ" sz="2260" dirty="0" smtClean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entury Gothic" panose="020B0502020202020204" pitchFamily="34" charset="0"/>
              <a:buChar char="►"/>
            </a:pPr>
            <a:endParaRPr lang="cs-CZ" sz="1000" dirty="0" smtClean="0">
              <a:solidFill>
                <a:schemeClr val="tx1">
                  <a:lumMod val="50000"/>
                  <a:lumOff val="50000"/>
                </a:schemeClr>
              </a:solidFill>
              <a:cs typeface="Times New Roman" panose="02020603050405020304" pitchFamily="18" charset="0"/>
            </a:endParaRPr>
          </a:p>
          <a:p>
            <a:pPr marL="342900" lvl="0" indent="-342900">
              <a:buFont typeface="Wingdings 3" panose="05040102010807070707" pitchFamily="18" charset="2"/>
              <a:buChar char=""/>
            </a:pPr>
            <a:r>
              <a:rPr lang="cs-CZ" sz="2200" dirty="0" smtClean="0"/>
              <a:t>2017–2019</a:t>
            </a:r>
            <a:endParaRPr lang="cs-CZ" sz="2200" dirty="0"/>
          </a:p>
          <a:p>
            <a:pPr marL="342900" lvl="0" indent="-342900">
              <a:buFont typeface="Wingdings 3" panose="05040102010807070707" pitchFamily="18" charset="2"/>
              <a:buChar char=""/>
            </a:pPr>
            <a:r>
              <a:rPr lang="en-GB" sz="2200" i="1" dirty="0"/>
              <a:t>Promoting Excellence in Sign Language </a:t>
            </a:r>
            <a:r>
              <a:rPr lang="en-GB" sz="2200" i="1" dirty="0" smtClean="0"/>
              <a:t>Instruction</a:t>
            </a:r>
            <a:endParaRPr lang="cs-CZ" sz="2200" dirty="0"/>
          </a:p>
          <a:p>
            <a:pPr marL="342900" indent="-342900">
              <a:buFont typeface="Wingdings 3" panose="05040102010807070707" pitchFamily="18" charset="2"/>
              <a:buChar char=""/>
            </a:pPr>
            <a:r>
              <a:rPr lang="cs-CZ" sz="2200" dirty="0"/>
              <a:t>Cíl: </a:t>
            </a:r>
            <a:r>
              <a:rPr lang="cs-CZ" sz="2200" dirty="0" smtClean="0"/>
              <a:t>metodická podpora tvorby </a:t>
            </a:r>
            <a:r>
              <a:rPr lang="cs-CZ" sz="2200" dirty="0"/>
              <a:t>popisu referenčních úrovní v národních znakových </a:t>
            </a:r>
            <a:r>
              <a:rPr lang="cs-CZ" sz="2200" dirty="0" smtClean="0"/>
              <a:t>jazycích</a:t>
            </a:r>
            <a:endParaRPr lang="cs-CZ" sz="1500" dirty="0" smtClean="0">
              <a:cs typeface="Times New Roman" panose="02020603050405020304" pitchFamily="18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5"/>
          <a:srcRect l="19030" t="11151" r="66303" b="19375"/>
          <a:stretch/>
        </p:blipFill>
        <p:spPr>
          <a:xfrm>
            <a:off x="15473792" y="7979224"/>
            <a:ext cx="5724148" cy="8080225"/>
          </a:xfrm>
          <a:prstGeom prst="rect">
            <a:avLst/>
          </a:prstGeom>
        </p:spPr>
      </p:pic>
      <p:pic>
        <p:nvPicPr>
          <p:cNvPr id="27" name="tabl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0404" y="23269508"/>
            <a:ext cx="6824848" cy="4855787"/>
          </a:xfrm>
          <a:prstGeom prst="rect">
            <a:avLst/>
          </a:prstGeom>
          <a:ln w="38100">
            <a:solidFill>
              <a:srgbClr val="002060"/>
            </a:solidFill>
          </a:ln>
        </p:spPr>
      </p:pic>
      <p:sp>
        <p:nvSpPr>
          <p:cNvPr id="33" name="Rectangle 32"/>
          <p:cNvSpPr/>
          <p:nvPr/>
        </p:nvSpPr>
        <p:spPr>
          <a:xfrm>
            <a:off x="7340178" y="13498439"/>
            <a:ext cx="8095553" cy="964443"/>
          </a:xfrm>
          <a:prstGeom prst="rect">
            <a:avLst/>
          </a:prstGeom>
          <a:solidFill>
            <a:srgbClr val="002060"/>
          </a:solidFill>
          <a:ln w="762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Pro-Sign II</a:t>
            </a:r>
          </a:p>
          <a:p>
            <a:pPr algn="ctr"/>
            <a:r>
              <a:rPr lang="cs-CZ" sz="500" b="1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cs-CZ" sz="500" b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05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</TotalTime>
  <Words>938</Words>
  <Application>Microsoft Office PowerPoint</Application>
  <PresentationFormat>Vlastní</PresentationFormat>
  <Paragraphs>97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Century Gothic</vt:lpstr>
      <vt:lpstr>Georgia</vt:lpstr>
      <vt:lpstr>Symbol</vt:lpstr>
      <vt:lpstr>Tahoma</vt:lpstr>
      <vt:lpstr>Times New Roman</vt:lpstr>
      <vt:lpstr>TUOS Stephenson</vt:lpstr>
      <vt:lpstr>Wingdings</vt:lpstr>
      <vt:lpstr>Wingdings 3</vt:lpstr>
      <vt:lpstr>Motiv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Jakub Jehlička</dc:creator>
  <cp:lastModifiedBy>Hudáková, Andrea</cp:lastModifiedBy>
  <cp:revision>57</cp:revision>
  <dcterms:created xsi:type="dcterms:W3CDTF">2017-03-07T07:41:28Z</dcterms:created>
  <dcterms:modified xsi:type="dcterms:W3CDTF">2018-03-06T11:21:19Z</dcterms:modified>
</cp:coreProperties>
</file>