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25"/>
  </p:notesMasterIdLst>
  <p:sldIdLst>
    <p:sldId id="256" r:id="rId3"/>
    <p:sldId id="363" r:id="rId4"/>
    <p:sldId id="298" r:id="rId5"/>
    <p:sldId id="286" r:id="rId6"/>
    <p:sldId id="364" r:id="rId7"/>
    <p:sldId id="388" r:id="rId8"/>
    <p:sldId id="365" r:id="rId9"/>
    <p:sldId id="366" r:id="rId10"/>
    <p:sldId id="367" r:id="rId11"/>
    <p:sldId id="368" r:id="rId12"/>
    <p:sldId id="369" r:id="rId13"/>
    <p:sldId id="370" r:id="rId14"/>
    <p:sldId id="386" r:id="rId15"/>
    <p:sldId id="387" r:id="rId16"/>
    <p:sldId id="375" r:id="rId17"/>
    <p:sldId id="376" r:id="rId18"/>
    <p:sldId id="385" r:id="rId19"/>
    <p:sldId id="371" r:id="rId20"/>
    <p:sldId id="372" r:id="rId21"/>
    <p:sldId id="373" r:id="rId22"/>
    <p:sldId id="374" r:id="rId23"/>
    <p:sldId id="281" r:id="rId24"/>
  </p:sldIdLst>
  <p:sldSz cx="18288000" cy="10287000"/>
  <p:notesSz cx="6858000" cy="9144000"/>
  <p:embeddedFontLst>
    <p:embeddedFont>
      <p:font typeface="Cooper Hewitt" panose="020B0604020202020204" charset="-18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eorgia Pro Black" panose="020B0604020202020204" charset="0"/>
      <p:bold r:id="rId34"/>
      <p:boldItalic r:id="rId35"/>
    </p:embeddedFont>
    <p:embeddedFont>
      <p:font typeface="Cooper Black" panose="0208090404030B0204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ína Prikrylová" initials="KP" lastIdx="1" clrIdx="0">
    <p:extLst>
      <p:ext uri="{19B8F6BF-5375-455C-9EA6-DF929625EA0E}">
        <p15:presenceInfo xmlns:p15="http://schemas.microsoft.com/office/powerpoint/2012/main" userId="Katarína Prikryl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628"/>
    <a:srgbClr val="15FF3C"/>
    <a:srgbClr val="CDB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89307" autoAdjust="0"/>
  </p:normalViewPr>
  <p:slideViewPr>
    <p:cSldViewPr>
      <p:cViewPr varScale="1">
        <p:scale>
          <a:sx n="50" d="100"/>
          <a:sy n="50" d="100"/>
        </p:scale>
        <p:origin x="907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AD278-3795-4B93-BF7D-BAF02AB50792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</dgm:pt>
    <dgm:pt modelId="{E181ABA9-0C27-4AA7-A5A7-AE0163A04131}">
      <dgm:prSet phldrT="[Text]"/>
      <dgm:spPr/>
      <dgm:t>
        <a:bodyPr/>
        <a:lstStyle/>
        <a:p>
          <a:r>
            <a:rPr lang="cs-CZ" dirty="0"/>
            <a:t>Nevědomé</a:t>
          </a:r>
          <a:endParaRPr lang="en-US" dirty="0"/>
        </a:p>
      </dgm:t>
    </dgm:pt>
    <dgm:pt modelId="{E5F4BFBA-0FC9-4871-B000-1997AD66823F}" type="parTrans" cxnId="{26170085-2770-4567-BA41-CDF239ACE353}">
      <dgm:prSet/>
      <dgm:spPr/>
      <dgm:t>
        <a:bodyPr/>
        <a:lstStyle/>
        <a:p>
          <a:endParaRPr lang="en-US"/>
        </a:p>
      </dgm:t>
    </dgm:pt>
    <dgm:pt modelId="{9A86FCE1-FA37-409D-8236-7A2B6F84DA84}" type="sibTrans" cxnId="{26170085-2770-4567-BA41-CDF239ACE353}">
      <dgm:prSet/>
      <dgm:spPr/>
      <dgm:t>
        <a:bodyPr/>
        <a:lstStyle/>
        <a:p>
          <a:endParaRPr lang="en-US"/>
        </a:p>
      </dgm:t>
    </dgm:pt>
    <dgm:pt modelId="{D76A8CE9-BAC7-4989-86EB-69ED10F10D0F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/>
            <a:t>Percepční vědomí</a:t>
          </a:r>
          <a:endParaRPr lang="en-US" dirty="0"/>
        </a:p>
      </dgm:t>
    </dgm:pt>
    <dgm:pt modelId="{40A8AAA9-E29B-4EAF-9BDB-DAE220053A60}" type="parTrans" cxnId="{CCF87DBD-7FB8-4952-9BBE-4CC0D683D584}">
      <dgm:prSet/>
      <dgm:spPr/>
      <dgm:t>
        <a:bodyPr/>
        <a:lstStyle/>
        <a:p>
          <a:endParaRPr lang="en-US"/>
        </a:p>
      </dgm:t>
    </dgm:pt>
    <dgm:pt modelId="{4D1441BE-93D3-48D7-BD07-0EF7D4A6964A}" type="sibTrans" cxnId="{CCF87DBD-7FB8-4952-9BBE-4CC0D683D584}">
      <dgm:prSet/>
      <dgm:spPr/>
      <dgm:t>
        <a:bodyPr/>
        <a:lstStyle/>
        <a:p>
          <a:endParaRPr lang="en-US"/>
        </a:p>
      </dgm:t>
    </dgm:pt>
    <dgm:pt modelId="{EAEBBA22-68DF-4B5B-BD6B-5CD2210585D1}">
      <dgm:prSet phldrT="[Text]"/>
      <dgm:spPr/>
      <dgm:t>
        <a:bodyPr/>
        <a:lstStyle/>
        <a:p>
          <a:r>
            <a:rPr lang="cs-CZ" dirty="0"/>
            <a:t>Reflektivní vědomí</a:t>
          </a:r>
          <a:endParaRPr lang="en-US" dirty="0"/>
        </a:p>
      </dgm:t>
    </dgm:pt>
    <dgm:pt modelId="{EF5AB686-7D21-475C-9D44-CD4426D548F3}" type="parTrans" cxnId="{8F0713C3-A014-415C-99ED-FD2853A2F7D3}">
      <dgm:prSet/>
      <dgm:spPr/>
      <dgm:t>
        <a:bodyPr/>
        <a:lstStyle/>
        <a:p>
          <a:endParaRPr lang="en-US"/>
        </a:p>
      </dgm:t>
    </dgm:pt>
    <dgm:pt modelId="{F33699F5-D8BB-4226-8967-E449EB143D57}" type="sibTrans" cxnId="{8F0713C3-A014-415C-99ED-FD2853A2F7D3}">
      <dgm:prSet/>
      <dgm:spPr/>
      <dgm:t>
        <a:bodyPr/>
        <a:lstStyle/>
        <a:p>
          <a:endParaRPr lang="en-US"/>
        </a:p>
      </dgm:t>
    </dgm:pt>
    <dgm:pt modelId="{EA5FE023-4CD3-4965-B51E-FDA429CEF524}" type="pres">
      <dgm:prSet presAssocID="{C86AD278-3795-4B93-BF7D-BAF02AB50792}" presName="Name0" presStyleCnt="0">
        <dgm:presLayoutVars>
          <dgm:dir/>
          <dgm:animLvl val="lvl"/>
          <dgm:resizeHandles val="exact"/>
        </dgm:presLayoutVars>
      </dgm:prSet>
      <dgm:spPr/>
    </dgm:pt>
    <dgm:pt modelId="{FA9F7B35-FFBB-4923-A013-38B48DD764F4}" type="pres">
      <dgm:prSet presAssocID="{E181ABA9-0C27-4AA7-A5A7-AE0163A0413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087106-4413-48E9-AEAA-8B9EBD32A514}" type="pres">
      <dgm:prSet presAssocID="{9A86FCE1-FA37-409D-8236-7A2B6F84DA84}" presName="parTxOnlySpace" presStyleCnt="0"/>
      <dgm:spPr/>
    </dgm:pt>
    <dgm:pt modelId="{B5C246C8-9425-44B0-8F7E-A0D05DAE04D8}" type="pres">
      <dgm:prSet presAssocID="{D76A8CE9-BAC7-4989-86EB-69ED10F10D0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FAA05D-D177-4BDA-AB50-497DC5FEB8E5}" type="pres">
      <dgm:prSet presAssocID="{4D1441BE-93D3-48D7-BD07-0EF7D4A6964A}" presName="parTxOnlySpace" presStyleCnt="0"/>
      <dgm:spPr/>
    </dgm:pt>
    <dgm:pt modelId="{17AF5886-3CCD-4D83-A8EC-F722BF0A4476}" type="pres">
      <dgm:prSet presAssocID="{EAEBBA22-68DF-4B5B-BD6B-5CD2210585D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F18EF2B-4725-4184-B747-7A3349AA5484}" type="presOf" srcId="{C86AD278-3795-4B93-BF7D-BAF02AB50792}" destId="{EA5FE023-4CD3-4965-B51E-FDA429CEF524}" srcOrd="0" destOrd="0" presId="urn:microsoft.com/office/officeart/2005/8/layout/chevron1"/>
    <dgm:cxn modelId="{D31AF6BC-42E1-49D4-AEA9-F8BC2A080A20}" type="presOf" srcId="{E181ABA9-0C27-4AA7-A5A7-AE0163A04131}" destId="{FA9F7B35-FFBB-4923-A013-38B48DD764F4}" srcOrd="0" destOrd="0" presId="urn:microsoft.com/office/officeart/2005/8/layout/chevron1"/>
    <dgm:cxn modelId="{26170085-2770-4567-BA41-CDF239ACE353}" srcId="{C86AD278-3795-4B93-BF7D-BAF02AB50792}" destId="{E181ABA9-0C27-4AA7-A5A7-AE0163A04131}" srcOrd="0" destOrd="0" parTransId="{E5F4BFBA-0FC9-4871-B000-1997AD66823F}" sibTransId="{9A86FCE1-FA37-409D-8236-7A2B6F84DA84}"/>
    <dgm:cxn modelId="{7644FA31-6E93-4E00-8D69-BF02B25DDD42}" type="presOf" srcId="{D76A8CE9-BAC7-4989-86EB-69ED10F10D0F}" destId="{B5C246C8-9425-44B0-8F7E-A0D05DAE04D8}" srcOrd="0" destOrd="0" presId="urn:microsoft.com/office/officeart/2005/8/layout/chevron1"/>
    <dgm:cxn modelId="{8F0713C3-A014-415C-99ED-FD2853A2F7D3}" srcId="{C86AD278-3795-4B93-BF7D-BAF02AB50792}" destId="{EAEBBA22-68DF-4B5B-BD6B-5CD2210585D1}" srcOrd="2" destOrd="0" parTransId="{EF5AB686-7D21-475C-9D44-CD4426D548F3}" sibTransId="{F33699F5-D8BB-4226-8967-E449EB143D57}"/>
    <dgm:cxn modelId="{A591AA9C-A859-48CD-9462-F237A0D4C2E6}" type="presOf" srcId="{EAEBBA22-68DF-4B5B-BD6B-5CD2210585D1}" destId="{17AF5886-3CCD-4D83-A8EC-F722BF0A4476}" srcOrd="0" destOrd="0" presId="urn:microsoft.com/office/officeart/2005/8/layout/chevron1"/>
    <dgm:cxn modelId="{CCF87DBD-7FB8-4952-9BBE-4CC0D683D584}" srcId="{C86AD278-3795-4B93-BF7D-BAF02AB50792}" destId="{D76A8CE9-BAC7-4989-86EB-69ED10F10D0F}" srcOrd="1" destOrd="0" parTransId="{40A8AAA9-E29B-4EAF-9BDB-DAE220053A60}" sibTransId="{4D1441BE-93D3-48D7-BD07-0EF7D4A6964A}"/>
    <dgm:cxn modelId="{C9934FDF-013C-486A-A473-7DB78A0C4375}" type="presParOf" srcId="{EA5FE023-4CD3-4965-B51E-FDA429CEF524}" destId="{FA9F7B35-FFBB-4923-A013-38B48DD764F4}" srcOrd="0" destOrd="0" presId="urn:microsoft.com/office/officeart/2005/8/layout/chevron1"/>
    <dgm:cxn modelId="{E9C11656-BC07-4DB0-934D-A3AB1E434E89}" type="presParOf" srcId="{EA5FE023-4CD3-4965-B51E-FDA429CEF524}" destId="{A2087106-4413-48E9-AEAA-8B9EBD32A514}" srcOrd="1" destOrd="0" presId="urn:microsoft.com/office/officeart/2005/8/layout/chevron1"/>
    <dgm:cxn modelId="{6F7D1692-BC23-4D88-8CCF-3F32831D8EF7}" type="presParOf" srcId="{EA5FE023-4CD3-4965-B51E-FDA429CEF524}" destId="{B5C246C8-9425-44B0-8F7E-A0D05DAE04D8}" srcOrd="2" destOrd="0" presId="urn:microsoft.com/office/officeart/2005/8/layout/chevron1"/>
    <dgm:cxn modelId="{4C83BE85-7CC8-4F70-A532-94CBC13C5595}" type="presParOf" srcId="{EA5FE023-4CD3-4965-B51E-FDA429CEF524}" destId="{48FAA05D-D177-4BDA-AB50-497DC5FEB8E5}" srcOrd="3" destOrd="0" presId="urn:microsoft.com/office/officeart/2005/8/layout/chevron1"/>
    <dgm:cxn modelId="{A6F80ADB-C243-4ECA-8E92-3B923C15BA40}" type="presParOf" srcId="{EA5FE023-4CD3-4965-B51E-FDA429CEF524}" destId="{17AF5886-3CCD-4D83-A8EC-F722BF0A447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F7B35-FFBB-4923-A013-38B48DD764F4}">
      <dsp:nvSpPr>
        <dsp:cNvPr id="0" name=""/>
        <dsp:cNvSpPr/>
      </dsp:nvSpPr>
      <dsp:spPr>
        <a:xfrm>
          <a:off x="4107" y="1037451"/>
          <a:ext cx="5004494" cy="20017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/>
            <a:t>Nevědomé</a:t>
          </a:r>
          <a:endParaRPr lang="en-US" sz="4800" kern="1200" dirty="0"/>
        </a:p>
      </dsp:txBody>
      <dsp:txXfrm>
        <a:off x="1005006" y="1037451"/>
        <a:ext cx="3002697" cy="2001797"/>
      </dsp:txXfrm>
    </dsp:sp>
    <dsp:sp modelId="{B5C246C8-9425-44B0-8F7E-A0D05DAE04D8}">
      <dsp:nvSpPr>
        <dsp:cNvPr id="0" name=""/>
        <dsp:cNvSpPr/>
      </dsp:nvSpPr>
      <dsp:spPr>
        <a:xfrm>
          <a:off x="4508152" y="1037451"/>
          <a:ext cx="5004494" cy="2001797"/>
        </a:xfrm>
        <a:prstGeom prst="chevr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/>
            <a:t>Percepční vědomí</a:t>
          </a:r>
          <a:endParaRPr lang="en-US" sz="4800" kern="1200" dirty="0"/>
        </a:p>
      </dsp:txBody>
      <dsp:txXfrm>
        <a:off x="5509051" y="1037451"/>
        <a:ext cx="3002697" cy="2001797"/>
      </dsp:txXfrm>
    </dsp:sp>
    <dsp:sp modelId="{17AF5886-3CCD-4D83-A8EC-F722BF0A4476}">
      <dsp:nvSpPr>
        <dsp:cNvPr id="0" name=""/>
        <dsp:cNvSpPr/>
      </dsp:nvSpPr>
      <dsp:spPr>
        <a:xfrm>
          <a:off x="9012197" y="1037451"/>
          <a:ext cx="5004494" cy="2001797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kern="1200" dirty="0"/>
            <a:t>Reflektivní vědomí</a:t>
          </a:r>
          <a:endParaRPr lang="en-US" sz="4800" kern="1200" dirty="0"/>
        </a:p>
      </dsp:txBody>
      <dsp:txXfrm>
        <a:off x="10013096" y="1037451"/>
        <a:ext cx="3002697" cy="200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2E68-6A04-43CA-9215-580C596A7544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51496-1E94-4F37-AEB9-0B7D4BA11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0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51496-1E94-4F37-AEB9-0B7D4BA111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98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51496-1E94-4F37-AEB9-0B7D4BA111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45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51496-1E94-4F37-AEB9-0B7D4BA111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13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51496-1E94-4F37-AEB9-0B7D4BA111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35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51496-1E94-4F37-AEB9-0B7D4BA111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7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51496-1E94-4F37-AEB9-0B7D4BA111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3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51496-1E94-4F37-AEB9-0B7D4BA111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2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51496-1E94-4F37-AEB9-0B7D4BA111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2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51496-1E94-4F37-AEB9-0B7D4BA111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51496-1E94-4F37-AEB9-0B7D4BA111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5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51496-1E94-4F37-AEB9-0B7D4BA111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50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51496-1E94-4F37-AEB9-0B7D4BA111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1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51496-1E94-4F37-AEB9-0B7D4BA111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04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51496-1E94-4F37-AEB9-0B7D4BA111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0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youtube.com/watch?v=XvPaiDX_3JM&amp;feature=youtu.be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vPaiDX_3JM&amp;feature=youtu.be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5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svg"/><Relationship Id="rId5" Type="http://schemas.openxmlformats.org/officeDocument/2006/relationships/image" Target="../media/image28.png"/><Relationship Id="rId4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hyperlink" Target="https://youtu.be/-EjukzL-bJ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66B9376-3485-46D9-A83C-CCD0A947F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20400" cy="108204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-10800000">
            <a:off x="17813310" y="0"/>
            <a:ext cx="466669" cy="404135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>
                <a:alpha val="61960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001001" y="5600700"/>
            <a:ext cx="10286997" cy="1905000"/>
            <a:chOff x="-159625" y="750351"/>
            <a:chExt cx="2392362" cy="297716"/>
          </a:xfrm>
        </p:grpSpPr>
        <p:sp>
          <p:nvSpPr>
            <p:cNvPr id="10" name="Freeform 10"/>
            <p:cNvSpPr/>
            <p:nvPr/>
          </p:nvSpPr>
          <p:spPr>
            <a:xfrm>
              <a:off x="-159625" y="750351"/>
              <a:ext cx="2392362" cy="297716"/>
            </a:xfrm>
            <a:custGeom>
              <a:avLst/>
              <a:gdLst/>
              <a:ahLst/>
              <a:cxnLst/>
              <a:rect l="l" t="t" r="r" b="b"/>
              <a:pathLst>
                <a:path w="2471017" h="234316">
                  <a:moveTo>
                    <a:pt x="0" y="0"/>
                  </a:moveTo>
                  <a:lnTo>
                    <a:pt x="2471017" y="0"/>
                  </a:lnTo>
                  <a:lnTo>
                    <a:pt x="2471017" y="234316"/>
                  </a:lnTo>
                  <a:lnTo>
                    <a:pt x="0" y="2343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r>
                <a:rPr lang="cs-CZ" sz="4000" b="1" dirty="0">
                  <a:solidFill>
                    <a:schemeClr val="bg2"/>
                  </a:solidFill>
                  <a:latin typeface="Georgia Pro Black" panose="02040A02050405020203" pitchFamily="18" charset="0"/>
                  <a:ea typeface="Cooper Hewitt" panose="020B0604020202020204" charset="0"/>
                </a:rPr>
                <a:t>SEBEUVĚDOMĚNÍ, INDIVIDUÁLNÍ ROZPOZNÁVÁNÍ A SOCIÁLNÍ KATEGORIZACE</a:t>
              </a:r>
              <a:endParaRPr lang="en-US" sz="2800" b="1" dirty="0">
                <a:solidFill>
                  <a:schemeClr val="bg2"/>
                </a:solidFill>
                <a:latin typeface="Georgia Pro Black" panose="02040A02050405020203" pitchFamily="18" charset="0"/>
                <a:ea typeface="Cooper Hewitt" panose="020B0604020202020204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526588" y="9639772"/>
            <a:ext cx="747376" cy="647228"/>
            <a:chOff x="0" y="0"/>
            <a:chExt cx="6350000" cy="54991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>
                <a:alpha val="6196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2959354" y="0"/>
            <a:ext cx="1046278" cy="906077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562600" y="9799777"/>
            <a:ext cx="12129599" cy="546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 b="1" i="0" dirty="0" err="1">
                <a:solidFill>
                  <a:srgbClr val="000000"/>
                </a:solidFill>
                <a:latin typeface="Cooper Hewitt"/>
              </a:rPr>
              <a:t>Srovnávací</a:t>
            </a:r>
            <a:r>
              <a:rPr lang="en-US" sz="3199" b="1" i="0" dirty="0">
                <a:solidFill>
                  <a:srgbClr val="000000"/>
                </a:solidFill>
                <a:latin typeface="Cooper Hewitt"/>
              </a:rPr>
              <a:t> </a:t>
            </a:r>
            <a:r>
              <a:rPr lang="en-US" sz="3199" b="1" i="0" dirty="0" err="1">
                <a:solidFill>
                  <a:srgbClr val="000000"/>
                </a:solidFill>
                <a:latin typeface="Cooper Hewitt"/>
              </a:rPr>
              <a:t>psychologie</a:t>
            </a:r>
            <a:r>
              <a:rPr lang="en-US" sz="3199" b="1" i="0" dirty="0">
                <a:solidFill>
                  <a:srgbClr val="000000"/>
                </a:solidFill>
                <a:latin typeface="Cooper Hewitt"/>
              </a:rPr>
              <a:t> 					ZS 20</a:t>
            </a:r>
            <a:r>
              <a:rPr lang="cs-CZ" sz="3199" b="1" i="0" dirty="0">
                <a:solidFill>
                  <a:srgbClr val="000000"/>
                </a:solidFill>
                <a:latin typeface="Cooper Hewitt"/>
              </a:rPr>
              <a:t>2</a:t>
            </a:r>
            <a:r>
              <a:rPr lang="en-US" sz="3199" b="1" i="0" dirty="0">
                <a:solidFill>
                  <a:srgbClr val="000000"/>
                </a:solidFill>
                <a:latin typeface="Cooper Hewitt"/>
              </a:rPr>
              <a:t>2/2023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520600" y="9262505"/>
            <a:ext cx="1240812" cy="1074543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8512527" y="127615"/>
            <a:ext cx="9655282" cy="546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b="0" dirty="0">
                <a:solidFill>
                  <a:srgbClr val="000000"/>
                </a:solidFill>
                <a:latin typeface="Cooper Hewitt"/>
              </a:rPr>
              <a:t>Mgr. Katarína </a:t>
            </a:r>
            <a:r>
              <a:rPr lang="en-US" sz="3200" b="0" dirty="0" err="1">
                <a:solidFill>
                  <a:srgbClr val="000000"/>
                </a:solidFill>
                <a:latin typeface="Cooper Hewitt"/>
              </a:rPr>
              <a:t>Prikrylová</a:t>
            </a:r>
            <a:r>
              <a:rPr lang="en-US" sz="3200" b="0" dirty="0">
                <a:solidFill>
                  <a:srgbClr val="000000"/>
                </a:solidFill>
                <a:latin typeface="Cooper Hewitt"/>
              </a:rPr>
              <a:t>                      katprik@gmail.com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 sz="2800" dirty="0">
              <a:solidFill>
                <a:schemeClr val="bg2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grpSp>
        <p:nvGrpSpPr>
          <p:cNvPr id="26" name="Group 5">
            <a:extLst>
              <a:ext uri="{FF2B5EF4-FFF2-40B4-BE49-F238E27FC236}">
                <a16:creationId xmlns:a16="http://schemas.microsoft.com/office/drawing/2014/main" id="{18613C6F-05D9-415E-BEDE-49082A6CE84E}"/>
              </a:ext>
            </a:extLst>
          </p:cNvPr>
          <p:cNvGrpSpPr/>
          <p:nvPr/>
        </p:nvGrpSpPr>
        <p:grpSpPr>
          <a:xfrm rot="5400000">
            <a:off x="-50074" y="8927374"/>
            <a:ext cx="747376" cy="647228"/>
            <a:chOff x="0" y="0"/>
            <a:chExt cx="6350000" cy="5499100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0BEB1CF-1942-4434-A1D0-36881AE38EB0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chemeClr val="bg1">
                <a:alpha val="61960"/>
              </a:schemeClr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288103A-7378-41BB-856F-8B09C144898E}"/>
              </a:ext>
            </a:extLst>
          </p:cNvPr>
          <p:cNvSpPr txBox="1"/>
          <p:nvPr/>
        </p:nvSpPr>
        <p:spPr>
          <a:xfrm>
            <a:off x="323614" y="129629"/>
            <a:ext cx="9048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Georgia Pro Black" panose="020B0604020202020204" pitchFamily="18" charset="0"/>
                <a:ea typeface="Adobe Gothic Std B" panose="020B0800000000000000" pitchFamily="34" charset="-128"/>
              </a:rPr>
              <a:t>Sociální organizace</a:t>
            </a:r>
            <a:endParaRPr lang="en-US" sz="4400" dirty="0">
              <a:latin typeface="Georgia Pro Black" panose="020B06040202020202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1A2DB-45D7-468A-94BF-7AA4BD3C9979}"/>
              </a:ext>
            </a:extLst>
          </p:cNvPr>
          <p:cNvSpPr/>
          <p:nvPr/>
        </p:nvSpPr>
        <p:spPr>
          <a:xfrm>
            <a:off x="647228" y="1705957"/>
            <a:ext cx="6286972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sz="32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Co je to vlastně sociální skupina/social group?</a:t>
            </a:r>
          </a:p>
          <a:p>
            <a:pPr fontAlgn="base"/>
            <a:r>
              <a:rPr lang="cs-CZ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„... 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a working deﬁnition of a social group is one where two or more individuals maintain proximity in space and time through the mechanism of social attraction.</a:t>
            </a:r>
            <a:r>
              <a:rPr lang="cs-CZ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“ </a:t>
            </a:r>
            <a:r>
              <a:rPr lang="cs-CZ" sz="16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(Ward &amp; Webster, 2016)</a:t>
            </a:r>
          </a:p>
          <a:p>
            <a:pPr fontAlgn="base"/>
            <a:endParaRPr lang="cs-CZ" sz="1600" dirty="0">
              <a:solidFill>
                <a:schemeClr val="bg1"/>
              </a:solidFill>
              <a:latin typeface="Cooper Hewitt" panose="020B0604020202020204" charset="0"/>
              <a:ea typeface="Cooper Hewitt" panose="020B0604020202020204" charset="0"/>
            </a:endParaRPr>
          </a:p>
          <a:p>
            <a:pPr fontAlgn="base"/>
            <a:r>
              <a:rPr lang="cs-CZ" sz="28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&lt;= pouze proximita nestačí; klíčovou je ‚sociální přitažlivost‘</a:t>
            </a:r>
          </a:p>
          <a:p>
            <a:pPr fontAlgn="base"/>
            <a:endParaRPr lang="cs-CZ" sz="2800" dirty="0">
              <a:solidFill>
                <a:schemeClr val="bg1"/>
              </a:solidFill>
              <a:latin typeface="Cooper Hewitt" panose="020B0604020202020204" charset="0"/>
              <a:ea typeface="Cooper Hewitt" panose="020B0604020202020204" charset="0"/>
            </a:endParaRPr>
          </a:p>
          <a:p>
            <a:pPr fontAlgn="base"/>
            <a:r>
              <a:rPr lang="cs-CZ" sz="28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- sociální chování – typické příklady:</a:t>
            </a:r>
            <a:br>
              <a:rPr lang="cs-CZ" sz="28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</a:br>
            <a:r>
              <a:rPr lang="cs-CZ" sz="28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spolupráce a komunikace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</a:b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</a:b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/>
            </a:r>
            <a:br>
              <a:rPr lang="en-US" sz="3200" dirty="0">
                <a:latin typeface="Cooper Hewitt" panose="020B0604020202020204" charset="0"/>
                <a:ea typeface="Cooper Hewitt" panose="020B0604020202020204" charset="0"/>
              </a:rPr>
            </a:br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</p:txBody>
      </p:sp>
      <p:grpSp>
        <p:nvGrpSpPr>
          <p:cNvPr id="24" name="Group 3">
            <a:extLst>
              <a:ext uri="{FF2B5EF4-FFF2-40B4-BE49-F238E27FC236}">
                <a16:creationId xmlns:a16="http://schemas.microsoft.com/office/drawing/2014/main" id="{F3C53316-8E26-40C6-8DD0-AEACD118C3EB}"/>
              </a:ext>
            </a:extLst>
          </p:cNvPr>
          <p:cNvGrpSpPr/>
          <p:nvPr/>
        </p:nvGrpSpPr>
        <p:grpSpPr>
          <a:xfrm rot="16200000">
            <a:off x="17316450" y="3953080"/>
            <a:ext cx="1028699" cy="914399"/>
            <a:chOff x="0" y="0"/>
            <a:chExt cx="6350000" cy="5499100"/>
          </a:xfrm>
          <a:solidFill>
            <a:schemeClr val="bg1"/>
          </a:solidFill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E4990CC7-11ED-429B-ACCF-4EE257D874C6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142341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 sz="2800" dirty="0">
              <a:solidFill>
                <a:schemeClr val="bg2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grpSp>
        <p:nvGrpSpPr>
          <p:cNvPr id="26" name="Group 5">
            <a:extLst>
              <a:ext uri="{FF2B5EF4-FFF2-40B4-BE49-F238E27FC236}">
                <a16:creationId xmlns:a16="http://schemas.microsoft.com/office/drawing/2014/main" id="{18613C6F-05D9-415E-BEDE-49082A6CE84E}"/>
              </a:ext>
            </a:extLst>
          </p:cNvPr>
          <p:cNvGrpSpPr/>
          <p:nvPr/>
        </p:nvGrpSpPr>
        <p:grpSpPr>
          <a:xfrm rot="5400000">
            <a:off x="-50074" y="8927374"/>
            <a:ext cx="747376" cy="647228"/>
            <a:chOff x="0" y="0"/>
            <a:chExt cx="6350000" cy="5499100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0BEB1CF-1942-4434-A1D0-36881AE38EB0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chemeClr val="bg1">
                <a:alpha val="61960"/>
              </a:schemeClr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288103A-7378-41BB-856F-8B09C144898E}"/>
              </a:ext>
            </a:extLst>
          </p:cNvPr>
          <p:cNvSpPr txBox="1"/>
          <p:nvPr/>
        </p:nvSpPr>
        <p:spPr>
          <a:xfrm>
            <a:off x="323614" y="129629"/>
            <a:ext cx="15373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Georgia Pro Black" panose="020B0604020202020204" pitchFamily="18" charset="0"/>
                <a:ea typeface="Adobe Gothic Std B" panose="020B0800000000000000" pitchFamily="34" charset="-128"/>
              </a:rPr>
              <a:t>Základní charakteristiky sociální organizace</a:t>
            </a:r>
            <a:endParaRPr lang="en-US" sz="4400" dirty="0">
              <a:latin typeface="Georgia Pro Black" panose="020B06040202020202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1A2DB-45D7-468A-94BF-7AA4BD3C9979}"/>
              </a:ext>
            </a:extLst>
          </p:cNvPr>
          <p:cNvSpPr/>
          <p:nvPr/>
        </p:nvSpPr>
        <p:spPr>
          <a:xfrm>
            <a:off x="689874" y="1572020"/>
            <a:ext cx="120085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fyzická struktura</a:t>
            </a:r>
            <a:r>
              <a:rPr lang="cs-CZ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: velikost skupiny a její složení z hlediska pohlaví/míry příbuznosti/věku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sociální tendence</a:t>
            </a:r>
            <a:r>
              <a:rPr lang="cs-CZ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: slabší × silnější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vstup do skupiny</a:t>
            </a:r>
            <a:r>
              <a:rPr lang="cs-CZ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: omezený × volný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sociální struktura</a:t>
            </a:r>
            <a:r>
              <a:rPr lang="cs-CZ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: všechny vztahy ve skupině a jejich vliv na proximitu a sociální interakce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skupinová koheze</a:t>
            </a:r>
            <a:r>
              <a:rPr lang="cs-CZ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: míra blízkosti/trvání asociace mezi jedinci, celistvost skupiny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</a:b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/>
            </a:r>
            <a:br>
              <a:rPr lang="en-US" sz="3200" dirty="0">
                <a:latin typeface="Cooper Hewitt" panose="020B0604020202020204" charset="0"/>
                <a:ea typeface="Cooper Hewitt" panose="020B0604020202020204" charset="0"/>
              </a:rPr>
            </a:br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</p:txBody>
      </p:sp>
      <p:grpSp>
        <p:nvGrpSpPr>
          <p:cNvPr id="24" name="Group 3">
            <a:extLst>
              <a:ext uri="{FF2B5EF4-FFF2-40B4-BE49-F238E27FC236}">
                <a16:creationId xmlns:a16="http://schemas.microsoft.com/office/drawing/2014/main" id="{F3C53316-8E26-40C6-8DD0-AEACD118C3EB}"/>
              </a:ext>
            </a:extLst>
          </p:cNvPr>
          <p:cNvGrpSpPr/>
          <p:nvPr/>
        </p:nvGrpSpPr>
        <p:grpSpPr>
          <a:xfrm rot="16200000">
            <a:off x="17316450" y="3953080"/>
            <a:ext cx="1028699" cy="914399"/>
            <a:chOff x="0" y="0"/>
            <a:chExt cx="6350000" cy="5499100"/>
          </a:xfrm>
          <a:solidFill>
            <a:schemeClr val="bg1"/>
          </a:solidFill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E4990CC7-11ED-429B-ACCF-4EE257D874C6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grpFill/>
          </p:spPr>
        </p:sp>
      </p:grpSp>
      <p:pic>
        <p:nvPicPr>
          <p:cNvPr id="1026" name="Picture 2" descr="Sisterhood of Weavers">
            <a:extLst>
              <a:ext uri="{FF2B5EF4-FFF2-40B4-BE49-F238E27FC236}">
                <a16:creationId xmlns:a16="http://schemas.microsoft.com/office/drawing/2014/main" id="{483BF6B1-2847-4D66-BA8C-6F905B33D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412" y="6206601"/>
            <a:ext cx="5132387" cy="34180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FD7E4C-1FD8-46FD-A68F-597C606C4C16}"/>
              </a:ext>
            </a:extLst>
          </p:cNvPr>
          <p:cNvSpPr txBox="1"/>
          <p:nvPr/>
        </p:nvSpPr>
        <p:spPr>
          <a:xfrm>
            <a:off x="12698411" y="9624676"/>
            <a:ext cx="54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Eusocialita; Mravenec krejčík (</a:t>
            </a:r>
            <a:r>
              <a:rPr lang="cs-CZ" i="1" dirty="0">
                <a:solidFill>
                  <a:schemeClr val="bg1"/>
                </a:solidFill>
              </a:rPr>
              <a:t>Oecophylla smaragdina</a:t>
            </a:r>
            <a:r>
              <a:rPr lang="cs-CZ" dirty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Gepard štíhlý – Wikipedie">
            <a:extLst>
              <a:ext uri="{FF2B5EF4-FFF2-40B4-BE49-F238E27FC236}">
                <a16:creationId xmlns:a16="http://schemas.microsoft.com/office/drawing/2014/main" id="{817374F4-C936-46CF-B1B6-00C913F27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100" y="1671749"/>
            <a:ext cx="2619375" cy="39338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DE554-8DD7-4E76-9FB1-BBBF09A08A3A}"/>
              </a:ext>
            </a:extLst>
          </p:cNvPr>
          <p:cNvSpPr txBox="1"/>
          <p:nvPr/>
        </p:nvSpPr>
        <p:spPr>
          <a:xfrm>
            <a:off x="14509100" y="565260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Gepard štíhlý (</a:t>
            </a:r>
            <a:r>
              <a:rPr lang="cs-CZ" i="1" dirty="0">
                <a:solidFill>
                  <a:schemeClr val="bg1"/>
                </a:solidFill>
              </a:rPr>
              <a:t>Acinonyx jubatus</a:t>
            </a:r>
            <a:r>
              <a:rPr lang="cs-CZ" dirty="0">
                <a:solidFill>
                  <a:schemeClr val="bg1"/>
                </a:solidFill>
              </a:rPr>
              <a:t>)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 descr="African Grey Parrots - Parrot Essentials">
            <a:extLst>
              <a:ext uri="{FF2B5EF4-FFF2-40B4-BE49-F238E27FC236}">
                <a16:creationId xmlns:a16="http://schemas.microsoft.com/office/drawing/2014/main" id="{AF64E522-41AE-4FEF-BD88-10A5E1366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94" y="6206601"/>
            <a:ext cx="5146315" cy="34180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1EBF54-6D4E-4327-8B2E-9FE6FBA6615D}"/>
              </a:ext>
            </a:extLst>
          </p:cNvPr>
          <p:cNvSpPr txBox="1"/>
          <p:nvPr/>
        </p:nvSpPr>
        <p:spPr>
          <a:xfrm>
            <a:off x="6748794" y="9624676"/>
            <a:ext cx="54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Fission-fusion; Papoušek šedý (</a:t>
            </a:r>
            <a:r>
              <a:rPr lang="cs-CZ" i="1" dirty="0">
                <a:solidFill>
                  <a:schemeClr val="bg1"/>
                </a:solidFill>
              </a:rPr>
              <a:t>Psittacus erithacus)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2" name="Picture 8" descr="29,493 Herring Stock Photos, Pictures &amp;amp; Royalty-Free Images - iStock">
            <a:extLst>
              <a:ext uri="{FF2B5EF4-FFF2-40B4-BE49-F238E27FC236}">
                <a16:creationId xmlns:a16="http://schemas.microsoft.com/office/drawing/2014/main" id="{C5D3F351-8C64-4D97-984C-18004E1DB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82" y="6201326"/>
            <a:ext cx="5127113" cy="34180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EFCE6F-F540-4891-A188-ACCDC10EEC26}"/>
              </a:ext>
            </a:extLst>
          </p:cNvPr>
          <p:cNvSpPr txBox="1"/>
          <p:nvPr/>
        </p:nvSpPr>
        <p:spPr>
          <a:xfrm>
            <a:off x="799177" y="9624676"/>
            <a:ext cx="54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Schooling; Sleď obecný (</a:t>
            </a:r>
            <a:r>
              <a:rPr lang="cs-CZ" i="1" dirty="0">
                <a:solidFill>
                  <a:schemeClr val="bg1"/>
                </a:solidFill>
              </a:rPr>
              <a:t>Clupea harengus</a:t>
            </a:r>
            <a:r>
              <a:rPr lang="cs-CZ" dirty="0">
                <a:solidFill>
                  <a:schemeClr val="bg1"/>
                </a:solidFill>
              </a:rPr>
              <a:t>); ‚herring‘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3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5">
            <a:extLst>
              <a:ext uri="{FF2B5EF4-FFF2-40B4-BE49-F238E27FC236}">
                <a16:creationId xmlns:a16="http://schemas.microsoft.com/office/drawing/2014/main" id="{18613C6F-05D9-415E-BEDE-49082A6CE84E}"/>
              </a:ext>
            </a:extLst>
          </p:cNvPr>
          <p:cNvGrpSpPr/>
          <p:nvPr/>
        </p:nvGrpSpPr>
        <p:grpSpPr>
          <a:xfrm rot="5400000">
            <a:off x="-50074" y="8927374"/>
            <a:ext cx="747376" cy="647228"/>
            <a:chOff x="0" y="0"/>
            <a:chExt cx="6350000" cy="5499100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0BEB1CF-1942-4434-A1D0-36881AE38EB0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>
                <a:alpha val="61960"/>
              </a:srgbClr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0218198-A5C7-45DB-947C-E1E53E0A4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14" y="736906"/>
            <a:ext cx="10311187" cy="83754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E2C593-A18C-4B6C-822A-BC5CBCCF7191}"/>
              </a:ext>
            </a:extLst>
          </p:cNvPr>
          <p:cNvSpPr/>
          <p:nvPr/>
        </p:nvSpPr>
        <p:spPr>
          <a:xfrm>
            <a:off x="8229600" y="8913845"/>
            <a:ext cx="2438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sz="1600" dirty="0">
                <a:latin typeface="Cooper Hewitt" panose="020B0604020202020204" charset="0"/>
                <a:ea typeface="Cooper Hewitt" panose="020B0604020202020204" charset="0"/>
              </a:rPr>
              <a:t>(Ward &amp; Webster, 2016)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/>
            </a:r>
            <a:br>
              <a:rPr lang="en-US" sz="3200" dirty="0">
                <a:latin typeface="Cooper Hewitt" panose="020B0604020202020204" charset="0"/>
                <a:ea typeface="Cooper Hewitt" panose="020B0604020202020204" charset="0"/>
              </a:rPr>
            </a:b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/>
            </a:r>
            <a:br>
              <a:rPr lang="en-US" sz="3200" dirty="0">
                <a:latin typeface="Cooper Hewitt" panose="020B0604020202020204" charset="0"/>
                <a:ea typeface="Cooper Hewitt" panose="020B0604020202020204" charset="0"/>
              </a:rPr>
            </a:b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/>
            </a:r>
            <a:br>
              <a:rPr lang="en-US" sz="3200" dirty="0">
                <a:latin typeface="Cooper Hewitt" panose="020B0604020202020204" charset="0"/>
                <a:ea typeface="Cooper Hewitt" panose="020B0604020202020204" charset="0"/>
              </a:rPr>
            </a:br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725790-F01A-449A-BB76-068F122A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551" y="556532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DA9EC6-D718-43AC-8C87-24E721A7B5C4}"/>
              </a:ext>
            </a:extLst>
          </p:cNvPr>
          <p:cNvCxnSpPr>
            <a:cxnSpLocks/>
          </p:cNvCxnSpPr>
          <p:nvPr/>
        </p:nvCxnSpPr>
        <p:spPr>
          <a:xfrm flipH="1" flipV="1">
            <a:off x="8077200" y="4229100"/>
            <a:ext cx="365760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B537566-BEA9-4507-A755-653F2258F1D1}"/>
              </a:ext>
            </a:extLst>
          </p:cNvPr>
          <p:cNvSpPr txBox="1"/>
          <p:nvPr/>
        </p:nvSpPr>
        <p:spPr>
          <a:xfrm>
            <a:off x="11919551" y="9440010"/>
            <a:ext cx="614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Mobbing; Buvol africký (</a:t>
            </a:r>
            <a:r>
              <a:rPr lang="cs-CZ" i="1" dirty="0"/>
              <a:t>Syncerus caffer</a:t>
            </a:r>
            <a:r>
              <a:rPr lang="cs-CZ" dirty="0"/>
              <a:t>); Stádo konfrontuje lva</a:t>
            </a: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5EB179B-90A6-4E0B-B32C-D9BDA389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551" y="672916"/>
            <a:ext cx="5710335" cy="39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2D415D-32F2-451C-9E14-BCDF1FE836FF}"/>
              </a:ext>
            </a:extLst>
          </p:cNvPr>
          <p:cNvCxnSpPr>
            <a:cxnSpLocks/>
          </p:cNvCxnSpPr>
          <p:nvPr/>
        </p:nvCxnSpPr>
        <p:spPr>
          <a:xfrm flipH="1">
            <a:off x="9753600" y="3045276"/>
            <a:ext cx="1981200" cy="269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19ABB75-7101-4090-9FF0-A1FB6D9FE16D}"/>
              </a:ext>
            </a:extLst>
          </p:cNvPr>
          <p:cNvSpPr txBox="1"/>
          <p:nvPr/>
        </p:nvSpPr>
        <p:spPr>
          <a:xfrm>
            <a:off x="11897780" y="4615934"/>
            <a:ext cx="6149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Extra-pair copulation; Zebřička pestrá (</a:t>
            </a:r>
            <a:r>
              <a:rPr lang="cs-CZ" i="1" dirty="0"/>
              <a:t>Taeniopygia guttata</a:t>
            </a:r>
            <a:r>
              <a:rPr lang="cs-CZ" dirty="0"/>
              <a:t>); social monogamy vs. sexual monogamy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3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web of dots connected">
            <a:extLst>
              <a:ext uri="{FF2B5EF4-FFF2-40B4-BE49-F238E27FC236}">
                <a16:creationId xmlns:a16="http://schemas.microsoft.com/office/drawing/2014/main" id="{B10B465C-931B-46FF-908E-73C52B2FC0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53"/>
          <a:stretch/>
        </p:blipFill>
        <p:spPr>
          <a:xfrm>
            <a:off x="-38100" y="0"/>
            <a:ext cx="18288000" cy="1033284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-38100" y="4137721"/>
            <a:ext cx="18288000" cy="1028700"/>
          </a:xfrm>
          <a:prstGeom prst="rect">
            <a:avLst/>
          </a:prstGeom>
          <a:solidFill>
            <a:srgbClr val="2D2E2C"/>
          </a:solidFill>
        </p:spPr>
        <p:txBody>
          <a:bodyPr/>
          <a:lstStyle/>
          <a:p>
            <a:endParaRPr lang="en-US" sz="2800" dirty="0">
              <a:solidFill>
                <a:schemeClr val="bg2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A7729-552B-4121-96FF-F265AA8E4D10}"/>
              </a:ext>
            </a:extLst>
          </p:cNvPr>
          <p:cNvSpPr txBox="1"/>
          <p:nvPr/>
        </p:nvSpPr>
        <p:spPr>
          <a:xfrm>
            <a:off x="1143000" y="4266783"/>
            <a:ext cx="160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2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Sociální chování (&amp; rozpoznávání) - příklady</a:t>
            </a:r>
            <a:endParaRPr lang="en-US" sz="4400" dirty="0">
              <a:solidFill>
                <a:schemeClr val="bg2"/>
              </a:solidFill>
              <a:latin typeface="Georgia Pro Black" panose="020B0604020202020204" pitchFamily="18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11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2D2E2C"/>
          </a:solidFill>
        </p:spPr>
        <p:txBody>
          <a:bodyPr/>
          <a:lstStyle/>
          <a:p>
            <a:endParaRPr lang="en-US" sz="2800" dirty="0">
              <a:solidFill>
                <a:schemeClr val="bg2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726705" y="9188068"/>
            <a:ext cx="1240812" cy="1074543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8839200" y="943192"/>
            <a:ext cx="747376" cy="647228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>
                <a:alpha val="61960"/>
              </a:srgbClr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37A3EF8-9217-4355-82E6-B0EC2214DBB2}"/>
              </a:ext>
            </a:extLst>
          </p:cNvPr>
          <p:cNvSpPr txBox="1"/>
          <p:nvPr/>
        </p:nvSpPr>
        <p:spPr>
          <a:xfrm>
            <a:off x="4098943" y="1152449"/>
            <a:ext cx="2785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kooperativní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rozmnožování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;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helpři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(acorn woodpecker,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datel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sběrač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)</a:t>
            </a:r>
          </a:p>
        </p:txBody>
      </p:sp>
      <p:pic>
        <p:nvPicPr>
          <p:cNvPr id="24" name="Picture 23">
            <a:hlinkClick r:id="rId2"/>
            <a:extLst>
              <a:ext uri="{FF2B5EF4-FFF2-40B4-BE49-F238E27FC236}">
                <a16:creationId xmlns:a16="http://schemas.microsoft.com/office/drawing/2014/main" id="{2910DE54-5C91-462A-82C2-BD4EDB8E7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" y="1131221"/>
            <a:ext cx="3872307" cy="30978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1EA6DB-C28A-4C05-B0DB-601595283CBE}"/>
              </a:ext>
            </a:extLst>
          </p:cNvPr>
          <p:cNvSpPr txBox="1"/>
          <p:nvPr/>
        </p:nvSpPr>
        <p:spPr>
          <a:xfrm>
            <a:off x="304800" y="4368514"/>
            <a:ext cx="8534400" cy="4508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víc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než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tucet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ve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skupině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přes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zimu</a:t>
            </a:r>
            <a:r>
              <a:rPr lang="cs-CZ" sz="2800" dirty="0">
                <a:latin typeface="Cooper Hewitt" panose="020B0604020202020204" charset="0"/>
                <a:ea typeface="Cooper Hewitt" panose="020B0604020202020204" charset="0"/>
              </a:rPr>
              <a:t> potrava =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žaludy</a:t>
            </a:r>
            <a:endParaRPr lang="cs-CZ" sz="28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skupina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dospělých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pářících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se (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kompetice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o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účast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na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páření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),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skupina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helpers,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mláďata</a:t>
            </a:r>
            <a:endParaRPr lang="cs-CZ" sz="28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helpři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pomáhají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se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skladováním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žaludů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ochranou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teritoria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a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starostlivostí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o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mláďata</a:t>
            </a:r>
            <a:endParaRPr lang="cs-CZ" sz="28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souvisí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s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vysokou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hodnotou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teritoria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(granary/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sýpka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=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stromy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sloužící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na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skladování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žaludů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budována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generacemi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),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počtem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tesaříků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v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oblasti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;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helpři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se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později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stěhují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do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jiné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skupiny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kde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se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snaží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o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účast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na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páření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(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málo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míst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neúspěch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-&gt; helper)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C47D6B5-306A-49FD-ABA2-66012EA8B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152449"/>
            <a:ext cx="3872308" cy="275296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BC5EA1-BAE2-4FEE-96E0-949E9399BE3F}"/>
              </a:ext>
            </a:extLst>
          </p:cNvPr>
          <p:cNvSpPr txBox="1"/>
          <p:nvPr/>
        </p:nvSpPr>
        <p:spPr>
          <a:xfrm>
            <a:off x="14097000" y="1152449"/>
            <a:ext cx="20190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eusocialita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;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poplašná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volání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(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surikaty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EDC842-4B58-4B1F-A0BC-8316507256A7}"/>
              </a:ext>
            </a:extLst>
          </p:cNvPr>
          <p:cNvSpPr txBox="1"/>
          <p:nvPr/>
        </p:nvSpPr>
        <p:spPr>
          <a:xfrm>
            <a:off x="9587748" y="4368514"/>
            <a:ext cx="8084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jeden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dominantní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reprodukující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se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pár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matriarchální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páří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se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nejsilnější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a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největší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samice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endParaRPr lang="cs-CZ" sz="28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eusocialita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: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typ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sociální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organizace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společná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starostlivost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o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mladé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překryv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generací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dělení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práce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/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aktivit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na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reprodukující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se a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nereprodukující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se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skupinu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&lt;=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kasty</a:t>
            </a:r>
            <a:endParaRPr lang="cs-CZ" sz="28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Cooper Hewitt" panose="020B0604020202020204" charset="0"/>
                <a:ea typeface="Cooper Hewitt" panose="020B0604020202020204" charset="0"/>
              </a:rPr>
              <a:t>division of reproductive labor</a:t>
            </a:r>
            <a:endParaRPr lang="en-US" sz="2800" dirty="0">
              <a:latin typeface="Cooper Hewitt" panose="020B0604020202020204" charset="0"/>
              <a:ea typeface="Cooper Hewit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82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2D2E2C"/>
          </a:solidFill>
        </p:spPr>
        <p:txBody>
          <a:bodyPr/>
          <a:lstStyle/>
          <a:p>
            <a:endParaRPr lang="en-US" sz="2800" dirty="0">
              <a:solidFill>
                <a:schemeClr val="bg2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726705" y="9188068"/>
            <a:ext cx="1240812" cy="1074543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/>
            </a:solidFill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DBA7729-552B-4121-96FF-F265AA8E4D10}"/>
              </a:ext>
            </a:extLst>
          </p:cNvPr>
          <p:cNvSpPr txBox="1"/>
          <p:nvPr/>
        </p:nvSpPr>
        <p:spPr>
          <a:xfrm>
            <a:off x="208380" y="198153"/>
            <a:ext cx="12059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ALTRUISMUS PŘÍBUZENSKÝ </a:t>
            </a:r>
            <a:r>
              <a:rPr lang="en-US" sz="2400" dirty="0">
                <a:solidFill>
                  <a:schemeClr val="bg2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(nepotism)</a:t>
            </a:r>
            <a:endParaRPr lang="en-US" sz="4400" dirty="0">
              <a:solidFill>
                <a:schemeClr val="bg2"/>
              </a:solidFill>
              <a:latin typeface="Georgia Pro Black" panose="020B0604020202020204" pitchFamily="18" charset="0"/>
              <a:ea typeface="Adobe Gothic Std B" panose="020B0800000000000000" pitchFamily="34" charset="-128"/>
            </a:endParaRPr>
          </a:p>
        </p:txBody>
      </p:sp>
      <p:grpSp>
        <p:nvGrpSpPr>
          <p:cNvPr id="5" name="Group 5"/>
          <p:cNvGrpSpPr/>
          <p:nvPr/>
        </p:nvGrpSpPr>
        <p:grpSpPr>
          <a:xfrm rot="-10800000">
            <a:off x="11132512" y="984910"/>
            <a:ext cx="747376" cy="647228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>
                <a:alpha val="61960"/>
              </a:srgbClr>
            </a:solidFill>
          </p:spPr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3587FCF-B874-4852-B0A7-A81C4A478340}"/>
              </a:ext>
            </a:extLst>
          </p:cNvPr>
          <p:cNvSpPr txBox="1"/>
          <p:nvPr/>
        </p:nvSpPr>
        <p:spPr>
          <a:xfrm>
            <a:off x="762000" y="1614822"/>
            <a:ext cx="64163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Cooper Hewitt" panose="020B0604020202020204" charset="0"/>
                <a:ea typeface="Cooper Hewitt" panose="020B0604020202020204" charset="0"/>
              </a:rPr>
              <a:t>Kin selection theory</a:t>
            </a:r>
            <a:r>
              <a:rPr lang="en-US" sz="3200" b="1" dirty="0">
                <a:latin typeface="Cooper Hewitt" panose="020B0604020202020204" charset="0"/>
                <a:ea typeface="Cooper Hewitt" panose="020B0604020202020204" charset="0"/>
              </a:rPr>
              <a:t>: </a:t>
            </a:r>
            <a:r>
              <a:rPr lang="en-US" sz="3200" b="1" dirty="0" err="1">
                <a:latin typeface="Cooper Hewitt" panose="020B0604020202020204" charset="0"/>
                <a:ea typeface="Cooper Hewitt" panose="020B0604020202020204" charset="0"/>
              </a:rPr>
              <a:t>genetická</a:t>
            </a:r>
            <a:r>
              <a:rPr lang="en-US" sz="3200" b="1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b="1" dirty="0" err="1">
                <a:latin typeface="Cooper Hewitt" panose="020B0604020202020204" charset="0"/>
                <a:ea typeface="Cooper Hewitt" panose="020B0604020202020204" charset="0"/>
              </a:rPr>
              <a:t>příbuznost</a:t>
            </a:r>
            <a:r>
              <a:rPr lang="en-US" sz="3200" b="1" dirty="0">
                <a:latin typeface="Cooper Hewitt" panose="020B0604020202020204" charset="0"/>
                <a:ea typeface="Cooper Hewitt" panose="020B0604020202020204" charset="0"/>
              </a:rPr>
              <a:t> je </a:t>
            </a:r>
            <a:r>
              <a:rPr lang="en-US" sz="3200" b="1" dirty="0" err="1">
                <a:latin typeface="Cooper Hewitt" panose="020B0604020202020204" charset="0"/>
                <a:ea typeface="Cooper Hewitt" panose="020B0604020202020204" charset="0"/>
              </a:rPr>
              <a:t>jedním</a:t>
            </a:r>
            <a:r>
              <a:rPr lang="en-US" sz="3200" b="1" dirty="0">
                <a:latin typeface="Cooper Hewitt" panose="020B0604020202020204" charset="0"/>
                <a:ea typeface="Cooper Hewitt" panose="020B0604020202020204" charset="0"/>
              </a:rPr>
              <a:t> z </a:t>
            </a:r>
            <a:r>
              <a:rPr lang="en-US" sz="3200" b="1" dirty="0" err="1">
                <a:latin typeface="Cooper Hewitt" panose="020B0604020202020204" charset="0"/>
                <a:ea typeface="Cooper Hewitt" panose="020B0604020202020204" charset="0"/>
              </a:rPr>
              <a:t>faktorů</a:t>
            </a:r>
            <a:r>
              <a:rPr lang="en-US" sz="3200" b="1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b="1" dirty="0" err="1">
                <a:latin typeface="Cooper Hewitt" panose="020B0604020202020204" charset="0"/>
                <a:ea typeface="Cooper Hewitt" panose="020B0604020202020204" charset="0"/>
              </a:rPr>
              <a:t>ovlivňujících</a:t>
            </a:r>
            <a:r>
              <a:rPr lang="en-US" sz="3200" b="1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b="1" dirty="0" err="1">
                <a:latin typeface="Cooper Hewitt" panose="020B0604020202020204" charset="0"/>
                <a:ea typeface="Cooper Hewitt" panose="020B0604020202020204" charset="0"/>
              </a:rPr>
              <a:t>sociální</a:t>
            </a:r>
            <a:r>
              <a:rPr lang="en-US" sz="3200" b="1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b="1" dirty="0" err="1">
                <a:latin typeface="Cooper Hewitt" panose="020B0604020202020204" charset="0"/>
                <a:ea typeface="Cooper Hewitt" panose="020B0604020202020204" charset="0"/>
              </a:rPr>
              <a:t>interakce</a:t>
            </a:r>
            <a:r>
              <a:rPr lang="en-US" sz="3200" b="1" dirty="0">
                <a:latin typeface="Cooper Hewitt" panose="020B0604020202020204" charset="0"/>
                <a:ea typeface="Cooper Hewitt" panose="020B0604020202020204" charset="0"/>
              </a:rPr>
              <a:t>.</a:t>
            </a:r>
            <a:endParaRPr lang="en-US" sz="3200" b="1" i="1" dirty="0">
              <a:latin typeface="Cooper Hewitt" panose="020B0604020202020204" charset="0"/>
              <a:ea typeface="Cooper Hewitt" panose="020B0604020202020204" charset="0"/>
            </a:endParaRPr>
          </a:p>
          <a:p>
            <a:endParaRPr lang="en-US" sz="2800" b="1" dirty="0">
              <a:solidFill>
                <a:schemeClr val="bg1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3B3A90-1A1B-406F-A5E3-B123F0BEB789}"/>
              </a:ext>
            </a:extLst>
          </p:cNvPr>
          <p:cNvSpPr txBox="1"/>
          <p:nvPr/>
        </p:nvSpPr>
        <p:spPr>
          <a:xfrm>
            <a:off x="580370" y="3353760"/>
            <a:ext cx="641639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ooper Hewitt" panose="020B0604020202020204" charset="0"/>
                <a:ea typeface="Cooper Hewitt" panose="020B0604020202020204" charset="0"/>
              </a:rPr>
              <a:t>Funkce</a:t>
            </a:r>
            <a:r>
              <a:rPr lang="en-US" sz="2800" b="1" dirty="0">
                <a:solidFill>
                  <a:srgbClr val="FF0000"/>
                </a:solidFill>
                <a:latin typeface="Cooper Hewitt" panose="020B0604020202020204" charset="0"/>
                <a:ea typeface="Cooper Hewitt" panose="020B0604020202020204" charset="0"/>
              </a:rPr>
              <a:t>: k </a:t>
            </a:r>
            <a:r>
              <a:rPr lang="en-US" sz="2800" b="1" dirty="0" err="1">
                <a:solidFill>
                  <a:srgbClr val="FF0000"/>
                </a:solidFill>
                <a:latin typeface="Cooper Hewitt" panose="020B0604020202020204" charset="0"/>
                <a:ea typeface="Cooper Hewitt" panose="020B0604020202020204" charset="0"/>
              </a:rPr>
              <a:t>čemu</a:t>
            </a:r>
            <a:r>
              <a:rPr lang="en-US" sz="2800" b="1" dirty="0">
                <a:solidFill>
                  <a:srgbClr val="FF0000"/>
                </a:solidFill>
                <a:latin typeface="Cooper Hewitt" panose="020B0604020202020204" charset="0"/>
                <a:ea typeface="Cooper Hewitt" panose="020B0604020202020204" charset="0"/>
              </a:rPr>
              <a:t> je to </a:t>
            </a:r>
            <a:r>
              <a:rPr lang="en-US" sz="2800" b="1" dirty="0" err="1">
                <a:solidFill>
                  <a:srgbClr val="FF0000"/>
                </a:solidFill>
                <a:latin typeface="Cooper Hewitt" panose="020B0604020202020204" charset="0"/>
                <a:ea typeface="Cooper Hewitt" panose="020B0604020202020204" charset="0"/>
              </a:rPr>
              <a:t>dobré</a:t>
            </a:r>
            <a:r>
              <a:rPr lang="en-US" sz="2800" b="1" dirty="0">
                <a:solidFill>
                  <a:srgbClr val="FF0000"/>
                </a:solidFill>
                <a:latin typeface="Cooper Hewitt" panose="020B0604020202020204" charset="0"/>
                <a:ea typeface="Cooper Hewitt" panose="020B0604020202020204" charset="0"/>
              </a:rPr>
              <a:t>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518180-8A7D-4AC4-8BD4-9089C29D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4" y="4267390"/>
            <a:ext cx="6059618" cy="561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81DC85-BDC2-42CE-81E1-B79E5C3481F7}"/>
              </a:ext>
            </a:extLst>
          </p:cNvPr>
          <p:cNvSpPr txBox="1"/>
          <p:nvPr/>
        </p:nvSpPr>
        <p:spPr>
          <a:xfrm>
            <a:off x="580370" y="3966553"/>
            <a:ext cx="589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ooper Hewitt" panose="020B0604020202020204" charset="0"/>
                <a:ea typeface="Cooper Hewitt" panose="020B0604020202020204" charset="0"/>
              </a:rPr>
              <a:t>Aplikujte</a:t>
            </a:r>
            <a:r>
              <a:rPr lang="en-US" sz="2800" b="1" dirty="0">
                <a:latin typeface="Cooper Hewitt" panose="020B0604020202020204" charset="0"/>
                <a:ea typeface="Cooper Hewitt" panose="020B0604020202020204" charset="0"/>
              </a:rPr>
              <a:t>: 4 </a:t>
            </a:r>
            <a:r>
              <a:rPr lang="en-US" sz="2800" b="1" dirty="0" err="1">
                <a:latin typeface="Cooper Hewitt" panose="020B0604020202020204" charset="0"/>
                <a:ea typeface="Cooper Hewitt" panose="020B0604020202020204" charset="0"/>
              </a:rPr>
              <a:t>Tinbergenova</a:t>
            </a:r>
            <a:r>
              <a:rPr lang="en-US" sz="2800" b="1" dirty="0">
                <a:latin typeface="Cooper Hewitt" panose="020B0604020202020204" charset="0"/>
                <a:ea typeface="Cooper Hewitt" panose="020B0604020202020204" charset="0"/>
              </a:rPr>
              <a:t> “</a:t>
            </a:r>
            <a:r>
              <a:rPr lang="en-US" sz="2800" b="1" dirty="0" err="1">
                <a:latin typeface="Cooper Hewitt" panose="020B0604020202020204" charset="0"/>
                <a:ea typeface="Cooper Hewitt" panose="020B0604020202020204" charset="0"/>
              </a:rPr>
              <a:t>proč</a:t>
            </a:r>
            <a:r>
              <a:rPr lang="en-US" sz="2800" b="1" dirty="0">
                <a:latin typeface="Cooper Hewitt" panose="020B0604020202020204" charset="0"/>
                <a:ea typeface="Cooper Hewitt" panose="020B0604020202020204" charset="0"/>
              </a:rPr>
              <a:t>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7A3EF8-9217-4355-82E6-B0EC2214DBB2}"/>
              </a:ext>
            </a:extLst>
          </p:cNvPr>
          <p:cNvSpPr txBox="1"/>
          <p:nvPr/>
        </p:nvSpPr>
        <p:spPr>
          <a:xfrm>
            <a:off x="7443400" y="1940488"/>
            <a:ext cx="2785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kooperativní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rozmnožování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;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helpři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(acorn woodpecker,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datel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sběrač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46939B-C9A6-479B-BE02-B8594534F5AD}"/>
              </a:ext>
            </a:extLst>
          </p:cNvPr>
          <p:cNvSpPr txBox="1"/>
          <p:nvPr/>
        </p:nvSpPr>
        <p:spPr>
          <a:xfrm>
            <a:off x="10105493" y="1930320"/>
            <a:ext cx="3411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poplašná</a:t>
            </a:r>
            <a:r>
              <a:rPr lang="en-US" sz="2800" dirty="0"/>
              <a:t> </a:t>
            </a:r>
            <a:r>
              <a:rPr lang="en-US" sz="2800" dirty="0" err="1"/>
              <a:t>volání</a:t>
            </a:r>
            <a:r>
              <a:rPr lang="en-US" sz="2800" dirty="0"/>
              <a:t>; </a:t>
            </a:r>
            <a:r>
              <a:rPr lang="en-US" sz="2800" dirty="0" err="1"/>
              <a:t>příbuzenský</a:t>
            </a:r>
            <a:r>
              <a:rPr lang="en-US" sz="2800" dirty="0"/>
              <a:t> </a:t>
            </a:r>
            <a:r>
              <a:rPr lang="en-US" sz="2800" dirty="0" err="1"/>
              <a:t>altruismus</a:t>
            </a:r>
            <a:r>
              <a:rPr lang="en-US" sz="2800" dirty="0"/>
              <a:t> (Belding’s ground squirrel, </a:t>
            </a:r>
            <a:r>
              <a:rPr lang="en-US" sz="2800" dirty="0" err="1"/>
              <a:t>sysel</a:t>
            </a:r>
            <a:r>
              <a:rPr lang="en-US" sz="2800" dirty="0"/>
              <a:t> </a:t>
            </a:r>
            <a:r>
              <a:rPr lang="en-US" sz="2800" dirty="0" err="1"/>
              <a:t>Beldingův</a:t>
            </a:r>
            <a:r>
              <a:rPr lang="en-US" sz="2800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EF6DCA-489D-4453-BE2C-BF828101CD5F}"/>
              </a:ext>
            </a:extLst>
          </p:cNvPr>
          <p:cNvSpPr txBox="1"/>
          <p:nvPr/>
        </p:nvSpPr>
        <p:spPr>
          <a:xfrm>
            <a:off x="11184523" y="5201971"/>
            <a:ext cx="20190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eusocialita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;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poplašná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volání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(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surikaty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)</a:t>
            </a:r>
          </a:p>
        </p:txBody>
      </p:sp>
      <p:pic>
        <p:nvPicPr>
          <p:cNvPr id="24" name="Picture 23">
            <a:hlinkClick r:id="rId3"/>
            <a:extLst>
              <a:ext uri="{FF2B5EF4-FFF2-40B4-BE49-F238E27FC236}">
                <a16:creationId xmlns:a16="http://schemas.microsoft.com/office/drawing/2014/main" id="{2910DE54-5C91-462A-82C2-BD4EDB8E7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02" y="4228163"/>
            <a:ext cx="3872307" cy="30978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16FD0E-3192-4C3F-BBE8-6DCAAA80B1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t="1120" r="59877" b="51892"/>
          <a:stretch/>
        </p:blipFill>
        <p:spPr>
          <a:xfrm>
            <a:off x="13487400" y="1125766"/>
            <a:ext cx="4747856" cy="63838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558E421-3C8D-4FB9-9D73-FD628F145F6F}"/>
              </a:ext>
            </a:extLst>
          </p:cNvPr>
          <p:cNvSpPr txBox="1"/>
          <p:nvPr/>
        </p:nvSpPr>
        <p:spPr>
          <a:xfrm>
            <a:off x="13504010" y="4209723"/>
            <a:ext cx="250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Sherman (1977; 1985)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772C666-25D4-4BF8-8EBC-76E898A0F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41" y="7385641"/>
            <a:ext cx="3872308" cy="2752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2018C0-FED7-4B68-9166-F4F82281172D}"/>
              </a:ext>
            </a:extLst>
          </p:cNvPr>
          <p:cNvSpPr txBox="1"/>
          <p:nvPr/>
        </p:nvSpPr>
        <p:spPr>
          <a:xfrm>
            <a:off x="12965530" y="8652252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oper Hewitt" panose="020B0604020202020204" charset="0"/>
                <a:ea typeface="Cooper Hewitt" panose="020B0604020202020204" charset="0"/>
              </a:rPr>
              <a:t>zajímavost</a:t>
            </a:r>
            <a:r>
              <a:rPr lang="en-US" sz="2400" dirty="0">
                <a:latin typeface="Cooper Hewitt" panose="020B0604020202020204" charset="0"/>
                <a:ea typeface="Cooper Hewitt" panose="020B0604020202020204" charset="0"/>
              </a:rPr>
              <a:t> (</a:t>
            </a:r>
            <a:r>
              <a:rPr lang="en-US" sz="2400" dirty="0" err="1">
                <a:latin typeface="Cooper Hewitt" panose="020B0604020202020204" charset="0"/>
                <a:ea typeface="Cooper Hewitt" panose="020B0604020202020204" charset="0"/>
              </a:rPr>
              <a:t>platí</a:t>
            </a:r>
            <a:r>
              <a:rPr lang="en-US" sz="24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400" dirty="0" err="1">
                <a:latin typeface="Cooper Hewitt" panose="020B0604020202020204" charset="0"/>
                <a:ea typeface="Cooper Hewitt" panose="020B0604020202020204" charset="0"/>
              </a:rPr>
              <a:t>i</a:t>
            </a:r>
            <a:r>
              <a:rPr lang="en-US" sz="2400" dirty="0">
                <a:latin typeface="Cooper Hewitt" panose="020B0604020202020204" charset="0"/>
                <a:ea typeface="Cooper Hewitt" panose="020B0604020202020204" charset="0"/>
              </a:rPr>
              <a:t> u </a:t>
            </a:r>
            <a:r>
              <a:rPr lang="en-US" sz="2400" dirty="0" err="1">
                <a:latin typeface="Cooper Hewitt" panose="020B0604020202020204" charset="0"/>
                <a:ea typeface="Cooper Hewitt" panose="020B0604020202020204" charset="0"/>
              </a:rPr>
              <a:t>lidí</a:t>
            </a:r>
            <a:r>
              <a:rPr lang="en-US" sz="2400" dirty="0">
                <a:latin typeface="Cooper Hewitt" panose="020B0604020202020204" charset="0"/>
                <a:ea typeface="Cooper Hewitt" panose="020B0604020202020204" charset="0"/>
              </a:rPr>
              <a:t>): </a:t>
            </a:r>
            <a:r>
              <a:rPr lang="en-US" sz="2400" dirty="0" err="1">
                <a:latin typeface="Cooper Hewitt" panose="020B0604020202020204" charset="0"/>
                <a:ea typeface="Cooper Hewitt" panose="020B0604020202020204" charset="0"/>
              </a:rPr>
              <a:t>adopce</a:t>
            </a:r>
            <a:endParaRPr lang="en-US" sz="2400" dirty="0">
              <a:latin typeface="Cooper Hewitt" panose="020B0604020202020204" charset="0"/>
              <a:ea typeface="Cooper Hewit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2D2E2C"/>
          </a:solidFill>
        </p:spPr>
        <p:txBody>
          <a:bodyPr/>
          <a:lstStyle/>
          <a:p>
            <a:endParaRPr lang="en-US" sz="2800" dirty="0">
              <a:solidFill>
                <a:schemeClr val="bg2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 rot="16200000">
            <a:off x="17114993" y="1797634"/>
            <a:ext cx="1240812" cy="1074543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/>
            </a:solidFill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DBA7729-552B-4121-96FF-F265AA8E4D10}"/>
              </a:ext>
            </a:extLst>
          </p:cNvPr>
          <p:cNvSpPr txBox="1"/>
          <p:nvPr/>
        </p:nvSpPr>
        <p:spPr>
          <a:xfrm>
            <a:off x="208380" y="198153"/>
            <a:ext cx="10993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RECIPROČNÍ ALTRUISMUS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164042" y="9626875"/>
            <a:ext cx="747376" cy="647228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>
                <a:alpha val="61960"/>
              </a:srgbClr>
            </a:solidFill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5125234-CE18-4244-BA41-ABBD65338B50}"/>
              </a:ext>
            </a:extLst>
          </p:cNvPr>
          <p:cNvSpPr/>
          <p:nvPr/>
        </p:nvSpPr>
        <p:spPr>
          <a:xfrm>
            <a:off x="761998" y="1434866"/>
            <a:ext cx="57757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Cooper Hewitt" panose="020B0604020202020204" charset="0"/>
                <a:ea typeface="Cooper Hewitt" panose="020B0604020202020204" charset="0"/>
              </a:rPr>
              <a:t>Kooperace</a:t>
            </a:r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 = dělají něco spolu</a:t>
            </a:r>
          </a:p>
          <a:p>
            <a:pPr lvl="1"/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Nemusí být reciproční (kontingentní)</a:t>
            </a:r>
          </a:p>
          <a:p>
            <a:pPr lvl="2"/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Mohou oba okamžitě profitovat</a:t>
            </a:r>
          </a:p>
          <a:p>
            <a:pPr lvl="2"/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Může jeden druhého ke spolupráci přimět </a:t>
            </a:r>
          </a:p>
          <a:p>
            <a:pPr lvl="2"/>
            <a:endParaRPr lang="cs-CZ" sz="3200" dirty="0">
              <a:latin typeface="Cooper Hewitt" panose="020B0604020202020204" charset="0"/>
              <a:ea typeface="Cooper Hewitt" panose="020B0604020202020204" charset="0"/>
            </a:endParaRPr>
          </a:p>
          <a:p>
            <a:r>
              <a:rPr lang="cs-CZ" sz="3200" b="1" dirty="0">
                <a:latin typeface="Cooper Hewitt" panose="020B0604020202020204" charset="0"/>
                <a:ea typeface="Cooper Hewitt" panose="020B0604020202020204" charset="0"/>
              </a:rPr>
              <a:t>Altruismus</a:t>
            </a:r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 = jeden dělá něco pro druhého</a:t>
            </a:r>
          </a:p>
          <a:p>
            <a:pPr lvl="1"/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Nemusí být opětovaný, tj. může být jednostranný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33079BDC-36A5-41E5-9A1B-6A5CA2F4DE59}"/>
              </a:ext>
            </a:extLst>
          </p:cNvPr>
          <p:cNvSpPr txBox="1">
            <a:spLocks/>
          </p:cNvSpPr>
          <p:nvPr/>
        </p:nvSpPr>
        <p:spPr>
          <a:xfrm>
            <a:off x="7162800" y="1434866"/>
            <a:ext cx="11582400" cy="19560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latin typeface="Cooper Hewitt" panose="020B0604020202020204" charset="0"/>
                <a:ea typeface="Cooper Hewitt" panose="020B0604020202020204" charset="0"/>
              </a:rPr>
              <a:t>Reciproční altruismus</a:t>
            </a:r>
          </a:p>
          <a:p>
            <a:pPr lvl="1"/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Vyměňování dílčích altruistických aktů </a:t>
            </a:r>
          </a:p>
          <a:p>
            <a:pPr lvl="1"/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Probíhá (i) mezi nepříbuznými jedinci</a:t>
            </a:r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B8BC9DEC-BE01-4E91-A673-123D607DA99F}"/>
              </a:ext>
            </a:extLst>
          </p:cNvPr>
          <p:cNvSpPr txBox="1">
            <a:spLocks/>
          </p:cNvSpPr>
          <p:nvPr/>
        </p:nvSpPr>
        <p:spPr>
          <a:xfrm>
            <a:off x="6191164" y="4112512"/>
            <a:ext cx="11582400" cy="72138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Individuální rozpoznávání, opakovaná setkání, sociální skupiny, dlouhověkost</a:t>
            </a:r>
          </a:p>
          <a:p>
            <a:pPr marL="914400" lvl="2" indent="0">
              <a:buNone/>
            </a:pPr>
            <a:endParaRPr lang="cs-CZ" sz="32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1303020" lvl="2" indent="-342900">
              <a:buFont typeface="+mj-lt"/>
              <a:buAutoNum type="arabicPeriod"/>
            </a:pPr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typicky dlouhodobá stabilita páru, ve které vyrovnaný podíl altruistických aktů u obou </a:t>
            </a:r>
          </a:p>
          <a:p>
            <a:pPr marL="1303020" lvl="2" indent="-342900">
              <a:buFont typeface="+mj-lt"/>
              <a:buAutoNum type="arabicPeriod"/>
            </a:pPr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alternativa – řídí se krátkodobě tím, co pro něj udělal někdo v nedávné minulosti, tj. oplácí konkrétní altruistické akty (=typ kontingentního chování)</a:t>
            </a:r>
          </a:p>
          <a:p>
            <a:pPr lvl="3"/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Nutné pamatovat si předchozí chování druhých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885EFD-A004-4390-B431-78A330919BF5}"/>
              </a:ext>
            </a:extLst>
          </p:cNvPr>
          <p:cNvSpPr txBox="1"/>
          <p:nvPr/>
        </p:nvSpPr>
        <p:spPr>
          <a:xfrm>
            <a:off x="7162800" y="3390900"/>
            <a:ext cx="839353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Cooper Hewitt" panose="020B0604020202020204" charset="0"/>
                <a:ea typeface="Cooper Hewitt" panose="020B0604020202020204" charset="0"/>
              </a:rPr>
              <a:t>Podmínky?</a:t>
            </a:r>
            <a:endParaRPr lang="en-US" sz="2800" b="1" dirty="0">
              <a:solidFill>
                <a:srgbClr val="FF0000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AF7B30-9CEA-4223-8C65-E1318498B7B6}"/>
              </a:ext>
            </a:extLst>
          </p:cNvPr>
          <p:cNvSpPr/>
          <p:nvPr/>
        </p:nvSpPr>
        <p:spPr>
          <a:xfrm>
            <a:off x="761998" y="7734300"/>
            <a:ext cx="5402044" cy="2133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8433E-3BB7-4F2E-86AF-11F42E5A30D4}"/>
              </a:ext>
            </a:extLst>
          </p:cNvPr>
          <p:cNvSpPr txBox="1"/>
          <p:nvPr/>
        </p:nvSpPr>
        <p:spPr>
          <a:xfrm>
            <a:off x="1821064" y="84449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Cooper Hewitt" panose="020B0604020202020204" charset="0"/>
                <a:ea typeface="Cooper Hewitt" panose="020B0604020202020204" charset="0"/>
              </a:rPr>
              <a:t>Tvorba reputace</a:t>
            </a:r>
            <a:endParaRPr lang="en-US" sz="3200" b="1" dirty="0">
              <a:latin typeface="Cooper Hewitt" panose="020B0604020202020204" charset="0"/>
              <a:ea typeface="Cooper Hewit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web of dots connected">
            <a:extLst>
              <a:ext uri="{FF2B5EF4-FFF2-40B4-BE49-F238E27FC236}">
                <a16:creationId xmlns:a16="http://schemas.microsoft.com/office/drawing/2014/main" id="{B10B465C-931B-46FF-908E-73C52B2FC0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53"/>
          <a:stretch/>
        </p:blipFill>
        <p:spPr>
          <a:xfrm>
            <a:off x="-38100" y="0"/>
            <a:ext cx="18288000" cy="1033284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-38100" y="4137721"/>
            <a:ext cx="18288000" cy="1028700"/>
          </a:xfrm>
          <a:prstGeom prst="rect">
            <a:avLst/>
          </a:prstGeom>
          <a:solidFill>
            <a:srgbClr val="2D2E2C"/>
          </a:solidFill>
        </p:spPr>
        <p:txBody>
          <a:bodyPr/>
          <a:lstStyle/>
          <a:p>
            <a:endParaRPr lang="en-US" sz="2800" dirty="0">
              <a:solidFill>
                <a:schemeClr val="bg2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A7729-552B-4121-96FF-F265AA8E4D10}"/>
              </a:ext>
            </a:extLst>
          </p:cNvPr>
          <p:cNvSpPr txBox="1"/>
          <p:nvPr/>
        </p:nvSpPr>
        <p:spPr>
          <a:xfrm>
            <a:off x="1143000" y="4266783"/>
            <a:ext cx="960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2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Sociální rozpoznávání</a:t>
            </a:r>
            <a:endParaRPr lang="en-US" sz="4400" dirty="0">
              <a:solidFill>
                <a:schemeClr val="bg2"/>
              </a:solidFill>
              <a:latin typeface="Georgia Pro Black" panose="020B0604020202020204" pitchFamily="18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774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28978" y="8721028"/>
            <a:ext cx="1240812" cy="1074543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4EDE3">
                <a:alpha val="49803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0"/>
            <a:ext cx="18288000" cy="1240812"/>
          </a:xfrm>
          <a:prstGeom prst="rect">
            <a:avLst/>
          </a:prstGeom>
          <a:solidFill>
            <a:srgbClr val="F4EDE3"/>
          </a:solidFill>
        </p:spPr>
      </p:sp>
      <p:grpSp>
        <p:nvGrpSpPr>
          <p:cNvPr id="5" name="Group 5"/>
          <p:cNvGrpSpPr/>
          <p:nvPr/>
        </p:nvGrpSpPr>
        <p:grpSpPr>
          <a:xfrm rot="-5400000">
            <a:off x="17731487" y="3633364"/>
            <a:ext cx="596477" cy="516549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4EDE3">
                <a:alpha val="49803"/>
              </a:srgbClr>
            </a:solidFill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42C3DA0-392E-48C5-9EA1-1F3CB2668DA2}"/>
              </a:ext>
            </a:extLst>
          </p:cNvPr>
          <p:cNvSpPr txBox="1"/>
          <p:nvPr/>
        </p:nvSpPr>
        <p:spPr>
          <a:xfrm>
            <a:off x="208380" y="198153"/>
            <a:ext cx="10612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Georgia Pro Black" panose="020B0604020202020204" pitchFamily="18" charset="0"/>
                <a:ea typeface="Adobe Gothic Std B" panose="020B0800000000000000" pitchFamily="34" charset="-128"/>
              </a:rPr>
              <a:t>ROZPOZNÁVÁNÍ JEDINCŮ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82248D-2FD4-4072-A153-35C66E0D0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39352"/>
            <a:ext cx="8229600" cy="62082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D57132-85BE-4730-B709-DC2C4E733D43}"/>
              </a:ext>
            </a:extLst>
          </p:cNvPr>
          <p:cNvSpPr txBox="1"/>
          <p:nvPr/>
        </p:nvSpPr>
        <p:spPr>
          <a:xfrm>
            <a:off x="1028700" y="8314727"/>
            <a:ext cx="250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Yorzinski</a:t>
            </a:r>
            <a:r>
              <a:rPr lang="en-US" dirty="0">
                <a:solidFill>
                  <a:schemeClr val="bg1"/>
                </a:solidFill>
              </a:rPr>
              <a:t> (2017)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BB474-3CAC-465F-B713-F8FAAE16854C}"/>
              </a:ext>
            </a:extLst>
          </p:cNvPr>
          <p:cNvSpPr txBox="1"/>
          <p:nvPr/>
        </p:nvSpPr>
        <p:spPr>
          <a:xfrm>
            <a:off x="9525000" y="2768177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Podle</a:t>
            </a:r>
            <a:r>
              <a:rPr lang="en-US" sz="3200" b="1" dirty="0">
                <a:solidFill>
                  <a:schemeClr val="bg1"/>
                </a:solidFill>
              </a:rPr>
              <a:t> miry </a:t>
            </a:r>
            <a:r>
              <a:rPr lang="en-US" sz="3200" b="1" dirty="0" err="1">
                <a:solidFill>
                  <a:schemeClr val="bg1"/>
                </a:solidFill>
              </a:rPr>
              <a:t>komplexity</a:t>
            </a:r>
            <a:r>
              <a:rPr lang="en-US" sz="3200" b="1" dirty="0">
                <a:solidFill>
                  <a:schemeClr val="bg1"/>
                </a:solidFill>
              </a:rPr>
              <a:t>: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kategorizace</a:t>
            </a:r>
            <a:r>
              <a:rPr lang="en-US" sz="3200" dirty="0">
                <a:solidFill>
                  <a:schemeClr val="bg1"/>
                </a:solidFill>
              </a:rPr>
              <a:t> (class-level recognition)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příbuzenské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rozpoznávání</a:t>
            </a:r>
            <a:r>
              <a:rPr lang="en-US" sz="3200" dirty="0">
                <a:solidFill>
                  <a:schemeClr val="bg1"/>
                </a:solidFill>
              </a:rPr>
              <a:t> (kin recognition)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individuální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rozpoznávání</a:t>
            </a:r>
            <a:r>
              <a:rPr lang="en-US" sz="3200" dirty="0">
                <a:solidFill>
                  <a:schemeClr val="bg1"/>
                </a:solidFill>
              </a:rPr>
              <a:t> (individual/individually specific recognition)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9" name="Graphic 18" descr="Nose">
            <a:extLst>
              <a:ext uri="{FF2B5EF4-FFF2-40B4-BE49-F238E27FC236}">
                <a16:creationId xmlns:a16="http://schemas.microsoft.com/office/drawing/2014/main" id="{909D3F41-6478-443B-A3D8-293DD5839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4400" y="2552700"/>
            <a:ext cx="731520" cy="731520"/>
          </a:xfrm>
          <a:prstGeom prst="rect">
            <a:avLst/>
          </a:prstGeom>
        </p:spPr>
      </p:pic>
      <p:pic>
        <p:nvPicPr>
          <p:cNvPr id="21" name="Graphic 20" descr="Ear">
            <a:extLst>
              <a:ext uri="{FF2B5EF4-FFF2-40B4-BE49-F238E27FC236}">
                <a16:creationId xmlns:a16="http://schemas.microsoft.com/office/drawing/2014/main" id="{BE30CEAC-911C-46F9-B8FE-3C82288406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84666" y="2548180"/>
            <a:ext cx="731520" cy="731520"/>
          </a:xfrm>
          <a:prstGeom prst="rect">
            <a:avLst/>
          </a:prstGeom>
        </p:spPr>
      </p:pic>
      <p:pic>
        <p:nvPicPr>
          <p:cNvPr id="23" name="Graphic 22" descr="Eye">
            <a:extLst>
              <a:ext uri="{FF2B5EF4-FFF2-40B4-BE49-F238E27FC236}">
                <a16:creationId xmlns:a16="http://schemas.microsoft.com/office/drawing/2014/main" id="{C31CB435-4C86-4F48-BB6B-9144D40BB2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54932" y="254818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07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28978" y="8721028"/>
            <a:ext cx="1240812" cy="1074543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4EDE3">
                <a:alpha val="49803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0"/>
            <a:ext cx="18288000" cy="1240812"/>
          </a:xfrm>
          <a:prstGeom prst="rect">
            <a:avLst/>
          </a:prstGeom>
          <a:solidFill>
            <a:srgbClr val="F4EDE3"/>
          </a:solidFill>
        </p:spPr>
      </p:sp>
      <p:grpSp>
        <p:nvGrpSpPr>
          <p:cNvPr id="5" name="Group 5"/>
          <p:cNvGrpSpPr/>
          <p:nvPr/>
        </p:nvGrpSpPr>
        <p:grpSpPr>
          <a:xfrm rot="-5400000">
            <a:off x="17731487" y="3633364"/>
            <a:ext cx="596477" cy="516549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4EDE3">
                <a:alpha val="49803"/>
              </a:srgbClr>
            </a:solidFill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42C3DA0-392E-48C5-9EA1-1F3CB2668DA2}"/>
              </a:ext>
            </a:extLst>
          </p:cNvPr>
          <p:cNvSpPr txBox="1"/>
          <p:nvPr/>
        </p:nvSpPr>
        <p:spPr>
          <a:xfrm>
            <a:off x="208379" y="198153"/>
            <a:ext cx="12441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V </a:t>
            </a:r>
            <a:r>
              <a:rPr lang="en-US" sz="4400" dirty="0" err="1">
                <a:solidFill>
                  <a:srgbClr val="FF0000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čem</a:t>
            </a:r>
            <a:r>
              <a:rPr lang="en-US" sz="4400" dirty="0">
                <a:solidFill>
                  <a:srgbClr val="FF0000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 se </a:t>
            </a:r>
            <a:r>
              <a:rPr lang="en-US" sz="4400" dirty="0" err="1">
                <a:solidFill>
                  <a:srgbClr val="FF0000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liší</a:t>
            </a:r>
            <a:r>
              <a:rPr lang="en-US" sz="4400" dirty="0">
                <a:solidFill>
                  <a:srgbClr val="FF0000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? </a:t>
            </a:r>
            <a:r>
              <a:rPr lang="en-US" sz="4400" dirty="0">
                <a:latin typeface="Georgia Pro Black" panose="020B0604020202020204" pitchFamily="18" charset="0"/>
                <a:ea typeface="Adobe Gothic Std B" panose="020B0800000000000000" pitchFamily="34" charset="-128"/>
              </a:rPr>
              <a:t>– class-like recognition</a:t>
            </a:r>
          </a:p>
        </p:txBody>
      </p:sp>
      <p:pic>
        <p:nvPicPr>
          <p:cNvPr id="11" name="Picture 10" descr="A colorful bird perched on a tree branch&#10;&#10;Description automatically generated">
            <a:extLst>
              <a:ext uri="{FF2B5EF4-FFF2-40B4-BE49-F238E27FC236}">
                <a16:creationId xmlns:a16="http://schemas.microsoft.com/office/drawing/2014/main" id="{D4D25F44-CBC6-4E8D-9AD3-522B12548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863" y="1684754"/>
            <a:ext cx="6522200" cy="4023360"/>
          </a:xfrm>
          <a:prstGeom prst="rect">
            <a:avLst/>
          </a:prstGeom>
        </p:spPr>
      </p:pic>
      <p:pic>
        <p:nvPicPr>
          <p:cNvPr id="23" name="Picture 22" descr="A close up of an animal&#10;&#10;Description automatically generated">
            <a:extLst>
              <a:ext uri="{FF2B5EF4-FFF2-40B4-BE49-F238E27FC236}">
                <a16:creationId xmlns:a16="http://schemas.microsoft.com/office/drawing/2014/main" id="{E7DF1950-3D8D-487C-8A8C-A89D8E469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7" y="1685677"/>
            <a:ext cx="4501612" cy="4022437"/>
          </a:xfrm>
          <a:prstGeom prst="rect">
            <a:avLst/>
          </a:prstGeom>
        </p:spPr>
      </p:pic>
      <p:pic>
        <p:nvPicPr>
          <p:cNvPr id="25" name="Picture 24" descr="A close up of an animal&#10;&#10;Description automatically generated">
            <a:extLst>
              <a:ext uri="{FF2B5EF4-FFF2-40B4-BE49-F238E27FC236}">
                <a16:creationId xmlns:a16="http://schemas.microsoft.com/office/drawing/2014/main" id="{2A6B1BF6-797C-4EC2-AA55-9D41637DF3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r="14150"/>
          <a:stretch/>
        </p:blipFill>
        <p:spPr>
          <a:xfrm>
            <a:off x="5029200" y="1685677"/>
            <a:ext cx="5105401" cy="4023360"/>
          </a:xfrm>
          <a:prstGeom prst="rect">
            <a:avLst/>
          </a:prstGeom>
        </p:spPr>
      </p:pic>
      <p:pic>
        <p:nvPicPr>
          <p:cNvPr id="29" name="Picture 28" descr="A black bear is standing in the grass&#10;&#10;Description automatically generated">
            <a:extLst>
              <a:ext uri="{FF2B5EF4-FFF2-40B4-BE49-F238E27FC236}">
                <a16:creationId xmlns:a16="http://schemas.microsoft.com/office/drawing/2014/main" id="{7E41073F-A71C-44BA-AF40-DA89BABF2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69" y="6027387"/>
            <a:ext cx="6440379" cy="4023360"/>
          </a:xfrm>
          <a:prstGeom prst="rect">
            <a:avLst/>
          </a:prstGeom>
        </p:spPr>
      </p:pic>
      <p:pic>
        <p:nvPicPr>
          <p:cNvPr id="31" name="Picture 30" descr="A picture containing object, honeycomb, yellow, hanging&#10;&#10;Description automatically generated">
            <a:extLst>
              <a:ext uri="{FF2B5EF4-FFF2-40B4-BE49-F238E27FC236}">
                <a16:creationId xmlns:a16="http://schemas.microsoft.com/office/drawing/2014/main" id="{EA87B0AA-1619-4C01-B4A9-560142BA52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9" b="19499"/>
          <a:stretch/>
        </p:blipFill>
        <p:spPr>
          <a:xfrm>
            <a:off x="9316214" y="6027387"/>
            <a:ext cx="6667536" cy="40233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11599C6-231B-4A00-879D-1707C286E285}"/>
              </a:ext>
            </a:extLst>
          </p:cNvPr>
          <p:cNvSpPr txBox="1"/>
          <p:nvPr/>
        </p:nvSpPr>
        <p:spPr>
          <a:xfrm>
            <a:off x="1143000" y="3249379"/>
            <a:ext cx="15087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pohlaví</a:t>
            </a:r>
            <a:r>
              <a:rPr lang="en-US" sz="4400" b="1" dirty="0"/>
              <a:t> (</a:t>
            </a:r>
            <a:r>
              <a:rPr lang="en-US" sz="4400" b="1" dirty="0" err="1"/>
              <a:t>pohlavní</a:t>
            </a:r>
            <a:r>
              <a:rPr lang="en-US" sz="4400" b="1" dirty="0"/>
              <a:t> </a:t>
            </a:r>
            <a:r>
              <a:rPr lang="en-US" sz="4400" b="1" dirty="0" err="1"/>
              <a:t>dimorfismus</a:t>
            </a:r>
            <a:r>
              <a:rPr lang="en-US" sz="4400" b="1" dirty="0"/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B4C2AE-043D-4771-B3C9-7F71C91C68A5}"/>
              </a:ext>
            </a:extLst>
          </p:cNvPr>
          <p:cNvSpPr txBox="1"/>
          <p:nvPr/>
        </p:nvSpPr>
        <p:spPr>
          <a:xfrm>
            <a:off x="1143000" y="7654346"/>
            <a:ext cx="15087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hierarchie</a:t>
            </a:r>
            <a:r>
              <a:rPr lang="en-US" sz="4400" b="1" dirty="0"/>
              <a:t> (dominance rank)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83A3D7-5594-4AC1-8E59-9C0115D52A9C}"/>
              </a:ext>
            </a:extLst>
          </p:cNvPr>
          <p:cNvSpPr txBox="1"/>
          <p:nvPr/>
        </p:nvSpPr>
        <p:spPr>
          <a:xfrm>
            <a:off x="10063567" y="767539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oper Black" panose="0208090404030B020404" pitchFamily="18" charset="0"/>
              </a:rPr>
              <a:t>vizuální</a:t>
            </a:r>
            <a:r>
              <a:rPr lang="en-US" sz="2000" dirty="0">
                <a:latin typeface="Cooper Black" panose="0208090404030B020404" pitchFamily="18" charset="0"/>
              </a:rPr>
              <a:t> </a:t>
            </a:r>
            <a:r>
              <a:rPr lang="en-US" sz="2000" dirty="0" err="1">
                <a:latin typeface="Cooper Black" panose="0208090404030B020404" pitchFamily="18" charset="0"/>
              </a:rPr>
              <a:t>edice</a:t>
            </a:r>
            <a:r>
              <a:rPr lang="en-US" sz="2000" dirty="0">
                <a:latin typeface="Cooper Black" panose="0208090404030B020404" pitchFamily="18" charset="0"/>
              </a:rPr>
              <a:t>:)</a:t>
            </a:r>
          </a:p>
        </p:txBody>
      </p:sp>
    </p:spTree>
    <p:extLst>
      <p:ext uri="{BB962C8B-B14F-4D97-AF65-F5344CB8AC3E}">
        <p14:creationId xmlns:p14="http://schemas.microsoft.com/office/powerpoint/2010/main" val="1131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web of dots connected">
            <a:extLst>
              <a:ext uri="{FF2B5EF4-FFF2-40B4-BE49-F238E27FC236}">
                <a16:creationId xmlns:a16="http://schemas.microsoft.com/office/drawing/2014/main" id="{B10B465C-931B-46FF-908E-73C52B2FC0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53"/>
          <a:stretch/>
        </p:blipFill>
        <p:spPr>
          <a:xfrm>
            <a:off x="-38100" y="0"/>
            <a:ext cx="18288000" cy="1033284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-38100" y="4137721"/>
            <a:ext cx="18288000" cy="1028700"/>
          </a:xfrm>
          <a:prstGeom prst="rect">
            <a:avLst/>
          </a:prstGeom>
          <a:solidFill>
            <a:srgbClr val="2D2E2C"/>
          </a:solidFill>
        </p:spPr>
        <p:txBody>
          <a:bodyPr/>
          <a:lstStyle/>
          <a:p>
            <a:endParaRPr lang="en-US" sz="2800" dirty="0">
              <a:solidFill>
                <a:schemeClr val="bg2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A7729-552B-4121-96FF-F265AA8E4D10}"/>
              </a:ext>
            </a:extLst>
          </p:cNvPr>
          <p:cNvSpPr txBox="1"/>
          <p:nvPr/>
        </p:nvSpPr>
        <p:spPr>
          <a:xfrm>
            <a:off x="1143000" y="4266783"/>
            <a:ext cx="960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2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Sebeuvědomění</a:t>
            </a:r>
            <a:endParaRPr lang="en-US" sz="4400" dirty="0">
              <a:solidFill>
                <a:schemeClr val="bg2"/>
              </a:solidFill>
              <a:latin typeface="Georgia Pro Black" panose="020B0604020202020204" pitchFamily="18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6520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28978" y="8721028"/>
            <a:ext cx="1240812" cy="1074543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4EDE3">
                <a:alpha val="49803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0"/>
            <a:ext cx="18288000" cy="1240812"/>
          </a:xfrm>
          <a:prstGeom prst="rect">
            <a:avLst/>
          </a:prstGeom>
          <a:solidFill>
            <a:srgbClr val="F4EDE3"/>
          </a:solidFill>
        </p:spPr>
      </p:sp>
      <p:grpSp>
        <p:nvGrpSpPr>
          <p:cNvPr id="5" name="Group 5"/>
          <p:cNvGrpSpPr/>
          <p:nvPr/>
        </p:nvGrpSpPr>
        <p:grpSpPr>
          <a:xfrm rot="-5400000">
            <a:off x="17731487" y="3633364"/>
            <a:ext cx="596477" cy="516549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4EDE3">
                <a:alpha val="49803"/>
              </a:srgbClr>
            </a:solidFill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42C3DA0-392E-48C5-9EA1-1F3CB2668DA2}"/>
              </a:ext>
            </a:extLst>
          </p:cNvPr>
          <p:cNvSpPr txBox="1"/>
          <p:nvPr/>
        </p:nvSpPr>
        <p:spPr>
          <a:xfrm>
            <a:off x="208380" y="198153"/>
            <a:ext cx="144220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Georgia Pro Black" panose="020B0604020202020204" pitchFamily="18" charset="0"/>
                <a:ea typeface="Adobe Gothic Std B" panose="020B0800000000000000" pitchFamily="34" charset="-128"/>
              </a:rPr>
              <a:t>ROZPOZNÁVÁNÍ PŘÍBUZNÝCH </a:t>
            </a:r>
          </a:p>
          <a:p>
            <a:r>
              <a:rPr lang="en-US" sz="2400" dirty="0">
                <a:latin typeface="Georgia Pro Black" panose="020B0604020202020204" pitchFamily="18" charset="0"/>
                <a:ea typeface="Adobe Gothic Std B" panose="020B0800000000000000" pitchFamily="34" charset="-128"/>
              </a:rPr>
              <a:t>(kin recognition)</a:t>
            </a:r>
            <a:endParaRPr lang="en-US" sz="4400" dirty="0">
              <a:latin typeface="Georgia Pro Black" panose="020B06040202020202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051898-4814-4129-976E-3D020FC24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0"/>
          <a:stretch/>
        </p:blipFill>
        <p:spPr>
          <a:xfrm>
            <a:off x="7305675" y="1584034"/>
            <a:ext cx="10067925" cy="71389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692221-D515-4404-8D07-14DBBF27DFCC}"/>
              </a:ext>
            </a:extLst>
          </p:cNvPr>
          <p:cNvSpPr txBox="1"/>
          <p:nvPr/>
        </p:nvSpPr>
        <p:spPr>
          <a:xfrm>
            <a:off x="7305675" y="8935133"/>
            <a:ext cx="250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Penn &amp; </a:t>
            </a:r>
            <a:r>
              <a:rPr lang="en-US" dirty="0" err="1">
                <a:solidFill>
                  <a:schemeClr val="bg1"/>
                </a:solidFill>
              </a:rPr>
              <a:t>Frommen</a:t>
            </a:r>
            <a:r>
              <a:rPr lang="en-US" dirty="0">
                <a:solidFill>
                  <a:schemeClr val="bg1"/>
                </a:solidFill>
              </a:rPr>
              <a:t> (2010)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C2BE92-619E-435B-95DD-1EFDD60314AF}"/>
              </a:ext>
            </a:extLst>
          </p:cNvPr>
          <p:cNvSpPr txBox="1"/>
          <p:nvPr/>
        </p:nvSpPr>
        <p:spPr>
          <a:xfrm>
            <a:off x="491428" y="1744108"/>
            <a:ext cx="64163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Rozlišení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příbuzného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jedince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od </a:t>
            </a:r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nepříbuzného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jedince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. </a:t>
            </a:r>
          </a:p>
          <a:p>
            <a:endParaRPr lang="en-US" sz="2800" b="1" dirty="0">
              <a:solidFill>
                <a:schemeClr val="bg1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9C094C-BB71-49D8-88EE-3CBC69A05E4E}"/>
              </a:ext>
            </a:extLst>
          </p:cNvPr>
          <p:cNvSpPr txBox="1"/>
          <p:nvPr/>
        </p:nvSpPr>
        <p:spPr>
          <a:xfrm>
            <a:off x="478513" y="3086473"/>
            <a:ext cx="64163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ooper Hewitt" panose="020B0604020202020204" charset="0"/>
                <a:ea typeface="Cooper Hewitt" panose="020B0604020202020204" charset="0"/>
              </a:rPr>
              <a:t>Funkce</a:t>
            </a:r>
            <a:r>
              <a:rPr lang="en-US" sz="2800" b="1" dirty="0">
                <a:solidFill>
                  <a:srgbClr val="FF0000"/>
                </a:solidFill>
                <a:latin typeface="Cooper Hewitt" panose="020B0604020202020204" charset="0"/>
                <a:ea typeface="Cooper Hewitt" panose="020B0604020202020204" charset="0"/>
              </a:rPr>
              <a:t>: k </a:t>
            </a:r>
            <a:r>
              <a:rPr lang="en-US" sz="2800" b="1" dirty="0" err="1">
                <a:solidFill>
                  <a:srgbClr val="FF0000"/>
                </a:solidFill>
                <a:latin typeface="Cooper Hewitt" panose="020B0604020202020204" charset="0"/>
                <a:ea typeface="Cooper Hewitt" panose="020B0604020202020204" charset="0"/>
              </a:rPr>
              <a:t>čemu</a:t>
            </a:r>
            <a:r>
              <a:rPr lang="en-US" sz="2800" b="1" dirty="0">
                <a:solidFill>
                  <a:srgbClr val="FF0000"/>
                </a:solidFill>
                <a:latin typeface="Cooper Hewitt" panose="020B0604020202020204" charset="0"/>
                <a:ea typeface="Cooper Hewitt" panose="020B0604020202020204" charset="0"/>
              </a:rPr>
              <a:t> je to </a:t>
            </a:r>
            <a:r>
              <a:rPr lang="en-US" sz="2800" b="1" dirty="0" err="1">
                <a:solidFill>
                  <a:srgbClr val="FF0000"/>
                </a:solidFill>
                <a:latin typeface="Cooper Hewitt" panose="020B0604020202020204" charset="0"/>
                <a:ea typeface="Cooper Hewitt" panose="020B0604020202020204" charset="0"/>
              </a:rPr>
              <a:t>dobré</a:t>
            </a:r>
            <a:r>
              <a:rPr lang="en-US" sz="2800" b="1" dirty="0">
                <a:solidFill>
                  <a:srgbClr val="FF0000"/>
                </a:solidFill>
                <a:latin typeface="Cooper Hewitt" panose="020B0604020202020204" charset="0"/>
                <a:ea typeface="Cooper Hewitt" panose="020B060402020202020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764927-8E48-4012-A4C4-439C7A49D453}"/>
              </a:ext>
            </a:extLst>
          </p:cNvPr>
          <p:cNvSpPr txBox="1"/>
          <p:nvPr/>
        </p:nvSpPr>
        <p:spPr>
          <a:xfrm>
            <a:off x="461723" y="3692560"/>
            <a:ext cx="6416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prevence</a:t>
            </a:r>
            <a:r>
              <a:rPr lang="en-US" sz="24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inbreedingu</a:t>
            </a:r>
            <a:endParaRPr lang="en-US" sz="2400" dirty="0">
              <a:solidFill>
                <a:schemeClr val="bg1"/>
              </a:solidFill>
              <a:latin typeface="Cooper Hewitt" panose="020B0604020202020204" charset="0"/>
              <a:ea typeface="Cooper Hewit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příbuzenská</a:t>
            </a:r>
            <a:r>
              <a:rPr lang="en-US" sz="24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selekce</a:t>
            </a:r>
            <a:r>
              <a:rPr lang="en-US" sz="24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/</a:t>
            </a:r>
            <a:r>
              <a:rPr lang="en-US" sz="24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příbuzenský</a:t>
            </a:r>
            <a:r>
              <a:rPr lang="en-US" sz="24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altruismus</a:t>
            </a:r>
            <a:endParaRPr lang="en-US" sz="2400" dirty="0">
              <a:solidFill>
                <a:schemeClr val="bg1"/>
              </a:solidFill>
              <a:latin typeface="Cooper Hewitt" panose="020B0604020202020204" charset="0"/>
              <a:ea typeface="Cooper Hewit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63E7A7-944A-486C-B06A-2B8E4B080FD7}"/>
              </a:ext>
            </a:extLst>
          </p:cNvPr>
          <p:cNvSpPr txBox="1"/>
          <p:nvPr/>
        </p:nvSpPr>
        <p:spPr>
          <a:xfrm>
            <a:off x="461723" y="4901346"/>
            <a:ext cx="64163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Kin selection theory</a:t>
            </a:r>
            <a:r>
              <a:rPr lang="en-US" sz="32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genetická</a:t>
            </a:r>
            <a:r>
              <a:rPr lang="en-US" sz="32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příbuznost</a:t>
            </a:r>
            <a:r>
              <a:rPr lang="en-US" sz="32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je </a:t>
            </a:r>
            <a:r>
              <a:rPr lang="en-US" sz="3200" b="1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jedním</a:t>
            </a:r>
            <a:r>
              <a:rPr lang="en-US" sz="32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z </a:t>
            </a:r>
            <a:r>
              <a:rPr lang="en-US" sz="3200" b="1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faktorů</a:t>
            </a:r>
            <a:r>
              <a:rPr lang="en-US" sz="32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ovlivňujících</a:t>
            </a:r>
            <a:r>
              <a:rPr lang="en-US" sz="32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sociální</a:t>
            </a:r>
            <a:r>
              <a:rPr lang="en-US" sz="32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interakce</a:t>
            </a:r>
            <a:r>
              <a:rPr lang="en-US" sz="32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Cooper Hewitt" panose="020B0604020202020204" charset="0"/>
              <a:ea typeface="Cooper Hewitt" panose="020B0604020202020204" charset="0"/>
            </a:endParaRPr>
          </a:p>
          <a:p>
            <a:endParaRPr lang="en-US" sz="2800" b="1" dirty="0">
              <a:solidFill>
                <a:schemeClr val="bg1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A557F6-A480-4468-AFEE-9F64A188DA90}"/>
              </a:ext>
            </a:extLst>
          </p:cNvPr>
          <p:cNvSpPr txBox="1"/>
          <p:nvPr/>
        </p:nvSpPr>
        <p:spPr>
          <a:xfrm>
            <a:off x="491427" y="6889625"/>
            <a:ext cx="6416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zjednodušeně</a:t>
            </a:r>
            <a:r>
              <a:rPr lang="en-US" sz="2400" dirty="0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: </a:t>
            </a:r>
            <a:r>
              <a:rPr lang="en-US" sz="2400" dirty="0" err="1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jak</a:t>
            </a:r>
            <a:r>
              <a:rPr lang="en-US" sz="2400" dirty="0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poznám</a:t>
            </a:r>
            <a:r>
              <a:rPr lang="en-US" sz="2400" dirty="0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kdo</a:t>
            </a:r>
            <a:r>
              <a:rPr lang="en-US" sz="2400" dirty="0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 je </a:t>
            </a:r>
            <a:r>
              <a:rPr lang="en-US" sz="2400" dirty="0" err="1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příbuzný</a:t>
            </a:r>
            <a:r>
              <a:rPr lang="en-US" sz="2400" dirty="0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vyrůstáme</a:t>
            </a:r>
            <a:r>
              <a:rPr lang="en-US" sz="2400" dirty="0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spolu</a:t>
            </a:r>
            <a:endParaRPr lang="en-US" sz="2400" dirty="0">
              <a:solidFill>
                <a:schemeClr val="bg2"/>
              </a:solidFill>
              <a:latin typeface="Cooper Hewitt" panose="020B0604020202020204" charset="0"/>
              <a:ea typeface="Cooper Hewitt" panose="020B0604020202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u="sng" dirty="0" err="1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na</a:t>
            </a:r>
            <a:r>
              <a:rPr lang="en-US" sz="2400" u="sng" dirty="0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400" u="sng" dirty="0" err="1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základě</a:t>
            </a:r>
            <a:r>
              <a:rPr lang="en-US" sz="2400" u="sng" dirty="0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400" u="sng" dirty="0" err="1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svého</a:t>
            </a:r>
            <a:r>
              <a:rPr lang="en-US" sz="2400" u="sng" dirty="0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400" u="sng" dirty="0" err="1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fenotypu</a:t>
            </a:r>
            <a:r>
              <a:rPr lang="en-US" sz="2400" u="sng" dirty="0">
                <a:solidFill>
                  <a:schemeClr val="bg2"/>
                </a:solidFill>
                <a:latin typeface="Cooper Hewitt" panose="020B0604020202020204" charset="0"/>
                <a:ea typeface="Cooper Hewitt" panose="020B0604020202020204" charset="0"/>
              </a:rPr>
              <a:t> (phenotype matching)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6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E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6200000">
            <a:off x="17210394" y="2424653"/>
            <a:ext cx="1240812" cy="1074543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4EDE3">
                <a:alpha val="49803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0"/>
            <a:ext cx="18288000" cy="1240812"/>
          </a:xfrm>
          <a:prstGeom prst="rect">
            <a:avLst/>
          </a:prstGeom>
          <a:solidFill>
            <a:srgbClr val="F4EDE3"/>
          </a:solidFill>
        </p:spPr>
      </p:sp>
      <p:grpSp>
        <p:nvGrpSpPr>
          <p:cNvPr id="5" name="Group 5"/>
          <p:cNvGrpSpPr/>
          <p:nvPr/>
        </p:nvGrpSpPr>
        <p:grpSpPr>
          <a:xfrm rot="5400000">
            <a:off x="-89859" y="8016389"/>
            <a:ext cx="596477" cy="516549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4EDE3">
                <a:alpha val="49803"/>
              </a:srgbClr>
            </a:solidFill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42C3DA0-392E-48C5-9EA1-1F3CB2668DA2}"/>
              </a:ext>
            </a:extLst>
          </p:cNvPr>
          <p:cNvSpPr txBox="1"/>
          <p:nvPr/>
        </p:nvSpPr>
        <p:spPr>
          <a:xfrm>
            <a:off x="208380" y="198153"/>
            <a:ext cx="148030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Georgia Pro Black" panose="020B0604020202020204" pitchFamily="18" charset="0"/>
                <a:ea typeface="Adobe Gothic Std B" panose="020B0800000000000000" pitchFamily="34" charset="-128"/>
              </a:rPr>
              <a:t>ROZPOZNÁVÁNÍ INDIVIDUÁLNÍ </a:t>
            </a:r>
            <a:br>
              <a:rPr lang="en-US" sz="4400" dirty="0">
                <a:latin typeface="Georgia Pro Black" panose="020B0604020202020204" pitchFamily="18" charset="0"/>
                <a:ea typeface="Adobe Gothic Std B" panose="020B0800000000000000" pitchFamily="34" charset="-128"/>
              </a:rPr>
            </a:br>
            <a:r>
              <a:rPr lang="en-US" sz="2400" dirty="0">
                <a:latin typeface="Georgia Pro Black" panose="020B0604020202020204" pitchFamily="18" charset="0"/>
                <a:ea typeface="Adobe Gothic Std B" panose="020B0800000000000000" pitchFamily="34" charset="-128"/>
              </a:rPr>
              <a:t>(individual recognition)</a:t>
            </a:r>
            <a:endParaRPr lang="en-US" sz="4400" dirty="0">
              <a:latin typeface="Georgia Pro Black" panose="020B0604020202020204" pitchFamily="18" charset="0"/>
              <a:ea typeface="Adobe Gothic Std B" panose="020B0800000000000000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A740FD-3A5E-4FC9-970A-A72B6A013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555098"/>
            <a:ext cx="6400800" cy="78771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358992-4193-4673-900A-0E6FA85A70D3}"/>
              </a:ext>
            </a:extLst>
          </p:cNvPr>
          <p:cNvSpPr txBox="1"/>
          <p:nvPr/>
        </p:nvSpPr>
        <p:spPr>
          <a:xfrm>
            <a:off x="1374182" y="9555540"/>
            <a:ext cx="563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Model </a:t>
            </a:r>
            <a:r>
              <a:rPr lang="en-US" dirty="0" err="1">
                <a:solidFill>
                  <a:schemeClr val="bg1"/>
                </a:solidFill>
              </a:rPr>
              <a:t>rozpoznání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tváře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jména</a:t>
            </a:r>
            <a:r>
              <a:rPr lang="en-US" dirty="0">
                <a:solidFill>
                  <a:schemeClr val="bg1"/>
                </a:solidFill>
              </a:rPr>
              <a:t> (Burton &amp; Bruce, 1993)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37D971-17D0-422D-80A4-BA054F41D462}"/>
              </a:ext>
            </a:extLst>
          </p:cNvPr>
          <p:cNvSpPr txBox="1"/>
          <p:nvPr/>
        </p:nvSpPr>
        <p:spPr>
          <a:xfrm>
            <a:off x="9134959" y="1847710"/>
            <a:ext cx="7162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Schopnost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rozlišit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konkrétního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jedince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na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základě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jemu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specifických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vodítek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.</a:t>
            </a:r>
          </a:p>
          <a:p>
            <a:endParaRPr lang="en-US" sz="3200" dirty="0">
              <a:solidFill>
                <a:schemeClr val="bg1"/>
              </a:solidFill>
              <a:latin typeface="Cooper Hewitt" panose="020B0604020202020204" charset="0"/>
              <a:ea typeface="Cooper Hewitt" panose="020B0604020202020204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Předpoklad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mentální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reprezentace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daného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jedince</a:t>
            </a:r>
            <a:r>
              <a:rPr lang="en-US" sz="3200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.</a:t>
            </a:r>
          </a:p>
          <a:p>
            <a:endParaRPr lang="en-US" sz="2800" b="1" dirty="0">
              <a:solidFill>
                <a:schemeClr val="bg1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pic>
        <p:nvPicPr>
          <p:cNvPr id="9" name="President Donald Trump Suggests Death Penalty For Hate Crimes, Video Game Oversight _ NBC News">
            <a:hlinkClick r:id="" action="ppaction://media"/>
            <a:extLst>
              <a:ext uri="{FF2B5EF4-FFF2-40B4-BE49-F238E27FC236}">
                <a16:creationId xmlns:a16="http://schemas.microsoft.com/office/drawing/2014/main" id="{AD222BFE-2386-4F87-8555-F0429904B8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0600" y="6463275"/>
            <a:ext cx="1447800" cy="1447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FEB776-E344-4CF8-9A9D-71D417D1306C}"/>
              </a:ext>
            </a:extLst>
          </p:cNvPr>
          <p:cNvSpPr txBox="1"/>
          <p:nvPr/>
        </p:nvSpPr>
        <p:spPr>
          <a:xfrm>
            <a:off x="12813222" y="9140041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“doc.</a:t>
            </a:r>
            <a:r>
              <a:rPr lang="cs-CZ" sz="24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 Jitka Lindová</a:t>
            </a:r>
            <a:r>
              <a:rPr lang="en-US" sz="2400" b="1" dirty="0">
                <a:solidFill>
                  <a:schemeClr val="bg1"/>
                </a:solidFill>
                <a:latin typeface="Cooper Hewitt" panose="020B0604020202020204" charset="0"/>
                <a:ea typeface="Cooper Hewitt" panose="020B0604020202020204" charset="0"/>
              </a:rPr>
              <a:t>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Výsledek obrázku pro stranger things eleven">
            <a:extLst>
              <a:ext uri="{FF2B5EF4-FFF2-40B4-BE49-F238E27FC236}">
                <a16:creationId xmlns:a16="http://schemas.microsoft.com/office/drawing/2014/main" id="{DA5C110F-6CBE-4F59-ADA7-1376522F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13" y="5932232"/>
            <a:ext cx="3025171" cy="394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millie bobby brown">
            <a:extLst>
              <a:ext uri="{FF2B5EF4-FFF2-40B4-BE49-F238E27FC236}">
                <a16:creationId xmlns:a16="http://schemas.microsoft.com/office/drawing/2014/main" id="{4DA5904C-0CD7-47BC-9076-ED32FAC7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4757016"/>
            <a:ext cx="2539691" cy="38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nking Pusheen">
            <a:extLst>
              <a:ext uri="{FF2B5EF4-FFF2-40B4-BE49-F238E27FC236}">
                <a16:creationId xmlns:a16="http://schemas.microsoft.com/office/drawing/2014/main" id="{FA3B10E2-8ECF-499A-A4FD-B7C9F47CB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159" y="2911471"/>
            <a:ext cx="3810000" cy="381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3631422" y="-2979848"/>
            <a:ext cx="7295229" cy="14550325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/>
            </a:solidFill>
          </p:spPr>
        </p:sp>
      </p:grpSp>
      <p:grpSp>
        <p:nvGrpSpPr>
          <p:cNvPr id="5" name="Group 5"/>
          <p:cNvGrpSpPr/>
          <p:nvPr/>
        </p:nvGrpSpPr>
        <p:grpSpPr>
          <a:xfrm rot="16200000">
            <a:off x="10450418" y="1398681"/>
            <a:ext cx="5194435" cy="10550471"/>
            <a:chOff x="0" y="0"/>
            <a:chExt cx="6350000" cy="5499100"/>
          </a:xfrm>
          <a:solidFill>
            <a:schemeClr val="tx1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grpFill/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7A42D52-6DAA-43D3-838B-F71CDCC6518C}"/>
              </a:ext>
            </a:extLst>
          </p:cNvPr>
          <p:cNvSpPr txBox="1"/>
          <p:nvPr/>
        </p:nvSpPr>
        <p:spPr>
          <a:xfrm>
            <a:off x="914400" y="3941371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eorgia Pro Black" panose="02040A02050405020203" pitchFamily="18" charset="0"/>
                <a:ea typeface="Cooper Hewitt" panose="020B0604020202020204" charset="0"/>
              </a:rPr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04179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2D2E2C"/>
          </a:solidFill>
        </p:spPr>
        <p:txBody>
          <a:bodyPr/>
          <a:lstStyle/>
          <a:p>
            <a:endParaRPr lang="en-US" sz="2800" dirty="0">
              <a:solidFill>
                <a:schemeClr val="bg2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grpSp>
        <p:nvGrpSpPr>
          <p:cNvPr id="24" name="Group 3">
            <a:extLst>
              <a:ext uri="{FF2B5EF4-FFF2-40B4-BE49-F238E27FC236}">
                <a16:creationId xmlns:a16="http://schemas.microsoft.com/office/drawing/2014/main" id="{F3C53316-8E26-40C6-8DD0-AEACD118C3EB}"/>
              </a:ext>
            </a:extLst>
          </p:cNvPr>
          <p:cNvGrpSpPr/>
          <p:nvPr/>
        </p:nvGrpSpPr>
        <p:grpSpPr>
          <a:xfrm rot="16200000">
            <a:off x="17316450" y="3953080"/>
            <a:ext cx="1028699" cy="914399"/>
            <a:chOff x="0" y="0"/>
            <a:chExt cx="6350000" cy="5499100"/>
          </a:xfrm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E4990CC7-11ED-429B-ACCF-4EE257D874C6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/>
            </a:solidFill>
          </p:spPr>
        </p:sp>
      </p:grpSp>
      <p:grpSp>
        <p:nvGrpSpPr>
          <p:cNvPr id="26" name="Group 5">
            <a:extLst>
              <a:ext uri="{FF2B5EF4-FFF2-40B4-BE49-F238E27FC236}">
                <a16:creationId xmlns:a16="http://schemas.microsoft.com/office/drawing/2014/main" id="{18613C6F-05D9-415E-BEDE-49082A6CE84E}"/>
              </a:ext>
            </a:extLst>
          </p:cNvPr>
          <p:cNvGrpSpPr/>
          <p:nvPr/>
        </p:nvGrpSpPr>
        <p:grpSpPr>
          <a:xfrm rot="5400000">
            <a:off x="-50074" y="8927374"/>
            <a:ext cx="747376" cy="647228"/>
            <a:chOff x="0" y="0"/>
            <a:chExt cx="6350000" cy="5499100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0BEB1CF-1942-4434-A1D0-36881AE38EB0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>
                <a:alpha val="61960"/>
              </a:srgbClr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288103A-7378-41BB-856F-8B09C144898E}"/>
              </a:ext>
            </a:extLst>
          </p:cNvPr>
          <p:cNvSpPr txBox="1"/>
          <p:nvPr/>
        </p:nvSpPr>
        <p:spPr>
          <a:xfrm>
            <a:off x="323614" y="129629"/>
            <a:ext cx="12477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2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Krátké shrnutí z předchozí přednášky</a:t>
            </a:r>
            <a:endParaRPr lang="en-US" sz="4400" dirty="0">
              <a:solidFill>
                <a:schemeClr val="bg2"/>
              </a:solidFill>
              <a:latin typeface="Georgia Pro Black" panose="020B06040202020202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1A2DB-45D7-468A-94BF-7AA4BD3C9979}"/>
              </a:ext>
            </a:extLst>
          </p:cNvPr>
          <p:cNvSpPr/>
          <p:nvPr/>
        </p:nvSpPr>
        <p:spPr>
          <a:xfrm>
            <a:off x="647228" y="1824956"/>
            <a:ext cx="1200197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600" b="1" dirty="0" err="1">
                <a:latin typeface="Georgia Pro Black" panose="02040A02050405020203" pitchFamily="18" charset="0"/>
              </a:rPr>
              <a:t>Nevědomí</a:t>
            </a:r>
            <a:r>
              <a:rPr lang="en-US" sz="3600" b="1" dirty="0">
                <a:latin typeface="Georgia Pro Black" panose="02040A02050405020203" pitchFamily="18" charset="0"/>
              </a:rPr>
              <a:t>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Nevědomé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je to, co je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mimo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pozornost,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čeho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si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nejsme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vědomi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, co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není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přístupné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introspekci</a:t>
            </a:r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  <a:p>
            <a:pPr fontAlgn="base"/>
            <a:r>
              <a:rPr lang="en-US" dirty="0"/>
              <a:t/>
            </a:r>
            <a:br>
              <a:rPr lang="en-US" dirty="0"/>
            </a:br>
            <a:r>
              <a:rPr lang="en-US" sz="3600" b="1" dirty="0" err="1">
                <a:latin typeface="Georgia Pro Black" panose="02040A02050405020203" pitchFamily="18" charset="0"/>
              </a:rPr>
              <a:t>Vědomí</a:t>
            </a:r>
            <a:r>
              <a:rPr lang="en-US" sz="3600" b="1" dirty="0">
                <a:latin typeface="Georgia Pro Black" panose="02040A02050405020203" pitchFamily="18" charset="0"/>
              </a:rPr>
              <a:t>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accent2"/>
                </a:solidFill>
                <a:latin typeface="Cooper Hewitt" panose="020B0604020202020204" charset="0"/>
                <a:ea typeface="Cooper Hewitt" panose="020B0604020202020204" charset="0"/>
              </a:rPr>
              <a:t>Chybí</a:t>
            </a:r>
            <a:r>
              <a:rPr lang="en-US" sz="4000" b="1" dirty="0">
                <a:solidFill>
                  <a:schemeClr val="accent2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ooper Hewitt" panose="020B0604020202020204" charset="0"/>
                <a:ea typeface="Cooper Hewitt" panose="020B0604020202020204" charset="0"/>
              </a:rPr>
              <a:t>jednotná</a:t>
            </a:r>
            <a:r>
              <a:rPr lang="en-US" sz="4000" b="1" dirty="0">
                <a:solidFill>
                  <a:schemeClr val="accent2"/>
                </a:solidFill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ooper Hewitt" panose="020B0604020202020204" charset="0"/>
                <a:ea typeface="Cooper Hewitt" panose="020B0604020202020204" charset="0"/>
              </a:rPr>
              <a:t>definice</a:t>
            </a:r>
            <a:endParaRPr lang="en-US" sz="4000" b="1" dirty="0">
              <a:solidFill>
                <a:schemeClr val="accent2"/>
              </a:solidFill>
              <a:latin typeface="Cooper Hewitt" panose="020B0604020202020204" charset="0"/>
              <a:ea typeface="Cooper Hewitt" panose="020B060402020202020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Percepční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reflektivní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a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fenomenální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vědomí</a:t>
            </a:r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I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když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je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živočich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schopen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jednat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vědomě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může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to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dělat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zřídka</a:t>
            </a:r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Není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možné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studovat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přímo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–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skrz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kognitivní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schopnosti</a:t>
            </a:r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1143000" lvl="2" indent="-22860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Pracovní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paměť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volní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jednání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, pozornost (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volba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cíle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zaměření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prostorová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orientace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bdělost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)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5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2D2E2C"/>
          </a:solidFill>
        </p:spPr>
        <p:txBody>
          <a:bodyPr/>
          <a:lstStyle/>
          <a:p>
            <a:endParaRPr lang="en-US" sz="2800" dirty="0">
              <a:solidFill>
                <a:schemeClr val="bg2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grpSp>
        <p:nvGrpSpPr>
          <p:cNvPr id="24" name="Group 3">
            <a:extLst>
              <a:ext uri="{FF2B5EF4-FFF2-40B4-BE49-F238E27FC236}">
                <a16:creationId xmlns:a16="http://schemas.microsoft.com/office/drawing/2014/main" id="{F3C53316-8E26-40C6-8DD0-AEACD118C3EB}"/>
              </a:ext>
            </a:extLst>
          </p:cNvPr>
          <p:cNvGrpSpPr/>
          <p:nvPr/>
        </p:nvGrpSpPr>
        <p:grpSpPr>
          <a:xfrm rot="16200000">
            <a:off x="17316450" y="3953080"/>
            <a:ext cx="1028699" cy="914399"/>
            <a:chOff x="0" y="0"/>
            <a:chExt cx="6350000" cy="5499100"/>
          </a:xfrm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E4990CC7-11ED-429B-ACCF-4EE257D874C6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/>
            </a:solidFill>
          </p:spPr>
        </p:sp>
      </p:grpSp>
      <p:grpSp>
        <p:nvGrpSpPr>
          <p:cNvPr id="26" name="Group 5">
            <a:extLst>
              <a:ext uri="{FF2B5EF4-FFF2-40B4-BE49-F238E27FC236}">
                <a16:creationId xmlns:a16="http://schemas.microsoft.com/office/drawing/2014/main" id="{18613C6F-05D9-415E-BEDE-49082A6CE84E}"/>
              </a:ext>
            </a:extLst>
          </p:cNvPr>
          <p:cNvGrpSpPr/>
          <p:nvPr/>
        </p:nvGrpSpPr>
        <p:grpSpPr>
          <a:xfrm rot="5400000">
            <a:off x="-50074" y="8927374"/>
            <a:ext cx="747376" cy="647228"/>
            <a:chOff x="0" y="0"/>
            <a:chExt cx="6350000" cy="5499100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0BEB1CF-1942-4434-A1D0-36881AE38EB0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>
                <a:alpha val="61960"/>
              </a:srgbClr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288103A-7378-41BB-856F-8B09C144898E}"/>
              </a:ext>
            </a:extLst>
          </p:cNvPr>
          <p:cNvSpPr txBox="1"/>
          <p:nvPr/>
        </p:nvSpPr>
        <p:spPr>
          <a:xfrm>
            <a:off x="323613" y="129629"/>
            <a:ext cx="12685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2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Různé úrovně vědomí</a:t>
            </a:r>
            <a:endParaRPr lang="en-US" sz="4400" dirty="0">
              <a:solidFill>
                <a:schemeClr val="bg2"/>
              </a:solidFill>
              <a:latin typeface="Georgia Pro Black" panose="020B0604020202020204" pitchFamily="18" charset="0"/>
              <a:ea typeface="Adobe Gothic Std B" panose="020B0800000000000000" pitchFamily="34" charset="-128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46AF22-8B98-4981-B65E-88A96D006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573662"/>
              </p:ext>
            </p:extLst>
          </p:nvPr>
        </p:nvGraphicFramePr>
        <p:xfrm>
          <a:off x="2133600" y="259947"/>
          <a:ext cx="14020800" cy="407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0407C9B4-C92D-449B-9CF9-72DEEEA86262}"/>
              </a:ext>
            </a:extLst>
          </p:cNvPr>
          <p:cNvSpPr/>
          <p:nvPr/>
        </p:nvSpPr>
        <p:spPr>
          <a:xfrm>
            <a:off x="323613" y="3566160"/>
            <a:ext cx="3152656" cy="315468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6F25221-05F7-4F6A-A02E-216FF1C24B7E}"/>
              </a:ext>
            </a:extLst>
          </p:cNvPr>
          <p:cNvSpPr/>
          <p:nvPr/>
        </p:nvSpPr>
        <p:spPr>
          <a:xfrm>
            <a:off x="2238259" y="6576150"/>
            <a:ext cx="3152656" cy="315468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9A324-71ED-4157-85E3-16ABA19BD264}"/>
              </a:ext>
            </a:extLst>
          </p:cNvPr>
          <p:cNvSpPr txBox="1"/>
          <p:nvPr/>
        </p:nvSpPr>
        <p:spPr>
          <a:xfrm>
            <a:off x="709080" y="4789557"/>
            <a:ext cx="2381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</a:rPr>
              <a:t>Habituace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27C7BF-8562-4A73-A627-4C1521B76F57}"/>
              </a:ext>
            </a:extLst>
          </p:cNvPr>
          <p:cNvSpPr txBox="1"/>
          <p:nvPr/>
        </p:nvSpPr>
        <p:spPr>
          <a:xfrm>
            <a:off x="2481087" y="749177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Asociační učení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54CEFC-114A-48E3-B074-535BFCC1CC86}"/>
              </a:ext>
            </a:extLst>
          </p:cNvPr>
          <p:cNvSpPr/>
          <p:nvPr/>
        </p:nvSpPr>
        <p:spPr>
          <a:xfrm>
            <a:off x="7113269" y="4410279"/>
            <a:ext cx="1097280" cy="1097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3FA554-905F-474B-BFCE-94B278D40C0B}"/>
              </a:ext>
            </a:extLst>
          </p:cNvPr>
          <p:cNvSpPr txBox="1"/>
          <p:nvPr/>
        </p:nvSpPr>
        <p:spPr>
          <a:xfrm>
            <a:off x="7357109" y="460497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I.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53090E-7A63-4BE7-8004-E57740951597}"/>
              </a:ext>
            </a:extLst>
          </p:cNvPr>
          <p:cNvSpPr/>
          <p:nvPr/>
        </p:nvSpPr>
        <p:spPr>
          <a:xfrm>
            <a:off x="9185909" y="4401898"/>
            <a:ext cx="1097280" cy="1097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BCA082-52A3-40EF-90B2-3F5064B97990}"/>
              </a:ext>
            </a:extLst>
          </p:cNvPr>
          <p:cNvSpPr txBox="1"/>
          <p:nvPr/>
        </p:nvSpPr>
        <p:spPr>
          <a:xfrm>
            <a:off x="9429749" y="4596595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II.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2E3EF9-CE09-41E0-8E2A-9171E464DAAC}"/>
              </a:ext>
            </a:extLst>
          </p:cNvPr>
          <p:cNvSpPr/>
          <p:nvPr/>
        </p:nvSpPr>
        <p:spPr>
          <a:xfrm>
            <a:off x="7113269" y="6538050"/>
            <a:ext cx="1097280" cy="1097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01A7F9-E8B0-4B32-8E49-5FD199B28F71}"/>
              </a:ext>
            </a:extLst>
          </p:cNvPr>
          <p:cNvSpPr txBox="1"/>
          <p:nvPr/>
        </p:nvSpPr>
        <p:spPr>
          <a:xfrm>
            <a:off x="7235189" y="6732747"/>
            <a:ext cx="85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III.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42A194-3014-4EA0-A16F-9B37EEE31B69}"/>
              </a:ext>
            </a:extLst>
          </p:cNvPr>
          <p:cNvSpPr/>
          <p:nvPr/>
        </p:nvSpPr>
        <p:spPr>
          <a:xfrm>
            <a:off x="9185909" y="6538050"/>
            <a:ext cx="1097280" cy="1097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4620F9-9E60-4176-A040-7EECC771A5E0}"/>
              </a:ext>
            </a:extLst>
          </p:cNvPr>
          <p:cNvSpPr txBox="1"/>
          <p:nvPr/>
        </p:nvSpPr>
        <p:spPr>
          <a:xfrm>
            <a:off x="9307829" y="6747987"/>
            <a:ext cx="85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IV.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1D8AE8-923F-4B67-8529-999B4197FF1C}"/>
              </a:ext>
            </a:extLst>
          </p:cNvPr>
          <p:cNvSpPr/>
          <p:nvPr/>
        </p:nvSpPr>
        <p:spPr>
          <a:xfrm>
            <a:off x="11832308" y="4410279"/>
            <a:ext cx="1097280" cy="1097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56DB76-3B26-4C5E-BD18-530695276FB4}"/>
              </a:ext>
            </a:extLst>
          </p:cNvPr>
          <p:cNvSpPr txBox="1"/>
          <p:nvPr/>
        </p:nvSpPr>
        <p:spPr>
          <a:xfrm>
            <a:off x="12076148" y="460497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V.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965279-04E2-49F1-BB82-8ACD01BCF119}"/>
              </a:ext>
            </a:extLst>
          </p:cNvPr>
          <p:cNvSpPr/>
          <p:nvPr/>
        </p:nvSpPr>
        <p:spPr>
          <a:xfrm>
            <a:off x="12685748" y="7440633"/>
            <a:ext cx="40832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Nižší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úrovně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zpracování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informací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mohou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, ale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nemusí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vyžadovat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vyšší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stupně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2800" dirty="0" err="1">
                <a:latin typeface="Cooper Hewitt" panose="020B0604020202020204" charset="0"/>
                <a:ea typeface="Cooper Hewitt" panose="020B0604020202020204" charset="0"/>
              </a:rPr>
              <a:t>vědomí</a:t>
            </a:r>
            <a:r>
              <a:rPr lang="en-US" sz="2800" dirty="0">
                <a:latin typeface="Cooper Hewitt" panose="020B0604020202020204" charset="0"/>
                <a:ea typeface="Cooper Hewitt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485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2D2E2C"/>
          </a:solidFill>
        </p:spPr>
        <p:txBody>
          <a:bodyPr/>
          <a:lstStyle/>
          <a:p>
            <a:endParaRPr lang="en-US" sz="2800" dirty="0">
              <a:solidFill>
                <a:schemeClr val="bg2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grpSp>
        <p:nvGrpSpPr>
          <p:cNvPr id="26" name="Group 5">
            <a:extLst>
              <a:ext uri="{FF2B5EF4-FFF2-40B4-BE49-F238E27FC236}">
                <a16:creationId xmlns:a16="http://schemas.microsoft.com/office/drawing/2014/main" id="{18613C6F-05D9-415E-BEDE-49082A6CE84E}"/>
              </a:ext>
            </a:extLst>
          </p:cNvPr>
          <p:cNvGrpSpPr/>
          <p:nvPr/>
        </p:nvGrpSpPr>
        <p:grpSpPr>
          <a:xfrm rot="5400000">
            <a:off x="-50074" y="8927374"/>
            <a:ext cx="747376" cy="647228"/>
            <a:chOff x="0" y="0"/>
            <a:chExt cx="6350000" cy="5499100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0BEB1CF-1942-4434-A1D0-36881AE38EB0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>
                <a:alpha val="61960"/>
              </a:srgbClr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288103A-7378-41BB-856F-8B09C144898E}"/>
              </a:ext>
            </a:extLst>
          </p:cNvPr>
          <p:cNvSpPr txBox="1"/>
          <p:nvPr/>
        </p:nvSpPr>
        <p:spPr>
          <a:xfrm>
            <a:off x="323614" y="129629"/>
            <a:ext cx="9048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2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Sebeuvědomění</a:t>
            </a:r>
            <a:endParaRPr lang="en-US" sz="4400" dirty="0">
              <a:solidFill>
                <a:schemeClr val="bg2"/>
              </a:solidFill>
              <a:latin typeface="Georgia Pro Black" panose="020B06040202020202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1A2DB-45D7-468A-94BF-7AA4BD3C9979}"/>
              </a:ext>
            </a:extLst>
          </p:cNvPr>
          <p:cNvSpPr/>
          <p:nvPr/>
        </p:nvSpPr>
        <p:spPr>
          <a:xfrm>
            <a:off x="647228" y="2476500"/>
            <a:ext cx="826817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Schopnost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stát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se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objektem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vlastního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zájmu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uvědomovat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si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vlastní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mentální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stavy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a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motivace</a:t>
            </a:r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Hluboká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znalost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sebe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sama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jako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vymezené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entity,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nezávislé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a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prostorově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oddělené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od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ostatních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jedinců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s 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vlastním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vnitřním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prožíváním</a:t>
            </a:r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Součástí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je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tzv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. </a:t>
            </a:r>
            <a:r>
              <a:rPr lang="en-US" sz="3200" i="1" dirty="0">
                <a:latin typeface="Cooper Hewitt" panose="020B0604020202020204" charset="0"/>
                <a:ea typeface="Cooper Hewitt" panose="020B0604020202020204" charset="0"/>
              </a:rPr>
              <a:t>„body-concept“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–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uvědomění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si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hranic</a:t>
            </a:r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vlastního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těla</a:t>
            </a:r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U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zvířat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testováno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pomocí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sebepoznání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v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zrcadle</a:t>
            </a:r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  <a:p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/>
            </a:r>
            <a:br>
              <a:rPr lang="en-US" sz="3200" dirty="0">
                <a:latin typeface="Cooper Hewitt" panose="020B0604020202020204" charset="0"/>
                <a:ea typeface="Cooper Hewitt" panose="020B0604020202020204" charset="0"/>
              </a:rPr>
            </a:b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/>
            </a:r>
            <a:br>
              <a:rPr lang="en-US" sz="3200" dirty="0">
                <a:latin typeface="Cooper Hewitt" panose="020B0604020202020204" charset="0"/>
                <a:ea typeface="Cooper Hewitt" panose="020B0604020202020204" charset="0"/>
              </a:rPr>
            </a:b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/>
            </a:r>
            <a:br>
              <a:rPr lang="en-US" sz="3200" dirty="0">
                <a:latin typeface="Cooper Hewitt" panose="020B0604020202020204" charset="0"/>
                <a:ea typeface="Cooper Hewitt" panose="020B0604020202020204" charset="0"/>
              </a:rPr>
            </a:br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</p:txBody>
      </p:sp>
      <p:pic>
        <p:nvPicPr>
          <p:cNvPr id="4" name="Picture 3" descr="Person walking on an ethereal bridge">
            <a:extLst>
              <a:ext uri="{FF2B5EF4-FFF2-40B4-BE49-F238E27FC236}">
                <a16:creationId xmlns:a16="http://schemas.microsoft.com/office/drawing/2014/main" id="{EEBDF38A-3256-4A55-9DAC-A73A0417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2" r="21944"/>
          <a:stretch/>
        </p:blipFill>
        <p:spPr>
          <a:xfrm>
            <a:off x="9562628" y="1029705"/>
            <a:ext cx="8706321" cy="9257295"/>
          </a:xfrm>
          <a:prstGeom prst="rect">
            <a:avLst/>
          </a:prstGeom>
        </p:spPr>
      </p:pic>
      <p:grpSp>
        <p:nvGrpSpPr>
          <p:cNvPr id="24" name="Group 3">
            <a:extLst>
              <a:ext uri="{FF2B5EF4-FFF2-40B4-BE49-F238E27FC236}">
                <a16:creationId xmlns:a16="http://schemas.microsoft.com/office/drawing/2014/main" id="{F3C53316-8E26-40C6-8DD0-AEACD118C3EB}"/>
              </a:ext>
            </a:extLst>
          </p:cNvPr>
          <p:cNvGrpSpPr/>
          <p:nvPr/>
        </p:nvGrpSpPr>
        <p:grpSpPr>
          <a:xfrm rot="16200000">
            <a:off x="17316450" y="3953080"/>
            <a:ext cx="1028699" cy="914399"/>
            <a:chOff x="0" y="0"/>
            <a:chExt cx="6350000" cy="5499100"/>
          </a:xfrm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E4990CC7-11ED-429B-ACCF-4EE257D874C6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/>
            </a:solidFill>
          </p:spPr>
        </p:sp>
      </p:grpSp>
    </p:spTree>
    <p:extLst>
      <p:ext uri="{BB962C8B-B14F-4D97-AF65-F5344CB8AC3E}">
        <p14:creationId xmlns:p14="http://schemas.microsoft.com/office/powerpoint/2010/main" val="274891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5">
            <a:extLst>
              <a:ext uri="{FF2B5EF4-FFF2-40B4-BE49-F238E27FC236}">
                <a16:creationId xmlns:a16="http://schemas.microsoft.com/office/drawing/2014/main" id="{18613C6F-05D9-415E-BEDE-49082A6CE84E}"/>
              </a:ext>
            </a:extLst>
          </p:cNvPr>
          <p:cNvGrpSpPr/>
          <p:nvPr/>
        </p:nvGrpSpPr>
        <p:grpSpPr>
          <a:xfrm rot="5400000">
            <a:off x="-50074" y="5982641"/>
            <a:ext cx="747376" cy="647228"/>
            <a:chOff x="0" y="0"/>
            <a:chExt cx="6350000" cy="5499100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0BEB1CF-1942-4434-A1D0-36881AE38EB0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>
                <a:alpha val="61960"/>
              </a:srgbClr>
            </a:solidFill>
          </p:spPr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FF1A2DB-45D7-468A-94BF-7AA4BD3C9979}"/>
              </a:ext>
            </a:extLst>
          </p:cNvPr>
          <p:cNvSpPr/>
          <p:nvPr/>
        </p:nvSpPr>
        <p:spPr>
          <a:xfrm>
            <a:off x="647229" y="495300"/>
            <a:ext cx="62107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sz="3200" b="1" dirty="0">
                <a:latin typeface="Cooper Hewitt" panose="020B0604020202020204" charset="0"/>
                <a:ea typeface="Cooper Hewitt" panose="020B0604020202020204" charset="0"/>
              </a:rPr>
              <a:t>Bodily self-awareness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uvědomování si vlastního těla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já vs. prostředí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percepce, vnímání, vč. propriocepce – vědomí si vlastního těla, pohybu končetin,...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bolest, teplo, hlad, atd.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cs-CZ" sz="3200" dirty="0">
              <a:latin typeface="Cooper Hewitt" panose="020B0604020202020204" charset="0"/>
              <a:ea typeface="Cooper Hewitt" panose="020B0604020202020204" charset="0"/>
            </a:endParaRPr>
          </a:p>
          <a:p>
            <a:pPr fontAlgn="base"/>
            <a:r>
              <a:rPr lang="cs-CZ" sz="3200" b="1" dirty="0">
                <a:latin typeface="Cooper Hewitt" panose="020B0604020202020204" charset="0"/>
                <a:ea typeface="Cooper Hewitt" panose="020B0604020202020204" charset="0"/>
              </a:rPr>
              <a:t>Social self-awareness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já jako součást sociální skupiny</a:t>
            </a:r>
          </a:p>
          <a:p>
            <a:pPr fontAlgn="base"/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</p:txBody>
      </p:sp>
      <p:grpSp>
        <p:nvGrpSpPr>
          <p:cNvPr id="24" name="Group 3">
            <a:extLst>
              <a:ext uri="{FF2B5EF4-FFF2-40B4-BE49-F238E27FC236}">
                <a16:creationId xmlns:a16="http://schemas.microsoft.com/office/drawing/2014/main" id="{F3C53316-8E26-40C6-8DD0-AEACD118C3EB}"/>
              </a:ext>
            </a:extLst>
          </p:cNvPr>
          <p:cNvGrpSpPr/>
          <p:nvPr/>
        </p:nvGrpSpPr>
        <p:grpSpPr>
          <a:xfrm rot="10800000">
            <a:off x="6705600" y="0"/>
            <a:ext cx="1028699" cy="914399"/>
            <a:chOff x="0" y="0"/>
            <a:chExt cx="6350000" cy="5499100"/>
          </a:xfrm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E4990CC7-11ED-429B-ACCF-4EE257D874C6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59C81E0-6530-4E7D-9A06-356401839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257300"/>
            <a:ext cx="5687219" cy="50489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05D606-F512-4D62-ACFF-39D601F38802}"/>
              </a:ext>
            </a:extLst>
          </p:cNvPr>
          <p:cNvSpPr/>
          <p:nvPr/>
        </p:nvSpPr>
        <p:spPr>
          <a:xfrm>
            <a:off x="7819879" y="500575"/>
            <a:ext cx="952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sz="3200" b="1" dirty="0">
                <a:latin typeface="Cooper Hewitt" panose="020B0604020202020204" charset="0"/>
                <a:ea typeface="Cooper Hewitt" panose="020B0604020202020204" charset="0"/>
              </a:rPr>
              <a:t>Epizodická paměť (z předchozí přednášky</a:t>
            </a:r>
            <a:r>
              <a:rPr lang="cs-CZ" sz="3200" b="1" dirty="0">
                <a:latin typeface="Cooper Hewitt" panose="020B0604020202020204" charset="0"/>
                <a:ea typeface="Cooper Hewitt" panose="020B0604020202020204" charset="0"/>
                <a:sym typeface="Wingdings" panose="05000000000000000000" pitchFamily="2" charset="2"/>
              </a:rPr>
              <a:t>:)</a:t>
            </a:r>
            <a:endParaRPr lang="cs-CZ" sz="3200" dirty="0">
              <a:latin typeface="Cooper Hewitt" panose="020B0604020202020204" charset="0"/>
              <a:ea typeface="Cooper Hewitt" panose="020B0604020202020204" charset="0"/>
            </a:endParaRPr>
          </a:p>
          <a:p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BB05E4-B81E-4290-9B53-AD16A29375DC}"/>
              </a:ext>
            </a:extLst>
          </p:cNvPr>
          <p:cNvSpPr/>
          <p:nvPr/>
        </p:nvSpPr>
        <p:spPr>
          <a:xfrm>
            <a:off x="7467600" y="6896100"/>
            <a:ext cx="9372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sz="3200" b="1" dirty="0">
                <a:latin typeface="Cooper Hewitt" panose="020B0604020202020204" charset="0"/>
                <a:ea typeface="Cooper Hewitt" panose="020B0604020202020204" charset="0"/>
              </a:rPr>
              <a:t>Introspektivní/Reflektivní vědomí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rekurz k samotné problematice výzkumu vědomí a potažmo sebeuvědomění (slide 3)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z filosofie pojem qualia – unikátní, osobní a zvnějšku nepřístupné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cs-CZ" sz="3200" dirty="0">
              <a:latin typeface="Cooper Hewitt" panose="020B0604020202020204" charset="0"/>
              <a:ea typeface="Cooper Hewitt" panose="020B0604020202020204" charset="0"/>
            </a:endParaRPr>
          </a:p>
          <a:p>
            <a:pPr fontAlgn="base"/>
            <a:endParaRPr lang="cs-CZ" sz="3200" b="1" dirty="0">
              <a:latin typeface="Cooper Hewitt" panose="020B0604020202020204" charset="0"/>
              <a:ea typeface="Cooper Hewitt" panose="020B0604020202020204" charset="0"/>
            </a:endParaRPr>
          </a:p>
          <a:p>
            <a:pPr fontAlgn="base"/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EC3053-86F1-43D5-A1F2-B2765FEED2B3}"/>
              </a:ext>
            </a:extLst>
          </p:cNvPr>
          <p:cNvSpPr/>
          <p:nvPr/>
        </p:nvSpPr>
        <p:spPr>
          <a:xfrm>
            <a:off x="3209779" y="6896100"/>
            <a:ext cx="9372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sz="3200" b="1" dirty="0">
                <a:latin typeface="Cooper Hewitt" panose="020B0604020202020204" charset="0"/>
                <a:ea typeface="Cooper Hewitt" panose="020B0604020202020204" charset="0"/>
              </a:rPr>
              <a:t>Sebepoznání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3200" dirty="0">
                <a:latin typeface="Cooper Hewitt" panose="020B0604020202020204" charset="0"/>
                <a:ea typeface="Cooper Hewitt" panose="020B0604020202020204" charset="0"/>
              </a:rPr>
              <a:t>další slide</a:t>
            </a:r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8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2D2E2C"/>
          </a:solidFill>
        </p:spPr>
        <p:txBody>
          <a:bodyPr/>
          <a:lstStyle/>
          <a:p>
            <a:endParaRPr lang="en-US" sz="2800" dirty="0">
              <a:solidFill>
                <a:schemeClr val="bg2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grpSp>
        <p:nvGrpSpPr>
          <p:cNvPr id="26" name="Group 5">
            <a:extLst>
              <a:ext uri="{FF2B5EF4-FFF2-40B4-BE49-F238E27FC236}">
                <a16:creationId xmlns:a16="http://schemas.microsoft.com/office/drawing/2014/main" id="{18613C6F-05D9-415E-BEDE-49082A6CE84E}"/>
              </a:ext>
            </a:extLst>
          </p:cNvPr>
          <p:cNvGrpSpPr/>
          <p:nvPr/>
        </p:nvGrpSpPr>
        <p:grpSpPr>
          <a:xfrm rot="5400000">
            <a:off x="-50074" y="8927374"/>
            <a:ext cx="747376" cy="647228"/>
            <a:chOff x="0" y="0"/>
            <a:chExt cx="6350000" cy="5499100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0BEB1CF-1942-4434-A1D0-36881AE38EB0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>
                <a:alpha val="61960"/>
              </a:srgbClr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288103A-7378-41BB-856F-8B09C144898E}"/>
              </a:ext>
            </a:extLst>
          </p:cNvPr>
          <p:cNvSpPr txBox="1"/>
          <p:nvPr/>
        </p:nvSpPr>
        <p:spPr>
          <a:xfrm>
            <a:off x="323614" y="129629"/>
            <a:ext cx="9048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2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Sebepoznání</a:t>
            </a:r>
            <a:endParaRPr lang="en-US" sz="4400" dirty="0">
              <a:solidFill>
                <a:schemeClr val="bg2"/>
              </a:solidFill>
              <a:latin typeface="Georgia Pro Black" panose="020B06040202020202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1A2DB-45D7-468A-94BF-7AA4BD3C9979}"/>
              </a:ext>
            </a:extLst>
          </p:cNvPr>
          <p:cNvSpPr/>
          <p:nvPr/>
        </p:nvSpPr>
        <p:spPr>
          <a:xfrm>
            <a:off x="1104428" y="1485900"/>
            <a:ext cx="1038272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Schopnost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stát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se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objektem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vlastního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zájmu</a:t>
            </a:r>
            <a:endParaRPr lang="en-US" sz="30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Jedinec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je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schopen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zpracovávat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informace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o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sobě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a je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si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vědom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svých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 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vlastních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mentálních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stavů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pocitů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a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postojů</a:t>
            </a:r>
            <a:endParaRPr lang="en-US" sz="30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Sebe</a:t>
            </a:r>
            <a:r>
              <a:rPr lang="cs-CZ" sz="3000" dirty="0">
                <a:latin typeface="Cooper Hewitt" panose="020B0604020202020204" charset="0"/>
                <a:ea typeface="Cooper Hewitt" panose="020B0604020202020204" charset="0"/>
              </a:rPr>
              <a:t>poznání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je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považováno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za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prerekvizitu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ke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schopnosti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správně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určit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obraz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 v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zrcadle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jako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sebe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sama</a:t>
            </a:r>
            <a:endParaRPr lang="en-US" sz="3000" dirty="0">
              <a:latin typeface="Cooper Hewitt" panose="020B0604020202020204" charset="0"/>
              <a:ea typeface="Cooper Hewitt" panose="020B0604020202020204" charset="0"/>
            </a:endParaRPr>
          </a:p>
          <a:p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/>
            </a:r>
            <a:br>
              <a:rPr lang="en-US" sz="3000" dirty="0">
                <a:latin typeface="Cooper Hewitt" panose="020B0604020202020204" charset="0"/>
                <a:ea typeface="Cooper Hewitt" panose="020B0604020202020204" charset="0"/>
              </a:rPr>
            </a:br>
            <a:r>
              <a:rPr lang="en-US" sz="3000" b="1" dirty="0" err="1">
                <a:latin typeface="Cooper Hewitt" panose="020B0604020202020204" charset="0"/>
                <a:ea typeface="Cooper Hewitt" panose="020B0604020202020204" charset="0"/>
              </a:rPr>
              <a:t>Projevy</a:t>
            </a:r>
            <a:r>
              <a:rPr lang="en-US" sz="3000" b="1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b="1" dirty="0" err="1">
                <a:latin typeface="Cooper Hewitt" panose="020B0604020202020204" charset="0"/>
                <a:ea typeface="Cooper Hewitt" panose="020B0604020202020204" charset="0"/>
              </a:rPr>
              <a:t>sebepoznání</a:t>
            </a:r>
            <a:endParaRPr lang="en-US" sz="30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Sociální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/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agresivní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chování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/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explorace</a:t>
            </a:r>
            <a:endParaRPr lang="en-US" sz="30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Hledání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druhého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jedince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za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zrcadlem</a:t>
            </a:r>
            <a:endParaRPr lang="en-US" sz="30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u="sng" dirty="0">
                <a:latin typeface="Cooper Hewitt" panose="020B0604020202020204" charset="0"/>
                <a:ea typeface="Cooper Hewitt" panose="020B0604020202020204" charset="0"/>
              </a:rPr>
              <a:t>I. </a:t>
            </a:r>
            <a:r>
              <a:rPr lang="en-US" sz="3000" u="sng" dirty="0" err="1">
                <a:latin typeface="Cooper Hewitt" panose="020B0604020202020204" charset="0"/>
                <a:ea typeface="Cooper Hewitt" panose="020B0604020202020204" charset="0"/>
              </a:rPr>
              <a:t>stupeň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-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chování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vedoucí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k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sebepoznání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–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chování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podmíněné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 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zrcadlem</a:t>
            </a:r>
            <a:endParaRPr lang="en-US" sz="30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000" u="sng" dirty="0">
                <a:latin typeface="Cooper Hewitt" panose="020B0604020202020204" charset="0"/>
                <a:ea typeface="Cooper Hewitt" panose="020B0604020202020204" charset="0"/>
              </a:rPr>
              <a:t>II. </a:t>
            </a:r>
            <a:r>
              <a:rPr lang="en-US" sz="3000" u="sng" dirty="0" err="1">
                <a:latin typeface="Cooper Hewitt" panose="020B0604020202020204" charset="0"/>
                <a:ea typeface="Cooper Hewitt" panose="020B0604020202020204" charset="0"/>
              </a:rPr>
              <a:t>stupeň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–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sebe-explorace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vedená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zrcadlem</a:t>
            </a:r>
            <a:endParaRPr lang="en-US" sz="30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u="sng" dirty="0">
                <a:latin typeface="Cooper Hewitt" panose="020B0604020202020204" charset="0"/>
                <a:ea typeface="Cooper Hewitt" panose="020B0604020202020204" charset="0"/>
              </a:rPr>
              <a:t>III. </a:t>
            </a:r>
            <a:r>
              <a:rPr lang="en-US" sz="3000" u="sng" dirty="0" err="1">
                <a:latin typeface="Cooper Hewitt" panose="020B0604020202020204" charset="0"/>
                <a:ea typeface="Cooper Hewitt" panose="020B0604020202020204" charset="0"/>
              </a:rPr>
              <a:t>stupeň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–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chování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zaměřené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na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dirty="0" err="1">
                <a:latin typeface="Cooper Hewitt" panose="020B0604020202020204" charset="0"/>
                <a:ea typeface="Cooper Hewitt" panose="020B0604020202020204" charset="0"/>
              </a:rPr>
              <a:t>značku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000" i="1" dirty="0">
                <a:latin typeface="Cooper Hewitt" panose="020B0604020202020204" charset="0"/>
                <a:ea typeface="Cooper Hewitt" panose="020B0604020202020204" charset="0"/>
              </a:rPr>
              <a:t>(„mark test“)</a:t>
            </a: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/>
            </a:r>
            <a:br>
              <a:rPr lang="en-US" sz="3000" dirty="0">
                <a:latin typeface="Cooper Hewitt" panose="020B0604020202020204" charset="0"/>
                <a:ea typeface="Cooper Hewitt" panose="020B0604020202020204" charset="0"/>
              </a:rPr>
            </a:b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/>
            </a:r>
            <a:br>
              <a:rPr lang="en-US" sz="3000" dirty="0">
                <a:latin typeface="Cooper Hewitt" panose="020B0604020202020204" charset="0"/>
                <a:ea typeface="Cooper Hewitt" panose="020B0604020202020204" charset="0"/>
              </a:rPr>
            </a:br>
            <a:r>
              <a:rPr lang="en-US" sz="3000" dirty="0">
                <a:latin typeface="Cooper Hewitt" panose="020B0604020202020204" charset="0"/>
                <a:ea typeface="Cooper Hewitt" panose="020B0604020202020204" charset="0"/>
              </a:rPr>
              <a:t/>
            </a:r>
            <a:br>
              <a:rPr lang="en-US" sz="3000" dirty="0">
                <a:latin typeface="Cooper Hewitt" panose="020B0604020202020204" charset="0"/>
                <a:ea typeface="Cooper Hewitt" panose="020B0604020202020204" charset="0"/>
              </a:rPr>
            </a:br>
            <a:endParaRPr lang="en-US" sz="3000" dirty="0">
              <a:latin typeface="Cooper Hewitt" panose="020B0604020202020204" charset="0"/>
              <a:ea typeface="Cooper Hewitt" panose="020B0604020202020204" charset="0"/>
            </a:endParaRPr>
          </a:p>
        </p:txBody>
      </p:sp>
      <p:grpSp>
        <p:nvGrpSpPr>
          <p:cNvPr id="24" name="Group 3">
            <a:extLst>
              <a:ext uri="{FF2B5EF4-FFF2-40B4-BE49-F238E27FC236}">
                <a16:creationId xmlns:a16="http://schemas.microsoft.com/office/drawing/2014/main" id="{F3C53316-8E26-40C6-8DD0-AEACD118C3EB}"/>
              </a:ext>
            </a:extLst>
          </p:cNvPr>
          <p:cNvGrpSpPr/>
          <p:nvPr/>
        </p:nvGrpSpPr>
        <p:grpSpPr>
          <a:xfrm rot="16200000">
            <a:off x="17316450" y="3953080"/>
            <a:ext cx="1028699" cy="914399"/>
            <a:chOff x="0" y="0"/>
            <a:chExt cx="6350000" cy="5499100"/>
          </a:xfrm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E4990CC7-11ED-429B-ACCF-4EE257D874C6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/>
            </a:solidFill>
          </p:spPr>
        </p:sp>
      </p:grpSp>
      <p:pic>
        <p:nvPicPr>
          <p:cNvPr id="12290" name="Picture 2" descr="Související obrázek">
            <a:extLst>
              <a:ext uri="{FF2B5EF4-FFF2-40B4-BE49-F238E27FC236}">
                <a16:creationId xmlns:a16="http://schemas.microsoft.com/office/drawing/2014/main" id="{8BD85708-9FF1-49CB-94C8-FE311ABE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5" y="1257300"/>
            <a:ext cx="47625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msr14">
            <a:extLst>
              <a:ext uri="{FF2B5EF4-FFF2-40B4-BE49-F238E27FC236}">
                <a16:creationId xmlns:a16="http://schemas.microsoft.com/office/drawing/2014/main" id="{95F379BC-8C88-46F4-A495-378829937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175" y="5605126"/>
            <a:ext cx="39814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8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2D2E2C"/>
          </a:solidFill>
        </p:spPr>
        <p:txBody>
          <a:bodyPr/>
          <a:lstStyle/>
          <a:p>
            <a:endParaRPr lang="en-US" sz="2800" dirty="0">
              <a:solidFill>
                <a:schemeClr val="bg2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grpSp>
        <p:nvGrpSpPr>
          <p:cNvPr id="26" name="Group 5">
            <a:extLst>
              <a:ext uri="{FF2B5EF4-FFF2-40B4-BE49-F238E27FC236}">
                <a16:creationId xmlns:a16="http://schemas.microsoft.com/office/drawing/2014/main" id="{18613C6F-05D9-415E-BEDE-49082A6CE84E}"/>
              </a:ext>
            </a:extLst>
          </p:cNvPr>
          <p:cNvGrpSpPr/>
          <p:nvPr/>
        </p:nvGrpSpPr>
        <p:grpSpPr>
          <a:xfrm rot="5400000">
            <a:off x="-50074" y="8927374"/>
            <a:ext cx="747376" cy="647228"/>
            <a:chOff x="0" y="0"/>
            <a:chExt cx="6350000" cy="5499100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0BEB1CF-1942-4434-A1D0-36881AE38EB0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>
                <a:alpha val="61960"/>
              </a:srgbClr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288103A-7378-41BB-856F-8B09C144898E}"/>
              </a:ext>
            </a:extLst>
          </p:cNvPr>
          <p:cNvSpPr txBox="1"/>
          <p:nvPr/>
        </p:nvSpPr>
        <p:spPr>
          <a:xfrm>
            <a:off x="323614" y="129629"/>
            <a:ext cx="9048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2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„Mark test“ u zvířat</a:t>
            </a:r>
            <a:endParaRPr lang="en-US" sz="4400" dirty="0">
              <a:solidFill>
                <a:schemeClr val="bg2"/>
              </a:solidFill>
              <a:latin typeface="Georgia Pro Black" panose="020B0604020202020204" pitchFamily="18" charset="0"/>
              <a:ea typeface="Adobe Gothic Std B" panose="020B0800000000000000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1A2DB-45D7-468A-94BF-7AA4BD3C9979}"/>
              </a:ext>
            </a:extLst>
          </p:cNvPr>
          <p:cNvSpPr/>
          <p:nvPr/>
        </p:nvSpPr>
        <p:spPr>
          <a:xfrm>
            <a:off x="861778" y="1527601"/>
            <a:ext cx="103827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Tzv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. test se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značkou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–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nejznámější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zrcadlový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test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Umístění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značky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na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část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těla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kterou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mohou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vidět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pouze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v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zrcadle</a:t>
            </a:r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Velké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rozdíly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mezi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druhy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, ale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i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mezi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jedinci</a:t>
            </a:r>
            <a:endParaRPr lang="en-US" sz="3200" dirty="0">
              <a:latin typeface="Cooper Hewitt" panose="020B0604020202020204" charset="0"/>
              <a:ea typeface="Cooper Hewitt" panose="020B060402020202020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Vliv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rané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výchovy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a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zkušenosti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(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hlavně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sociální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Vývoj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sebepoznání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a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sebeuvědomění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je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postupný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cca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od 2 let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Test je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potřeba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přizpůsobit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potřebám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a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morfologii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zvířete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(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umístění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zrcadla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či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 </a:t>
            </a:r>
            <a:r>
              <a:rPr lang="en-US" sz="3200" dirty="0" err="1">
                <a:latin typeface="Cooper Hewitt" panose="020B0604020202020204" charset="0"/>
                <a:ea typeface="Cooper Hewitt" panose="020B0604020202020204" charset="0"/>
              </a:rPr>
              <a:t>značky</a:t>
            </a:r>
            <a:r>
              <a:rPr lang="en-US" sz="3200" dirty="0">
                <a:latin typeface="Cooper Hewitt" panose="020B0604020202020204" charset="0"/>
                <a:ea typeface="Cooper Hewitt" panose="020B0604020202020204" charset="0"/>
              </a:rPr>
              <a:t>)</a:t>
            </a:r>
            <a:endParaRPr lang="en-US" sz="3000" dirty="0">
              <a:latin typeface="Cooper Hewitt" panose="020B0604020202020204" charset="0"/>
              <a:ea typeface="Cooper Hewitt" panose="020B0604020202020204" charset="0"/>
            </a:endParaRPr>
          </a:p>
        </p:txBody>
      </p:sp>
      <p:pic>
        <p:nvPicPr>
          <p:cNvPr id="15362" name="Picture 2" descr="Související obrázek">
            <a:extLst>
              <a:ext uri="{FF2B5EF4-FFF2-40B4-BE49-F238E27FC236}">
                <a16:creationId xmlns:a16="http://schemas.microsoft.com/office/drawing/2014/main" id="{76D1317A-029D-4851-9B1C-9198EFF69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675" y="3676784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Výsledek obrázku pro orangutani">
            <a:extLst>
              <a:ext uri="{FF2B5EF4-FFF2-40B4-BE49-F238E27FC236}">
                <a16:creationId xmlns:a16="http://schemas.microsoft.com/office/drawing/2014/main" id="{A753CB9C-674C-4DF5-B0EC-58D1638C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886" y="42387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Výsledek obrázku pro gorila nížinná">
            <a:extLst>
              <a:ext uri="{FF2B5EF4-FFF2-40B4-BE49-F238E27FC236}">
                <a16:creationId xmlns:a16="http://schemas.microsoft.com/office/drawing/2014/main" id="{17188D71-5B54-4AE9-8D80-157B24BB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978" y="1305130"/>
            <a:ext cx="2038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otka uživatele Denda Kovácsová.">
            <a:extLst>
              <a:ext uri="{FF2B5EF4-FFF2-40B4-BE49-F238E27FC236}">
                <a16:creationId xmlns:a16="http://schemas.microsoft.com/office/drawing/2014/main" id="{6E45EF72-7C1A-4CCB-A921-4D00A56DF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575" y="130513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3">
            <a:extLst>
              <a:ext uri="{FF2B5EF4-FFF2-40B4-BE49-F238E27FC236}">
                <a16:creationId xmlns:a16="http://schemas.microsoft.com/office/drawing/2014/main" id="{F3C53316-8E26-40C6-8DD0-AEACD118C3EB}"/>
              </a:ext>
            </a:extLst>
          </p:cNvPr>
          <p:cNvGrpSpPr/>
          <p:nvPr/>
        </p:nvGrpSpPr>
        <p:grpSpPr>
          <a:xfrm rot="16200000">
            <a:off x="17316450" y="3953080"/>
            <a:ext cx="1028699" cy="914399"/>
            <a:chOff x="0" y="0"/>
            <a:chExt cx="6350000" cy="5499100"/>
          </a:xfrm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E4990CC7-11ED-429B-ACCF-4EE257D874C6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/>
            </a:solidFill>
          </p:spPr>
        </p:sp>
      </p:grpSp>
      <p:sp>
        <p:nvSpPr>
          <p:cNvPr id="3" name="Rectangle 7">
            <a:extLst>
              <a:ext uri="{FF2B5EF4-FFF2-40B4-BE49-F238E27FC236}">
                <a16:creationId xmlns:a16="http://schemas.microsoft.com/office/drawing/2014/main" id="{B7F1FAF5-77CA-4A32-BBA0-E1BB2696E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702" y="8877300"/>
            <a:ext cx="4620098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Cooper Hewitt" panose="020B0604020202020204" charset="0"/>
                <a:ea typeface="Cooper Hewitt" panose="020B0604020202020204" charset="0"/>
              </a:rPr>
              <a:t>Malpy</a:t>
            </a:r>
            <a:r>
              <a:rPr lang="en-US" altLang="en-US" sz="24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altLang="en-US" sz="2400" dirty="0" err="1">
                <a:latin typeface="Cooper Hewitt" panose="020B0604020202020204" charset="0"/>
                <a:ea typeface="Cooper Hewitt" panose="020B0604020202020204" charset="0"/>
              </a:rPr>
              <a:t>makakové,giboni</a:t>
            </a:r>
            <a:r>
              <a:rPr lang="en-US" altLang="en-US" sz="24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altLang="en-US" sz="2400" dirty="0" err="1">
                <a:latin typeface="Cooper Hewitt" panose="020B0604020202020204" charset="0"/>
                <a:ea typeface="Cooper Hewitt" panose="020B0604020202020204" charset="0"/>
              </a:rPr>
              <a:t>kosmani</a:t>
            </a:r>
            <a:r>
              <a:rPr lang="en-US" altLang="en-US" sz="24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endParaRPr lang="cs-CZ" altLang="en-US" sz="2400" dirty="0">
              <a:latin typeface="Cooper Hewitt" panose="020B0604020202020204" charset="0"/>
              <a:ea typeface="Cooper Hewitt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Cooper Hewitt" panose="020B0604020202020204" charset="0"/>
                <a:ea typeface="Cooper Hewitt" panose="020B0604020202020204" charset="0"/>
              </a:rPr>
              <a:t>lemuři</a:t>
            </a:r>
            <a:r>
              <a:rPr lang="en-US" altLang="en-US" sz="2400" dirty="0">
                <a:latin typeface="Cooper Hewitt" panose="020B0604020202020204" charset="0"/>
                <a:ea typeface="Cooper Hewitt" panose="020B0604020202020204" charset="0"/>
              </a:rPr>
              <a:t>, </a:t>
            </a:r>
            <a:r>
              <a:rPr lang="en-US" altLang="en-US" sz="2400" dirty="0" err="1">
                <a:latin typeface="Cooper Hewitt" panose="020B0604020202020204" charset="0"/>
                <a:ea typeface="Cooper Hewitt" panose="020B0604020202020204" charset="0"/>
              </a:rPr>
              <a:t>tamaríni</a:t>
            </a:r>
            <a:r>
              <a:rPr lang="en-US" altLang="en-US" sz="2400" dirty="0">
                <a:latin typeface="Cooper Hewitt" panose="020B0604020202020204" charset="0"/>
                <a:ea typeface="Cooper Hewitt" panose="020B0604020202020204" charset="0"/>
              </a:rPr>
              <a:t>.</a:t>
            </a:r>
          </a:p>
        </p:txBody>
      </p:sp>
      <p:pic>
        <p:nvPicPr>
          <p:cNvPr id="15368" name="Picture 8">
            <a:extLst>
              <a:ext uri="{FF2B5EF4-FFF2-40B4-BE49-F238E27FC236}">
                <a16:creationId xmlns:a16="http://schemas.microsoft.com/office/drawing/2014/main" id="{64907EE3-C337-4172-92D2-F734B524F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02" y="6344362"/>
            <a:ext cx="4407372" cy="23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Zavřít">
            <a:extLst>
              <a:ext uri="{FF2B5EF4-FFF2-40B4-BE49-F238E27FC236}">
                <a16:creationId xmlns:a16="http://schemas.microsoft.com/office/drawing/2014/main" id="{9FDC5B09-DED9-4D92-861D-AA72CEC2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29" y="7410245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7">
            <a:hlinkClick r:id="rId9"/>
            <a:extLst>
              <a:ext uri="{FF2B5EF4-FFF2-40B4-BE49-F238E27FC236}">
                <a16:creationId xmlns:a16="http://schemas.microsoft.com/office/drawing/2014/main" id="{01E49121-6096-401B-B18F-C2B6B7F30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1800" y="7185592"/>
            <a:ext cx="3713357" cy="1895296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en-US" sz="2800" b="1" dirty="0">
                <a:latin typeface="Cooper Hewitt" panose="020B0604020202020204" charset="0"/>
                <a:ea typeface="Cooper Hewitt" panose="020B0604020202020204" charset="0"/>
              </a:rPr>
              <a:t>Skvělé video o mark testu!</a:t>
            </a:r>
            <a:endParaRPr lang="en-US" altLang="en-US" sz="2800" b="1" dirty="0">
              <a:latin typeface="Cooper Hewitt" panose="020B0604020202020204" charset="0"/>
              <a:ea typeface="Cooper Hewitt" panose="020B0604020202020204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EFEE1FDC-7F74-452F-A655-390C92AAE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095" y="7671575"/>
            <a:ext cx="4186000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Klikněte (Ctrl + Klik) na adresu/šipku nebo okopírujte odkaz do prohlížeče: </a:t>
            </a:r>
            <a:r>
              <a:rPr lang="cs-CZ" dirty="0">
                <a:hlinkClick r:id="rId9"/>
              </a:rPr>
              <a:t>https://youtu.be/-EjukzL-bJc</a:t>
            </a:r>
            <a:endParaRPr lang="en-US" dirty="0"/>
          </a:p>
        </p:txBody>
      </p:sp>
      <p:pic>
        <p:nvPicPr>
          <p:cNvPr id="15365" name="Picture 5" descr="Znak zaškrtnutí">
            <a:extLst>
              <a:ext uri="{FF2B5EF4-FFF2-40B4-BE49-F238E27FC236}">
                <a16:creationId xmlns:a16="http://schemas.microsoft.com/office/drawing/2014/main" id="{2D7CD5D7-8F15-4B7E-99A4-F3E55504E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104" y="229196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8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web of dots connected">
            <a:extLst>
              <a:ext uri="{FF2B5EF4-FFF2-40B4-BE49-F238E27FC236}">
                <a16:creationId xmlns:a16="http://schemas.microsoft.com/office/drawing/2014/main" id="{B10B465C-931B-46FF-908E-73C52B2FC0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53"/>
          <a:stretch/>
        </p:blipFill>
        <p:spPr>
          <a:xfrm>
            <a:off x="-38100" y="0"/>
            <a:ext cx="18288000" cy="1033284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-38100" y="4137721"/>
            <a:ext cx="18288000" cy="1028700"/>
          </a:xfrm>
          <a:prstGeom prst="rect">
            <a:avLst/>
          </a:prstGeom>
          <a:solidFill>
            <a:srgbClr val="2D2E2C"/>
          </a:solidFill>
        </p:spPr>
        <p:txBody>
          <a:bodyPr/>
          <a:lstStyle/>
          <a:p>
            <a:endParaRPr lang="en-US" sz="2800" dirty="0">
              <a:solidFill>
                <a:schemeClr val="bg2"/>
              </a:solidFill>
              <a:latin typeface="Cooper Hewitt" panose="020B0604020202020204" charset="0"/>
              <a:ea typeface="Cooper Hewitt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A7729-552B-4121-96FF-F265AA8E4D10}"/>
              </a:ext>
            </a:extLst>
          </p:cNvPr>
          <p:cNvSpPr txBox="1"/>
          <p:nvPr/>
        </p:nvSpPr>
        <p:spPr>
          <a:xfrm>
            <a:off x="1143000" y="4266783"/>
            <a:ext cx="960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chemeClr val="bg2"/>
                </a:solidFill>
                <a:latin typeface="Georgia Pro Black" panose="020B0604020202020204" pitchFamily="18" charset="0"/>
                <a:ea typeface="Adobe Gothic Std B" panose="020B0800000000000000" pitchFamily="34" charset="-128"/>
              </a:rPr>
              <a:t>Sociální organizace</a:t>
            </a:r>
            <a:endParaRPr lang="en-US" sz="4400" dirty="0">
              <a:solidFill>
                <a:schemeClr val="bg2"/>
              </a:solidFill>
              <a:latin typeface="Georgia Pro Black" panose="020B0604020202020204" pitchFamily="18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494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3160</TotalTime>
  <Words>1181</Words>
  <Application>Microsoft Office PowerPoint</Application>
  <PresentationFormat>Vlastní</PresentationFormat>
  <Paragraphs>172</Paragraphs>
  <Slides>22</Slides>
  <Notes>14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Cooper Hewitt</vt:lpstr>
      <vt:lpstr>Calibri</vt:lpstr>
      <vt:lpstr>Adobe Gothic Std B</vt:lpstr>
      <vt:lpstr>Wingdings</vt:lpstr>
      <vt:lpstr>Arial</vt:lpstr>
      <vt:lpstr>Georgia Pro Black</vt:lpstr>
      <vt:lpstr>Cooper Black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Classy Vintage Typefaces Simple Presentation</dc:title>
  <dc:creator>Kath P</dc:creator>
  <cp:lastModifiedBy>Lindová Jitka</cp:lastModifiedBy>
  <cp:revision>112</cp:revision>
  <dcterms:created xsi:type="dcterms:W3CDTF">2006-08-16T00:00:00Z</dcterms:created>
  <dcterms:modified xsi:type="dcterms:W3CDTF">2023-01-04T10:18:23Z</dcterms:modified>
  <dc:identifier>DADq-Chqrh8</dc:identifier>
</cp:coreProperties>
</file>