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91" r:id="rId4"/>
    <p:sldId id="280" r:id="rId5"/>
    <p:sldId id="282" r:id="rId6"/>
    <p:sldId id="283" r:id="rId7"/>
    <p:sldId id="276" r:id="rId8"/>
    <p:sldId id="284" r:id="rId9"/>
    <p:sldId id="273" r:id="rId10"/>
    <p:sldId id="285" r:id="rId11"/>
    <p:sldId id="286" r:id="rId12"/>
    <p:sldId id="287" r:id="rId13"/>
    <p:sldId id="288" r:id="rId14"/>
    <p:sldId id="293" r:id="rId15"/>
    <p:sldId id="292" r:id="rId16"/>
    <p:sldId id="267" r:id="rId17"/>
    <p:sldId id="289" r:id="rId18"/>
    <p:sldId id="269" r:id="rId19"/>
    <p:sldId id="290" r:id="rId20"/>
    <p:sldId id="294" r:id="rId21"/>
    <p:sldId id="274" r:id="rId22"/>
    <p:sldId id="27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BA0A5-1D7B-407E-BE24-D45A13BDA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E36C6D-A114-4407-873C-06FAE41D0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553A40-168E-495A-A068-698D1B24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C8C0B4-14DD-43B4-A2C6-43A4E5B5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6D41E0-D082-497B-8811-835204BE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8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B965E-CA49-4554-8D09-2ECB3360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3BE95B-20E4-4592-8299-7B373AD28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513026-A9F5-48F8-93E2-AF31D420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5F21C0-034A-4D79-A388-D091F528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EAA3A8-CA2F-4C39-9CB0-126C314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48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C8CBE33-63F0-47D4-BF7B-86FB41134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688775-2F5D-4800-B12A-7608C0397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101766-B9D8-4318-9A27-702B56700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9BBE4E-6952-4F2B-9430-614C1C9D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DFD739-6D62-41C7-A604-F2D0B7F9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E0B0C-4462-4ABE-B767-51EE2E9D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A34668-BB77-4229-88E1-A66644B58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E8B56C-0539-4E04-B467-A95A1A4E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A30B-7FB7-4F63-A5BA-FEF1F7D2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748AE7-EC85-4EF8-92BB-687C8497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30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A8BEC-3FCE-423D-8152-44268BE2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2C2AE9-D74D-4FFF-BC18-F4CFC7A2D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06DBBF-3147-4002-93F9-40AD33D8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AFA67C-C427-4111-8243-0FB2F0C9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D5F2FE-24A8-405A-B427-90F7901D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495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EB5F4-9AC3-4661-8951-A10ED685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6326BB-FE41-42AF-9CA4-07242D315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1CB99C-3212-4B5E-806C-D8F2B1F15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C528C5-BFE9-4095-83D9-4C58626D1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97E3C6-56AA-42DE-9843-FA46E6E0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1CA605-07A8-424C-B26A-C19C02A2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04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F69BB-96E0-4456-B0FA-4F1B503E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F65287-2D29-462F-BD73-5F1BC9E0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6BA3D4-F5ED-4EF0-88A5-650B01F91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BF785A-1117-4B3E-959D-DB9FFDD3C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50A4E1-EDD3-41DE-80F3-7BE2305312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2E2F354-C9C0-4699-81F3-21A06BD8A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5061BEA-74A4-4E34-8C2D-393992C2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BC49FE-CA0C-48F7-82CF-21B1D331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82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83CB6-6BCE-4ED1-AC7C-AA0DF664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CE9BDB-0D8A-470F-98EC-4B6BE0FE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51A71B-9FBC-40AD-ABC9-854040B9B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FC700E-CBDB-4F74-A388-04F13A35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59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0540785-E84F-4904-B7A8-3E3244D8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1432A6C-6060-4002-AB6B-9B69EF12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5BDD17-50A5-4B30-8233-787D3BE2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35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0F8A7-5E94-48E6-9CE8-72D7C57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E3144-55FC-4701-9E79-34B60DB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B064B0-83AC-446C-94BE-37C67C4BC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2554C2-ABC9-4B3D-B4B1-9F5ECD90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256EBD-79E0-430C-A9ED-EA57DF48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8351A3-8514-4A72-8EEF-4D3054F2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04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55809-5B77-4F80-82A1-C1CE345B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2DA005-0275-40C9-A599-E40D9602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EE307C-5381-4A8E-B540-37FDDD897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A74321-66EA-4C22-8934-ED399285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813545-0FE4-4303-93DE-81B56B18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8CDFF6-1D08-4856-B61A-13464F52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10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0AF48E1-70F3-4963-823B-8E8FFFD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1B5817-5BD8-41CE-B901-6594CDB28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5A4143-4BEF-4042-AFC4-3D72E5F5D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04F2-D0C3-41BE-B649-99CB6FA83FBB}" type="datetimeFigureOut">
              <a:rPr lang="cs-CZ" smtClean="0"/>
              <a:t>9. 3. 2020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1ED522-27EF-4EEC-9187-421372F2F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E145AF-B142-407F-8154-D2FFCFBEF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0EC6-8031-4813-9C40-9ED6603B5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33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uAh6eZbs-Ko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2mDgYQS7Z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G2UMO6rZd4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LwXDIqTOH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966F1E-E496-47FE-9A18-7BEAFAD38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2" y="781397"/>
            <a:ext cx="11260974" cy="568405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cs-CZ" sz="44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cs-CZ" altLang="cs-CZ" sz="6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Dynastická politika v Evropě 18. století </a:t>
            </a:r>
          </a:p>
          <a:p>
            <a:pPr marL="0" indent="0" algn="ctr">
              <a:buNone/>
            </a:pPr>
            <a:endParaRPr lang="cs-CZ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cs-CZ" sz="5800" dirty="0">
                <a:latin typeface="Arial Black" panose="020B0A04020102020204" pitchFamily="34" charset="0"/>
              </a:rPr>
              <a:t>Britsko-prusko-brunšvické dynastické vztahy</a:t>
            </a:r>
          </a:p>
          <a:p>
            <a:pPr marL="0" indent="0" algn="ctr">
              <a:buNone/>
            </a:pPr>
            <a:endParaRPr lang="cs-CZ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cs-CZ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cs-CZ" sz="4400" dirty="0">
                <a:latin typeface="Arial Black" panose="020B0A04020102020204" pitchFamily="34" charset="0"/>
              </a:rPr>
              <a:t>F. Stellner, 2020</a:t>
            </a:r>
          </a:p>
        </p:txBody>
      </p:sp>
    </p:spTree>
    <p:extLst>
      <p:ext uri="{BB962C8B-B14F-4D97-AF65-F5344CB8AC3E}">
        <p14:creationId xmlns:p14="http://schemas.microsoft.com/office/powerpoint/2010/main" val="1655052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D165193-D4ED-413C-A9D1-946254D6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8904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Karel VI. a Alžběta Kristýna B-L-</a:t>
            </a:r>
            <a:r>
              <a:rPr lang="cs-CZ" sz="2800" dirty="0" err="1">
                <a:latin typeface="Arial Black" panose="020B0A04020102020204" pitchFamily="34" charset="0"/>
              </a:rPr>
              <a:t>Wolfenbüttelská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4DEE776-DA39-43DE-AD72-0987D40731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5017" y="593876"/>
            <a:ext cx="4738256" cy="6044820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A04DAF8-E016-436B-8514-59A6C5D82F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593875"/>
            <a:ext cx="4228407" cy="60362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282445-29EE-4937-8482-DDB831FFD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92923" y="4518647"/>
            <a:ext cx="1521754" cy="21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8D71E-A146-4A2B-90AD-DE2D8D376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32369" y="329334"/>
            <a:ext cx="3488823" cy="6071466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Alexej carevič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 bitvě u Poltavy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prostředník polský král August Silný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1711 svatba – Charlotta Brunšvicko-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Wolfenbüttelská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syn car Petr II.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676A18A-0CDC-4B28-B3C3-5B25A42420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29637" y="214312"/>
            <a:ext cx="3488823" cy="435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5A26E7-7342-4365-A717-A3A902B46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6" y="574531"/>
            <a:ext cx="4191952" cy="541989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8757ACC-CF0B-44BE-A134-E57ECC2BE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05081" y="4656327"/>
            <a:ext cx="2697302" cy="20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3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6EF471A-8491-4AA9-8F19-02CDA7CC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5406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politické vztahy v 30. letech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C7471AA-3876-4BDD-A5B7-337904214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1363286"/>
            <a:ext cx="11288684" cy="5129587"/>
          </a:xfrm>
        </p:spPr>
        <p:txBody>
          <a:bodyPr>
            <a:normAutofit/>
          </a:bodyPr>
          <a:lstStyle/>
          <a:p>
            <a:r>
              <a:rPr lang="cs-CZ" sz="3300" dirty="0"/>
              <a:t>Dolnosaský kraj řízen direktoriem - ředitelem pruský král jako magdeburský vévoda, střídal se s brémským vévodou – hannoverským kurfiřtem a se seniorem brunšvické rodiny = od 1731 Ludvík Rudolf B-W (tchán Karla VI.). </a:t>
            </a:r>
          </a:p>
          <a:p>
            <a:r>
              <a:rPr lang="cs-CZ" sz="3300" dirty="0" err="1"/>
              <a:t>Philippsburg</a:t>
            </a:r>
            <a:r>
              <a:rPr lang="cs-CZ" sz="3300" dirty="0"/>
              <a:t>, říšská exekuce – Meklenbursko</a:t>
            </a:r>
          </a:p>
          <a:p>
            <a:r>
              <a:rPr lang="cs-CZ" sz="3300" dirty="0"/>
              <a:t>zrušením sekvestrace země </a:t>
            </a:r>
            <a:r>
              <a:rPr lang="cs-CZ" sz="3300" dirty="0" err="1"/>
              <a:t>Hadeln</a:t>
            </a:r>
            <a:r>
              <a:rPr lang="cs-CZ" sz="3300" dirty="0"/>
              <a:t> </a:t>
            </a:r>
          </a:p>
          <a:p>
            <a:r>
              <a:rPr lang="cs-CZ" sz="3300" dirty="0"/>
              <a:t>investitura vévodství Brémy a </a:t>
            </a:r>
            <a:r>
              <a:rPr lang="cs-CZ" sz="3300" dirty="0" err="1"/>
              <a:t>Verden</a:t>
            </a:r>
            <a:r>
              <a:rPr lang="cs-CZ" sz="3300" dirty="0"/>
              <a:t> </a:t>
            </a:r>
          </a:p>
          <a:p>
            <a:r>
              <a:rPr lang="cs-CZ" sz="3300" dirty="0"/>
              <a:t>privilegium pro univerzitu v Göttingenu = </a:t>
            </a:r>
            <a:r>
              <a:rPr lang="cs-CZ" sz="3300" dirty="0" err="1"/>
              <a:t>hann</a:t>
            </a:r>
            <a:r>
              <a:rPr lang="cs-CZ" sz="3300" dirty="0"/>
              <a:t>. ministr </a:t>
            </a:r>
            <a:r>
              <a:rPr lang="cs-CZ" sz="3300" dirty="0" err="1"/>
              <a:t>Gerlach</a:t>
            </a:r>
            <a:r>
              <a:rPr lang="cs-CZ" sz="3300" dirty="0"/>
              <a:t> Adolf von </a:t>
            </a:r>
            <a:r>
              <a:rPr lang="cs-CZ" sz="3300" dirty="0" err="1"/>
              <a:t>Münchhausen</a:t>
            </a:r>
            <a:r>
              <a:rPr lang="cs-CZ" sz="3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22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E8350E8-03D4-45A9-968F-6B90D380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5" y="332508"/>
            <a:ext cx="2933421" cy="6051667"/>
          </a:xfrm>
        </p:spPr>
        <p:txBody>
          <a:bodyPr>
            <a:no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Vídeň upevňuje vliv dvojím sňatkem - 1733 pruský následník Fridrich (II.) + císařovnina neteř Alžběta Kristýna B-W-B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 Filipína Charlotta Pruská + Karel I. Brunšvický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E065E53-ABEB-48CD-84CF-DA1E5FED0F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24596" y="332508"/>
            <a:ext cx="4239491" cy="579220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A6200B4-1D58-4AAC-8272-E9BBFE0666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9468" y="332508"/>
            <a:ext cx="3543397" cy="435133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50AF8DF-CF71-4006-9353-DF0C786B62FB}"/>
              </a:ext>
            </a:extLst>
          </p:cNvPr>
          <p:cNvSpPr/>
          <p:nvPr/>
        </p:nvSpPr>
        <p:spPr>
          <a:xfrm>
            <a:off x="702892" y="6211669"/>
            <a:ext cx="11139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https://www.youtube.com/watch?v=uAh6eZbs-Ko</a:t>
            </a:r>
            <a:r>
              <a:rPr lang="cs-CZ" dirty="0"/>
              <a:t> </a:t>
            </a:r>
            <a:r>
              <a:rPr lang="pl-PL" dirty="0"/>
              <a:t>DOKUMENT-MARIE TEREZIE,JEJI VELIČENSTVO A MATKA (CZ 2017)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29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67C5A-CEF7-42DD-AE85-1B541C2A0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" y="365760"/>
            <a:ext cx="11122429" cy="6251171"/>
          </a:xfrm>
        </p:spPr>
        <p:txBody>
          <a:bodyPr/>
          <a:lstStyle/>
          <a:p>
            <a:r>
              <a:rPr lang="cs-CZ" sz="3600" dirty="0"/>
              <a:t>dlouhodobě trvající prusko-brunšvická aliance</a:t>
            </a:r>
          </a:p>
          <a:p>
            <a:r>
              <a:rPr lang="cs-CZ" sz="3600" dirty="0"/>
              <a:t>1734 říšská válka proti Francii – říšský maršál Ferdinand Albrecht II. B-W-</a:t>
            </a:r>
            <a:r>
              <a:rPr lang="cs-CZ" sz="3600" dirty="0" err="1"/>
              <a:t>Bevernský</a:t>
            </a:r>
            <a:r>
              <a:rPr lang="cs-CZ" sz="3600" dirty="0"/>
              <a:t> (tchán Fridricha II.) – 1735 dědí B-W</a:t>
            </a:r>
          </a:p>
          <a:p>
            <a:r>
              <a:rPr lang="cs-CZ" sz="3600" dirty="0"/>
              <a:t>Ve Vídni řídil zahraniční politiku do 1734 princ Evžen, pak baron von </a:t>
            </a:r>
            <a:r>
              <a:rPr lang="cs-CZ" sz="3600" dirty="0" err="1"/>
              <a:t>Bartenstein</a:t>
            </a:r>
            <a:r>
              <a:rPr lang="cs-CZ" sz="3600" dirty="0"/>
              <a:t> = odpoutání od námořních mocností = separátní mír s Francií = 1736 svatba Marie Terezie</a:t>
            </a:r>
          </a:p>
          <a:p>
            <a:r>
              <a:rPr lang="cs-CZ" sz="3600" dirty="0"/>
              <a:t>1736 ochladly rakousko-pruské vztahy, ale Rakousko obnovilo věčné spojenectví a subsidiární smlouvu s B-W (brunšvický první ministr Hieronymus von </a:t>
            </a:r>
            <a:r>
              <a:rPr lang="cs-CZ" sz="3600" dirty="0" err="1"/>
              <a:t>Münchhausen</a:t>
            </a:r>
            <a:r>
              <a:rPr lang="cs-CZ" sz="36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450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9F96BF-0ED1-4F94-819B-DBF172C0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482138"/>
            <a:ext cx="11255433" cy="5935287"/>
          </a:xfrm>
        </p:spPr>
        <p:txBody>
          <a:bodyPr>
            <a:noAutofit/>
          </a:bodyPr>
          <a:lstStyle/>
          <a:p>
            <a:r>
              <a:rPr lang="cs-CZ" sz="3300" dirty="0"/>
              <a:t>válka o rakouské dědictví</a:t>
            </a:r>
          </a:p>
          <a:p>
            <a:r>
              <a:rPr lang="cs-CZ" sz="3300" dirty="0"/>
              <a:t>1741 pobýval Jiří II. v Hannoveru, odpor vůči synovci Fridrichu II. a jako britský král uzavřel s Marií Terezií subsidiární smlouvu</a:t>
            </a:r>
          </a:p>
          <a:p>
            <a:r>
              <a:rPr lang="cs-CZ" sz="3300" dirty="0"/>
              <a:t>ze strachu před francouzským útokem se jako kurfiřt zdráhal ratifikovat</a:t>
            </a:r>
          </a:p>
          <a:p>
            <a:r>
              <a:rPr lang="cs-CZ" sz="3300" dirty="0" err="1"/>
              <a:t>neutralitní</a:t>
            </a:r>
            <a:r>
              <a:rPr lang="cs-CZ" sz="3300" dirty="0"/>
              <a:t> smlouva s Francií, ale Hann. nesmělo nasadit jednotky proti </a:t>
            </a:r>
            <a:r>
              <a:rPr lang="cs-CZ" sz="3300" dirty="0" err="1"/>
              <a:t>franc</a:t>
            </a:r>
            <a:r>
              <a:rPr lang="cs-CZ" sz="3300" dirty="0"/>
              <a:t>. spojencům a muselo volit bavorského kurfiřta císařem (24. 1. 1742 zvolen Karel VII.) </a:t>
            </a:r>
          </a:p>
          <a:p>
            <a:r>
              <a:rPr lang="cs-CZ" sz="3300" dirty="0"/>
              <a:t>Vídeň vnímala jako zradu </a:t>
            </a:r>
          </a:p>
          <a:p>
            <a:r>
              <a:rPr lang="cs-CZ" sz="3300" dirty="0"/>
              <a:t>v Británii vyvolala zrada uherské královny velké pobouření</a:t>
            </a:r>
          </a:p>
          <a:p>
            <a:r>
              <a:rPr lang="cs-CZ" sz="1600" dirty="0">
                <a:hlinkClick r:id="rId2"/>
              </a:rPr>
              <a:t>https://www.youtube.com/watch?v=c2mDgYQS7ZA</a:t>
            </a:r>
            <a:r>
              <a:rPr lang="cs-CZ" sz="1600" dirty="0"/>
              <a:t>  </a:t>
            </a:r>
            <a:r>
              <a:rPr lang="en-US" sz="1600" dirty="0"/>
              <a:t>Kings and &amp; Queens of England: Episode 5: Georgians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163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5324F-5BBC-4919-901D-CDA378FC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46" y="1"/>
            <a:ext cx="6639468" cy="1690688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Karel I. Brunšvicko-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 err="1">
                <a:latin typeface="Arial Black" panose="020B0A04020102020204" pitchFamily="34" charset="0"/>
              </a:rPr>
              <a:t>Wolfenbüttelský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AE761-A307-4854-B3B5-88B387CE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46" y="1493116"/>
            <a:ext cx="7088354" cy="4874433"/>
          </a:xfrm>
        </p:spPr>
        <p:txBody>
          <a:bodyPr>
            <a:noAutofit/>
          </a:bodyPr>
          <a:lstStyle/>
          <a:p>
            <a:r>
              <a:rPr lang="cs-CZ" sz="3600" dirty="0"/>
              <a:t>1713-1780</a:t>
            </a:r>
          </a:p>
          <a:p>
            <a:r>
              <a:rPr lang="cs-CZ" sz="3600" dirty="0"/>
              <a:t>+ pruská princezna</a:t>
            </a:r>
          </a:p>
          <a:p>
            <a:r>
              <a:rPr lang="cs-CZ" sz="3600" dirty="0"/>
              <a:t>spřízněn s britským králem, dvakrát </a:t>
            </a:r>
            <a:r>
              <a:rPr lang="cs-CZ" sz="3600" dirty="0" err="1"/>
              <a:t>sešvagřený</a:t>
            </a:r>
            <a:r>
              <a:rPr lang="cs-CZ" sz="3600" dirty="0"/>
              <a:t> s Fridrichem II. a z matčiny strany bratranec Marie Terezie</a:t>
            </a:r>
          </a:p>
          <a:p>
            <a:r>
              <a:rPr lang="cs-CZ" sz="3600" dirty="0"/>
              <a:t>1756 </a:t>
            </a:r>
            <a:r>
              <a:rPr lang="cs-CZ" sz="3600" dirty="0" err="1"/>
              <a:t>westminsterskou</a:t>
            </a:r>
            <a:r>
              <a:rPr lang="cs-CZ" sz="3600" dirty="0"/>
              <a:t> konvenci</a:t>
            </a:r>
          </a:p>
          <a:p>
            <a:r>
              <a:rPr lang="cs-CZ" sz="3600" dirty="0"/>
              <a:t>jeho syn Karel (1735-1806) pruský polní maršál + britská princezna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CEBF43-92EC-4768-894F-713B74F1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706" y="365125"/>
            <a:ext cx="4481448" cy="60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27ECB88A-C636-43E9-9203-32F60C216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1" y="165813"/>
            <a:ext cx="9167841" cy="6397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4E395DA-2FB7-40AF-AD9E-8BDEA6B7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490" y="108662"/>
            <a:ext cx="1559618" cy="18548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CCEB756-DC10-4965-9965-A6AC8B1B6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490" y="1990923"/>
            <a:ext cx="1559618" cy="196511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EF6A20-6318-41FF-BFA7-F08F4FED1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556" y="4090710"/>
            <a:ext cx="1573662" cy="19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40403-30D0-4A73-8A49-C14CE9BB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sourozenci Karla I. B-W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B814D-26CC-43ED-8C77-F86F44CB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" y="1690688"/>
            <a:ext cx="11371811" cy="4802187"/>
          </a:xfrm>
        </p:spPr>
        <p:txBody>
          <a:bodyPr>
            <a:normAutofit/>
          </a:bodyPr>
          <a:lstStyle/>
          <a:p>
            <a:r>
              <a:rPr lang="cs-CZ" sz="3300" dirty="0"/>
              <a:t>Alžběta Kristýna - pruská královna</a:t>
            </a:r>
          </a:p>
          <a:p>
            <a:r>
              <a:rPr lang="cs-CZ" sz="3300" dirty="0"/>
              <a:t>Ferdinand – 1757 velitelem armády z hannoverských, hesenských, brunšvických a pruských vojáků  -s </a:t>
            </a:r>
            <a:r>
              <a:rPr lang="cs-CZ" sz="3300" dirty="0" err="1"/>
              <a:t>ělá</a:t>
            </a:r>
            <a:r>
              <a:rPr lang="cs-CZ" sz="3300" dirty="0"/>
              <a:t> útočnost a rozvážná zdrženlivost - vítězství u </a:t>
            </a:r>
            <a:r>
              <a:rPr lang="cs-CZ" sz="3300" dirty="0" err="1"/>
              <a:t>Krefeldu</a:t>
            </a:r>
            <a:r>
              <a:rPr lang="cs-CZ" sz="3300" dirty="0"/>
              <a:t> - 23. června </a:t>
            </a:r>
          </a:p>
          <a:p>
            <a:r>
              <a:rPr lang="cs-CZ" sz="3300" dirty="0"/>
              <a:t>Fridrich František – zabit 1758 v bitvě u </a:t>
            </a:r>
            <a:r>
              <a:rPr lang="cs-CZ" sz="3300" dirty="0" err="1"/>
              <a:t>Hochkirchu</a:t>
            </a:r>
            <a:endParaRPr lang="cs-CZ" sz="3300" dirty="0"/>
          </a:p>
          <a:p>
            <a:r>
              <a:rPr lang="cs-CZ" sz="3300" dirty="0"/>
              <a:t>Juliana -  vzala si dánského krále Frederika V.</a:t>
            </a:r>
          </a:p>
          <a:p>
            <a:r>
              <a:rPr lang="cs-CZ" sz="3300" dirty="0"/>
              <a:t>Ludvík Arnošt 1759-66 regent v Nizozemí.</a:t>
            </a:r>
          </a:p>
          <a:p>
            <a:r>
              <a:rPr lang="cs-CZ" sz="3300" dirty="0"/>
              <a:t>Luisa Amálie – matka Fridricha Viléma II. Pruského</a:t>
            </a:r>
          </a:p>
        </p:txBody>
      </p:sp>
    </p:spTree>
    <p:extLst>
      <p:ext uri="{BB962C8B-B14F-4D97-AF65-F5344CB8AC3E}">
        <p14:creationId xmlns:p14="http://schemas.microsoft.com/office/powerpoint/2010/main" val="142256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598662-8F2F-4773-9EDD-BECF1410E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" y="214053"/>
            <a:ext cx="10505835" cy="6429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926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E40FF-B099-49C2-95DD-571791695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3982" cy="732155"/>
          </a:xfrm>
        </p:spPr>
        <p:txBody>
          <a:bodyPr/>
          <a:lstStyle/>
          <a:p>
            <a:pPr algn="ctr"/>
            <a:r>
              <a:rPr lang="cs-CZ" dirty="0" err="1">
                <a:latin typeface="Arial Black" panose="020B0A04020102020204" pitchFamily="34" charset="0"/>
                <a:cs typeface="Arial" panose="020B0604020202020204" pitchFamily="34" charset="0"/>
              </a:rPr>
              <a:t>Welfové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FF97DF-CC86-44A7-87C3-57F26DD4B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2" y="1097280"/>
            <a:ext cx="11388435" cy="5395595"/>
          </a:xfrm>
        </p:spPr>
        <p:txBody>
          <a:bodyPr>
            <a:noAutofit/>
          </a:bodyPr>
          <a:lstStyle/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910 d´Este - markrabata v Lombardii</a:t>
            </a: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1070 dědičku původních 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Welfů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 = německá větev a 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Este-Modena</a:t>
            </a:r>
            <a:endParaRPr 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císař Otto IV. +1218</a:t>
            </a: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mladší linie Brunšvicko-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Lüneburg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 (primogenitura), dědické dohody s B-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Celle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Calenberg</a:t>
            </a:r>
            <a:endParaRPr lang="cs-CZ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1692 - pro B-L (Hannoversko), devátou kurfiřtskou kurii</a:t>
            </a: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starší linie Brunšvicko-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Wolfenbüttelsko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 (+ </a:t>
            </a:r>
            <a:r>
              <a:rPr lang="cs-CZ" sz="3300" dirty="0" err="1">
                <a:latin typeface="Arial" panose="020B0604020202020204" pitchFamily="34" charset="0"/>
                <a:cs typeface="Arial" panose="020B0604020202020204" pitchFamily="34" charset="0"/>
              </a:rPr>
              <a:t>Bevern</a:t>
            </a:r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hangingPunct="0"/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1714-1901 Velká Británie; 1740-41 Rusko; Brunšvicko/Hannoversko do 1866/1918.</a:t>
            </a:r>
          </a:p>
          <a:p>
            <a:r>
              <a:rPr lang="cs-CZ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456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C2700-97D9-4D66-95D3-AFEE992C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17480" cy="698904"/>
          </a:xfrm>
        </p:spPr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manžel pro Anna </a:t>
            </a:r>
            <a:r>
              <a:rPr lang="cs-CZ" dirty="0" err="1">
                <a:latin typeface="Arial Black" panose="020B0A04020102020204" pitchFamily="34" charset="0"/>
              </a:rPr>
              <a:t>Leopoldovnu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83A8F5-9A7F-49DB-B1C1-9186BA6D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42" y="1296784"/>
            <a:ext cx="11139054" cy="5196089"/>
          </a:xfrm>
        </p:spPr>
        <p:txBody>
          <a:bodyPr>
            <a:normAutofit lnSpcReduction="10000"/>
          </a:bodyPr>
          <a:lstStyle/>
          <a:p>
            <a:r>
              <a:rPr lang="cs-CZ" sz="3300" dirty="0"/>
              <a:t>nejbližší dědička carevny Anny Ivanovny (</a:t>
            </a:r>
            <a:r>
              <a:rPr lang="cs-CZ" sz="3300" dirty="0" err="1"/>
              <a:t>vl</a:t>
            </a:r>
            <a:r>
              <a:rPr lang="cs-CZ" sz="3300" dirty="0"/>
              <a:t>. 1730-1740)</a:t>
            </a:r>
          </a:p>
          <a:p>
            <a:r>
              <a:rPr lang="cs-CZ" sz="3300" dirty="0"/>
              <a:t>hrabě Gustav Reinhold </a:t>
            </a:r>
            <a:r>
              <a:rPr lang="cs-CZ" sz="3300" dirty="0" err="1"/>
              <a:t>Löwenwolde</a:t>
            </a:r>
            <a:endParaRPr lang="cs-CZ" sz="3300" dirty="0"/>
          </a:p>
          <a:p>
            <a:r>
              <a:rPr lang="cs-CZ" sz="3300" dirty="0"/>
              <a:t>A) braniborsko-</a:t>
            </a:r>
            <a:r>
              <a:rPr lang="cs-CZ" sz="3300" dirty="0" err="1"/>
              <a:t>schwedtský</a:t>
            </a:r>
            <a:r>
              <a:rPr lang="cs-CZ" sz="3300" dirty="0"/>
              <a:t> markrabě Karel (bratranec Fridricha Viléma I.)</a:t>
            </a:r>
          </a:p>
          <a:p>
            <a:r>
              <a:rPr lang="cs-CZ" sz="3300" dirty="0"/>
              <a:t>B) Anton Ulrich Brunšvicko-</a:t>
            </a:r>
            <a:r>
              <a:rPr lang="cs-CZ" sz="3300" dirty="0" err="1"/>
              <a:t>Wolfenbüttelský</a:t>
            </a:r>
            <a:r>
              <a:rPr lang="cs-CZ" sz="3300" dirty="0"/>
              <a:t> (švagr Fridricha II., bratranec Marie Terezie)</a:t>
            </a:r>
          </a:p>
          <a:p>
            <a:r>
              <a:rPr lang="cs-CZ" sz="3300" dirty="0"/>
              <a:t>„ministr zahraničí“ Heinrich hrabě </a:t>
            </a:r>
            <a:r>
              <a:rPr lang="cs-CZ" sz="3300" dirty="0" err="1"/>
              <a:t>Ostermann</a:t>
            </a:r>
            <a:r>
              <a:rPr lang="cs-CZ" sz="3300" dirty="0"/>
              <a:t> prosadil B</a:t>
            </a:r>
          </a:p>
          <a:p>
            <a:r>
              <a:rPr lang="cs-CZ" sz="3300" dirty="0"/>
              <a:t>1733 do Ruska, až 1739 svatba, 1740-41: ruský generalissimus, manžel regentky Anny </a:t>
            </a:r>
            <a:r>
              <a:rPr lang="cs-CZ" sz="3300" dirty="0" err="1"/>
              <a:t>Leopoldovny</a:t>
            </a:r>
            <a:r>
              <a:rPr lang="cs-CZ" sz="3300" dirty="0"/>
              <a:t>, otec Ivana VI. (car 1740-41), internován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55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F6F096A-2043-40FE-B0CA-490A4BDF8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8" y="365125"/>
            <a:ext cx="7813963" cy="5433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B590A2D-0787-47FA-9003-93BD56CDC52C}"/>
              </a:ext>
            </a:extLst>
          </p:cNvPr>
          <p:cNvSpPr/>
          <p:nvPr/>
        </p:nvSpPr>
        <p:spPr>
          <a:xfrm>
            <a:off x="595550" y="6040416"/>
            <a:ext cx="11000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https://www.youtube.com/watch?v=HG2UMO6rZd4</a:t>
            </a:r>
            <a:r>
              <a:rPr lang="cs-CZ" dirty="0"/>
              <a:t> Händel: </a:t>
            </a:r>
            <a:r>
              <a:rPr lang="en-US" dirty="0"/>
              <a:t>Zadok the </a:t>
            </a:r>
            <a:r>
              <a:rPr lang="en-US" dirty="0" err="1"/>
              <a:t>Priest:The</a:t>
            </a:r>
            <a:r>
              <a:rPr lang="en-US" dirty="0"/>
              <a:t> Coronation Anthem</a:t>
            </a:r>
            <a:r>
              <a:rPr lang="cs-CZ" dirty="0"/>
              <a:t> (</a:t>
            </a:r>
            <a:r>
              <a:rPr lang="cs-CZ" i="1" dirty="0"/>
              <a:t>Kněz </a:t>
            </a:r>
            <a:r>
              <a:rPr lang="cs-CZ" i="1" dirty="0" err="1"/>
              <a:t>Sádok</a:t>
            </a:r>
            <a:r>
              <a:rPr lang="cs-CZ" i="1" dirty="0"/>
              <a:t>)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52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55DB9-6EA2-4FF2-8F83-9E122F4F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65126"/>
            <a:ext cx="10769600" cy="67858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ke studiu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81D1D-423D-40D7-9930-5EFF60BB5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1" y="1246908"/>
            <a:ext cx="11554691" cy="5245965"/>
          </a:xfrm>
        </p:spPr>
        <p:txBody>
          <a:bodyPr>
            <a:normAutofit fontScale="92500" lnSpcReduction="10000"/>
          </a:bodyPr>
          <a:lstStyle/>
          <a:p>
            <a:r>
              <a:rPr lang="cs-CZ" cap="all" dirty="0" err="1"/>
              <a:t>Asch</a:t>
            </a:r>
            <a:r>
              <a:rPr lang="cs-CZ" dirty="0"/>
              <a:t>, Ronald G. (</a:t>
            </a:r>
            <a:r>
              <a:rPr lang="cs-CZ" dirty="0" err="1"/>
              <a:t>ed</a:t>
            </a:r>
            <a:r>
              <a:rPr lang="cs-CZ" dirty="0"/>
              <a:t>.), Hannover, </a:t>
            </a:r>
            <a:r>
              <a:rPr lang="cs-CZ" dirty="0" err="1"/>
              <a:t>Grossbritanien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Europa: </a:t>
            </a:r>
            <a:r>
              <a:rPr lang="cs-CZ" dirty="0" err="1"/>
              <a:t>Erfahrungsraum</a:t>
            </a:r>
            <a:r>
              <a:rPr lang="cs-CZ" dirty="0"/>
              <a:t> </a:t>
            </a:r>
            <a:r>
              <a:rPr lang="cs-CZ" dirty="0" err="1"/>
              <a:t>Personalunion</a:t>
            </a:r>
            <a:r>
              <a:rPr lang="cs-CZ" dirty="0"/>
              <a:t>, 1714–1837, Göttingen  2014</a:t>
            </a:r>
          </a:p>
          <a:p>
            <a:r>
              <a:rPr lang="cs-CZ" cap="all" dirty="0" err="1"/>
              <a:t>Harding</a:t>
            </a:r>
            <a:r>
              <a:rPr lang="cs-CZ" dirty="0"/>
              <a:t>, Nicholas, </a:t>
            </a:r>
            <a:r>
              <a:rPr lang="cs-CZ" dirty="0" err="1"/>
              <a:t>Dynastic</a:t>
            </a:r>
            <a:r>
              <a:rPr lang="cs-CZ" dirty="0"/>
              <a:t> union in </a:t>
            </a:r>
            <a:r>
              <a:rPr lang="cs-CZ" dirty="0" err="1"/>
              <a:t>British</a:t>
            </a:r>
            <a:r>
              <a:rPr lang="cs-CZ" dirty="0"/>
              <a:t> and </a:t>
            </a:r>
            <a:r>
              <a:rPr lang="cs-CZ" dirty="0" err="1"/>
              <a:t>Hanoverian</a:t>
            </a:r>
            <a:r>
              <a:rPr lang="cs-CZ" dirty="0"/>
              <a:t> ideology, 1701–1803, </a:t>
            </a:r>
            <a:r>
              <a:rPr lang="cs-CZ" dirty="0" err="1"/>
              <a:t>ProQuest</a:t>
            </a:r>
            <a:r>
              <a:rPr lang="cs-CZ" dirty="0"/>
              <a:t> </a:t>
            </a:r>
            <a:r>
              <a:rPr lang="cs-CZ" dirty="0" err="1"/>
              <a:t>Dissertations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 2001</a:t>
            </a:r>
          </a:p>
          <a:p>
            <a:r>
              <a:rPr lang="de-DE" dirty="0"/>
              <a:t>POSECK, Ernst, Die Kronprinzessin Elisabeth Christine, Gemahlin Friedrichs des </a:t>
            </a:r>
            <a:r>
              <a:rPr lang="de-DE" dirty="0" err="1"/>
              <a:t>Grossen</a:t>
            </a:r>
            <a:r>
              <a:rPr lang="de-DE" dirty="0"/>
              <a:t>, geborene Prinzessin von Braunschweig-Bevern, Berlin 1940 </a:t>
            </a:r>
            <a:endParaRPr lang="cs-CZ" dirty="0"/>
          </a:p>
          <a:p>
            <a:r>
              <a:rPr lang="cs-CZ" dirty="0"/>
              <a:t>STELLNER, František, Fridrich Veliký. Cesta Pruska k velmocenskému postavení, Praha 1998</a:t>
            </a:r>
          </a:p>
          <a:p>
            <a:r>
              <a:rPr lang="cs-CZ" dirty="0"/>
              <a:t>STELLNER, František, Rusko a střední Evropa v 18. století, I. díl, Praha 2009 </a:t>
            </a:r>
          </a:p>
          <a:p>
            <a:r>
              <a:rPr lang="cs-CZ" dirty="0"/>
              <a:t>URFUS, Valentin, Císař Josef I.: nekorunovaný Habsburk na českém trůně, Praha 2004</a:t>
            </a:r>
          </a:p>
          <a:p>
            <a:r>
              <a:rPr lang="cs-CZ" dirty="0"/>
              <a:t>VÁCHA, Štěpán et al., Karel VI. &amp; Alžběta Kristýna: česká korunovace 1723, Praha 2009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1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0F99C-8AC8-4094-83EF-0366C346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9A99D7-7E09-4EC0-BCE4-95DA06FE0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945" y="240867"/>
            <a:ext cx="7168950" cy="60768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7E1F20-331E-4D35-9DDA-D26269AC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5" y="240867"/>
            <a:ext cx="4359760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DCEEA74-8FB9-4CE3-A862-93086761F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331263"/>
              </p:ext>
            </p:extLst>
          </p:nvPr>
        </p:nvGraphicFramePr>
        <p:xfrm>
          <a:off x="465513" y="182880"/>
          <a:ext cx="11504816" cy="6686479"/>
        </p:xfrm>
        <a:graphic>
          <a:graphicData uri="http://schemas.openxmlformats.org/drawingml/2006/table">
            <a:tbl>
              <a:tblPr firstRow="1" firstCol="1" bandRow="1"/>
              <a:tblGrid>
                <a:gridCol w="4038563">
                  <a:extLst>
                    <a:ext uri="{9D8B030D-6E8A-4147-A177-3AD203B41FA5}">
                      <a16:colId xmlns:a16="http://schemas.microsoft.com/office/drawing/2014/main" val="256043935"/>
                    </a:ext>
                  </a:extLst>
                </a:gridCol>
                <a:gridCol w="2324719">
                  <a:extLst>
                    <a:ext uri="{9D8B030D-6E8A-4147-A177-3AD203B41FA5}">
                      <a16:colId xmlns:a16="http://schemas.microsoft.com/office/drawing/2014/main" val="853662485"/>
                    </a:ext>
                  </a:extLst>
                </a:gridCol>
                <a:gridCol w="2265330">
                  <a:extLst>
                    <a:ext uri="{9D8B030D-6E8A-4147-A177-3AD203B41FA5}">
                      <a16:colId xmlns:a16="http://schemas.microsoft.com/office/drawing/2014/main" val="3578639956"/>
                    </a:ext>
                  </a:extLst>
                </a:gridCol>
                <a:gridCol w="2876204">
                  <a:extLst>
                    <a:ext uri="{9D8B030D-6E8A-4147-A177-3AD203B41FA5}">
                      <a16:colId xmlns:a16="http://schemas.microsoft.com/office/drawing/2014/main" val="2422617373"/>
                    </a:ext>
                  </a:extLst>
                </a:gridCol>
              </a:tblGrid>
              <a:tr h="637479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Hannoversko-Britská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Prusko-braniborská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Brunšvicko-Wolfenbüttelská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883023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celkem 1700-1800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45/49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20/21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475526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Hannoversko-Britská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848394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Prusko-braniborská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4/8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75764"/>
                  </a:ext>
                </a:extLst>
              </a:tr>
              <a:tr h="637479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Brunšvicko-</a:t>
                      </a:r>
                      <a:r>
                        <a:rPr lang="cs-CZ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Wolfenbüttelská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1/1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557543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Habsburská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689076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Romanovská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345450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Dánská/Holštýnská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788908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Nasavsko (i Nizozemí)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53331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Wettin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526533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Hesenská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345069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Meklenburská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047413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Württemberská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92497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Anhalt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020933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Kuronská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32716"/>
                  </a:ext>
                </a:extLst>
              </a:tr>
              <a:tr h="637479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Východofríská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+ Thurn und Taxis + Radziwill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043650"/>
                  </a:ext>
                </a:extLst>
              </a:tr>
              <a:tr h="341003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morganatické</a:t>
                      </a:r>
                      <a:endParaRPr lang="cs-CZ" sz="2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341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943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72CBE-301E-4BA5-AC1C-04B4EDF7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66862" cy="881784"/>
          </a:xfrm>
        </p:spPr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závěry z tabulky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133D3F-ED28-4DDC-94B0-012D8C879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42" y="1512916"/>
            <a:ext cx="11205556" cy="5153891"/>
          </a:xfrm>
        </p:spPr>
        <p:txBody>
          <a:bodyPr>
            <a:normAutofit/>
          </a:bodyPr>
          <a:lstStyle/>
          <a:p>
            <a:r>
              <a:rPr lang="cs-CZ" sz="4000" dirty="0"/>
              <a:t>Linie hannoverská a B-W v 18. století přibližně stejný počet svateb, 15 a 20/21. Obě se nejčastěji spříznily s pruskou královskou rodinou. </a:t>
            </a:r>
          </a:p>
          <a:p>
            <a:r>
              <a:rPr lang="cs-CZ" sz="4000" dirty="0"/>
              <a:t>Hannoverská z 15 bylo 5 do sledovaných dvou, B-W z 20/21 bylo 9/10 ze sledovaných tří rodů, Pruská dynastie: z 45/49 bylo 12/16.</a:t>
            </a:r>
          </a:p>
          <a:p>
            <a:r>
              <a:rPr lang="cs-CZ" sz="4000" dirty="0"/>
              <a:t>Všechny tři rody společnou orientaci na dánskou dynastii.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98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A73C4-7BD1-4B77-B2E7-43EE8ABF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9988" cy="1460500"/>
          </a:xfrm>
        </p:spPr>
        <p:txBody>
          <a:bodyPr>
            <a:normAutofit fontScale="90000"/>
          </a:bodyPr>
          <a:lstStyle/>
          <a:p>
            <a:pPr algn="ctr"/>
            <a:br>
              <a:rPr lang="cs-CZ" b="1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cs-CZ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linie Brunšvicko-</a:t>
            </a:r>
            <a:r>
              <a:rPr lang="cs-CZ" b="1" dirty="0" err="1">
                <a:latin typeface="Arial Black" panose="020B0A04020102020204" pitchFamily="34" charset="0"/>
                <a:ea typeface="Times New Roman" panose="02020603050405020304" pitchFamily="18" charset="0"/>
              </a:rPr>
              <a:t>Wolfenbüttelská</a:t>
            </a:r>
            <a:r>
              <a:rPr lang="cs-CZ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Arial Black" panose="020B0A04020102020204" pitchFamily="34" charset="0"/>
              </a:rPr>
              <a:t>princezny jako manželky panovníků</a:t>
            </a:r>
            <a:br>
              <a:rPr lang="cs-CZ" dirty="0">
                <a:latin typeface="Arial Black" panose="020B0A04020102020204" pitchFamily="34" charset="0"/>
                <a:ea typeface="Times New Roman" panose="02020603050405020304" pitchFamily="18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F4926-5F77-4523-B5FA-3BBD9870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12" y="2061555"/>
            <a:ext cx="10649988" cy="4115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4000" dirty="0"/>
              <a:t>Alžběta Kristina 1708-11 španělská královna, </a:t>
            </a:r>
            <a:r>
              <a:rPr lang="cs-CZ" sz="4000" b="1" dirty="0"/>
              <a:t>1711-40 císařovna</a:t>
            </a:r>
            <a:r>
              <a:rPr lang="cs-CZ" sz="4000" dirty="0"/>
              <a:t>, 1740-1750 císařovna-vdova</a:t>
            </a:r>
          </a:p>
          <a:p>
            <a:r>
              <a:rPr lang="cs-CZ" sz="4000" dirty="0"/>
              <a:t>Alžběta Kristina </a:t>
            </a:r>
            <a:r>
              <a:rPr lang="cs-CZ" sz="4000" b="1" dirty="0"/>
              <a:t>1740-1786 pruská královna</a:t>
            </a:r>
            <a:r>
              <a:rPr lang="cs-CZ" sz="4000" dirty="0"/>
              <a:t>, 1786-1797 královna-vdova</a:t>
            </a:r>
          </a:p>
          <a:p>
            <a:r>
              <a:rPr lang="cs-CZ" sz="4000" dirty="0"/>
              <a:t>Juliana Marie </a:t>
            </a:r>
            <a:r>
              <a:rPr lang="cs-CZ" sz="4000" b="1" dirty="0"/>
              <a:t>1752-1766 dánská královna</a:t>
            </a:r>
            <a:r>
              <a:rPr lang="cs-CZ" sz="4000" dirty="0"/>
              <a:t>, 1766-1796 královna-vdova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083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E1A746-61CA-4FDE-9335-F73C70DBF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9" y="270216"/>
            <a:ext cx="7691252" cy="48836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3774015-B853-49F7-AC71-4DDAFBDFCB8C}"/>
              </a:ext>
            </a:extLst>
          </p:cNvPr>
          <p:cNvSpPr/>
          <p:nvPr/>
        </p:nvSpPr>
        <p:spPr>
          <a:xfrm>
            <a:off x="8401396" y="270215"/>
            <a:ext cx="321979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500" dirty="0"/>
              <a:t>1708 </a:t>
            </a:r>
            <a:r>
              <a:rPr lang="cs-CZ" sz="2500" b="1" dirty="0"/>
              <a:t>Karel VI. </a:t>
            </a:r>
            <a:r>
              <a:rPr lang="cs-CZ" sz="2500" dirty="0"/>
              <a:t>si vzal Alžbětu Kristýnu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500" dirty="0"/>
              <a:t>1711 její sestra si vzala </a:t>
            </a:r>
            <a:r>
              <a:rPr lang="cs-CZ" sz="2500" b="1" dirty="0"/>
              <a:t>careviče Alexeje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500" dirty="0"/>
              <a:t>poslední sestra Antoinetta Amálie jen otcova bratrance </a:t>
            </a:r>
            <a:r>
              <a:rPr lang="cs-CZ" sz="2500" b="1" dirty="0"/>
              <a:t>Ferdinanda Albrechta z brunšvicko-</a:t>
            </a:r>
            <a:r>
              <a:rPr lang="cs-CZ" sz="2500" b="1" dirty="0" err="1"/>
              <a:t>bevernské</a:t>
            </a:r>
            <a:r>
              <a:rPr lang="cs-CZ" sz="2500" b="1" dirty="0"/>
              <a:t> linie</a:t>
            </a:r>
            <a:r>
              <a:rPr lang="cs-CZ" sz="2500" dirty="0"/>
              <a:t>: dcera Alžběta Kristina si vzala Fridricha II. Pruského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130605F-1251-40FE-B76A-573BA5189456}"/>
              </a:ext>
            </a:extLst>
          </p:cNvPr>
          <p:cNvSpPr/>
          <p:nvPr/>
        </p:nvSpPr>
        <p:spPr>
          <a:xfrm>
            <a:off x="742605" y="56827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Kaiser Joseph I - Aria - Tutto in pianto il cor struggete (1709) </a:t>
            </a:r>
            <a:r>
              <a:rPr lang="it-IT" dirty="0">
                <a:hlinkClick r:id="rId3"/>
              </a:rPr>
              <a:t>https://www.youtube.com/watch?v=vLwXDIqTOHY</a:t>
            </a:r>
            <a:r>
              <a:rPr lang="cs-CZ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744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6094BCC-FA5F-4073-8E6D-958582A7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49630"/>
            <a:ext cx="11072553" cy="681644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Josef I. + Amálie Vilemína B-</a:t>
            </a:r>
            <a:r>
              <a:rPr lang="cs-CZ" sz="3600" dirty="0" err="1">
                <a:latin typeface="Arial Black" panose="020B0A04020102020204" pitchFamily="34" charset="0"/>
              </a:rPr>
              <a:t>Lüneburská</a:t>
            </a:r>
            <a:endParaRPr lang="cs-CZ" sz="3600" dirty="0">
              <a:latin typeface="Arial Black" panose="020B0A04020102020204" pitchFamily="34" charset="0"/>
            </a:endParaRP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CADF6B3-C002-42AD-B022-C43ACC602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3186" y="831274"/>
            <a:ext cx="4404596" cy="5821408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A300B7D-931A-40C8-B5C3-BC99F1FFED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8639" y="831274"/>
            <a:ext cx="4526518" cy="585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9A0FEEB-BEA6-42F7-8925-BFD68BD87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25" y="284277"/>
            <a:ext cx="9371071" cy="6289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77B4897B-D9D2-4604-B940-64C47D277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44" y="2240280"/>
            <a:ext cx="193287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27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1022</Words>
  <Application>Microsoft Office PowerPoint</Application>
  <PresentationFormat>Širokoúhlá obrazovka</PresentationFormat>
  <Paragraphs>152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Motiv Office</vt:lpstr>
      <vt:lpstr>Prezentace aplikace PowerPoint</vt:lpstr>
      <vt:lpstr>Welfové</vt:lpstr>
      <vt:lpstr>Prezentace aplikace PowerPoint</vt:lpstr>
      <vt:lpstr>Prezentace aplikace PowerPoint</vt:lpstr>
      <vt:lpstr>závěry z tabulky</vt:lpstr>
      <vt:lpstr> linie Brunšvicko-Wolfenbüttelská princezny jako manželky panovníků </vt:lpstr>
      <vt:lpstr>Prezentace aplikace PowerPoint</vt:lpstr>
      <vt:lpstr>Josef I. + Amálie Vilemína B-Lüneburská</vt:lpstr>
      <vt:lpstr>Prezentace aplikace PowerPoint</vt:lpstr>
      <vt:lpstr>Karel VI. a Alžběta Kristýna B-L-Wolfenbüttelská</vt:lpstr>
      <vt:lpstr>Prezentace aplikace PowerPoint</vt:lpstr>
      <vt:lpstr>politické vztahy v 30. letech</vt:lpstr>
      <vt:lpstr>Vídeň upevňuje vliv dvojím sňatkem - 1733 pruský následník Fridrich (II.) + císařovnina neteř Alžběta Kristýna B-W-B   a Filipína Charlotta Pruská + Karel I. Brunšvický </vt:lpstr>
      <vt:lpstr>Prezentace aplikace PowerPoint</vt:lpstr>
      <vt:lpstr>Prezentace aplikace PowerPoint</vt:lpstr>
      <vt:lpstr>Karel I. Brunšvicko- Wolfenbüttelský</vt:lpstr>
      <vt:lpstr>Prezentace aplikace PowerPoint</vt:lpstr>
      <vt:lpstr>sourozenci Karla I. B-W</vt:lpstr>
      <vt:lpstr>Prezentace aplikace PowerPoint</vt:lpstr>
      <vt:lpstr>manžel pro Anna Leopoldovnu</vt:lpstr>
      <vt:lpstr>Prezentace aplikace PowerPoint</vt:lpstr>
      <vt:lpstr>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FS</dc:creator>
  <cp:lastModifiedBy>FS</cp:lastModifiedBy>
  <cp:revision>33</cp:revision>
  <dcterms:created xsi:type="dcterms:W3CDTF">2019-11-09T15:26:42Z</dcterms:created>
  <dcterms:modified xsi:type="dcterms:W3CDTF">2020-03-09T05:56:49Z</dcterms:modified>
</cp:coreProperties>
</file>