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30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307" r:id="rId11"/>
    <p:sldId id="268" r:id="rId12"/>
    <p:sldId id="272" r:id="rId13"/>
    <p:sldId id="273" r:id="rId14"/>
    <p:sldId id="308" r:id="rId15"/>
    <p:sldId id="274" r:id="rId16"/>
    <p:sldId id="277" r:id="rId17"/>
    <p:sldId id="271" r:id="rId18"/>
    <p:sldId id="309" r:id="rId19"/>
    <p:sldId id="258" r:id="rId20"/>
    <p:sldId id="259" r:id="rId21"/>
    <p:sldId id="310" r:id="rId22"/>
    <p:sldId id="275" r:id="rId23"/>
    <p:sldId id="276" r:id="rId24"/>
    <p:sldId id="278" r:id="rId25"/>
    <p:sldId id="311" r:id="rId26"/>
    <p:sldId id="269" r:id="rId27"/>
    <p:sldId id="270" r:id="rId28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02"/>
  </p:normalViewPr>
  <p:slideViewPr>
    <p:cSldViewPr snapToGrid="0" snapToObjects="1">
      <p:cViewPr varScale="1">
        <p:scale>
          <a:sx n="110" d="100"/>
          <a:sy n="110" d="100"/>
        </p:scale>
        <p:origin x="84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0CB00-2651-8947-B1AB-ED2433FC3D91}" type="datetimeFigureOut">
              <a:rPr lang="de-DE" smtClean="0"/>
              <a:t>28.03.25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0ADCA-05D6-6F4B-B188-596867C888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951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">
            <a:extLst>
              <a:ext uri="{FF2B5EF4-FFF2-40B4-BE49-F238E27FC236}">
                <a16:creationId xmlns:a16="http://schemas.microsoft.com/office/drawing/2014/main" id="{9D705E2B-A27C-DB41-8754-D6AE898B686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xfrm>
            <a:off x="0" y="0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898900-0FB9-054E-A7E8-C191035468A5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1BE93434-1146-FD49-884D-20885BD77F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11F0C5FB-0A3D-B740-B0F7-F7335ECDBE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6019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Z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0ADCA-05D6-6F4B-B188-596867C88805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466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28.03.25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07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28.03.25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73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28.03.25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746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8488" cy="1433512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944B9-D7FE-8645-808D-F88278BD64D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8136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28.03.25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68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28.03.25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14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28.03.25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74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28.03.25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04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28.03.25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928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28.03.25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04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28.03.25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83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28.03.25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23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6488-D6C1-9F4A-B747-4421772C48DC}" type="datetimeFigureOut">
              <a:rPr lang="de-DE" smtClean="0"/>
              <a:t>28.03.25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49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299F028B-EC8B-E449-B318-855A01C7DA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921" y="677161"/>
            <a:ext cx="8226720" cy="1164960"/>
          </a:xfrm>
        </p:spPr>
        <p:txBody>
          <a:bodyPr vert="horz" wrap="square" lIns="90000" tIns="35264" rIns="90000" bIns="4680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pPr eaLnBrk="1">
              <a:buClrTx/>
              <a:tabLst>
                <a:tab pos="0" algn="l"/>
                <a:tab pos="404646" algn="l"/>
                <a:tab pos="812172" algn="l"/>
                <a:tab pos="1219698" algn="l"/>
                <a:tab pos="1625784" algn="l"/>
                <a:tab pos="2034750" algn="l"/>
                <a:tab pos="2442276" algn="l"/>
                <a:tab pos="2849803" algn="l"/>
                <a:tab pos="3255888" algn="l"/>
                <a:tab pos="3664855" algn="l"/>
                <a:tab pos="4072380" algn="l"/>
                <a:tab pos="4478466" algn="l"/>
                <a:tab pos="4885993" algn="l"/>
                <a:tab pos="5294959" algn="l"/>
                <a:tab pos="5702484" algn="l"/>
                <a:tab pos="6108570" algn="l"/>
                <a:tab pos="6517536" algn="l"/>
                <a:tab pos="6925063" algn="l"/>
                <a:tab pos="7331149" algn="l"/>
                <a:tab pos="7738674" algn="l"/>
                <a:tab pos="8147640" algn="l"/>
              </a:tabLst>
            </a:pPr>
            <a:r>
              <a:rPr lang="ru-RU" altLang="de-CZ" b="1" dirty="0">
                <a:latin typeface="Times New Roman" panose="02020603050405020304" pitchFamily="18" charset="0"/>
              </a:rPr>
              <a:t>Актуальные аспекты развития современного русского языка I</a:t>
            </a:r>
            <a:r>
              <a:rPr lang="cs-CZ" altLang="de-CZ" b="1">
                <a:latin typeface="Times New Roman" panose="02020603050405020304" pitchFamily="18" charset="0"/>
              </a:rPr>
              <a:t>I</a:t>
            </a:r>
            <a:endParaRPr lang="de-CH" altLang="de-DE">
              <a:latin typeface="Times New Roman" panose="02020603050405020304" pitchFamily="18" charset="0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C28F9510-BA61-F344-98AB-7CE66104F22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57921" y="1604521"/>
            <a:ext cx="8226720" cy="4525920"/>
          </a:xfrm>
        </p:spPr>
        <p:txBody>
          <a:bodyPr anchor="ctr"/>
          <a:lstStyle/>
          <a:p>
            <a:pPr marL="0" indent="0" algn="ctr" eaLnBrk="1">
              <a:buClrTx/>
              <a:buNone/>
              <a:tabLst>
                <a:tab pos="0" algn="l"/>
                <a:tab pos="93602" algn="l"/>
                <a:tab pos="501127" algn="l"/>
                <a:tab pos="908654" algn="l"/>
                <a:tab pos="1314740" algn="l"/>
                <a:tab pos="1723706" algn="l"/>
                <a:tab pos="2131231" algn="l"/>
                <a:tab pos="2538758" algn="l"/>
                <a:tab pos="2944844" algn="l"/>
                <a:tab pos="3353810" algn="l"/>
                <a:tab pos="3761336" algn="l"/>
                <a:tab pos="4167421" algn="l"/>
                <a:tab pos="4574948" algn="l"/>
                <a:tab pos="4983914" algn="l"/>
                <a:tab pos="5391440" algn="l"/>
                <a:tab pos="5797526" algn="l"/>
                <a:tab pos="6205052" algn="l"/>
                <a:tab pos="6614018" algn="l"/>
                <a:tab pos="7020104" algn="l"/>
                <a:tab pos="7427630" algn="l"/>
                <a:tab pos="7836596" algn="l"/>
                <a:tab pos="7876916" algn="l"/>
              </a:tabLst>
            </a:pPr>
            <a:r>
              <a:rPr lang="de-CH" altLang="de-DE" dirty="0">
                <a:latin typeface="Times New Roman" panose="02020603050405020304" pitchFamily="18" charset="0"/>
              </a:rPr>
              <a:t>Markus Giger</a:t>
            </a:r>
          </a:p>
        </p:txBody>
      </p:sp>
    </p:spTree>
    <p:extLst>
      <p:ext uri="{BB962C8B-B14F-4D97-AF65-F5344CB8AC3E}">
        <p14:creationId xmlns:p14="http://schemas.microsoft.com/office/powerpoint/2010/main" val="39990113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8450" y="565504"/>
            <a:ext cx="8229600" cy="58451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/>
                <a:cs typeface="Times New Roman"/>
              </a:rPr>
              <a:t>Но есть много примеров не синонимичных:</a:t>
            </a:r>
          </a:p>
          <a:p>
            <a:r>
              <a:rPr lang="ru-RU" sz="2800" i="1" dirty="0">
                <a:latin typeface="Times New Roman"/>
                <a:cs typeface="Times New Roman"/>
              </a:rPr>
              <a:t>Да Воротынцев, </a:t>
            </a:r>
            <a:r>
              <a:rPr lang="ru-RU" sz="2800" i="1" u="sng" dirty="0">
                <a:latin typeface="Times New Roman"/>
                <a:cs typeface="Times New Roman"/>
              </a:rPr>
              <a:t>признаться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сказать</a:t>
            </a:r>
            <a:r>
              <a:rPr lang="ru-RU" sz="2800" i="1" dirty="0">
                <a:latin typeface="Times New Roman"/>
                <a:cs typeface="Times New Roman"/>
              </a:rPr>
              <a:t>, и ждал такой телеграммы</a:t>
            </a:r>
            <a:r>
              <a:rPr lang="cs-CZ" sz="2800" dirty="0">
                <a:latin typeface="Times New Roman"/>
                <a:cs typeface="Times New Roman"/>
              </a:rPr>
              <a:t> (</a:t>
            </a:r>
            <a:r>
              <a:rPr lang="ru-RU" sz="2800" dirty="0">
                <a:latin typeface="Times New Roman"/>
                <a:cs typeface="Times New Roman"/>
              </a:rPr>
              <a:t>Солженицын</a:t>
            </a:r>
            <a:r>
              <a:rPr lang="cs-CZ" sz="2800" dirty="0">
                <a:latin typeface="Times New Roman"/>
                <a:cs typeface="Times New Roman"/>
              </a:rPr>
              <a:t>)</a:t>
            </a:r>
            <a:r>
              <a:rPr lang="ru-RU" sz="2800" dirty="0">
                <a:latin typeface="Times New Roman"/>
                <a:cs typeface="Times New Roman"/>
              </a:rPr>
              <a:t>, </a:t>
            </a:r>
            <a:r>
              <a:rPr lang="ru-RU" sz="2800" i="1" dirty="0">
                <a:latin typeface="Times New Roman"/>
                <a:cs typeface="Times New Roman"/>
              </a:rPr>
              <a:t>вдруг </a:t>
            </a:r>
            <a:r>
              <a:rPr lang="ru-RU" sz="2800" i="1" u="sng" dirty="0">
                <a:latin typeface="Times New Roman"/>
                <a:cs typeface="Times New Roman"/>
              </a:rPr>
              <a:t>пригодятся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потребуются</a:t>
            </a:r>
            <a:r>
              <a:rPr lang="ru-RU" sz="2800" i="1" dirty="0">
                <a:latin typeface="Times New Roman"/>
                <a:cs typeface="Times New Roman"/>
              </a:rPr>
              <a:t> простые факты действительности </a:t>
            </a:r>
            <a:r>
              <a:rPr lang="de-CH" sz="2800" i="1" dirty="0">
                <a:latin typeface="Times New Roman"/>
                <a:cs typeface="Times New Roman"/>
              </a:rPr>
              <a:t>,</a:t>
            </a:r>
            <a:r>
              <a:rPr lang="cs-CZ" sz="2800" dirty="0">
                <a:latin typeface="Times New Roman"/>
                <a:cs typeface="Times New Roman"/>
              </a:rPr>
              <a:t>přicházejí vhod a vyžadují se</a:t>
            </a:r>
            <a:r>
              <a:rPr lang="ru-RU" sz="2800" dirty="0">
                <a:latin typeface="Times New Roman"/>
                <a:cs typeface="Times New Roman"/>
              </a:rPr>
              <a:t>‘</a:t>
            </a:r>
            <a:r>
              <a:rPr lang="de-CH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(ЛГ 2002)</a:t>
            </a:r>
          </a:p>
          <a:p>
            <a:r>
              <a:rPr lang="ru-RU" sz="2800" dirty="0" err="1">
                <a:latin typeface="Times New Roman"/>
                <a:cs typeface="Times New Roman"/>
              </a:rPr>
              <a:t>Вайсс</a:t>
            </a:r>
            <a:r>
              <a:rPr lang="ru-RU" sz="2800" dirty="0">
                <a:latin typeface="Times New Roman"/>
                <a:cs typeface="Times New Roman"/>
              </a:rPr>
              <a:t> констатирует, что часто отношения между двумя глаголами не синонимичны, но сочетания суммируют целую ситуацию:</a:t>
            </a:r>
          </a:p>
          <a:p>
            <a:r>
              <a:rPr lang="ru-RU" sz="2800" i="1" dirty="0">
                <a:latin typeface="Times New Roman"/>
                <a:cs typeface="Times New Roman"/>
              </a:rPr>
              <a:t>ели</a:t>
            </a:r>
            <a:r>
              <a:rPr lang="de-CH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пили рядом …, ели</a:t>
            </a:r>
            <a:r>
              <a:rPr lang="de-CH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сочиняли песни</a:t>
            </a:r>
            <a:r>
              <a:rPr lang="de-CH" sz="2800" i="1" dirty="0">
                <a:latin typeface="Times New Roman"/>
                <a:cs typeface="Times New Roman"/>
              </a:rPr>
              <a:t> </a:t>
            </a:r>
            <a:r>
              <a:rPr lang="de-CH" sz="2800" dirty="0">
                <a:latin typeface="Times New Roman"/>
                <a:cs typeface="Times New Roman"/>
              </a:rPr>
              <a:t>(</a:t>
            </a:r>
            <a:r>
              <a:rPr lang="ru-RU" sz="2800" dirty="0">
                <a:latin typeface="Times New Roman"/>
                <a:cs typeface="Times New Roman"/>
              </a:rPr>
              <a:t>Петрушевская</a:t>
            </a:r>
            <a:r>
              <a:rPr lang="de-CH" sz="2800" dirty="0">
                <a:latin typeface="Times New Roman"/>
                <a:cs typeface="Times New Roman"/>
              </a:rPr>
              <a:t>)</a:t>
            </a:r>
            <a:r>
              <a:rPr lang="ru-RU" sz="2800" dirty="0">
                <a:latin typeface="Times New Roman"/>
                <a:cs typeface="Times New Roman"/>
              </a:rPr>
              <a:t>, </a:t>
            </a:r>
            <a:r>
              <a:rPr lang="ru-RU" sz="2800" i="1" dirty="0">
                <a:latin typeface="Times New Roman"/>
                <a:cs typeface="Times New Roman"/>
              </a:rPr>
              <a:t>Завтра они тоже устраивают какое</a:t>
            </a:r>
            <a:r>
              <a:rPr lang="de-CH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то</a:t>
            </a:r>
            <a:r>
              <a:rPr lang="de-CH" sz="2800" i="1" dirty="0">
                <a:latin typeface="Times New Roman"/>
                <a:cs typeface="Times New Roman"/>
              </a:rPr>
              <a:t> </a:t>
            </a:r>
            <a:r>
              <a:rPr lang="ru-RU" sz="2800" i="1" dirty="0">
                <a:latin typeface="Times New Roman"/>
                <a:cs typeface="Times New Roman"/>
              </a:rPr>
              <a:t>выпить</a:t>
            </a:r>
            <a:r>
              <a:rPr lang="de-CH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закусить</a:t>
            </a:r>
            <a:endParaRPr lang="cs-CZ" sz="2800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01262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3199" y="250824"/>
            <a:ext cx="8670925" cy="6289675"/>
          </a:xfrm>
        </p:spPr>
        <p:txBody>
          <a:bodyPr>
            <a:normAutofit/>
          </a:bodyPr>
          <a:lstStyle/>
          <a:p>
            <a:r>
              <a:rPr lang="ru-RU" sz="2800" dirty="0" err="1">
                <a:latin typeface="Times New Roman"/>
                <a:cs typeface="Times New Roman"/>
              </a:rPr>
              <a:t>Вайсс</a:t>
            </a:r>
            <a:r>
              <a:rPr lang="ru-RU" sz="2800" dirty="0">
                <a:latin typeface="Times New Roman"/>
                <a:cs typeface="Times New Roman"/>
              </a:rPr>
              <a:t> отмечает, что здесь также теряется типичное общее ударение, и глаголы часто имеют свое ударение каждый </a:t>
            </a:r>
            <a:endParaRPr lang="cs-CZ" sz="2800" dirty="0">
              <a:latin typeface="Times New Roman"/>
              <a:cs typeface="Times New Roman"/>
            </a:endParaRPr>
          </a:p>
          <a:p>
            <a:r>
              <a:rPr lang="ru-RU" sz="2800" dirty="0">
                <a:latin typeface="Times New Roman"/>
                <a:cs typeface="Times New Roman"/>
              </a:rPr>
              <a:t>И этот тип существует во фольклоре:</a:t>
            </a:r>
            <a:endParaRPr lang="cs-CZ" sz="2800" dirty="0">
              <a:latin typeface="Times New Roman"/>
              <a:cs typeface="Times New Roman"/>
            </a:endParaRPr>
          </a:p>
          <a:p>
            <a:r>
              <a:rPr lang="ru-RU" sz="2800" i="1" dirty="0">
                <a:latin typeface="Times New Roman"/>
                <a:cs typeface="Times New Roman"/>
              </a:rPr>
              <a:t>Где выросла эта красота, чем ее </a:t>
            </a:r>
            <a:r>
              <a:rPr lang="ru-RU" sz="2800" i="1" u="sng" dirty="0">
                <a:latin typeface="Times New Roman"/>
                <a:cs typeface="Times New Roman"/>
              </a:rPr>
              <a:t>кормили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поливали</a:t>
            </a:r>
            <a:r>
              <a:rPr lang="ru-RU" sz="2800" i="1" dirty="0">
                <a:latin typeface="Times New Roman"/>
                <a:cs typeface="Times New Roman"/>
              </a:rPr>
              <a:t>? </a:t>
            </a:r>
            <a:r>
              <a:rPr lang="ru-RU" sz="2800" dirty="0">
                <a:latin typeface="Times New Roman"/>
                <a:cs typeface="Times New Roman"/>
              </a:rPr>
              <a:t>(Аргументы и Факты 2001, об овощах), </a:t>
            </a:r>
            <a:r>
              <a:rPr lang="ru-RU" sz="2800" i="1" dirty="0">
                <a:latin typeface="Times New Roman"/>
                <a:cs typeface="Times New Roman"/>
              </a:rPr>
              <a:t>Это потому, что и сам Пал Палыч скрягою не был. Древний Кремль в золото </a:t>
            </a:r>
            <a:r>
              <a:rPr lang="ru-RU" sz="2800" i="1" u="sng" dirty="0">
                <a:latin typeface="Times New Roman"/>
                <a:cs typeface="Times New Roman"/>
              </a:rPr>
              <a:t>одел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обул</a:t>
            </a:r>
            <a:r>
              <a:rPr lang="de-CH" sz="2800" i="1" dirty="0">
                <a:latin typeface="Times New Roman"/>
                <a:cs typeface="Times New Roman"/>
              </a:rPr>
              <a:t>. </a:t>
            </a:r>
            <a:r>
              <a:rPr lang="ru-RU" sz="2800" i="1" dirty="0">
                <a:latin typeface="Times New Roman"/>
                <a:cs typeface="Times New Roman"/>
              </a:rPr>
              <a:t>Ельцину сделал чудо</a:t>
            </a:r>
            <a:r>
              <a:rPr lang="de-CH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самолет </a:t>
            </a:r>
            <a:r>
              <a:rPr lang="ru-RU" sz="2800" dirty="0">
                <a:latin typeface="Times New Roman"/>
                <a:cs typeface="Times New Roman"/>
              </a:rPr>
              <a:t>(Аргументы и Факты</a:t>
            </a:r>
            <a:r>
              <a:rPr lang="de-CH" sz="2800" dirty="0">
                <a:latin typeface="Times New Roman"/>
                <a:cs typeface="Times New Roman"/>
              </a:rPr>
              <a:t>,</a:t>
            </a:r>
            <a:r>
              <a:rPr lang="ru-RU" sz="2800" dirty="0">
                <a:latin typeface="Times New Roman"/>
                <a:cs typeface="Times New Roman"/>
              </a:rPr>
              <a:t> после приговора Бородину в Женеве), </a:t>
            </a:r>
            <a:r>
              <a:rPr lang="ru-RU" sz="2800" i="1" dirty="0">
                <a:latin typeface="Times New Roman"/>
                <a:cs typeface="Times New Roman"/>
              </a:rPr>
              <a:t>а они отмывались и </a:t>
            </a:r>
            <a:r>
              <a:rPr lang="ru-RU" sz="2800" i="1" u="sng" dirty="0">
                <a:latin typeface="Times New Roman"/>
                <a:cs typeface="Times New Roman"/>
              </a:rPr>
              <a:t>стриглись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брились</a:t>
            </a:r>
            <a:r>
              <a:rPr lang="cs-CZ" sz="2800" u="sng" dirty="0">
                <a:latin typeface="Times New Roman"/>
                <a:cs typeface="Times New Roman"/>
              </a:rPr>
              <a:t> </a:t>
            </a:r>
            <a:r>
              <a:rPr lang="cs-CZ" sz="2800" dirty="0">
                <a:latin typeface="Times New Roman"/>
                <a:cs typeface="Times New Roman"/>
              </a:rPr>
              <a:t>(</a:t>
            </a:r>
            <a:r>
              <a:rPr lang="ru-RU" sz="2800" dirty="0">
                <a:latin typeface="Times New Roman"/>
                <a:cs typeface="Times New Roman"/>
              </a:rPr>
              <a:t>Даниэль</a:t>
            </a:r>
            <a:r>
              <a:rPr lang="cs-CZ" sz="2800" dirty="0">
                <a:latin typeface="Times New Roman"/>
                <a:cs typeface="Times New Roman"/>
              </a:rPr>
              <a:t>)</a:t>
            </a:r>
            <a:r>
              <a:rPr lang="ru-RU" sz="2800" dirty="0">
                <a:latin typeface="Times New Roman"/>
                <a:cs typeface="Times New Roman"/>
              </a:rPr>
              <a:t>, </a:t>
            </a:r>
            <a:r>
              <a:rPr lang="ru-RU" sz="2800" i="1" dirty="0">
                <a:latin typeface="Times New Roman"/>
                <a:cs typeface="Times New Roman"/>
              </a:rPr>
              <a:t>Тихонечко </a:t>
            </a:r>
            <a:r>
              <a:rPr lang="ru-RU" sz="2800" i="1" u="sng" dirty="0">
                <a:latin typeface="Times New Roman"/>
                <a:cs typeface="Times New Roman"/>
              </a:rPr>
              <a:t>вою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сиплю</a:t>
            </a:r>
            <a:r>
              <a:rPr lang="de-CH" sz="2800" dirty="0">
                <a:latin typeface="Times New Roman"/>
                <a:cs typeface="Times New Roman"/>
              </a:rPr>
              <a:t> (</a:t>
            </a:r>
            <a:r>
              <a:rPr lang="ru-RU" sz="2800" dirty="0">
                <a:latin typeface="Times New Roman"/>
                <a:cs typeface="Times New Roman"/>
              </a:rPr>
              <a:t>ЛГ 2001</a:t>
            </a:r>
            <a:r>
              <a:rPr lang="de-CH" sz="2800" dirty="0">
                <a:latin typeface="Times New Roman"/>
                <a:cs typeface="Times New Roman"/>
              </a:rPr>
              <a:t>),</a:t>
            </a:r>
            <a:r>
              <a:rPr lang="ru-RU" sz="2800" dirty="0">
                <a:latin typeface="Times New Roman"/>
                <a:cs typeface="Times New Roman"/>
              </a:rPr>
              <a:t> </a:t>
            </a:r>
            <a:r>
              <a:rPr lang="ru-RU" sz="2800" i="1" dirty="0">
                <a:latin typeface="Times New Roman"/>
                <a:cs typeface="Times New Roman"/>
              </a:rPr>
              <a:t>Она вдруг </a:t>
            </a:r>
            <a:r>
              <a:rPr lang="ru-RU" sz="2800" i="1" u="sng" dirty="0">
                <a:latin typeface="Times New Roman"/>
                <a:cs typeface="Times New Roman"/>
              </a:rPr>
              <a:t>крякнет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свистнет</a:t>
            </a:r>
            <a:r>
              <a:rPr lang="de-CH" sz="2800" dirty="0">
                <a:latin typeface="Times New Roman"/>
                <a:cs typeface="Times New Roman"/>
              </a:rPr>
              <a:t> (</a:t>
            </a:r>
            <a:r>
              <a:rPr lang="ru-RU" sz="2800" dirty="0">
                <a:latin typeface="Times New Roman"/>
                <a:cs typeface="Times New Roman"/>
              </a:rPr>
              <a:t>АиФ, 2002</a:t>
            </a:r>
            <a:r>
              <a:rPr lang="de-CH" sz="2800" dirty="0">
                <a:latin typeface="Times New Roman"/>
                <a:cs typeface="Times New Roman"/>
              </a:rPr>
              <a:t>)</a:t>
            </a:r>
            <a:r>
              <a:rPr lang="de-CH" sz="2800" i="1" dirty="0">
                <a:latin typeface="Times New Roman"/>
                <a:cs typeface="Times New Roman"/>
              </a:rPr>
              <a:t>, </a:t>
            </a:r>
            <a:r>
              <a:rPr lang="ru-RU" sz="2800" i="1" dirty="0">
                <a:latin typeface="Times New Roman"/>
                <a:cs typeface="Times New Roman"/>
              </a:rPr>
              <a:t>Ленин иначе </a:t>
            </a:r>
            <a:r>
              <a:rPr lang="ru-RU" sz="2800" i="1" u="sng" dirty="0">
                <a:latin typeface="Times New Roman"/>
                <a:cs typeface="Times New Roman"/>
              </a:rPr>
              <a:t>писал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говорил</a:t>
            </a:r>
            <a:r>
              <a:rPr lang="ru-RU" sz="2800" i="1" dirty="0">
                <a:latin typeface="Times New Roman"/>
                <a:cs typeface="Times New Roman"/>
              </a:rPr>
              <a:t>!</a:t>
            </a:r>
            <a:r>
              <a:rPr lang="ru-RU" sz="2800" dirty="0">
                <a:latin typeface="Times New Roman"/>
                <a:cs typeface="Times New Roman"/>
              </a:rPr>
              <a:t> (Солженицын)</a:t>
            </a:r>
            <a:endParaRPr lang="cs-CZ" sz="2800" dirty="0">
              <a:latin typeface="Times New Roman"/>
              <a:cs typeface="Times New Roman"/>
            </a:endParaRPr>
          </a:p>
          <a:p>
            <a:endParaRPr lang="cs-CZ" sz="2800" dirty="0">
              <a:latin typeface="Times New Roman"/>
              <a:cs typeface="Times New Roman"/>
            </a:endParaRPr>
          </a:p>
          <a:p>
            <a:endParaRPr lang="de-DE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7703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8450" y="377825"/>
            <a:ext cx="8464550" cy="5956300"/>
          </a:xfrm>
        </p:spPr>
        <p:txBody>
          <a:bodyPr>
            <a:normAutofit/>
          </a:bodyPr>
          <a:lstStyle/>
          <a:p>
            <a:r>
              <a:rPr lang="ru-RU" sz="2800" dirty="0" err="1">
                <a:latin typeface="Times New Roman"/>
                <a:cs typeface="Times New Roman"/>
              </a:rPr>
              <a:t>Вайс</a:t>
            </a:r>
            <a:r>
              <a:rPr lang="ru-RU" sz="2800" dirty="0">
                <a:latin typeface="Times New Roman"/>
                <a:cs typeface="Times New Roman"/>
              </a:rPr>
              <a:t> также приводит примеры двойных глаголов, компоненты которых исключают друг друга</a:t>
            </a:r>
            <a:r>
              <a:rPr lang="cs-CZ" sz="2800" dirty="0">
                <a:latin typeface="Times New Roman"/>
                <a:cs typeface="Times New Roman"/>
              </a:rPr>
              <a:t>: </a:t>
            </a:r>
            <a:r>
              <a:rPr lang="de-CH" sz="2800" i="1" u="sng" dirty="0">
                <a:latin typeface="Times New Roman"/>
                <a:cs typeface="Times New Roman"/>
              </a:rPr>
              <a:t> </a:t>
            </a:r>
            <a:r>
              <a:rPr lang="ru-RU" sz="2800" i="1" u="sng" dirty="0">
                <a:latin typeface="Times New Roman"/>
                <a:cs typeface="Times New Roman"/>
              </a:rPr>
              <a:t>не подъехать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не подойти</a:t>
            </a:r>
            <a:r>
              <a:rPr lang="de-CH" sz="2800" i="1" dirty="0">
                <a:latin typeface="Times New Roman"/>
                <a:cs typeface="Times New Roman"/>
              </a:rPr>
              <a:t>, </a:t>
            </a:r>
            <a:r>
              <a:rPr lang="ru-RU" sz="2800" i="1" dirty="0">
                <a:latin typeface="Times New Roman"/>
                <a:cs typeface="Times New Roman"/>
              </a:rPr>
              <a:t>А все кругом </a:t>
            </a:r>
            <a:r>
              <a:rPr lang="ru-RU" sz="2800" i="1" u="sng" dirty="0">
                <a:latin typeface="Times New Roman"/>
                <a:cs typeface="Times New Roman"/>
              </a:rPr>
              <a:t>стояли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сидели</a:t>
            </a:r>
            <a:endParaRPr lang="de-CH" sz="2800" i="1" u="sng" dirty="0">
              <a:latin typeface="Times New Roman"/>
              <a:cs typeface="Times New Roman"/>
            </a:endParaRPr>
          </a:p>
          <a:p>
            <a:r>
              <a:rPr lang="ru-RU" sz="2800" dirty="0">
                <a:latin typeface="Times New Roman"/>
                <a:cs typeface="Times New Roman"/>
              </a:rPr>
              <a:t>Примеры с отрицанием имеют интерпретацию «ни - ни», аффирмативные имеют дистрибутивное значение («некоторые стояли, некоторые сидели»)</a:t>
            </a:r>
          </a:p>
          <a:p>
            <a:r>
              <a:rPr lang="ru-RU" sz="2800" dirty="0">
                <a:latin typeface="Times New Roman"/>
                <a:cs typeface="Times New Roman"/>
              </a:rPr>
              <a:t>Иногда в двойных глаголах можно найти и прямо антонимичные глаголы:</a:t>
            </a:r>
          </a:p>
          <a:p>
            <a:r>
              <a:rPr lang="cs-CZ" sz="2800" i="1" dirty="0">
                <a:latin typeface="Times New Roman"/>
                <a:cs typeface="Times New Roman"/>
              </a:rPr>
              <a:t>(...) </a:t>
            </a:r>
            <a:r>
              <a:rPr lang="ru-RU" sz="2800" i="1" dirty="0">
                <a:latin typeface="Times New Roman"/>
                <a:cs typeface="Times New Roman"/>
              </a:rPr>
              <a:t>капуста хранилась не на балконе, где </a:t>
            </a:r>
            <a:r>
              <a:rPr lang="ru-RU" sz="2800" i="1" u="sng" dirty="0">
                <a:latin typeface="Times New Roman"/>
                <a:cs typeface="Times New Roman"/>
              </a:rPr>
              <a:t>промерзала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оттаивала</a:t>
            </a:r>
            <a:r>
              <a:rPr lang="ru-RU" sz="2800" i="1" dirty="0">
                <a:latin typeface="Times New Roman"/>
                <a:cs typeface="Times New Roman"/>
              </a:rPr>
              <a:t> всю зиму </a:t>
            </a:r>
            <a:r>
              <a:rPr lang="ru-RU" sz="2800" dirty="0">
                <a:latin typeface="Times New Roman"/>
                <a:cs typeface="Times New Roman"/>
              </a:rPr>
              <a:t>(АиФ 2000)</a:t>
            </a:r>
            <a:r>
              <a:rPr lang="de-CH" sz="2800" dirty="0">
                <a:latin typeface="Times New Roman"/>
                <a:cs typeface="Times New Roman"/>
              </a:rPr>
              <a:t>,</a:t>
            </a:r>
            <a:r>
              <a:rPr lang="ru-RU" sz="2800" dirty="0">
                <a:latin typeface="Times New Roman"/>
                <a:cs typeface="Times New Roman"/>
              </a:rPr>
              <a:t> </a:t>
            </a:r>
            <a:r>
              <a:rPr lang="ru-RU" sz="2800" i="1" dirty="0">
                <a:latin typeface="Times New Roman"/>
                <a:cs typeface="Times New Roman"/>
              </a:rPr>
              <a:t>да в экипажах </a:t>
            </a:r>
            <a:r>
              <a:rPr lang="ru-RU" sz="2800" i="1" u="sng" dirty="0">
                <a:latin typeface="Times New Roman"/>
                <a:cs typeface="Times New Roman"/>
              </a:rPr>
              <a:t>подъезжают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отъезжают</a:t>
            </a:r>
            <a:r>
              <a:rPr lang="ru-RU" sz="2800" i="1" dirty="0">
                <a:latin typeface="Times New Roman"/>
                <a:cs typeface="Times New Roman"/>
              </a:rPr>
              <a:t> Парвиайнены, </a:t>
            </a:r>
            <a:r>
              <a:rPr lang="ru-RU" sz="2800" i="1" dirty="0" err="1">
                <a:latin typeface="Times New Roman"/>
                <a:cs typeface="Times New Roman"/>
              </a:rPr>
              <a:t>Айвазы</a:t>
            </a:r>
            <a:r>
              <a:rPr lang="ru-RU" sz="2800" i="1" dirty="0">
                <a:latin typeface="Times New Roman"/>
                <a:cs typeface="Times New Roman"/>
              </a:rPr>
              <a:t>, Нобели да </a:t>
            </a:r>
            <a:r>
              <a:rPr lang="ru-RU" sz="2800" i="1" dirty="0" err="1">
                <a:latin typeface="Times New Roman"/>
                <a:cs typeface="Times New Roman"/>
              </a:rPr>
              <a:t>Розенкранцы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(Солженицын), </a:t>
            </a:r>
            <a:r>
              <a:rPr lang="de-CH" sz="2800" dirty="0">
                <a:latin typeface="Times New Roman"/>
                <a:cs typeface="Times New Roman"/>
              </a:rPr>
              <a:t> </a:t>
            </a:r>
            <a:endParaRPr lang="cs-CZ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6844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87324" y="298450"/>
            <a:ext cx="8670926" cy="6305550"/>
          </a:xfrm>
        </p:spPr>
        <p:txBody>
          <a:bodyPr>
            <a:noAutofit/>
          </a:bodyPr>
          <a:lstStyle/>
          <a:p>
            <a:r>
              <a:rPr lang="ru-RU" sz="2800" i="1" dirty="0">
                <a:latin typeface="Times New Roman"/>
                <a:cs typeface="Times New Roman"/>
              </a:rPr>
              <a:t>Двигатели </a:t>
            </a:r>
            <a:r>
              <a:rPr lang="ru-RU" sz="2800" i="1" u="sng" dirty="0">
                <a:latin typeface="Times New Roman"/>
                <a:cs typeface="Times New Roman"/>
              </a:rPr>
              <a:t>включаются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выключаютс</a:t>
            </a:r>
            <a:r>
              <a:rPr lang="ru-RU" sz="2800" i="1" dirty="0">
                <a:latin typeface="Times New Roman"/>
                <a:cs typeface="Times New Roman"/>
              </a:rPr>
              <a:t>я «одним щелчком» ручки на электрощите </a:t>
            </a:r>
            <a:r>
              <a:rPr lang="ru-RU" sz="2800" dirty="0">
                <a:latin typeface="Times New Roman"/>
                <a:cs typeface="Times New Roman"/>
              </a:rPr>
              <a:t>(АиФ 2001), </a:t>
            </a:r>
            <a:r>
              <a:rPr lang="ru-RU" sz="2800" i="1" dirty="0">
                <a:latin typeface="Times New Roman"/>
                <a:cs typeface="Times New Roman"/>
              </a:rPr>
              <a:t>…денежки на еду, жилье и образование, на </a:t>
            </a:r>
            <a:r>
              <a:rPr lang="ru-RU" sz="2800" i="1" u="sng" dirty="0">
                <a:latin typeface="Times New Roman"/>
                <a:cs typeface="Times New Roman"/>
              </a:rPr>
              <a:t>уехать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приехат</a:t>
            </a:r>
            <a:r>
              <a:rPr lang="ru-RU" sz="2800" i="1" dirty="0">
                <a:latin typeface="Times New Roman"/>
                <a:cs typeface="Times New Roman"/>
              </a:rPr>
              <a:t>ь</a:t>
            </a:r>
            <a:r>
              <a:rPr lang="de-CH" sz="2800" dirty="0">
                <a:latin typeface="Times New Roman"/>
                <a:cs typeface="Times New Roman"/>
              </a:rPr>
              <a:t> (</a:t>
            </a:r>
            <a:r>
              <a:rPr lang="ru-RU" sz="2800" dirty="0">
                <a:latin typeface="Times New Roman"/>
                <a:cs typeface="Times New Roman"/>
              </a:rPr>
              <a:t>Петрушевская</a:t>
            </a:r>
            <a:r>
              <a:rPr lang="de-CH" sz="2800" dirty="0">
                <a:latin typeface="Times New Roman"/>
                <a:cs typeface="Times New Roman"/>
              </a:rPr>
              <a:t>)</a:t>
            </a:r>
            <a:r>
              <a:rPr lang="ru-RU" sz="2800" dirty="0">
                <a:latin typeface="Times New Roman"/>
                <a:cs typeface="Times New Roman"/>
              </a:rPr>
              <a:t>, </a:t>
            </a:r>
            <a:r>
              <a:rPr lang="ru-RU" sz="2800" i="1" u="sng" dirty="0">
                <a:latin typeface="Times New Roman"/>
                <a:cs typeface="Times New Roman"/>
              </a:rPr>
              <a:t>встречавших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провожавших</a:t>
            </a:r>
            <a:r>
              <a:rPr lang="ru-RU" sz="2800" i="1" dirty="0">
                <a:latin typeface="Times New Roman"/>
                <a:cs typeface="Times New Roman"/>
              </a:rPr>
              <a:t> поезда </a:t>
            </a:r>
            <a:r>
              <a:rPr lang="ru-RU" sz="2800" dirty="0">
                <a:latin typeface="Times New Roman"/>
                <a:cs typeface="Times New Roman"/>
              </a:rPr>
              <a:t>(Солженицын)</a:t>
            </a:r>
          </a:p>
          <a:p>
            <a:r>
              <a:rPr lang="ru-RU" sz="2800" dirty="0">
                <a:latin typeface="Times New Roman"/>
                <a:cs typeface="Times New Roman"/>
              </a:rPr>
              <a:t>Часто такие примеры образуются с помощью антонимичных приставок (ср. </a:t>
            </a:r>
            <a:r>
              <a:rPr lang="ru-RU" sz="2800" i="1" dirty="0">
                <a:latin typeface="Times New Roman"/>
                <a:cs typeface="Times New Roman"/>
              </a:rPr>
              <a:t>в</a:t>
            </a:r>
            <a:r>
              <a:rPr lang="ru-RU" sz="2800" dirty="0">
                <a:latin typeface="Times New Roman"/>
                <a:cs typeface="Times New Roman"/>
              </a:rPr>
              <a:t>- </a:t>
            </a:r>
            <a:r>
              <a:rPr lang="de-CH" sz="2800" dirty="0">
                <a:latin typeface="Times New Roman"/>
                <a:cs typeface="Times New Roman"/>
              </a:rPr>
              <a:t>&lt;&gt;</a:t>
            </a:r>
            <a:r>
              <a:rPr lang="ru-RU" sz="2800" dirty="0">
                <a:latin typeface="Times New Roman"/>
                <a:cs typeface="Times New Roman"/>
              </a:rPr>
              <a:t> </a:t>
            </a:r>
            <a:r>
              <a:rPr lang="ru-RU" sz="2800" i="1" dirty="0">
                <a:latin typeface="Times New Roman"/>
                <a:cs typeface="Times New Roman"/>
              </a:rPr>
              <a:t>вы</a:t>
            </a:r>
            <a:r>
              <a:rPr lang="ru-RU" sz="2800" dirty="0">
                <a:latin typeface="Times New Roman"/>
                <a:cs typeface="Times New Roman"/>
              </a:rPr>
              <a:t>-, </a:t>
            </a:r>
            <a:r>
              <a:rPr lang="ru-RU" sz="2800" i="1" dirty="0">
                <a:latin typeface="Times New Roman"/>
                <a:cs typeface="Times New Roman"/>
              </a:rPr>
              <a:t>у</a:t>
            </a:r>
            <a:r>
              <a:rPr lang="ru-RU" sz="2800" dirty="0">
                <a:latin typeface="Times New Roman"/>
                <a:cs typeface="Times New Roman"/>
              </a:rPr>
              <a:t>- </a:t>
            </a:r>
            <a:r>
              <a:rPr lang="de-CH" sz="2800" dirty="0">
                <a:latin typeface="Times New Roman"/>
                <a:cs typeface="Times New Roman"/>
              </a:rPr>
              <a:t>&lt;&gt;</a:t>
            </a:r>
            <a:r>
              <a:rPr lang="ru-RU" sz="2800" dirty="0">
                <a:latin typeface="Times New Roman"/>
                <a:cs typeface="Times New Roman"/>
              </a:rPr>
              <a:t> </a:t>
            </a:r>
            <a:r>
              <a:rPr lang="ru-RU" sz="2800" i="1" dirty="0">
                <a:latin typeface="Times New Roman"/>
                <a:cs typeface="Times New Roman"/>
              </a:rPr>
              <a:t>при</a:t>
            </a:r>
            <a:r>
              <a:rPr lang="ru-RU" sz="2800" dirty="0">
                <a:latin typeface="Times New Roman"/>
                <a:cs typeface="Times New Roman"/>
              </a:rPr>
              <a:t>-) и описывают ситуации, в которых действия, названные двумя связными глаголами, чередуются </a:t>
            </a:r>
          </a:p>
        </p:txBody>
      </p:sp>
    </p:spTree>
    <p:extLst>
      <p:ext uri="{BB962C8B-B14F-4D97-AF65-F5344CB8AC3E}">
        <p14:creationId xmlns:p14="http://schemas.microsoft.com/office/powerpoint/2010/main" val="155790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87324" y="298450"/>
            <a:ext cx="8670926" cy="630555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/>
                <a:cs typeface="Times New Roman"/>
              </a:rPr>
              <a:t>И </a:t>
            </a:r>
            <a:r>
              <a:rPr lang="ru-RU" sz="2800" dirty="0" err="1">
                <a:latin typeface="Times New Roman"/>
                <a:cs typeface="Times New Roman"/>
              </a:rPr>
              <a:t>конверсивная</a:t>
            </a:r>
            <a:r>
              <a:rPr lang="ru-RU" sz="2800" dirty="0">
                <a:latin typeface="Times New Roman"/>
                <a:cs typeface="Times New Roman"/>
              </a:rPr>
              <a:t> пара </a:t>
            </a:r>
            <a:r>
              <a:rPr lang="ru-RU" sz="2800" i="1" dirty="0">
                <a:latin typeface="Times New Roman"/>
                <a:cs typeface="Times New Roman"/>
              </a:rPr>
              <a:t>покупать</a:t>
            </a:r>
            <a:r>
              <a:rPr lang="de-CH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продавать </a:t>
            </a:r>
            <a:r>
              <a:rPr lang="ru-RU" sz="2800" dirty="0">
                <a:latin typeface="Times New Roman"/>
                <a:cs typeface="Times New Roman"/>
              </a:rPr>
              <a:t>функционирует так, кроме того к ней существует существительное</a:t>
            </a:r>
            <a:r>
              <a:rPr lang="ru-RU" sz="2800" i="1" dirty="0">
                <a:latin typeface="Times New Roman"/>
                <a:cs typeface="Times New Roman"/>
              </a:rPr>
              <a:t> купля</a:t>
            </a:r>
            <a:r>
              <a:rPr lang="de-CH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продажа</a:t>
            </a:r>
            <a:r>
              <a:rPr lang="ru-RU" sz="2800" dirty="0">
                <a:latin typeface="Times New Roman"/>
                <a:cs typeface="Times New Roman"/>
              </a:rPr>
              <a:t>:</a:t>
            </a:r>
          </a:p>
          <a:p>
            <a:r>
              <a:rPr lang="ru-RU" sz="2800" i="1" dirty="0">
                <a:latin typeface="Times New Roman"/>
                <a:cs typeface="Times New Roman"/>
              </a:rPr>
              <a:t>Можно ли </a:t>
            </a:r>
            <a:r>
              <a:rPr lang="ru-RU" sz="2800" i="1" u="sng" dirty="0">
                <a:latin typeface="Times New Roman"/>
                <a:cs typeface="Times New Roman"/>
              </a:rPr>
              <a:t>покупать продавать </a:t>
            </a:r>
            <a:r>
              <a:rPr lang="ru-RU" sz="2800" i="1" dirty="0">
                <a:latin typeface="Times New Roman"/>
                <a:cs typeface="Times New Roman"/>
              </a:rPr>
              <a:t>почку?, Где и почем </a:t>
            </a:r>
            <a:r>
              <a:rPr lang="ru-RU" sz="2800" i="1" u="sng" dirty="0">
                <a:latin typeface="Times New Roman"/>
                <a:cs typeface="Times New Roman"/>
              </a:rPr>
              <a:t>покупают-продают</a:t>
            </a:r>
            <a:r>
              <a:rPr lang="ru-RU" sz="2800" i="1" dirty="0">
                <a:latin typeface="Times New Roman"/>
                <a:cs typeface="Times New Roman"/>
              </a:rPr>
              <a:t> валюту, Здесь </a:t>
            </a:r>
            <a:r>
              <a:rPr lang="ru-RU" sz="2800" i="1" u="sng" dirty="0">
                <a:latin typeface="Times New Roman"/>
                <a:cs typeface="Times New Roman"/>
              </a:rPr>
              <a:t>покупают продают</a:t>
            </a:r>
            <a:r>
              <a:rPr lang="ru-RU" sz="2800" i="1" dirty="0">
                <a:latin typeface="Times New Roman"/>
                <a:cs typeface="Times New Roman"/>
              </a:rPr>
              <a:t> телефоны, Ежедневно украинцы </a:t>
            </a:r>
            <a:r>
              <a:rPr lang="ru-RU" sz="2800" i="1" u="sng" dirty="0">
                <a:latin typeface="Times New Roman"/>
                <a:cs typeface="Times New Roman"/>
              </a:rPr>
              <a:t>покупают-продают</a:t>
            </a:r>
            <a:r>
              <a:rPr lang="ru-RU" sz="2800" i="1" dirty="0">
                <a:latin typeface="Times New Roman"/>
                <a:cs typeface="Times New Roman"/>
              </a:rPr>
              <a:t> валюты на 70 млн долларов </a:t>
            </a:r>
            <a:r>
              <a:rPr lang="de-CH" sz="2800" dirty="0">
                <a:latin typeface="Times New Roman"/>
                <a:cs typeface="Times New Roman"/>
              </a:rPr>
              <a:t>(</a:t>
            </a:r>
            <a:r>
              <a:rPr lang="ru-RU" sz="2800" dirty="0">
                <a:latin typeface="Times New Roman"/>
                <a:cs typeface="Times New Roman"/>
              </a:rPr>
              <a:t>интернет</a:t>
            </a:r>
            <a:r>
              <a:rPr lang="de-CH" sz="2800" dirty="0">
                <a:latin typeface="Times New Roman"/>
                <a:cs typeface="Times New Roman"/>
              </a:rPr>
              <a:t>)</a:t>
            </a:r>
            <a:endParaRPr lang="ru-RU" sz="2800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74680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46075" y="441325"/>
            <a:ext cx="8496300" cy="5940425"/>
          </a:xfrm>
        </p:spPr>
        <p:txBody>
          <a:bodyPr>
            <a:normAutofit/>
          </a:bodyPr>
          <a:lstStyle/>
          <a:p>
            <a:r>
              <a:rPr lang="ru-RU" sz="2800" i="1" dirty="0">
                <a:latin typeface="Times New Roman"/>
                <a:cs typeface="Times New Roman"/>
              </a:rPr>
              <a:t>КУПЛЯ-ПРОДАЖА - в гражданском праве один из наиболее распространенных типов договора, согласно которому продавец обязуется передать имущество</a:t>
            </a:r>
            <a:r>
              <a:rPr lang="de-CH" sz="2800" i="1" dirty="0">
                <a:latin typeface="Times New Roman"/>
                <a:cs typeface="Times New Roman"/>
              </a:rPr>
              <a:t> </a:t>
            </a:r>
            <a:r>
              <a:rPr lang="ru-RU" sz="2800" i="1" dirty="0">
                <a:latin typeface="Times New Roman"/>
                <a:cs typeface="Times New Roman"/>
              </a:rPr>
              <a:t>в собственность покупателю, а покупатель принять имущество и уплатить за него определенную денежную сумму</a:t>
            </a:r>
            <a:r>
              <a:rPr lang="ru-RU" sz="2800" dirty="0">
                <a:latin typeface="Times New Roman"/>
                <a:cs typeface="Times New Roman"/>
              </a:rPr>
              <a:t>. </a:t>
            </a:r>
            <a:r>
              <a:rPr lang="de-DE" sz="2800" dirty="0">
                <a:latin typeface="Times New Roman"/>
                <a:cs typeface="Times New Roman"/>
              </a:rPr>
              <a:t>(</a:t>
            </a:r>
            <a:r>
              <a:rPr lang="ru-RU" sz="2800" dirty="0">
                <a:latin typeface="Times New Roman"/>
                <a:cs typeface="Times New Roman"/>
              </a:rPr>
              <a:t>Словарь финансовых терминов</a:t>
            </a:r>
            <a:r>
              <a:rPr lang="de-DE" sz="2800" dirty="0">
                <a:latin typeface="Times New Roman"/>
                <a:cs typeface="Times New Roman"/>
              </a:rPr>
              <a:t>) </a:t>
            </a:r>
            <a:endParaRPr lang="ru-RU" sz="2800" dirty="0">
              <a:latin typeface="Times New Roman"/>
              <a:cs typeface="Times New Roman"/>
            </a:endParaRPr>
          </a:p>
          <a:p>
            <a:endParaRPr lang="de-DE" sz="2800" dirty="0">
              <a:latin typeface="Times New Roman"/>
              <a:cs typeface="Times New Roman"/>
            </a:endParaRPr>
          </a:p>
          <a:p>
            <a:r>
              <a:rPr lang="ru-RU" sz="2800" dirty="0">
                <a:latin typeface="Times New Roman"/>
                <a:cs typeface="Times New Roman"/>
              </a:rPr>
              <a:t>Часто связанные глаголы относятся к более широкому общему виду деятельности </a:t>
            </a:r>
            <a:r>
              <a:rPr lang="cs-CZ" sz="2800" dirty="0">
                <a:latin typeface="Times New Roman"/>
                <a:cs typeface="Times New Roman"/>
              </a:rPr>
              <a:t>(„</a:t>
            </a:r>
            <a:r>
              <a:rPr lang="cs-CZ" sz="2800" dirty="0" err="1">
                <a:latin typeface="Times New Roman"/>
                <a:cs typeface="Times New Roman"/>
              </a:rPr>
              <a:t>frame</a:t>
            </a:r>
            <a:r>
              <a:rPr lang="cs-CZ" sz="2800" dirty="0">
                <a:latin typeface="Times New Roman"/>
                <a:cs typeface="Times New Roman"/>
              </a:rPr>
              <a:t>“): </a:t>
            </a:r>
            <a:r>
              <a:rPr lang="ru-RU" sz="2800" i="1" u="sng" dirty="0">
                <a:latin typeface="Times New Roman"/>
                <a:cs typeface="Times New Roman"/>
              </a:rPr>
              <a:t>позвонишь</a:t>
            </a:r>
            <a:r>
              <a:rPr lang="cs-CZ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встретишься </a:t>
            </a:r>
            <a:r>
              <a:rPr lang="ru-RU" sz="2800" dirty="0">
                <a:latin typeface="Times New Roman"/>
                <a:cs typeface="Times New Roman"/>
              </a:rPr>
              <a:t>(РР)</a:t>
            </a:r>
            <a:r>
              <a:rPr lang="cs-CZ" sz="2800" dirty="0">
                <a:latin typeface="Times New Roman"/>
                <a:cs typeface="Times New Roman"/>
              </a:rPr>
              <a:t>, </a:t>
            </a:r>
            <a:r>
              <a:rPr lang="ru-RU" sz="2800" i="1" u="sng" dirty="0">
                <a:latin typeface="Times New Roman"/>
                <a:cs typeface="Times New Roman"/>
              </a:rPr>
              <a:t>постирать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погладить</a:t>
            </a:r>
            <a:r>
              <a:rPr lang="ru-RU" sz="2800" i="1" dirty="0">
                <a:latin typeface="Times New Roman"/>
                <a:cs typeface="Times New Roman"/>
              </a:rPr>
              <a:t> ребенку</a:t>
            </a:r>
            <a:r>
              <a:rPr lang="ru-RU" sz="2800" dirty="0">
                <a:latin typeface="Times New Roman"/>
                <a:cs typeface="Times New Roman"/>
              </a:rPr>
              <a:t> (Петрушевская)</a:t>
            </a:r>
            <a:r>
              <a:rPr lang="de-CH" sz="2800" dirty="0">
                <a:latin typeface="Times New Roman"/>
                <a:cs typeface="Times New Roman"/>
              </a:rPr>
              <a:t>, </a:t>
            </a:r>
            <a:r>
              <a:rPr lang="ru-RU" sz="2800" i="1" dirty="0">
                <a:latin typeface="Times New Roman"/>
                <a:cs typeface="Times New Roman"/>
              </a:rPr>
              <a:t>Мы </a:t>
            </a:r>
            <a:r>
              <a:rPr lang="ru-RU" sz="2800" i="1" u="sng" dirty="0">
                <a:latin typeface="Times New Roman"/>
                <a:cs typeface="Times New Roman"/>
              </a:rPr>
              <a:t>пьем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гуляем</a:t>
            </a:r>
            <a:r>
              <a:rPr lang="ru-RU" sz="2800" i="1" dirty="0">
                <a:latin typeface="Times New Roman"/>
                <a:cs typeface="Times New Roman"/>
              </a:rPr>
              <a:t> в Познании</a:t>
            </a:r>
            <a:r>
              <a:rPr lang="de-CH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(Галич)</a:t>
            </a:r>
            <a:endParaRPr lang="cs-CZ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57566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346075"/>
            <a:ext cx="8575675" cy="6146800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/>
                <a:cs typeface="Times New Roman"/>
              </a:rPr>
              <a:t>Продуктивность двойных глаголов высока в разговорных разновидностях русского языка, тесная связь между двумя глаголами часто выражается использованием дефиса, иногда один из глаголов семантически «бледнеет», ср. </a:t>
            </a:r>
            <a:r>
              <a:rPr lang="ru-RU" sz="2800" i="1" dirty="0">
                <a:latin typeface="Times New Roman"/>
                <a:cs typeface="Times New Roman"/>
              </a:rPr>
              <a:t>она всё сидит-пишет</a:t>
            </a:r>
            <a:r>
              <a:rPr lang="ru-RU" sz="2800" dirty="0">
                <a:latin typeface="Times New Roman"/>
                <a:cs typeface="Times New Roman"/>
              </a:rPr>
              <a:t>, где первый глагол подчеркивает продолжительность действия, а не буквально обозначает, что субъект действия сидит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6071373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377825"/>
            <a:ext cx="8385175" cy="59721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/>
                <a:cs typeface="Times New Roman"/>
              </a:rPr>
              <a:t>Параллели в других славянских языках минимальные</a:t>
            </a:r>
            <a:r>
              <a:rPr lang="cs-CZ" sz="2800" dirty="0">
                <a:latin typeface="Times New Roman"/>
                <a:cs typeface="Times New Roman"/>
              </a:rPr>
              <a:t>, </a:t>
            </a:r>
            <a:r>
              <a:rPr lang="ru-RU" sz="2800" dirty="0">
                <a:latin typeface="Times New Roman"/>
                <a:cs typeface="Times New Roman"/>
              </a:rPr>
              <a:t>похож только императив глагола </a:t>
            </a:r>
            <a:r>
              <a:rPr lang="ru-RU" sz="2800" i="1" dirty="0">
                <a:latin typeface="Times New Roman"/>
                <a:cs typeface="Times New Roman"/>
              </a:rPr>
              <a:t>идти</a:t>
            </a:r>
            <a:r>
              <a:rPr lang="ru-RU" sz="2800" dirty="0">
                <a:latin typeface="Times New Roman"/>
                <a:cs typeface="Times New Roman"/>
              </a:rPr>
              <a:t> в сочетаниях типа ч. </a:t>
            </a:r>
            <a:r>
              <a:rPr lang="cs-CZ" sz="2800" i="1" dirty="0">
                <a:latin typeface="Times New Roman"/>
                <a:cs typeface="Times New Roman"/>
              </a:rPr>
              <a:t>Jdi, kup si lyže</a:t>
            </a:r>
            <a:r>
              <a:rPr lang="ru-RU" sz="2800" dirty="0">
                <a:latin typeface="Times New Roman"/>
                <a:cs typeface="Times New Roman"/>
              </a:rPr>
              <a:t>, в польском языке глагол </a:t>
            </a:r>
            <a:r>
              <a:rPr lang="cs-CZ" sz="2800" i="1" dirty="0" err="1">
                <a:latin typeface="Times New Roman"/>
                <a:cs typeface="Times New Roman"/>
              </a:rPr>
              <a:t>wziąć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для выражения резкого начала, неожиданного действия</a:t>
            </a:r>
          </a:p>
          <a:p>
            <a:r>
              <a:rPr lang="ru-RU" sz="2800" dirty="0">
                <a:latin typeface="Times New Roman"/>
                <a:cs typeface="Times New Roman"/>
              </a:rPr>
              <a:t>Большее количество подобных конструкций в тюркских языках</a:t>
            </a:r>
            <a:r>
              <a:rPr lang="de-CH" sz="2800" dirty="0">
                <a:latin typeface="Times New Roman"/>
                <a:cs typeface="Times New Roman"/>
              </a:rPr>
              <a:t>; </a:t>
            </a:r>
            <a:r>
              <a:rPr lang="ru-RU" sz="2800" dirty="0">
                <a:latin typeface="Times New Roman"/>
                <a:cs typeface="Times New Roman"/>
              </a:rPr>
              <a:t>для них, однако, характерно, что один из двух слов сочетаний имеет форму деепричастия (</a:t>
            </a:r>
            <a:r>
              <a:rPr lang="ru-RU" sz="2800" dirty="0" err="1">
                <a:latin typeface="Times New Roman"/>
                <a:cs typeface="Times New Roman"/>
              </a:rPr>
              <a:t>конверба</a:t>
            </a:r>
            <a:r>
              <a:rPr lang="ru-RU" sz="2800" dirty="0">
                <a:latin typeface="Times New Roman"/>
                <a:cs typeface="Times New Roman"/>
              </a:rPr>
              <a:t> в тюркологии)</a:t>
            </a:r>
          </a:p>
          <a:p>
            <a:r>
              <a:rPr lang="ru-RU" sz="2800" dirty="0">
                <a:latin typeface="Times New Roman"/>
                <a:cs typeface="Times New Roman"/>
              </a:rPr>
              <a:t>Происхождение явления, по-видимому, во финно- угорских языках, во финно-угорском субстрате в русском языке</a:t>
            </a:r>
          </a:p>
        </p:txBody>
      </p:sp>
    </p:spTree>
    <p:extLst>
      <p:ext uri="{BB962C8B-B14F-4D97-AF65-F5344CB8AC3E}">
        <p14:creationId xmlns:p14="http://schemas.microsoft.com/office/powerpoint/2010/main" val="1254974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377825"/>
            <a:ext cx="8385175" cy="59721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/>
                <a:cs typeface="Times New Roman"/>
              </a:rPr>
              <a:t>Ср. известную </a:t>
            </a:r>
            <a:r>
              <a:rPr lang="ru-RU" sz="2800" dirty="0" err="1">
                <a:latin typeface="Times New Roman"/>
                <a:cs typeface="Times New Roman"/>
              </a:rPr>
              <a:t>прагмафразему</a:t>
            </a:r>
            <a:r>
              <a:rPr lang="ru-RU" sz="2800" dirty="0">
                <a:latin typeface="Times New Roman"/>
                <a:cs typeface="Times New Roman"/>
              </a:rPr>
              <a:t> </a:t>
            </a:r>
            <a:r>
              <a:rPr lang="ru-RU" sz="2800" i="1" dirty="0">
                <a:latin typeface="Times New Roman"/>
                <a:cs typeface="Times New Roman"/>
              </a:rPr>
              <a:t>жил</a:t>
            </a:r>
            <a:r>
              <a:rPr lang="de-DE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был</a:t>
            </a:r>
            <a:r>
              <a:rPr lang="ru-RU" sz="2800" dirty="0">
                <a:latin typeface="Times New Roman"/>
                <a:cs typeface="Times New Roman"/>
              </a:rPr>
              <a:t> в начале сказок (также двойной глагол): во восточно-славянских диалектах распространена главным образом на северо-востоке, употребление уменьшается со северо-востока на юго-запад, с исключением Закарпатской Украины (влияние венгерского) (О. Ткаченко)</a:t>
            </a:r>
          </a:p>
          <a:p>
            <a:r>
              <a:rPr lang="ru-RU" sz="2800" dirty="0">
                <a:latin typeface="Times New Roman"/>
                <a:cs typeface="Times New Roman"/>
              </a:rPr>
              <a:t>Для вымершего </a:t>
            </a:r>
            <a:r>
              <a:rPr lang="ru-RU" sz="2800" dirty="0" err="1">
                <a:latin typeface="Times New Roman"/>
                <a:cs typeface="Times New Roman"/>
              </a:rPr>
              <a:t>мерянского</a:t>
            </a:r>
            <a:r>
              <a:rPr lang="ru-RU" sz="2800" dirty="0">
                <a:latin typeface="Times New Roman"/>
                <a:cs typeface="Times New Roman"/>
              </a:rPr>
              <a:t> языка, на котором раньше говорили в области Ярославли, Ростова (Великого) и Галича (</a:t>
            </a:r>
            <a:r>
              <a:rPr lang="ru-RU" sz="2800" dirty="0" err="1">
                <a:latin typeface="Times New Roman"/>
                <a:cs typeface="Times New Roman"/>
              </a:rPr>
              <a:t>Мерского</a:t>
            </a:r>
            <a:r>
              <a:rPr lang="ru-RU" sz="2800" dirty="0">
                <a:latin typeface="Times New Roman"/>
                <a:cs typeface="Times New Roman"/>
              </a:rPr>
              <a:t>) Ткаченко реконструирует форму </a:t>
            </a:r>
            <a:r>
              <a:rPr lang="cs-CZ" sz="2800" dirty="0">
                <a:latin typeface="Times New Roman"/>
                <a:cs typeface="Times New Roman"/>
              </a:rPr>
              <a:t>*</a:t>
            </a:r>
            <a:r>
              <a:rPr lang="cs-CZ" sz="2800" i="1" dirty="0" err="1">
                <a:latin typeface="Times New Roman"/>
                <a:cs typeface="Times New Roman"/>
              </a:rPr>
              <a:t>il</a:t>
            </a:r>
            <a:r>
              <a:rPr lang="de-DE" sz="2800" i="1" dirty="0">
                <a:latin typeface="Times New Roman"/>
                <a:cs typeface="Times New Roman"/>
              </a:rPr>
              <a:t>’</a:t>
            </a:r>
            <a:r>
              <a:rPr lang="cs-CZ" sz="2800" i="1" dirty="0">
                <a:latin typeface="Times New Roman"/>
                <a:cs typeface="Times New Roman"/>
              </a:rPr>
              <a:t>-</a:t>
            </a:r>
            <a:r>
              <a:rPr lang="cs-CZ" sz="2800" i="1" dirty="0" err="1">
                <a:latin typeface="Times New Roman"/>
                <a:cs typeface="Times New Roman"/>
              </a:rPr>
              <a:t>ul</a:t>
            </a:r>
            <a:r>
              <a:rPr lang="de-DE" sz="2800" i="1" dirty="0">
                <a:latin typeface="Times New Roman"/>
                <a:cs typeface="Times New Roman"/>
              </a:rPr>
              <a:t>’</a:t>
            </a:r>
            <a:endParaRPr lang="fr-FR" sz="2800" i="1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ru-RU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8240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288" y="260350"/>
            <a:ext cx="8353425" cy="6337300"/>
          </a:xfrm>
        </p:spPr>
        <p:txBody>
          <a:bodyPr>
            <a:norm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Ср. приветствие в языке </a:t>
            </a:r>
            <a:r>
              <a:rPr lang="ru-RU" sz="2800" dirty="0" err="1">
                <a:latin typeface="Times New Roman"/>
                <a:cs typeface="Times New Roman"/>
              </a:rPr>
              <a:t>коми</a:t>
            </a:r>
            <a:r>
              <a:rPr lang="ru-RU" sz="2800" dirty="0">
                <a:latin typeface="Times New Roman"/>
                <a:cs typeface="Times New Roman"/>
              </a:rPr>
              <a:t> </a:t>
            </a:r>
            <a:r>
              <a:rPr lang="ru-RU" sz="2800" i="1" dirty="0" err="1">
                <a:latin typeface="Times New Roman"/>
                <a:cs typeface="Times New Roman"/>
              </a:rPr>
              <a:t>олан</a:t>
            </a:r>
            <a:r>
              <a:rPr lang="cs-CZ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 err="1">
                <a:latin typeface="Times New Roman"/>
                <a:cs typeface="Times New Roman"/>
              </a:rPr>
              <a:t>вылан</a:t>
            </a:r>
            <a:r>
              <a:rPr lang="ru-RU" sz="2800" dirty="0">
                <a:latin typeface="Times New Roman"/>
                <a:cs typeface="Times New Roman"/>
              </a:rPr>
              <a:t> ,</a:t>
            </a:r>
            <a:r>
              <a:rPr lang="cs-CZ" sz="2800" dirty="0">
                <a:latin typeface="Times New Roman"/>
                <a:cs typeface="Times New Roman"/>
              </a:rPr>
              <a:t>žiješ-jsi</a:t>
            </a:r>
            <a:r>
              <a:rPr lang="de-DE" sz="2800" dirty="0">
                <a:latin typeface="Times New Roman"/>
                <a:cs typeface="Times New Roman"/>
              </a:rPr>
              <a:t>‘ = ,</a:t>
            </a:r>
            <a:r>
              <a:rPr lang="ru-RU" sz="2800" dirty="0">
                <a:latin typeface="Times New Roman"/>
                <a:cs typeface="Times New Roman"/>
              </a:rPr>
              <a:t>здравствуй</a:t>
            </a:r>
            <a:r>
              <a:rPr lang="de-DE" sz="2800" dirty="0">
                <a:latin typeface="Times New Roman"/>
                <a:cs typeface="Times New Roman"/>
              </a:rPr>
              <a:t>‘, </a:t>
            </a:r>
            <a:r>
              <a:rPr lang="ru-RU" sz="2800" dirty="0">
                <a:latin typeface="Times New Roman"/>
                <a:cs typeface="Times New Roman"/>
              </a:rPr>
              <a:t>по-эстонски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r>
              <a:rPr lang="de-DE" sz="2800" i="1" dirty="0" err="1">
                <a:latin typeface="Times New Roman"/>
                <a:cs typeface="Times New Roman"/>
              </a:rPr>
              <a:t>Kuidas</a:t>
            </a:r>
            <a:r>
              <a:rPr lang="de-DE" sz="2800" i="1" dirty="0">
                <a:latin typeface="Times New Roman"/>
                <a:cs typeface="Times New Roman"/>
              </a:rPr>
              <a:t> </a:t>
            </a:r>
            <a:r>
              <a:rPr lang="de-DE" sz="2800" i="1" dirty="0" err="1">
                <a:latin typeface="Times New Roman"/>
                <a:cs typeface="Times New Roman"/>
              </a:rPr>
              <a:t>elate-olete</a:t>
            </a:r>
            <a:r>
              <a:rPr lang="de-DE" sz="2800" i="1" dirty="0">
                <a:latin typeface="Times New Roman"/>
                <a:cs typeface="Times New Roman"/>
              </a:rPr>
              <a:t>?</a:t>
            </a:r>
            <a:r>
              <a:rPr lang="de-DE" sz="2800" dirty="0">
                <a:latin typeface="Times New Roman"/>
                <a:cs typeface="Times New Roman"/>
              </a:rPr>
              <a:t> ,</a:t>
            </a:r>
            <a:r>
              <a:rPr lang="ru-RU" sz="2800" dirty="0">
                <a:latin typeface="Times New Roman"/>
                <a:cs typeface="Times New Roman"/>
              </a:rPr>
              <a:t>Как поживаешь?</a:t>
            </a:r>
            <a:r>
              <a:rPr lang="de-DE" sz="2800" dirty="0">
                <a:latin typeface="Times New Roman"/>
                <a:cs typeface="Times New Roman"/>
              </a:rPr>
              <a:t>‘, </a:t>
            </a:r>
            <a:r>
              <a:rPr lang="ru-RU" sz="2800" dirty="0" err="1">
                <a:latin typeface="Times New Roman"/>
                <a:cs typeface="Times New Roman"/>
              </a:rPr>
              <a:t>коми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de-DE" sz="2800" i="1" dirty="0" err="1">
                <a:latin typeface="Times New Roman"/>
                <a:cs typeface="Times New Roman"/>
              </a:rPr>
              <a:t>узьны-овны</a:t>
            </a:r>
            <a:r>
              <a:rPr lang="de-DE" sz="2800" dirty="0">
                <a:latin typeface="Times New Roman"/>
                <a:cs typeface="Times New Roman"/>
              </a:rPr>
              <a:t> = ,</a:t>
            </a:r>
            <a:r>
              <a:rPr lang="de-DE" sz="2800" dirty="0" err="1">
                <a:latin typeface="Times New Roman"/>
                <a:cs typeface="Times New Roman"/>
              </a:rPr>
              <a:t>с</a:t>
            </a:r>
            <a:r>
              <a:rPr lang="ru-RU" sz="2800" dirty="0" err="1">
                <a:latin typeface="Times New Roman"/>
                <a:cs typeface="Times New Roman"/>
              </a:rPr>
              <a:t>пать</a:t>
            </a:r>
            <a:r>
              <a:rPr lang="de-DE" sz="2800" dirty="0">
                <a:latin typeface="Times New Roman"/>
                <a:cs typeface="Times New Roman"/>
              </a:rPr>
              <a:t>-</a:t>
            </a:r>
            <a:r>
              <a:rPr lang="ru-RU" sz="2800" dirty="0">
                <a:latin typeface="Times New Roman"/>
                <a:cs typeface="Times New Roman"/>
              </a:rPr>
              <a:t>жить</a:t>
            </a:r>
            <a:r>
              <a:rPr lang="de-DE" sz="2800" dirty="0">
                <a:latin typeface="Times New Roman"/>
                <a:cs typeface="Times New Roman"/>
              </a:rPr>
              <a:t>‘ = ,</a:t>
            </a:r>
            <a:r>
              <a:rPr lang="ru-RU" sz="2800" dirty="0">
                <a:latin typeface="Times New Roman"/>
                <a:cs typeface="Times New Roman"/>
              </a:rPr>
              <a:t>проводить день и ночь</a:t>
            </a:r>
            <a:r>
              <a:rPr lang="de-DE" sz="2800" dirty="0">
                <a:latin typeface="Times New Roman"/>
                <a:cs typeface="Times New Roman"/>
              </a:rPr>
              <a:t>‘, </a:t>
            </a:r>
            <a:r>
              <a:rPr lang="ru-RU" sz="2800" dirty="0">
                <a:latin typeface="Times New Roman"/>
                <a:cs typeface="Times New Roman"/>
              </a:rPr>
              <a:t>удмуртское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r>
              <a:rPr lang="ru-RU" sz="2800" i="1" dirty="0" err="1">
                <a:latin typeface="Times New Roman"/>
                <a:cs typeface="Times New Roman"/>
              </a:rPr>
              <a:t>улон</a:t>
            </a:r>
            <a:r>
              <a:rPr lang="de-DE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 err="1">
                <a:latin typeface="Times New Roman"/>
                <a:cs typeface="Times New Roman"/>
              </a:rPr>
              <a:t>вылон</a:t>
            </a:r>
            <a:r>
              <a:rPr lang="ru-RU" sz="2800" dirty="0">
                <a:latin typeface="Times New Roman"/>
                <a:cs typeface="Times New Roman"/>
              </a:rPr>
              <a:t> ,житьё-бытьё, благосостояние</a:t>
            </a:r>
            <a:r>
              <a:rPr lang="de-DE" sz="2800" dirty="0">
                <a:latin typeface="Times New Roman"/>
                <a:cs typeface="Times New Roman"/>
              </a:rPr>
              <a:t>‘, </a:t>
            </a:r>
            <a:r>
              <a:rPr lang="ru-RU" sz="2800" dirty="0">
                <a:latin typeface="Times New Roman"/>
                <a:cs typeface="Times New Roman"/>
              </a:rPr>
              <a:t>эрзянское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i="1" dirty="0" err="1">
                <a:latin typeface="Times New Roman"/>
                <a:cs typeface="Times New Roman"/>
              </a:rPr>
              <a:t>эрямс-аштемс</a:t>
            </a:r>
            <a:r>
              <a:rPr lang="ru-RU" sz="2800" dirty="0">
                <a:latin typeface="Times New Roman"/>
                <a:cs typeface="Times New Roman"/>
              </a:rPr>
              <a:t> ,жить-пребывать</a:t>
            </a:r>
            <a:r>
              <a:rPr lang="de-DE" sz="2800" dirty="0">
                <a:latin typeface="Times New Roman"/>
                <a:cs typeface="Times New Roman"/>
              </a:rPr>
              <a:t>‘, </a:t>
            </a:r>
            <a:r>
              <a:rPr lang="ru-RU" sz="2800" dirty="0">
                <a:latin typeface="Times New Roman"/>
                <a:cs typeface="Times New Roman"/>
              </a:rPr>
              <a:t>из этого </a:t>
            </a:r>
            <a:r>
              <a:rPr lang="ru-RU" sz="2800" dirty="0" err="1">
                <a:latin typeface="Times New Roman"/>
                <a:cs typeface="Times New Roman"/>
              </a:rPr>
              <a:t>лексикализованное</a:t>
            </a:r>
            <a:r>
              <a:rPr lang="ru-RU" sz="2800" dirty="0">
                <a:latin typeface="Times New Roman"/>
                <a:cs typeface="Times New Roman"/>
              </a:rPr>
              <a:t> деепричастие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r>
              <a:rPr lang="ru-RU" sz="2800" i="1" dirty="0" err="1">
                <a:latin typeface="Times New Roman"/>
                <a:cs typeface="Times New Roman"/>
              </a:rPr>
              <a:t>эрязь</a:t>
            </a:r>
            <a:r>
              <a:rPr lang="cs-CZ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 err="1">
                <a:latin typeface="Times New Roman"/>
                <a:cs typeface="Times New Roman"/>
              </a:rPr>
              <a:t>аштезь</a:t>
            </a:r>
            <a:r>
              <a:rPr lang="ru-RU" sz="2800" dirty="0">
                <a:latin typeface="Times New Roman"/>
                <a:cs typeface="Times New Roman"/>
              </a:rPr>
              <a:t> ,со временем</a:t>
            </a:r>
            <a:r>
              <a:rPr lang="de-DE" sz="2800" dirty="0">
                <a:latin typeface="Times New Roman"/>
                <a:cs typeface="Times New Roman"/>
              </a:rPr>
              <a:t>‘. </a:t>
            </a:r>
            <a:r>
              <a:rPr lang="cs-CZ" sz="2800" dirty="0">
                <a:latin typeface="Times New Roman"/>
                <a:cs typeface="Times New Roman"/>
              </a:rPr>
              <a:t>NB: </a:t>
            </a:r>
            <a:r>
              <a:rPr lang="ru-RU" sz="2800" dirty="0">
                <a:latin typeface="Times New Roman"/>
                <a:cs typeface="Times New Roman"/>
              </a:rPr>
              <a:t>В локальных русских говорах как калька </a:t>
            </a:r>
            <a:r>
              <a:rPr lang="ru-RU" sz="2800" i="1" dirty="0" err="1">
                <a:latin typeface="Times New Roman"/>
                <a:cs typeface="Times New Roman"/>
              </a:rPr>
              <a:t>жимши</a:t>
            </a:r>
            <a:r>
              <a:rPr lang="de-DE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 err="1">
                <a:latin typeface="Times New Roman"/>
                <a:cs typeface="Times New Roman"/>
              </a:rPr>
              <a:t>бымши</a:t>
            </a:r>
            <a:r>
              <a:rPr lang="ru-RU" sz="2800" dirty="0">
                <a:latin typeface="Times New Roman"/>
                <a:cs typeface="Times New Roman"/>
              </a:rPr>
              <a:t>: </a:t>
            </a:r>
            <a:r>
              <a:rPr lang="ru-RU" sz="2800" i="1" dirty="0" err="1">
                <a:latin typeface="Times New Roman"/>
                <a:cs typeface="Times New Roman"/>
              </a:rPr>
              <a:t>Жимши-бымши</a:t>
            </a:r>
            <a:r>
              <a:rPr lang="ru-RU" sz="2800" i="1" dirty="0">
                <a:latin typeface="Times New Roman"/>
                <a:cs typeface="Times New Roman"/>
              </a:rPr>
              <a:t>, может приедет ко мне братишка-то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endParaRPr lang="cs-CZ" sz="2800" dirty="0">
              <a:latin typeface="Times New Roman"/>
              <a:cs typeface="Times New Roman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/>
                <a:cs typeface="Times New Roman"/>
              </a:rPr>
              <a:t>Во финских языках вообще широко употребляется асиндетическое сочетание</a:t>
            </a:r>
            <a:endParaRPr lang="de-DE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59337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/>
                <a:cs typeface="Times New Roman"/>
              </a:rPr>
              <a:t>Двойные глаголы</a:t>
            </a:r>
            <a:endParaRPr lang="de-CH" sz="2800" dirty="0">
              <a:latin typeface="Times New Roman"/>
              <a:cs typeface="Times New Roman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ru-RU" sz="2800" i="1" dirty="0">
                <a:latin typeface="Times New Roman"/>
                <a:cs typeface="Times New Roman"/>
              </a:rPr>
              <a:t>Что </a:t>
            </a:r>
            <a:r>
              <a:rPr lang="ru-RU" sz="2800" i="1" u="sng" dirty="0">
                <a:latin typeface="Times New Roman"/>
                <a:cs typeface="Times New Roman"/>
              </a:rPr>
              <a:t>ели-пили</a:t>
            </a:r>
            <a:r>
              <a:rPr lang="ru-RU" sz="2800" i="1" dirty="0">
                <a:latin typeface="Times New Roman"/>
                <a:cs typeface="Times New Roman"/>
              </a:rPr>
              <a:t> наши предки?, Ты у меня </a:t>
            </a:r>
            <a:r>
              <a:rPr lang="ru-RU" sz="2800" i="1" u="sng" dirty="0">
                <a:latin typeface="Times New Roman"/>
                <a:cs typeface="Times New Roman"/>
              </a:rPr>
              <a:t>будешь сидеть молчат</a:t>
            </a:r>
            <a:r>
              <a:rPr lang="ru-RU" sz="2800" i="1" dirty="0">
                <a:latin typeface="Times New Roman"/>
                <a:cs typeface="Times New Roman"/>
              </a:rPr>
              <a:t>ь, Она </a:t>
            </a:r>
            <a:r>
              <a:rPr lang="ru-RU" sz="2800" i="1" u="sng" dirty="0">
                <a:latin typeface="Times New Roman"/>
                <a:cs typeface="Times New Roman"/>
              </a:rPr>
              <a:t>на нас стоит смотрит</a:t>
            </a:r>
            <a:r>
              <a:rPr lang="ru-RU" sz="2800" i="1" dirty="0">
                <a:latin typeface="Times New Roman"/>
                <a:cs typeface="Times New Roman"/>
              </a:rPr>
              <a:t>, Нас </a:t>
            </a:r>
            <a:r>
              <a:rPr lang="ru-RU" sz="2800" i="1" u="sng" dirty="0">
                <a:latin typeface="Times New Roman"/>
                <a:cs typeface="Times New Roman"/>
              </a:rPr>
              <a:t>били-не жалели</a:t>
            </a:r>
            <a:r>
              <a:rPr lang="ru-RU" sz="2800" u="sng" dirty="0">
                <a:latin typeface="Times New Roman"/>
                <a:cs typeface="Times New Roman"/>
              </a:rPr>
              <a:t> 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/>
                <a:cs typeface="Times New Roman"/>
              </a:rPr>
              <a:t>Свойства</a:t>
            </a:r>
            <a:r>
              <a:rPr lang="de-DE" sz="2800" dirty="0">
                <a:latin typeface="Times New Roman"/>
                <a:cs typeface="Times New Roman"/>
              </a:rPr>
              <a:t>: </a:t>
            </a:r>
            <a:r>
              <a:rPr lang="ru-RU" sz="2800" dirty="0">
                <a:latin typeface="Times New Roman"/>
                <a:cs typeface="Times New Roman"/>
              </a:rPr>
              <a:t>«морфологическая </a:t>
            </a:r>
            <a:r>
              <a:rPr lang="ru-RU" sz="2800" dirty="0" err="1">
                <a:latin typeface="Times New Roman"/>
                <a:cs typeface="Times New Roman"/>
              </a:rPr>
              <a:t>одноформленность</a:t>
            </a:r>
            <a:r>
              <a:rPr lang="ru-RU" sz="2800" dirty="0">
                <a:latin typeface="Times New Roman"/>
                <a:cs typeface="Times New Roman"/>
              </a:rPr>
              <a:t> по репрезентации (либо финитные формы, либо инфинитивы) и следующим грамматическим категориям: лицо, число, род, наклонение, залог (но не вид и время), общие синтаксические валентности: общее подлежащее, возможность общих вторых актантов и </a:t>
            </a:r>
            <a:r>
              <a:rPr lang="ru-RU" sz="2800" dirty="0" err="1">
                <a:latin typeface="Times New Roman"/>
                <a:cs typeface="Times New Roman"/>
              </a:rPr>
              <a:t>сирконстантов</a:t>
            </a:r>
            <a:r>
              <a:rPr lang="ru-RU" sz="2800" dirty="0">
                <a:latin typeface="Times New Roman"/>
                <a:cs typeface="Times New Roman"/>
              </a:rPr>
              <a:t>, запрет на повтор служебных морфем в аналитических формах (</a:t>
            </a:r>
            <a:r>
              <a:rPr lang="ru-RU" sz="2800" i="1" dirty="0">
                <a:latin typeface="Times New Roman"/>
                <a:cs typeface="Times New Roman"/>
              </a:rPr>
              <a:t>пошел бы поискал </a:t>
            </a:r>
            <a:r>
              <a:rPr lang="ru-RU" sz="2800" dirty="0">
                <a:latin typeface="Times New Roman"/>
                <a:cs typeface="Times New Roman"/>
              </a:rPr>
              <a:t>в отличии от однородных сказуемых </a:t>
            </a:r>
            <a:r>
              <a:rPr lang="ru-RU" sz="2800" i="1" dirty="0">
                <a:latin typeface="Times New Roman"/>
                <a:cs typeface="Times New Roman"/>
              </a:rPr>
              <a:t>пошел бы, поискал (бы)</a:t>
            </a:r>
            <a:r>
              <a:rPr lang="ru-RU" sz="2800" dirty="0">
                <a:latin typeface="Times New Roman"/>
                <a:cs typeface="Times New Roman"/>
              </a:rPr>
              <a:t>), возможность</a:t>
            </a:r>
            <a:endParaRPr lang="cs-CZ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74503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569325" cy="6264275"/>
          </a:xfrm>
        </p:spPr>
        <p:txBody>
          <a:bodyPr>
            <a:norm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Коми: </a:t>
            </a:r>
            <a:r>
              <a:rPr lang="ru-RU" sz="2800" i="1" dirty="0" err="1">
                <a:latin typeface="Times New Roman"/>
                <a:cs typeface="Times New Roman"/>
              </a:rPr>
              <a:t>сейны</a:t>
            </a:r>
            <a:r>
              <a:rPr lang="ru-RU" sz="2800" i="1" dirty="0">
                <a:latin typeface="Times New Roman"/>
                <a:cs typeface="Times New Roman"/>
              </a:rPr>
              <a:t>-юны </a:t>
            </a:r>
            <a:r>
              <a:rPr lang="ru-RU" sz="2800" dirty="0">
                <a:latin typeface="Times New Roman"/>
                <a:cs typeface="Times New Roman"/>
              </a:rPr>
              <a:t>,есть-пить‘, </a:t>
            </a:r>
            <a:r>
              <a:rPr lang="ru-RU" sz="2800" i="1" dirty="0" err="1">
                <a:latin typeface="Times New Roman"/>
                <a:cs typeface="Times New Roman"/>
              </a:rPr>
              <a:t>буавны-горзыны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,выть-плакать‘, </a:t>
            </a:r>
            <a:r>
              <a:rPr lang="ru-RU" sz="2800" i="1" dirty="0" err="1">
                <a:latin typeface="Times New Roman"/>
                <a:cs typeface="Times New Roman"/>
              </a:rPr>
              <a:t>думайтны-мöвпавны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,думать-размышлять‘, </a:t>
            </a:r>
            <a:r>
              <a:rPr lang="ru-RU" sz="2800" dirty="0" err="1">
                <a:latin typeface="Times New Roman"/>
                <a:cs typeface="Times New Roman"/>
              </a:rPr>
              <a:t>удм</a:t>
            </a:r>
            <a:r>
              <a:rPr lang="ru-RU" sz="2800" dirty="0">
                <a:latin typeface="Times New Roman"/>
                <a:cs typeface="Times New Roman"/>
              </a:rPr>
              <a:t>. </a:t>
            </a:r>
            <a:r>
              <a:rPr lang="ru-RU" sz="2800" i="1" dirty="0" err="1">
                <a:latin typeface="Times New Roman"/>
                <a:cs typeface="Times New Roman"/>
              </a:rPr>
              <a:t>шудыны-серекъяны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,играть-смеяться‘ = ,восхищаться‘, марийское </a:t>
            </a:r>
            <a:r>
              <a:rPr lang="ru-RU" sz="2800" i="1" dirty="0" err="1">
                <a:latin typeface="Times New Roman"/>
                <a:cs typeface="Times New Roman"/>
              </a:rPr>
              <a:t>модаш-воштылаш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,играть-смеяться‘ = ,восхищаться‘, </a:t>
            </a:r>
            <a:r>
              <a:rPr lang="ru-RU" sz="2800" dirty="0" err="1">
                <a:latin typeface="Times New Roman"/>
                <a:cs typeface="Times New Roman"/>
              </a:rPr>
              <a:t>эрз</a:t>
            </a:r>
            <a:r>
              <a:rPr lang="ru-RU" sz="2800" dirty="0">
                <a:latin typeface="Times New Roman"/>
                <a:cs typeface="Times New Roman"/>
              </a:rPr>
              <a:t>. </a:t>
            </a:r>
            <a:r>
              <a:rPr lang="ru-RU" sz="2800" i="1" dirty="0" err="1">
                <a:latin typeface="Times New Roman"/>
                <a:cs typeface="Times New Roman"/>
              </a:rPr>
              <a:t>киштемс-морамс</a:t>
            </a:r>
            <a:r>
              <a:rPr lang="ru-RU" sz="2800" dirty="0">
                <a:latin typeface="Times New Roman"/>
                <a:cs typeface="Times New Roman"/>
              </a:rPr>
              <a:t> ,плясать-петь‘ =,веселиться‘ 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Ср. существительные: </a:t>
            </a:r>
            <a:r>
              <a:rPr lang="ru-RU" sz="2800" dirty="0" err="1">
                <a:latin typeface="Times New Roman"/>
                <a:cs typeface="Times New Roman"/>
              </a:rPr>
              <a:t>коми</a:t>
            </a:r>
            <a:r>
              <a:rPr lang="ru-RU" sz="2800" dirty="0">
                <a:latin typeface="Times New Roman"/>
                <a:cs typeface="Times New Roman"/>
              </a:rPr>
              <a:t> </a:t>
            </a:r>
            <a:r>
              <a:rPr lang="ru-RU" sz="2800" i="1" dirty="0">
                <a:latin typeface="Times New Roman"/>
                <a:cs typeface="Times New Roman"/>
              </a:rPr>
              <a:t>бать-мам</a:t>
            </a:r>
            <a:r>
              <a:rPr lang="ru-RU" sz="2800" dirty="0">
                <a:latin typeface="Times New Roman"/>
                <a:cs typeface="Times New Roman"/>
              </a:rPr>
              <a:t> ,отец-мать, родители‘, </a:t>
            </a:r>
            <a:r>
              <a:rPr lang="ru-RU" sz="2800" i="1" dirty="0">
                <a:latin typeface="Times New Roman"/>
                <a:cs typeface="Times New Roman"/>
              </a:rPr>
              <a:t>ныв-пи</a:t>
            </a:r>
            <a:r>
              <a:rPr lang="ru-RU" sz="2800" dirty="0">
                <a:latin typeface="Times New Roman"/>
                <a:cs typeface="Times New Roman"/>
              </a:rPr>
              <a:t> ,дочь-сын, дети‘, </a:t>
            </a:r>
            <a:r>
              <a:rPr lang="ru-RU" sz="2800" i="1" dirty="0" err="1">
                <a:latin typeface="Times New Roman"/>
                <a:cs typeface="Times New Roman"/>
              </a:rPr>
              <a:t>вöв-мöс</a:t>
            </a:r>
            <a:r>
              <a:rPr lang="ru-RU" sz="2800" dirty="0">
                <a:latin typeface="Times New Roman"/>
                <a:cs typeface="Times New Roman"/>
              </a:rPr>
              <a:t> ,лошадь-корова, домашние животные, скот‘, </a:t>
            </a:r>
            <a:r>
              <a:rPr lang="ru-RU" sz="2800" i="1" dirty="0" err="1">
                <a:latin typeface="Times New Roman"/>
                <a:cs typeface="Times New Roman"/>
              </a:rPr>
              <a:t>пель-нян</a:t>
            </a:r>
            <a:r>
              <a:rPr lang="ru-RU" sz="2800" dirty="0">
                <a:latin typeface="Times New Roman"/>
                <a:cs typeface="Times New Roman"/>
              </a:rPr>
              <a:t> ,ухо-хлеб, пельмени‘ </a:t>
            </a:r>
            <a:r>
              <a:rPr lang="ru-RU" sz="2800" dirty="0" err="1">
                <a:latin typeface="Times New Roman"/>
                <a:cs typeface="Times New Roman"/>
              </a:rPr>
              <a:t>atd</a:t>
            </a:r>
            <a:r>
              <a:rPr lang="ru-RU" sz="2800" dirty="0">
                <a:latin typeface="Times New Roman"/>
                <a:cs typeface="Times New Roman"/>
              </a:rPr>
              <a:t>. Некоторые типы номинальных сочетаний можно найти в русском фольклоре: </a:t>
            </a:r>
            <a:r>
              <a:rPr lang="ru-RU" sz="2800" i="1" dirty="0">
                <a:latin typeface="Times New Roman"/>
                <a:cs typeface="Times New Roman"/>
              </a:rPr>
              <a:t>мать-отец, брат-сестра, хлеб-соль</a:t>
            </a:r>
            <a:r>
              <a:rPr lang="ru-RU" sz="2800" dirty="0">
                <a:latin typeface="Times New Roman"/>
                <a:cs typeface="Times New Roman"/>
              </a:rPr>
              <a:t> и др.</a:t>
            </a:r>
          </a:p>
        </p:txBody>
      </p:sp>
    </p:spTree>
    <p:extLst>
      <p:ext uri="{BB962C8B-B14F-4D97-AF65-F5344CB8AC3E}">
        <p14:creationId xmlns:p14="http://schemas.microsoft.com/office/powerpoint/2010/main" val="1490878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569325" cy="6264275"/>
          </a:xfrm>
        </p:spPr>
        <p:txBody>
          <a:bodyPr>
            <a:norm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Семантические соотношения между двойными глаголами во финно-угорских языках очень похожи на те в русском языке, есть тот же континуум от одного действия до двух действий связанных в одной ситуации, можно найти синонимичные и  антонимичные пары.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Особенно с русскими фольклорными типами, всегда есть точные параллели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Частичные отличия можно объяснить, напр. выступает в мордовской группе иногда деепричастие, это наверно тюркское влияние (татарский язык и др.)</a:t>
            </a:r>
          </a:p>
        </p:txBody>
      </p:sp>
    </p:spTree>
    <p:extLst>
      <p:ext uri="{BB962C8B-B14F-4D97-AF65-F5344CB8AC3E}">
        <p14:creationId xmlns:p14="http://schemas.microsoft.com/office/powerpoint/2010/main" val="365136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8450" y="330200"/>
            <a:ext cx="8559800" cy="60991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С другой стороны, во финно-угорских языках европейской России двойных глаголов гораздо больше, чем в русском, их </a:t>
            </a:r>
            <a:r>
              <a:rPr lang="ru-RU" sz="2800" dirty="0" err="1">
                <a:latin typeface="Times New Roman"/>
                <a:cs typeface="Times New Roman"/>
              </a:rPr>
              <a:t>грамматикализация</a:t>
            </a:r>
            <a:r>
              <a:rPr lang="ru-RU" sz="2800" dirty="0">
                <a:latin typeface="Times New Roman"/>
                <a:cs typeface="Times New Roman"/>
              </a:rPr>
              <a:t> более развита (из некоторых совсем побледневших уже глаголов возникли суффиксы)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Двойные глаголы во финно-угорских языках стилистически не маркированы.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Эти факторы указывают на то, что направление языкового контакта тут было – первоначально – из финно-угорских языков в русский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Некоторые авторы считают, что финно-угорские языки первоначально не имели союзов вообще</a:t>
            </a:r>
          </a:p>
          <a:p>
            <a:pPr marL="457200" indent="-457200">
              <a:defRPr/>
            </a:pPr>
            <a:endParaRPr lang="ru-RU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24364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425450"/>
            <a:ext cx="8416925" cy="5861050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/>
                <a:cs typeface="Times New Roman"/>
              </a:rPr>
              <a:t>«Не только отдельные </a:t>
            </a:r>
            <a:r>
              <a:rPr lang="ru-RU" sz="2800" dirty="0" err="1">
                <a:latin typeface="Times New Roman"/>
                <a:cs typeface="Times New Roman"/>
              </a:rPr>
              <a:t>лексикализованные</a:t>
            </a:r>
            <a:r>
              <a:rPr lang="ru-RU" sz="2800" dirty="0">
                <a:latin typeface="Times New Roman"/>
                <a:cs typeface="Times New Roman"/>
              </a:rPr>
              <a:t> формулы (как</a:t>
            </a:r>
            <a:r>
              <a:rPr lang="de-CH" sz="2800" dirty="0">
                <a:latin typeface="Times New Roman"/>
                <a:cs typeface="Times New Roman"/>
              </a:rPr>
              <a:t> </a:t>
            </a:r>
            <a:r>
              <a:rPr lang="ru-RU" sz="2800" i="1" dirty="0">
                <a:latin typeface="Times New Roman"/>
                <a:cs typeface="Times New Roman"/>
              </a:rPr>
              <a:t>жил</a:t>
            </a:r>
            <a:r>
              <a:rPr lang="de-CH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был</a:t>
            </a:r>
            <a:r>
              <a:rPr lang="ru-RU" sz="2800" dirty="0">
                <a:latin typeface="Times New Roman"/>
                <a:cs typeface="Times New Roman"/>
              </a:rPr>
              <a:t>, - </a:t>
            </a:r>
            <a:r>
              <a:rPr lang="de-CH" sz="2800" dirty="0">
                <a:latin typeface="Times New Roman"/>
                <a:cs typeface="Times New Roman"/>
              </a:rPr>
              <a:t>MG</a:t>
            </a:r>
            <a:r>
              <a:rPr lang="ru-RU" sz="2800" dirty="0">
                <a:latin typeface="Times New Roman"/>
                <a:cs typeface="Times New Roman"/>
              </a:rPr>
              <a:t>) оказываются кальками </a:t>
            </a:r>
            <a:r>
              <a:rPr lang="ru-RU" sz="2800" dirty="0" err="1">
                <a:latin typeface="Times New Roman"/>
                <a:cs typeface="Times New Roman"/>
              </a:rPr>
              <a:t>финно</a:t>
            </a:r>
            <a:r>
              <a:rPr lang="de-CH" sz="2800" dirty="0">
                <a:latin typeface="Times New Roman"/>
                <a:cs typeface="Times New Roman"/>
              </a:rPr>
              <a:t>-</a:t>
            </a:r>
            <a:r>
              <a:rPr lang="ru-RU" sz="2800" dirty="0">
                <a:latin typeface="Times New Roman"/>
                <a:cs typeface="Times New Roman"/>
              </a:rPr>
              <a:t>угорских парных сочетаний, но и сам принцип русского глагольного удвоения как таковой заимствован, по всей видимости, из соседствовавших когда</a:t>
            </a:r>
            <a:r>
              <a:rPr lang="de-CH" sz="2800" dirty="0">
                <a:latin typeface="Times New Roman"/>
                <a:cs typeface="Times New Roman"/>
              </a:rPr>
              <a:t>-</a:t>
            </a:r>
            <a:r>
              <a:rPr lang="ru-RU" sz="2800" dirty="0">
                <a:latin typeface="Times New Roman"/>
                <a:cs typeface="Times New Roman"/>
              </a:rPr>
              <a:t>то</a:t>
            </a:r>
            <a:r>
              <a:rPr lang="de-CH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с русским представителей </a:t>
            </a:r>
            <a:r>
              <a:rPr lang="ru-RU" sz="2800" dirty="0" err="1">
                <a:latin typeface="Times New Roman"/>
                <a:cs typeface="Times New Roman"/>
              </a:rPr>
              <a:t>финно</a:t>
            </a:r>
            <a:r>
              <a:rPr lang="de-CH" sz="2800" dirty="0">
                <a:latin typeface="Times New Roman"/>
                <a:cs typeface="Times New Roman"/>
              </a:rPr>
              <a:t>-</a:t>
            </a:r>
            <a:r>
              <a:rPr lang="ru-RU" sz="2800" dirty="0">
                <a:latin typeface="Times New Roman"/>
                <a:cs typeface="Times New Roman"/>
              </a:rPr>
              <a:t>угорской языковой семьи.» (</a:t>
            </a:r>
            <a:r>
              <a:rPr lang="de-CH" sz="2800" dirty="0">
                <a:latin typeface="Times New Roman"/>
                <a:cs typeface="Times New Roman"/>
              </a:rPr>
              <a:t>Weiss</a:t>
            </a:r>
            <a:r>
              <a:rPr lang="ru-RU" sz="2800" dirty="0">
                <a:latin typeface="Times New Roman"/>
                <a:cs typeface="Times New Roman"/>
              </a:rPr>
              <a:t>)</a:t>
            </a:r>
            <a:endParaRPr lang="cs-CZ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764790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473075"/>
            <a:ext cx="8448675" cy="5940425"/>
          </a:xfrm>
        </p:spPr>
        <p:txBody>
          <a:bodyPr>
            <a:noAutofit/>
          </a:bodyPr>
          <a:lstStyle/>
          <a:p>
            <a:r>
              <a:rPr lang="ru-RU" sz="2800" dirty="0" err="1">
                <a:latin typeface="Times New Roman"/>
                <a:cs typeface="Times New Roman"/>
              </a:rPr>
              <a:t>Вайс</a:t>
            </a:r>
            <a:r>
              <a:rPr lang="ru-RU" sz="2800" dirty="0">
                <a:latin typeface="Times New Roman"/>
                <a:cs typeface="Times New Roman"/>
              </a:rPr>
              <a:t> подчеркивает, что кроме предикативной конструкции для выражения притяжательности с предлогом </a:t>
            </a:r>
            <a:r>
              <a:rPr lang="ru-RU" sz="2800" i="1" dirty="0">
                <a:latin typeface="Times New Roman"/>
                <a:cs typeface="Times New Roman"/>
              </a:rPr>
              <a:t>у</a:t>
            </a:r>
            <a:r>
              <a:rPr lang="ru-RU" sz="2800" dirty="0">
                <a:latin typeface="Times New Roman"/>
                <a:cs typeface="Times New Roman"/>
              </a:rPr>
              <a:t> и с глаголом </a:t>
            </a:r>
            <a:r>
              <a:rPr lang="ru-RU" sz="2800" i="1" dirty="0">
                <a:latin typeface="Times New Roman"/>
                <a:cs typeface="Times New Roman"/>
              </a:rPr>
              <a:t>быть</a:t>
            </a:r>
            <a:r>
              <a:rPr lang="ru-RU" sz="2800" dirty="0">
                <a:latin typeface="Times New Roman"/>
                <a:cs typeface="Times New Roman"/>
              </a:rPr>
              <a:t> и выражения внешних посессоров также предлогом </a:t>
            </a:r>
            <a:r>
              <a:rPr lang="ru-RU" sz="2800" i="1" dirty="0">
                <a:latin typeface="Times New Roman"/>
                <a:cs typeface="Times New Roman"/>
              </a:rPr>
              <a:t>у</a:t>
            </a:r>
            <a:r>
              <a:rPr lang="ru-RU" sz="2800" dirty="0">
                <a:latin typeface="Times New Roman"/>
                <a:cs typeface="Times New Roman"/>
              </a:rPr>
              <a:t> вместо первоначального Дат. п., двойные глаголы являются единственным случаем финно-угорского субстрата в грамматической структуре общего русского языка включая литературного.</a:t>
            </a:r>
          </a:p>
          <a:p>
            <a:r>
              <a:rPr lang="ru-RU" sz="2800" dirty="0">
                <a:latin typeface="Times New Roman"/>
                <a:cs typeface="Times New Roman"/>
              </a:rPr>
              <a:t>Разные другие явления как цоканье или дополнение инфинитива в Им. п. типа </a:t>
            </a:r>
            <a:r>
              <a:rPr lang="ru-RU" sz="2800" i="1" dirty="0">
                <a:latin typeface="Times New Roman"/>
                <a:cs typeface="Times New Roman"/>
              </a:rPr>
              <a:t>Надо баня топить</a:t>
            </a:r>
            <a:r>
              <a:rPr lang="ru-RU" sz="2800" dirty="0">
                <a:latin typeface="Times New Roman"/>
                <a:cs typeface="Times New Roman"/>
              </a:rPr>
              <a:t> можно наблюдать только в отдельных диалектах русского севера</a:t>
            </a:r>
          </a:p>
        </p:txBody>
      </p:sp>
    </p:spTree>
    <p:extLst>
      <p:ext uri="{BB962C8B-B14F-4D97-AF65-F5344CB8AC3E}">
        <p14:creationId xmlns:p14="http://schemas.microsoft.com/office/powerpoint/2010/main" val="22647456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473075"/>
            <a:ext cx="8448675" cy="594042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/>
                <a:cs typeface="Times New Roman"/>
              </a:rPr>
              <a:t>Карты этнической и языковой ситуации на Руси в </a:t>
            </a:r>
            <a:r>
              <a:rPr lang="cs-CZ" sz="2800" dirty="0">
                <a:latin typeface="Times New Roman"/>
                <a:cs typeface="Times New Roman"/>
              </a:rPr>
              <a:t>IX </a:t>
            </a:r>
            <a:r>
              <a:rPr lang="ru-RU" sz="2800" dirty="0">
                <a:latin typeface="Times New Roman"/>
                <a:cs typeface="Times New Roman"/>
              </a:rPr>
              <a:t>и</a:t>
            </a:r>
            <a:r>
              <a:rPr lang="cs-CZ" sz="2800" dirty="0">
                <a:latin typeface="Times New Roman"/>
                <a:cs typeface="Times New Roman"/>
              </a:rPr>
              <a:t> X </a:t>
            </a:r>
            <a:r>
              <a:rPr lang="ru-RU" sz="2800" dirty="0">
                <a:latin typeface="Times New Roman"/>
                <a:cs typeface="Times New Roman"/>
              </a:rPr>
              <a:t>стол.</a:t>
            </a:r>
          </a:p>
          <a:p>
            <a:r>
              <a:rPr lang="ru-RU" sz="2800" dirty="0" err="1">
                <a:latin typeface="Times New Roman"/>
                <a:cs typeface="Times New Roman"/>
              </a:rPr>
              <a:t>Руссификация</a:t>
            </a:r>
            <a:r>
              <a:rPr lang="ru-RU" sz="2800" dirty="0">
                <a:latin typeface="Times New Roman"/>
                <a:cs typeface="Times New Roman"/>
              </a:rPr>
              <a:t> Мерян произошла до </a:t>
            </a:r>
            <a:r>
              <a:rPr lang="cs-CZ" sz="2800" dirty="0">
                <a:latin typeface="Times New Roman"/>
                <a:cs typeface="Times New Roman"/>
              </a:rPr>
              <a:t>XIV </a:t>
            </a:r>
            <a:r>
              <a:rPr lang="ru-RU" sz="2800" dirty="0">
                <a:latin typeface="Times New Roman"/>
                <a:cs typeface="Times New Roman"/>
              </a:rPr>
              <a:t>в., может быть, по словам Ткаченко, даже до начала </a:t>
            </a:r>
            <a:r>
              <a:rPr lang="cs-CZ" sz="2800" dirty="0">
                <a:latin typeface="Times New Roman"/>
                <a:cs typeface="Times New Roman"/>
              </a:rPr>
              <a:t>XVIII </a:t>
            </a:r>
            <a:r>
              <a:rPr lang="ru-RU" sz="2800" dirty="0">
                <a:latin typeface="Times New Roman"/>
                <a:cs typeface="Times New Roman"/>
              </a:rPr>
              <a:t>в.:</a:t>
            </a:r>
          </a:p>
        </p:txBody>
      </p:sp>
    </p:spTree>
    <p:extLst>
      <p:ext uri="{BB962C8B-B14F-4D97-AF65-F5344CB8AC3E}">
        <p14:creationId xmlns:p14="http://schemas.microsoft.com/office/powerpoint/2010/main" val="9358822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Bild 3" descr="585px-Finno-ugrian-map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75" y="-122523"/>
            <a:ext cx="6821488" cy="6996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82929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Bild 3" descr="rus9vek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7042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7801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377825"/>
            <a:ext cx="8369300" cy="6321425"/>
          </a:xfrm>
        </p:spPr>
        <p:txBody>
          <a:bodyPr>
            <a:norm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перестановки (а) самих глаголов –</a:t>
            </a:r>
            <a:r>
              <a:rPr lang="de-CH" sz="2800" dirty="0">
                <a:latin typeface="Times New Roman"/>
                <a:cs typeface="Times New Roman"/>
              </a:rPr>
              <a:t> </a:t>
            </a:r>
            <a:r>
              <a:rPr lang="ru-RU" sz="2800" i="1" dirty="0">
                <a:latin typeface="Times New Roman"/>
                <a:cs typeface="Times New Roman"/>
              </a:rPr>
              <a:t>Ты </a:t>
            </a:r>
            <a:r>
              <a:rPr lang="ru-RU" sz="2800" i="1" u="sng" dirty="0">
                <a:latin typeface="Times New Roman"/>
                <a:cs typeface="Times New Roman"/>
              </a:rPr>
              <a:t>бы легла пошла</a:t>
            </a:r>
            <a:r>
              <a:rPr lang="ru-RU" sz="2800" i="1" dirty="0">
                <a:latin typeface="Times New Roman"/>
                <a:cs typeface="Times New Roman"/>
              </a:rPr>
              <a:t>, Рассказывай садись!</a:t>
            </a:r>
            <a:r>
              <a:rPr lang="ru-RU" sz="2800" dirty="0">
                <a:latin typeface="Times New Roman"/>
                <a:cs typeface="Times New Roman"/>
              </a:rPr>
              <a:t>, б) дополнения: </a:t>
            </a:r>
            <a:r>
              <a:rPr lang="ru-RU" sz="2800" i="1" dirty="0">
                <a:latin typeface="Times New Roman"/>
                <a:cs typeface="Times New Roman"/>
              </a:rPr>
              <a:t>Я </a:t>
            </a:r>
            <a:r>
              <a:rPr lang="ru-RU" sz="2800" i="1" u="sng" dirty="0">
                <a:latin typeface="Times New Roman"/>
                <a:cs typeface="Times New Roman"/>
              </a:rPr>
              <a:t>тебя сижу дожидаюс</a:t>
            </a:r>
            <a:r>
              <a:rPr lang="ru-RU" sz="2800" i="1" dirty="0">
                <a:latin typeface="Times New Roman"/>
                <a:cs typeface="Times New Roman"/>
              </a:rPr>
              <a:t>ь, Она </a:t>
            </a:r>
            <a:r>
              <a:rPr lang="ru-RU" sz="2800" i="1" u="sng" dirty="0">
                <a:latin typeface="Times New Roman"/>
                <a:cs typeface="Times New Roman"/>
              </a:rPr>
              <a:t>на нас стоит смотрит</a:t>
            </a:r>
            <a:r>
              <a:rPr lang="ru-RU" sz="2800" dirty="0">
                <a:latin typeface="Times New Roman"/>
                <a:cs typeface="Times New Roman"/>
              </a:rPr>
              <a:t>)» </a:t>
            </a:r>
            <a:r>
              <a:rPr lang="de-DE" sz="2800" dirty="0">
                <a:latin typeface="Times New Roman"/>
                <a:cs typeface="Times New Roman"/>
              </a:rPr>
              <a:t>(D. </a:t>
            </a:r>
            <a:r>
              <a:rPr lang="de-DE" sz="2800" dirty="0" err="1">
                <a:latin typeface="Times New Roman"/>
                <a:cs typeface="Times New Roman"/>
              </a:rPr>
              <a:t>Weiss</a:t>
            </a:r>
            <a:r>
              <a:rPr lang="de-DE" sz="2800" dirty="0">
                <a:latin typeface="Times New Roman"/>
                <a:cs typeface="Times New Roman"/>
              </a:rPr>
              <a:t>)</a:t>
            </a:r>
            <a:endParaRPr lang="ru-RU" sz="2800" dirty="0">
              <a:latin typeface="Times New Roman"/>
              <a:cs typeface="Times New Roman"/>
            </a:endParaRPr>
          </a:p>
          <a:p>
            <a:pPr marL="457200" indent="-457200">
              <a:defRPr/>
            </a:pPr>
            <a:r>
              <a:rPr lang="ru-RU" sz="2800" dirty="0" err="1">
                <a:latin typeface="Times New Roman"/>
                <a:cs typeface="Times New Roman"/>
              </a:rPr>
              <a:t>Прототипичные</a:t>
            </a:r>
            <a:r>
              <a:rPr lang="ru-RU" sz="2800" dirty="0">
                <a:latin typeface="Times New Roman"/>
                <a:cs typeface="Times New Roman"/>
              </a:rPr>
              <a:t> в разговорной речи</a:t>
            </a:r>
            <a:r>
              <a:rPr lang="cs-CZ" sz="2800" dirty="0">
                <a:latin typeface="Times New Roman"/>
                <a:cs typeface="Times New Roman"/>
              </a:rPr>
              <a:t>: </a:t>
            </a:r>
            <a:r>
              <a:rPr lang="ru-RU" sz="2800" dirty="0">
                <a:latin typeface="Times New Roman"/>
                <a:cs typeface="Times New Roman"/>
              </a:rPr>
              <a:t>«Контактная позиция глагольных компонентов (с возможным отрицанием)</a:t>
            </a:r>
            <a:r>
              <a:rPr lang="de-DE" sz="2800" dirty="0">
                <a:latin typeface="Times New Roman"/>
                <a:cs typeface="Times New Roman"/>
              </a:rPr>
              <a:t>, </a:t>
            </a:r>
            <a:r>
              <a:rPr lang="ru-RU" sz="2800" dirty="0">
                <a:latin typeface="Times New Roman"/>
                <a:cs typeface="Times New Roman"/>
              </a:rPr>
              <a:t>слитная просодия: одно ударение, отсутствие паузы, семантика</a:t>
            </a:r>
            <a:r>
              <a:rPr lang="de-DE" sz="2800" dirty="0">
                <a:latin typeface="Times New Roman"/>
                <a:cs typeface="Times New Roman"/>
              </a:rPr>
              <a:t>: </a:t>
            </a:r>
            <a:r>
              <a:rPr lang="ru-RU" sz="2800" dirty="0">
                <a:latin typeface="Times New Roman"/>
                <a:cs typeface="Times New Roman"/>
              </a:rPr>
              <a:t>одно действие (одна ситуация)»</a:t>
            </a:r>
            <a:r>
              <a:rPr lang="de-DE" sz="2800" dirty="0">
                <a:latin typeface="Times New Roman"/>
                <a:cs typeface="Times New Roman"/>
              </a:rPr>
              <a:t> (D. </a:t>
            </a:r>
            <a:r>
              <a:rPr lang="de-DE" sz="2800" dirty="0" err="1">
                <a:latin typeface="Times New Roman"/>
                <a:cs typeface="Times New Roman"/>
              </a:rPr>
              <a:t>Weiss</a:t>
            </a:r>
            <a:r>
              <a:rPr lang="de-DE" sz="2800" dirty="0">
                <a:latin typeface="Times New Roman"/>
                <a:cs typeface="Times New Roman"/>
              </a:rPr>
              <a:t>)</a:t>
            </a:r>
          </a:p>
          <a:p>
            <a:pPr marL="457200" indent="-457200">
              <a:defRPr/>
            </a:pPr>
            <a:r>
              <a:rPr lang="ru-RU" sz="2800" i="1" dirty="0">
                <a:latin typeface="Times New Roman"/>
                <a:cs typeface="Times New Roman"/>
              </a:rPr>
              <a:t>пойдем к спонсору сходим</a:t>
            </a:r>
            <a:r>
              <a:rPr lang="cs-CZ" sz="2800" dirty="0">
                <a:latin typeface="Times New Roman"/>
                <a:cs typeface="Times New Roman"/>
              </a:rPr>
              <a:t> (</a:t>
            </a:r>
            <a:r>
              <a:rPr lang="ru-RU" sz="2800" dirty="0">
                <a:latin typeface="Times New Roman"/>
                <a:cs typeface="Times New Roman"/>
              </a:rPr>
              <a:t>корпус РР</a:t>
            </a:r>
            <a:r>
              <a:rPr lang="cs-CZ" sz="2800" dirty="0">
                <a:latin typeface="Times New Roman"/>
                <a:cs typeface="Times New Roman"/>
              </a:rPr>
              <a:t>)</a:t>
            </a:r>
            <a:r>
              <a:rPr lang="ru-RU" sz="2800" i="1" dirty="0">
                <a:latin typeface="Times New Roman"/>
                <a:cs typeface="Times New Roman"/>
              </a:rPr>
              <a:t>, по магазинам </a:t>
            </a:r>
            <a:r>
              <a:rPr lang="ru-RU" sz="2800" i="1" u="sng" dirty="0">
                <a:latin typeface="Times New Roman"/>
                <a:cs typeface="Times New Roman"/>
              </a:rPr>
              <a:t>ездишь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сравниваешь</a:t>
            </a:r>
            <a:r>
              <a:rPr lang="cs-CZ" sz="2800" i="1" dirty="0">
                <a:latin typeface="Times New Roman"/>
                <a:cs typeface="Times New Roman"/>
              </a:rPr>
              <a:t> </a:t>
            </a:r>
            <a:r>
              <a:rPr lang="cs-CZ" sz="2800" dirty="0">
                <a:latin typeface="Times New Roman"/>
                <a:cs typeface="Times New Roman"/>
              </a:rPr>
              <a:t>(</a:t>
            </a:r>
            <a:r>
              <a:rPr lang="ru-RU" sz="2800" dirty="0">
                <a:latin typeface="Times New Roman"/>
                <a:cs typeface="Times New Roman"/>
              </a:rPr>
              <a:t>корпус РР</a:t>
            </a:r>
            <a:r>
              <a:rPr lang="cs-CZ" sz="2800" dirty="0">
                <a:latin typeface="Times New Roman"/>
                <a:cs typeface="Times New Roman"/>
              </a:rPr>
              <a:t>)</a:t>
            </a:r>
            <a:r>
              <a:rPr lang="ru-RU" sz="2800" i="1" dirty="0">
                <a:latin typeface="Times New Roman"/>
                <a:cs typeface="Times New Roman"/>
              </a:rPr>
              <a:t>, И пробыв я у старика до ночи, и я </a:t>
            </a:r>
            <a:r>
              <a:rPr lang="ru-RU" sz="2800" i="1" u="sng" dirty="0">
                <a:latin typeface="Times New Roman"/>
                <a:cs typeface="Times New Roman"/>
              </a:rPr>
              <a:t>пошел нанял</a:t>
            </a:r>
            <a:r>
              <a:rPr lang="ru-RU" sz="2800" i="1" dirty="0">
                <a:latin typeface="Times New Roman"/>
                <a:cs typeface="Times New Roman"/>
              </a:rPr>
              <a:t> ямщика довезти до своей деревни Коноваловой </a:t>
            </a:r>
            <a:r>
              <a:rPr lang="ru-RU" sz="2800" dirty="0">
                <a:latin typeface="Times New Roman"/>
                <a:cs typeface="Times New Roman"/>
              </a:rPr>
              <a:t>(из газеты, но прямая речь</a:t>
            </a:r>
            <a:r>
              <a:rPr lang="cs-CZ" sz="2800" dirty="0">
                <a:latin typeface="Times New Roman"/>
                <a:cs typeface="Times New Roman"/>
              </a:rPr>
              <a:t>), </a:t>
            </a:r>
            <a:endParaRPr lang="ru-RU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70815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8449" y="298450"/>
            <a:ext cx="8543925" cy="6353175"/>
          </a:xfrm>
        </p:spPr>
        <p:txBody>
          <a:bodyPr>
            <a:normAutofit/>
          </a:bodyPr>
          <a:lstStyle/>
          <a:p>
            <a:r>
              <a:rPr lang="ru-RU" sz="2800" i="1" dirty="0">
                <a:latin typeface="Times New Roman"/>
                <a:cs typeface="Times New Roman"/>
              </a:rPr>
              <a:t>Ради чего </a:t>
            </a:r>
            <a:r>
              <a:rPr lang="ru-RU" sz="2800" i="1" u="sng" dirty="0">
                <a:latin typeface="Times New Roman"/>
                <a:cs typeface="Times New Roman"/>
              </a:rPr>
              <a:t>пишу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жалуюсь</a:t>
            </a:r>
            <a:r>
              <a:rPr lang="ru-RU" sz="2800" i="1" dirty="0">
                <a:latin typeface="Times New Roman"/>
                <a:cs typeface="Times New Roman"/>
              </a:rPr>
              <a:t>?</a:t>
            </a:r>
            <a:r>
              <a:rPr lang="ru-RU" sz="2800" dirty="0">
                <a:latin typeface="Times New Roman"/>
                <a:cs typeface="Times New Roman"/>
              </a:rPr>
              <a:t> (из письма читателя, АиФ, 2001), </a:t>
            </a:r>
            <a:r>
              <a:rPr lang="ru-RU" sz="2800" i="1" dirty="0">
                <a:latin typeface="Times New Roman"/>
                <a:cs typeface="Times New Roman"/>
              </a:rPr>
              <a:t>Просто купола церкви перекрасили в серо</a:t>
            </a:r>
            <a:r>
              <a:rPr lang="de-CH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голубой цвет, который полностью </a:t>
            </a:r>
            <a:r>
              <a:rPr lang="ru-RU" sz="2800" i="1" u="sng" dirty="0">
                <a:latin typeface="Times New Roman"/>
                <a:cs typeface="Times New Roman"/>
              </a:rPr>
              <a:t>сливался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растворялс</a:t>
            </a:r>
            <a:r>
              <a:rPr lang="ru-RU" sz="2800" i="1" dirty="0">
                <a:latin typeface="Times New Roman"/>
                <a:cs typeface="Times New Roman"/>
              </a:rPr>
              <a:t>я с небом </a:t>
            </a:r>
            <a:r>
              <a:rPr lang="ru-RU" sz="2800" dirty="0">
                <a:latin typeface="Times New Roman"/>
                <a:cs typeface="Times New Roman"/>
              </a:rPr>
              <a:t>(АиФ 2002), </a:t>
            </a:r>
            <a:r>
              <a:rPr lang="ru-RU" sz="2800" i="1" dirty="0">
                <a:latin typeface="Times New Roman"/>
                <a:cs typeface="Times New Roman"/>
              </a:rPr>
              <a:t>когда вот смерть </a:t>
            </a:r>
            <a:r>
              <a:rPr lang="ru-RU" sz="2800" i="1" u="sng" dirty="0">
                <a:latin typeface="Times New Roman"/>
                <a:cs typeface="Times New Roman"/>
              </a:rPr>
              <a:t>свистит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подлетает</a:t>
            </a:r>
            <a:r>
              <a:rPr lang="ru-RU" sz="2800" dirty="0">
                <a:latin typeface="Times New Roman"/>
                <a:cs typeface="Times New Roman"/>
              </a:rPr>
              <a:t> (Солженицын)</a:t>
            </a:r>
            <a:r>
              <a:rPr lang="de-CH" sz="2800" dirty="0">
                <a:latin typeface="Times New Roman"/>
                <a:cs typeface="Times New Roman"/>
              </a:rPr>
              <a:t>, </a:t>
            </a:r>
            <a:r>
              <a:rPr lang="ru-RU" sz="2800" i="1" dirty="0">
                <a:latin typeface="Times New Roman"/>
                <a:cs typeface="Times New Roman"/>
              </a:rPr>
              <a:t>В этот</a:t>
            </a:r>
            <a:r>
              <a:rPr lang="de-CH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то момент и </a:t>
            </a:r>
            <a:r>
              <a:rPr lang="ru-RU" sz="2800" i="1" u="sng" dirty="0">
                <a:latin typeface="Times New Roman"/>
                <a:cs typeface="Times New Roman"/>
              </a:rPr>
              <a:t>рвануло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шарахнул</a:t>
            </a:r>
            <a:r>
              <a:rPr lang="ru-RU" sz="2800" i="1" dirty="0">
                <a:latin typeface="Times New Roman"/>
                <a:cs typeface="Times New Roman"/>
              </a:rPr>
              <a:t>о до полного оглушения </a:t>
            </a:r>
            <a:r>
              <a:rPr lang="ru-RU" sz="2800" dirty="0">
                <a:latin typeface="Times New Roman"/>
                <a:cs typeface="Times New Roman"/>
              </a:rPr>
              <a:t>(Алешковский), </a:t>
            </a:r>
            <a:r>
              <a:rPr lang="ru-RU" sz="2800" i="1" dirty="0">
                <a:latin typeface="Times New Roman"/>
                <a:cs typeface="Times New Roman"/>
              </a:rPr>
              <a:t>Я ж тебя </a:t>
            </a:r>
            <a:r>
              <a:rPr lang="ru-RU" sz="2800" dirty="0">
                <a:latin typeface="Times New Roman"/>
                <a:cs typeface="Times New Roman"/>
              </a:rPr>
              <a:t>[картофелину] </a:t>
            </a:r>
            <a:r>
              <a:rPr lang="ru-RU" sz="2800" i="1" u="sng" dirty="0">
                <a:latin typeface="Times New Roman"/>
                <a:cs typeface="Times New Roman"/>
              </a:rPr>
              <a:t>копал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ненавидел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(Алешковский), </a:t>
            </a:r>
            <a:r>
              <a:rPr lang="ru-RU" sz="2800" i="1" dirty="0">
                <a:latin typeface="Times New Roman"/>
                <a:cs typeface="Times New Roman"/>
              </a:rPr>
              <a:t>и </a:t>
            </a:r>
            <a:r>
              <a:rPr lang="ru-RU" sz="2800" i="1" u="sng" dirty="0">
                <a:latin typeface="Times New Roman"/>
                <a:cs typeface="Times New Roman"/>
              </a:rPr>
              <a:t>идут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плывут </a:t>
            </a:r>
            <a:r>
              <a:rPr lang="ru-RU" sz="2800" i="1" dirty="0">
                <a:latin typeface="Times New Roman"/>
                <a:cs typeface="Times New Roman"/>
              </a:rPr>
              <a:t>цыганки </a:t>
            </a:r>
            <a:r>
              <a:rPr lang="ru-RU" sz="2800" dirty="0">
                <a:latin typeface="Times New Roman"/>
                <a:cs typeface="Times New Roman"/>
              </a:rPr>
              <a:t>(Даниэль), </a:t>
            </a:r>
            <a:r>
              <a:rPr lang="ru-RU" sz="2800" i="1" dirty="0">
                <a:latin typeface="Times New Roman"/>
                <a:cs typeface="Times New Roman"/>
              </a:rPr>
              <a:t>Я ему в бутылку </a:t>
            </a:r>
            <a:r>
              <a:rPr lang="ru-RU" sz="2800" i="1" u="sng" dirty="0">
                <a:latin typeface="Times New Roman"/>
                <a:cs typeface="Times New Roman"/>
              </a:rPr>
              <a:t>открытую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недопитую</a:t>
            </a:r>
            <a:r>
              <a:rPr lang="ru-RU" sz="2800" i="1" dirty="0">
                <a:latin typeface="Times New Roman"/>
                <a:cs typeface="Times New Roman"/>
              </a:rPr>
              <a:t> порошок кидаю </a:t>
            </a:r>
            <a:r>
              <a:rPr lang="ru-RU" sz="2800" dirty="0">
                <a:latin typeface="Times New Roman"/>
                <a:cs typeface="Times New Roman"/>
              </a:rPr>
              <a:t>(Алешковский)</a:t>
            </a:r>
          </a:p>
          <a:p>
            <a:r>
              <a:rPr lang="ru-RU" sz="2800" dirty="0">
                <a:latin typeface="Times New Roman"/>
                <a:cs typeface="Times New Roman"/>
              </a:rPr>
              <a:t>«О явно индивидуальном творчестве свидетельствуют примеры с тройной глагольной цепочкой: </a:t>
            </a:r>
            <a:r>
              <a:rPr lang="ru-RU" sz="2800" i="1" dirty="0">
                <a:latin typeface="Times New Roman"/>
                <a:cs typeface="Times New Roman"/>
              </a:rPr>
              <a:t>Там такие милые, смешные </a:t>
            </a:r>
            <a:r>
              <a:rPr lang="ru-RU" sz="2800" i="1" dirty="0" err="1">
                <a:latin typeface="Times New Roman"/>
                <a:cs typeface="Times New Roman"/>
              </a:rPr>
              <a:t>чертенятки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ru-RU" sz="2800" i="1" u="sng" dirty="0">
                <a:latin typeface="Times New Roman"/>
                <a:cs typeface="Times New Roman"/>
              </a:rPr>
              <a:t>цапали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царапали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кусали </a:t>
            </a:r>
            <a:r>
              <a:rPr lang="ru-RU" sz="2800" i="1" dirty="0">
                <a:latin typeface="Times New Roman"/>
                <a:cs typeface="Times New Roman"/>
              </a:rPr>
              <a:t>мне животик </a:t>
            </a:r>
            <a:r>
              <a:rPr lang="ru-RU" sz="2800" dirty="0">
                <a:latin typeface="Times New Roman"/>
                <a:cs typeface="Times New Roman"/>
              </a:rPr>
              <a:t>(Ерофеев)»</a:t>
            </a:r>
          </a:p>
        </p:txBody>
      </p:sp>
    </p:spTree>
    <p:extLst>
      <p:ext uri="{BB962C8B-B14F-4D97-AF65-F5344CB8AC3E}">
        <p14:creationId xmlns:p14="http://schemas.microsoft.com/office/powerpoint/2010/main" val="914409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8325" y="504825"/>
            <a:ext cx="8229600" cy="6051550"/>
          </a:xfrm>
        </p:spPr>
        <p:txBody>
          <a:bodyPr>
            <a:normAutofit/>
          </a:bodyPr>
          <a:lstStyle/>
          <a:p>
            <a:r>
              <a:rPr lang="ru-RU" sz="2800" dirty="0" err="1">
                <a:latin typeface="Times New Roman"/>
                <a:cs typeface="Times New Roman"/>
              </a:rPr>
              <a:t>Вайсс</a:t>
            </a:r>
            <a:r>
              <a:rPr lang="ru-RU" sz="2800" dirty="0">
                <a:latin typeface="Times New Roman"/>
                <a:cs typeface="Times New Roman"/>
              </a:rPr>
              <a:t> также иллюстрирует появление очень разговорных конструкций, включая вульгаризмы</a:t>
            </a:r>
            <a:r>
              <a:rPr lang="cs-CZ" sz="2800" dirty="0">
                <a:latin typeface="Times New Roman"/>
                <a:cs typeface="Times New Roman"/>
              </a:rPr>
              <a:t>:</a:t>
            </a:r>
            <a:r>
              <a:rPr lang="cs-CZ" sz="2800" i="1" dirty="0">
                <a:latin typeface="Times New Roman"/>
                <a:cs typeface="Times New Roman"/>
              </a:rPr>
              <a:t> </a:t>
            </a:r>
            <a:r>
              <a:rPr lang="ru-RU" sz="2800" i="1" dirty="0">
                <a:latin typeface="Times New Roman"/>
                <a:cs typeface="Times New Roman"/>
              </a:rPr>
              <a:t>Ну </a:t>
            </a:r>
            <a:r>
              <a:rPr lang="ru-RU" sz="2800" i="1" dirty="0" err="1">
                <a:latin typeface="Times New Roman"/>
                <a:cs typeface="Times New Roman"/>
              </a:rPr>
              <a:t>Любаня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ru-RU" sz="2800" i="1" u="sng" dirty="0">
                <a:latin typeface="Times New Roman"/>
                <a:cs typeface="Times New Roman"/>
              </a:rPr>
              <a:t>подъедет </a:t>
            </a:r>
            <a:r>
              <a:rPr lang="ru-RU" sz="2800" i="1" u="sng" dirty="0" err="1">
                <a:latin typeface="Times New Roman"/>
                <a:cs typeface="Times New Roman"/>
              </a:rPr>
              <a:t>помогнет</a:t>
            </a:r>
            <a:r>
              <a:rPr lang="ru-RU" sz="2800" i="1" dirty="0">
                <a:latin typeface="Times New Roman"/>
                <a:cs typeface="Times New Roman"/>
              </a:rPr>
              <a:t>, Они </a:t>
            </a:r>
            <a:r>
              <a:rPr lang="ru-RU" sz="2800" i="1" u="sng" dirty="0">
                <a:latin typeface="Times New Roman"/>
                <a:cs typeface="Times New Roman"/>
              </a:rPr>
              <a:t>посрут поедят </a:t>
            </a:r>
            <a:r>
              <a:rPr lang="ru-RU" sz="2800" i="1" dirty="0">
                <a:latin typeface="Times New Roman"/>
                <a:cs typeface="Times New Roman"/>
              </a:rPr>
              <a:t>а я </a:t>
            </a:r>
            <a:r>
              <a:rPr lang="ru-RU" sz="2800" i="1" u="sng" dirty="0">
                <a:latin typeface="Times New Roman"/>
                <a:cs typeface="Times New Roman"/>
              </a:rPr>
              <a:t>работай</a:t>
            </a:r>
            <a:r>
              <a:rPr lang="ru-RU" sz="2800" i="1" dirty="0">
                <a:latin typeface="Times New Roman"/>
                <a:cs typeface="Times New Roman"/>
              </a:rPr>
              <a:t> на них ноги </a:t>
            </a:r>
            <a:r>
              <a:rPr lang="ru-RU" sz="2800" i="1" u="sng" dirty="0">
                <a:latin typeface="Times New Roman"/>
                <a:cs typeface="Times New Roman"/>
              </a:rPr>
              <a:t>ломай</a:t>
            </a:r>
          </a:p>
          <a:p>
            <a:r>
              <a:rPr lang="ru-RU" sz="2800" dirty="0">
                <a:latin typeface="Times New Roman"/>
                <a:cs typeface="Times New Roman"/>
              </a:rPr>
              <a:t>Другие примеры</a:t>
            </a:r>
            <a:r>
              <a:rPr lang="cs-CZ" sz="2800" dirty="0">
                <a:latin typeface="Times New Roman"/>
                <a:cs typeface="Times New Roman"/>
              </a:rPr>
              <a:t>: </a:t>
            </a:r>
            <a:r>
              <a:rPr lang="ru-RU" sz="2800" i="1" dirty="0">
                <a:latin typeface="Times New Roman"/>
                <a:cs typeface="Times New Roman"/>
              </a:rPr>
              <a:t>ездили экономисты </a:t>
            </a:r>
            <a:r>
              <a:rPr lang="ru-RU" sz="2800" i="1" u="sng" dirty="0">
                <a:latin typeface="Times New Roman"/>
                <a:cs typeface="Times New Roman"/>
              </a:rPr>
              <a:t>смотреть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удивляться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(Солженицын), </a:t>
            </a:r>
            <a:r>
              <a:rPr lang="ru-RU" sz="2800" i="1" dirty="0">
                <a:latin typeface="Times New Roman"/>
                <a:cs typeface="Times New Roman"/>
              </a:rPr>
              <a:t>И степенно головою </a:t>
            </a:r>
            <a:r>
              <a:rPr lang="ru-RU" sz="2800" i="1" u="sng" dirty="0">
                <a:latin typeface="Times New Roman"/>
                <a:cs typeface="Times New Roman"/>
              </a:rPr>
              <a:t>кивнув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 err="1">
                <a:latin typeface="Times New Roman"/>
                <a:cs typeface="Times New Roman"/>
              </a:rPr>
              <a:t>поклонясь</a:t>
            </a:r>
            <a:r>
              <a:rPr lang="ru-RU" sz="2800" i="1" dirty="0">
                <a:latin typeface="Times New Roman"/>
                <a:cs typeface="Times New Roman"/>
              </a:rPr>
              <a:t>, Елисей Никифорович принял приглашение</a:t>
            </a:r>
            <a:r>
              <a:rPr lang="ru-RU" sz="2800" dirty="0">
                <a:latin typeface="Times New Roman"/>
                <a:cs typeface="Times New Roman"/>
              </a:rPr>
              <a:t> (Солженицын), </a:t>
            </a:r>
            <a:r>
              <a:rPr lang="ru-RU" sz="2800" i="1" dirty="0">
                <a:latin typeface="Times New Roman"/>
                <a:cs typeface="Times New Roman"/>
              </a:rPr>
              <a:t>и везде его </a:t>
            </a:r>
            <a:r>
              <a:rPr lang="ru-RU" sz="2800" i="1" u="sng" dirty="0">
                <a:latin typeface="Times New Roman"/>
                <a:cs typeface="Times New Roman"/>
              </a:rPr>
              <a:t>бегала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искала</a:t>
            </a:r>
            <a:r>
              <a:rPr lang="ru-RU" sz="2800" i="1" dirty="0">
                <a:latin typeface="Times New Roman"/>
                <a:cs typeface="Times New Roman"/>
              </a:rPr>
              <a:t> мать этой девушки</a:t>
            </a:r>
            <a:r>
              <a:rPr lang="ru-RU" sz="2800" dirty="0">
                <a:latin typeface="Times New Roman"/>
                <a:cs typeface="Times New Roman"/>
              </a:rPr>
              <a:t> (Петрушевская), </a:t>
            </a:r>
            <a:r>
              <a:rPr lang="ru-RU" sz="2800" i="1" dirty="0">
                <a:latin typeface="Times New Roman"/>
                <a:cs typeface="Times New Roman"/>
              </a:rPr>
              <a:t>он </a:t>
            </a:r>
            <a:r>
              <a:rPr lang="ru-RU" sz="2800" i="1" u="sng" dirty="0">
                <a:latin typeface="Times New Roman"/>
                <a:cs typeface="Times New Roman"/>
              </a:rPr>
              <a:t>извинил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позвонился</a:t>
            </a:r>
            <a:r>
              <a:rPr lang="ru-RU" sz="2800" i="1" dirty="0">
                <a:latin typeface="Times New Roman"/>
                <a:cs typeface="Times New Roman"/>
              </a:rPr>
              <a:t>, то есть </a:t>
            </a:r>
            <a:r>
              <a:rPr lang="ru-RU" sz="2800" i="1" u="sng" dirty="0">
                <a:latin typeface="Times New Roman"/>
                <a:cs typeface="Times New Roman"/>
              </a:rPr>
              <a:t>позвонил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извинился </a:t>
            </a:r>
            <a:r>
              <a:rPr lang="ru-RU" sz="2800" dirty="0">
                <a:latin typeface="Times New Roman"/>
                <a:cs typeface="Times New Roman"/>
              </a:rPr>
              <a:t>(Новиков), 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i="1" dirty="0">
                <a:latin typeface="Times New Roman"/>
                <a:cs typeface="Times New Roman"/>
              </a:rPr>
              <a:t>Будем </a:t>
            </a:r>
            <a:r>
              <a:rPr lang="ru-RU" sz="2800" i="1" u="sng" dirty="0">
                <a:latin typeface="Times New Roman"/>
                <a:cs typeface="Times New Roman"/>
              </a:rPr>
              <a:t>жить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воровать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(блатная песня)</a:t>
            </a:r>
            <a:endParaRPr lang="cs-CZ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47020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575675" cy="6337300"/>
          </a:xfrm>
        </p:spPr>
        <p:txBody>
          <a:bodyPr>
            <a:noAutofit/>
          </a:bodyPr>
          <a:lstStyle/>
          <a:p>
            <a:r>
              <a:rPr lang="ru-RU" sz="2800" i="1" dirty="0">
                <a:latin typeface="Times New Roman"/>
                <a:cs typeface="Times New Roman"/>
              </a:rPr>
              <a:t>То есть «за наше грехи –</a:t>
            </a:r>
            <a:r>
              <a:rPr lang="de-CH" sz="2800" i="1" dirty="0">
                <a:latin typeface="Times New Roman"/>
                <a:cs typeface="Times New Roman"/>
              </a:rPr>
              <a:t> </a:t>
            </a:r>
            <a:r>
              <a:rPr lang="ru-RU" sz="2800" i="1" dirty="0">
                <a:latin typeface="Times New Roman"/>
                <a:cs typeface="Times New Roman"/>
              </a:rPr>
              <a:t>платите вы». И </a:t>
            </a:r>
            <a:r>
              <a:rPr lang="ru-RU" sz="2800" i="1" u="sng" dirty="0">
                <a:latin typeface="Times New Roman"/>
                <a:cs typeface="Times New Roman"/>
              </a:rPr>
              <a:t>пошло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поехало</a:t>
            </a:r>
            <a:r>
              <a:rPr lang="ru-RU" sz="2800" i="1" dirty="0">
                <a:latin typeface="Times New Roman"/>
                <a:cs typeface="Times New Roman"/>
              </a:rPr>
              <a:t> отключать газ и цены повышать </a:t>
            </a:r>
            <a:r>
              <a:rPr lang="ru-RU" sz="2800" dirty="0">
                <a:latin typeface="Times New Roman"/>
                <a:cs typeface="Times New Roman"/>
              </a:rPr>
              <a:t>(ЛГ, 2000)</a:t>
            </a:r>
          </a:p>
          <a:p>
            <a:r>
              <a:rPr lang="ru-RU" sz="2800" dirty="0">
                <a:latin typeface="Times New Roman"/>
                <a:cs typeface="Times New Roman"/>
              </a:rPr>
              <a:t>По словам </a:t>
            </a:r>
            <a:r>
              <a:rPr lang="ru-RU" sz="2800" dirty="0" err="1">
                <a:latin typeface="Times New Roman"/>
                <a:cs typeface="Times New Roman"/>
              </a:rPr>
              <a:t>Вайсса</a:t>
            </a:r>
            <a:r>
              <a:rPr lang="ru-RU" sz="2800" dirty="0">
                <a:latin typeface="Times New Roman"/>
                <a:cs typeface="Times New Roman"/>
              </a:rPr>
              <a:t>, примеры, в которых есть отношения синонимии, </a:t>
            </a:r>
            <a:r>
              <a:rPr lang="ru-RU" sz="2800" dirty="0" err="1">
                <a:latin typeface="Times New Roman"/>
                <a:cs typeface="Times New Roman"/>
              </a:rPr>
              <a:t>когипонимии</a:t>
            </a:r>
            <a:r>
              <a:rPr lang="ru-RU" sz="2800" dirty="0">
                <a:latin typeface="Times New Roman"/>
                <a:cs typeface="Times New Roman"/>
              </a:rPr>
              <a:t>, антонимии или </a:t>
            </a:r>
            <a:r>
              <a:rPr lang="ru-RU" sz="2800" dirty="0" err="1">
                <a:latin typeface="Times New Roman"/>
                <a:cs typeface="Times New Roman"/>
              </a:rPr>
              <a:t>конверсивности</a:t>
            </a:r>
            <a:r>
              <a:rPr lang="ru-RU" sz="2800" dirty="0">
                <a:latin typeface="Times New Roman"/>
                <a:cs typeface="Times New Roman"/>
              </a:rPr>
              <a:t> между двумя глаголами, типичны не для обычного разговорного русского языка, а для фольклора.</a:t>
            </a:r>
          </a:p>
          <a:p>
            <a:r>
              <a:rPr lang="ru-RU" sz="2800" dirty="0">
                <a:latin typeface="Times New Roman"/>
                <a:cs typeface="Times New Roman"/>
              </a:rPr>
              <a:t>Можно их найти, однако, в художественной литературе и газетах со стилистическим эффектом:</a:t>
            </a:r>
          </a:p>
          <a:p>
            <a:r>
              <a:rPr lang="ru-RU" sz="2800" i="1" dirty="0">
                <a:latin typeface="Times New Roman"/>
                <a:cs typeface="Times New Roman"/>
              </a:rPr>
              <a:t>старик Пифагор </a:t>
            </a:r>
            <a:r>
              <a:rPr lang="ru-RU" sz="2800" i="1" u="sng" dirty="0">
                <a:latin typeface="Times New Roman"/>
                <a:cs typeface="Times New Roman"/>
              </a:rPr>
              <a:t>просил</a:t>
            </a:r>
            <a:r>
              <a:rPr lang="cs-CZ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умолял </a:t>
            </a:r>
            <a:r>
              <a:rPr lang="ru-RU" sz="2800" i="1" dirty="0">
                <a:latin typeface="Times New Roman"/>
                <a:cs typeface="Times New Roman"/>
              </a:rPr>
              <a:t>человечество уважать цифры </a:t>
            </a:r>
            <a:r>
              <a:rPr lang="ru-RU" sz="2800" dirty="0">
                <a:latin typeface="Times New Roman"/>
                <a:cs typeface="Times New Roman"/>
              </a:rPr>
              <a:t>(ЛГ 2001), </a:t>
            </a:r>
            <a:r>
              <a:rPr lang="ru-RU" sz="2800" i="1" dirty="0">
                <a:latin typeface="Times New Roman"/>
                <a:cs typeface="Times New Roman"/>
              </a:rPr>
              <a:t>сам он, правда, </a:t>
            </a:r>
            <a:r>
              <a:rPr lang="ru-RU" sz="2800" i="1" u="sng" dirty="0">
                <a:latin typeface="Times New Roman"/>
                <a:cs typeface="Times New Roman"/>
              </a:rPr>
              <a:t>клянется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божится</a:t>
            </a:r>
            <a:r>
              <a:rPr lang="ru-RU" sz="2800" i="1" dirty="0">
                <a:latin typeface="Times New Roman"/>
                <a:cs typeface="Times New Roman"/>
              </a:rPr>
              <a:t>, что в собственно преступлениях не виноват </a:t>
            </a:r>
            <a:r>
              <a:rPr lang="ru-RU" sz="2800" dirty="0">
                <a:latin typeface="Times New Roman"/>
                <a:cs typeface="Times New Roman"/>
              </a:rPr>
              <a:t>(Даниэль),</a:t>
            </a:r>
          </a:p>
        </p:txBody>
      </p:sp>
    </p:spTree>
    <p:extLst>
      <p:ext uri="{BB962C8B-B14F-4D97-AF65-F5344CB8AC3E}">
        <p14:creationId xmlns:p14="http://schemas.microsoft.com/office/powerpoint/2010/main" val="553386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3199" y="330200"/>
            <a:ext cx="8670926" cy="6242050"/>
          </a:xfrm>
        </p:spPr>
        <p:txBody>
          <a:bodyPr>
            <a:normAutofit/>
          </a:bodyPr>
          <a:lstStyle/>
          <a:p>
            <a:r>
              <a:rPr lang="ru-RU" sz="2800" i="1" dirty="0">
                <a:latin typeface="Times New Roman"/>
                <a:cs typeface="Times New Roman"/>
              </a:rPr>
              <a:t>А ведь </a:t>
            </a:r>
            <a:r>
              <a:rPr lang="ru-RU" sz="2800" i="1" u="sng" dirty="0">
                <a:latin typeface="Times New Roman"/>
                <a:cs typeface="Times New Roman"/>
              </a:rPr>
              <a:t>виделось</a:t>
            </a:r>
            <a:r>
              <a:rPr lang="cs-CZ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представлялось</a:t>
            </a:r>
            <a:r>
              <a:rPr lang="ru-RU" sz="2800" i="1" dirty="0">
                <a:latin typeface="Times New Roman"/>
                <a:cs typeface="Times New Roman"/>
              </a:rPr>
              <a:t>?</a:t>
            </a:r>
            <a:r>
              <a:rPr lang="ru-RU" sz="2800" dirty="0">
                <a:latin typeface="Times New Roman"/>
                <a:cs typeface="Times New Roman"/>
              </a:rPr>
              <a:t> (ЛГ 2001), </a:t>
            </a:r>
            <a:r>
              <a:rPr lang="ru-RU" sz="2800" i="1" dirty="0">
                <a:latin typeface="Times New Roman"/>
                <a:cs typeface="Times New Roman"/>
              </a:rPr>
              <a:t>не зная, как проститься, руку ли </a:t>
            </a:r>
            <a:r>
              <a:rPr lang="ru-RU" sz="2800" i="1" u="sng" dirty="0">
                <a:latin typeface="Times New Roman"/>
                <a:cs typeface="Times New Roman"/>
              </a:rPr>
              <a:t>пожать</a:t>
            </a:r>
            <a:r>
              <a:rPr lang="cs-CZ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потискать </a:t>
            </a:r>
            <a:r>
              <a:rPr lang="ru-RU" sz="2800" dirty="0">
                <a:latin typeface="Times New Roman"/>
                <a:cs typeface="Times New Roman"/>
              </a:rPr>
              <a:t>(В. Маканин)</a:t>
            </a:r>
          </a:p>
          <a:p>
            <a:r>
              <a:rPr lang="ru-RU" sz="2800" dirty="0">
                <a:latin typeface="Times New Roman"/>
                <a:cs typeface="Times New Roman"/>
              </a:rPr>
              <a:t>(Жириновский о Ельцине): </a:t>
            </a:r>
            <a:r>
              <a:rPr lang="ru-RU" sz="2800" i="1" dirty="0">
                <a:latin typeface="Times New Roman"/>
                <a:cs typeface="Times New Roman"/>
              </a:rPr>
              <a:t>И десятки раз он воскресал. В речке на Николиной горе не утонул, в самолете не разбился, в автокатастрофе не погиб. Два путча выиграл. Горбачева </a:t>
            </a:r>
            <a:r>
              <a:rPr lang="ru-RU" sz="2800" i="1" u="sng" dirty="0">
                <a:latin typeface="Times New Roman"/>
                <a:cs typeface="Times New Roman"/>
              </a:rPr>
              <a:t>перехитрил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переиграл</a:t>
            </a:r>
            <a:r>
              <a:rPr lang="ru-RU" sz="2800" i="1" dirty="0">
                <a:latin typeface="Times New Roman"/>
                <a:cs typeface="Times New Roman"/>
              </a:rPr>
              <a:t>.</a:t>
            </a:r>
            <a:r>
              <a:rPr lang="de-CH" sz="2800" i="1" dirty="0">
                <a:latin typeface="Times New Roman"/>
                <a:cs typeface="Times New Roman"/>
              </a:rPr>
              <a:t> </a:t>
            </a:r>
            <a:r>
              <a:rPr lang="ru-RU" sz="2800" i="1" dirty="0">
                <a:latin typeface="Times New Roman"/>
                <a:cs typeface="Times New Roman"/>
              </a:rPr>
              <a:t>Такую партию разломал! Просто герой из русской сказки</a:t>
            </a:r>
          </a:p>
          <a:p>
            <a:r>
              <a:rPr lang="ru-RU" sz="2800" dirty="0">
                <a:latin typeface="Times New Roman"/>
                <a:cs typeface="Times New Roman"/>
              </a:rPr>
              <a:t>В разговорном корпусе, употребляемом </a:t>
            </a:r>
            <a:r>
              <a:rPr lang="ru-RU" sz="2800" dirty="0" err="1">
                <a:latin typeface="Times New Roman"/>
                <a:cs typeface="Times New Roman"/>
              </a:rPr>
              <a:t>Вайссом</a:t>
            </a:r>
            <a:r>
              <a:rPr lang="ru-RU" sz="2800" dirty="0">
                <a:latin typeface="Times New Roman"/>
                <a:cs typeface="Times New Roman"/>
              </a:rPr>
              <a:t> был только один такой пример: </a:t>
            </a:r>
            <a:r>
              <a:rPr lang="ru-RU" sz="2800" i="1" dirty="0">
                <a:latin typeface="Times New Roman"/>
                <a:cs typeface="Times New Roman"/>
              </a:rPr>
              <a:t>везде где человек так сказать </a:t>
            </a:r>
            <a:r>
              <a:rPr lang="ru-RU" sz="2800" i="1" u="sng" dirty="0">
                <a:latin typeface="Times New Roman"/>
                <a:cs typeface="Times New Roman"/>
              </a:rPr>
              <a:t>бывает находится</a:t>
            </a:r>
            <a:r>
              <a:rPr lang="ru-RU" sz="2800" dirty="0">
                <a:latin typeface="Times New Roman"/>
                <a:cs typeface="Times New Roman"/>
              </a:rPr>
              <a:t>. Об особенности выражения свидетельствует частица </a:t>
            </a:r>
            <a:r>
              <a:rPr lang="ru-RU" sz="2800" i="1" dirty="0">
                <a:latin typeface="Times New Roman"/>
                <a:cs typeface="Times New Roman"/>
              </a:rPr>
              <a:t>так сказать </a:t>
            </a:r>
            <a:endParaRPr lang="cs-CZ" sz="2800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6964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4" y="346075"/>
            <a:ext cx="8512175" cy="62261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/>
                <a:cs typeface="Times New Roman"/>
              </a:rPr>
              <a:t>В художественной литературе такие сочетания авторы употребляют уже с </a:t>
            </a:r>
            <a:r>
              <a:rPr lang="cs-CZ" sz="2800" dirty="0">
                <a:latin typeface="Times New Roman"/>
                <a:cs typeface="Times New Roman"/>
              </a:rPr>
              <a:t>XIX </a:t>
            </a:r>
            <a:r>
              <a:rPr lang="ru-RU" sz="2800" dirty="0">
                <a:latin typeface="Times New Roman"/>
                <a:cs typeface="Times New Roman"/>
              </a:rPr>
              <a:t>в., чтобы показать эмоциональность: </a:t>
            </a:r>
          </a:p>
          <a:p>
            <a:r>
              <a:rPr lang="ru-RU" sz="2800" i="1" dirty="0">
                <a:latin typeface="Times New Roman"/>
                <a:cs typeface="Times New Roman"/>
              </a:rPr>
              <a:t>Женка </a:t>
            </a:r>
            <a:r>
              <a:rPr lang="ru-RU" sz="2800" i="1" u="sng" dirty="0">
                <a:latin typeface="Times New Roman"/>
                <a:cs typeface="Times New Roman"/>
              </a:rPr>
              <a:t>плакала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выла</a:t>
            </a:r>
            <a:r>
              <a:rPr lang="ru-RU" sz="2800" i="1" dirty="0">
                <a:latin typeface="Times New Roman"/>
                <a:cs typeface="Times New Roman"/>
              </a:rPr>
              <a:t>, да ничего не поделаешь</a:t>
            </a:r>
            <a:r>
              <a:rPr lang="ru-RU" sz="2800" dirty="0">
                <a:latin typeface="Times New Roman"/>
                <a:cs typeface="Times New Roman"/>
              </a:rPr>
              <a:t> (Чехов), </a:t>
            </a:r>
            <a:r>
              <a:rPr lang="ru-RU" sz="2800" i="1" u="sng" dirty="0">
                <a:latin typeface="Times New Roman"/>
                <a:cs typeface="Times New Roman"/>
              </a:rPr>
              <a:t>вздохнула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простонала </a:t>
            </a:r>
            <a:r>
              <a:rPr lang="ru-RU" sz="2800" dirty="0">
                <a:latin typeface="Times New Roman"/>
                <a:cs typeface="Times New Roman"/>
              </a:rPr>
              <a:t>(Чуковский), </a:t>
            </a:r>
            <a:r>
              <a:rPr lang="ru-RU" sz="2800" i="1" dirty="0">
                <a:latin typeface="Times New Roman"/>
                <a:cs typeface="Times New Roman"/>
              </a:rPr>
              <a:t>старушечка все </a:t>
            </a:r>
            <a:r>
              <a:rPr lang="ru-RU" sz="2800" i="1" u="sng" dirty="0">
                <a:latin typeface="Times New Roman"/>
                <a:cs typeface="Times New Roman"/>
              </a:rPr>
              <a:t>грустит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печалится </a:t>
            </a:r>
            <a:r>
              <a:rPr lang="ru-RU" sz="2800" dirty="0">
                <a:latin typeface="Times New Roman"/>
                <a:cs typeface="Times New Roman"/>
              </a:rPr>
              <a:t>(блатная песня)</a:t>
            </a:r>
          </a:p>
          <a:p>
            <a:r>
              <a:rPr lang="ru-RU" sz="2800" dirty="0">
                <a:latin typeface="Times New Roman"/>
                <a:cs typeface="Times New Roman"/>
              </a:rPr>
              <a:t>«Основную функцию таких </a:t>
            </a:r>
            <a:r>
              <a:rPr lang="ru-RU" sz="2800" dirty="0" err="1">
                <a:latin typeface="Times New Roman"/>
                <a:cs typeface="Times New Roman"/>
              </a:rPr>
              <a:t>квазитавтологических</a:t>
            </a:r>
            <a:r>
              <a:rPr lang="ru-RU" sz="2800" dirty="0">
                <a:latin typeface="Times New Roman"/>
                <a:cs typeface="Times New Roman"/>
              </a:rPr>
              <a:t> пар следует, по всей видимости, усматривать в интенсификации, иначе говоря, второй глагол здесь выступает в качестве значения лексической функции </a:t>
            </a:r>
            <a:r>
              <a:rPr lang="de-CH" sz="2800" dirty="0" err="1">
                <a:latin typeface="Times New Roman"/>
                <a:cs typeface="Times New Roman"/>
              </a:rPr>
              <a:t>Magn</a:t>
            </a:r>
            <a:r>
              <a:rPr lang="de-CH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первого глагола</a:t>
            </a:r>
            <a:r>
              <a:rPr lang="de-CH" sz="2800" dirty="0">
                <a:latin typeface="Times New Roman"/>
                <a:cs typeface="Times New Roman"/>
              </a:rPr>
              <a:t>. </a:t>
            </a:r>
            <a:r>
              <a:rPr lang="ru-RU" sz="2800" dirty="0">
                <a:latin typeface="Times New Roman"/>
                <a:cs typeface="Times New Roman"/>
              </a:rPr>
              <a:t>Таким образом, прием синонимического </a:t>
            </a:r>
            <a:r>
              <a:rPr lang="ru-RU" sz="2800" dirty="0" err="1">
                <a:latin typeface="Times New Roman"/>
                <a:cs typeface="Times New Roman"/>
              </a:rPr>
              <a:t>перифразирования</a:t>
            </a:r>
            <a:r>
              <a:rPr lang="ru-RU" sz="2800" dirty="0">
                <a:latin typeface="Times New Roman"/>
                <a:cs typeface="Times New Roman"/>
              </a:rPr>
              <a:t> служит той же цели, что и прием однокоренного удвоения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626985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8450" y="565504"/>
            <a:ext cx="8229600" cy="58451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/>
                <a:cs typeface="Times New Roman"/>
              </a:rPr>
              <a:t>(сочетания типа глагол</a:t>
            </a:r>
            <a:r>
              <a:rPr lang="de-CH" sz="2800" dirty="0">
                <a:latin typeface="Times New Roman"/>
                <a:cs typeface="Times New Roman"/>
              </a:rPr>
              <a:t>-</a:t>
            </a:r>
            <a:r>
              <a:rPr lang="ru-RU" sz="2800" dirty="0">
                <a:latin typeface="Times New Roman"/>
                <a:cs typeface="Times New Roman"/>
              </a:rPr>
              <a:t>основа </a:t>
            </a:r>
            <a:r>
              <a:rPr lang="de-CH" sz="2800" dirty="0">
                <a:latin typeface="Times New Roman"/>
                <a:cs typeface="Times New Roman"/>
              </a:rPr>
              <a:t>+ </a:t>
            </a:r>
            <a:r>
              <a:rPr lang="ru-RU" sz="2800" dirty="0">
                <a:latin typeface="Times New Roman"/>
                <a:cs typeface="Times New Roman"/>
              </a:rPr>
              <a:t>производный глагол): </a:t>
            </a:r>
            <a:r>
              <a:rPr lang="ru-RU" sz="2800" i="1" dirty="0">
                <a:latin typeface="Times New Roman"/>
                <a:cs typeface="Times New Roman"/>
              </a:rPr>
              <a:t>родители вернулись домой и </a:t>
            </a:r>
            <a:r>
              <a:rPr lang="ru-RU" sz="2800" i="1" u="sng" dirty="0">
                <a:latin typeface="Times New Roman"/>
                <a:cs typeface="Times New Roman"/>
              </a:rPr>
              <a:t>звонят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названивают</a:t>
            </a:r>
            <a:r>
              <a:rPr lang="ru-RU" sz="2800" i="1" dirty="0">
                <a:latin typeface="Times New Roman"/>
                <a:cs typeface="Times New Roman"/>
              </a:rPr>
              <a:t> ее подружке в Москву, </a:t>
            </a:r>
            <a:r>
              <a:rPr lang="ru-RU" sz="2800" i="1" u="sng" dirty="0">
                <a:latin typeface="Times New Roman"/>
                <a:cs typeface="Times New Roman"/>
              </a:rPr>
              <a:t>ждут</a:t>
            </a:r>
            <a:r>
              <a:rPr lang="de-CH" sz="2800" i="1" u="sng" dirty="0">
                <a:latin typeface="Times New Roman"/>
                <a:cs typeface="Times New Roman"/>
              </a:rPr>
              <a:t>-</a:t>
            </a:r>
            <a:r>
              <a:rPr lang="ru-RU" sz="2800" i="1" u="sng" dirty="0">
                <a:latin typeface="Times New Roman"/>
                <a:cs typeface="Times New Roman"/>
              </a:rPr>
              <a:t>ожидают</a:t>
            </a:r>
            <a:r>
              <a:rPr lang="ru-RU" sz="2800" dirty="0">
                <a:latin typeface="Times New Roman"/>
                <a:cs typeface="Times New Roman"/>
              </a:rPr>
              <a:t>» </a:t>
            </a:r>
            <a:r>
              <a:rPr lang="de-CH" sz="2800" dirty="0">
                <a:latin typeface="Times New Roman"/>
                <a:cs typeface="Times New Roman"/>
              </a:rPr>
              <a:t>(Weiss)</a:t>
            </a:r>
            <a:endParaRPr lang="ru-RU" sz="2800" dirty="0">
              <a:latin typeface="Times New Roman"/>
              <a:cs typeface="Times New Roman"/>
            </a:endParaRPr>
          </a:p>
          <a:p>
            <a:r>
              <a:rPr lang="ru-RU" sz="2800" dirty="0">
                <a:latin typeface="Times New Roman"/>
                <a:cs typeface="Times New Roman"/>
              </a:rPr>
              <a:t>Иногда глаголы не являются синонимами, но один из них содержит часть значения второго и тем самым его усиливает</a:t>
            </a:r>
            <a:r>
              <a:rPr lang="cs-CZ" sz="2800" dirty="0">
                <a:latin typeface="Times New Roman"/>
                <a:cs typeface="Times New Roman"/>
              </a:rPr>
              <a:t>: </a:t>
            </a:r>
            <a:r>
              <a:rPr lang="ru-RU" sz="2800" i="1" dirty="0">
                <a:latin typeface="Times New Roman"/>
                <a:cs typeface="Times New Roman"/>
              </a:rPr>
              <a:t>старушечка все плачет</a:t>
            </a:r>
            <a:r>
              <a:rPr lang="de-CH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надрывается</a:t>
            </a:r>
            <a:r>
              <a:rPr lang="ru-RU" sz="2800" dirty="0">
                <a:latin typeface="Times New Roman"/>
                <a:cs typeface="Times New Roman"/>
              </a:rPr>
              <a:t> ,</a:t>
            </a:r>
            <a:r>
              <a:rPr lang="cs-CZ" sz="2800" dirty="0">
                <a:latin typeface="Times New Roman"/>
                <a:cs typeface="Times New Roman"/>
              </a:rPr>
              <a:t>pláče do roztrhání</a:t>
            </a:r>
            <a:r>
              <a:rPr lang="ru-RU" sz="2800" dirty="0">
                <a:latin typeface="Times New Roman"/>
                <a:cs typeface="Times New Roman"/>
              </a:rPr>
              <a:t>‘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(блатная песня)</a:t>
            </a:r>
            <a:r>
              <a:rPr lang="de-CH" sz="2800" dirty="0">
                <a:latin typeface="Times New Roman"/>
                <a:cs typeface="Times New Roman"/>
              </a:rPr>
              <a:t>, </a:t>
            </a:r>
            <a:r>
              <a:rPr lang="ru-RU" sz="2800" i="1" dirty="0">
                <a:latin typeface="Times New Roman"/>
                <a:cs typeface="Times New Roman"/>
              </a:rPr>
              <a:t>заливается</a:t>
            </a:r>
            <a:r>
              <a:rPr lang="de-CH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плачет </a:t>
            </a:r>
            <a:r>
              <a:rPr lang="ru-RU" sz="2800" dirty="0">
                <a:latin typeface="Times New Roman"/>
                <a:cs typeface="Times New Roman"/>
              </a:rPr>
              <a:t>(Достоевский; ,заливается слезами и плачет‘)</a:t>
            </a:r>
          </a:p>
        </p:txBody>
      </p:sp>
    </p:spTree>
    <p:extLst>
      <p:ext uri="{BB962C8B-B14F-4D97-AF65-F5344CB8AC3E}">
        <p14:creationId xmlns:p14="http://schemas.microsoft.com/office/powerpoint/2010/main" val="742100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1984</Words>
  <Application>Microsoft Macintosh PowerPoint</Application>
  <PresentationFormat>Bildschirmpräsentation (4:3)</PresentationFormat>
  <Paragraphs>66</Paragraphs>
  <Slides>27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Office-Design</vt:lpstr>
      <vt:lpstr>Актуальные аспекты развития современного русского языка II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228</cp:revision>
  <dcterms:created xsi:type="dcterms:W3CDTF">2014-04-27T23:03:49Z</dcterms:created>
  <dcterms:modified xsi:type="dcterms:W3CDTF">2025-03-28T09:49:52Z</dcterms:modified>
</cp:coreProperties>
</file>