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3B052-A59B-4AE3-A89A-E7748630C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DA9EC4-FEA9-41D2-BE8D-F709F01D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155CF-52F5-4879-B7F3-D05812AC4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D053AC-61ED-4C2F-90BF-D4A916545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B2ED7-A198-4613-B8C9-EE02BAE24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13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B47DD-81F8-4128-9E50-04A9F2D3D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564D1-2B83-4C0F-ACBA-E91472C50A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FA1D7D-D2EC-4ADB-9C65-191DEC82D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CB571-86F9-474A-826A-75CC21C88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84F5F-50E6-4BB9-B848-EE2302C0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958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3F08DF-1C0D-4F53-A3AB-95D7B55FA0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61999"/>
            <a:ext cx="2628900" cy="54149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0D3BBD-C494-4E94-B189-319802A93E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61999"/>
            <a:ext cx="7734300" cy="541496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3C0BD9-4BED-43D3-852F-B74B949A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811DC-C725-4462-B622-DB96A8987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C42D06-438F-4150-9238-E2FAEE5E2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44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8991-AEF1-4F19-AAB8-436EAD58C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B44F-E7DA-40C6-8B44-71EAB6BDF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anose="05000000000000000000" pitchFamily="2" charset="2"/>
              <a:buChar char="§"/>
              <a:defRPr/>
            </a:lvl1pPr>
            <a:lvl2pPr marL="685800" indent="-228600">
              <a:buFont typeface="Wingdings" panose="05000000000000000000" pitchFamily="2" charset="2"/>
              <a:buChar char="§"/>
              <a:defRPr/>
            </a:lvl2pPr>
            <a:lvl3pPr>
              <a:buFont typeface="Wingdings" panose="05000000000000000000" pitchFamily="2" charset="2"/>
              <a:buChar char="§"/>
              <a:defRPr/>
            </a:lvl3pPr>
            <a:lvl4pPr marL="1600200" indent="-228600">
              <a:buFont typeface="Wingdings" panose="05000000000000000000" pitchFamily="2" charset="2"/>
              <a:buChar char="§"/>
              <a:defRPr/>
            </a:lvl4pPr>
            <a:lvl5pP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F71817-A045-48C0-975B-CBEF88E95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1C39F0-32D4-407C-8BCA-97F2D9E50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CF4459-37B2-4F87-B508-DB04D4332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6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BBD03-9D57-48E9-8B43-688B72997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F376C-8A2F-4BE5-9669-4A6DA21B7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654893-212E-4450-8F7A-27256B31F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0E881A-3958-44A9-9EDB-D86F4E41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DBC4F-D9B8-4BFA-BE4F-D4B9B739D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5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C8777-C460-4649-8822-CA943386D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DF69E6-1094-437B-AA7E-0E21B7136C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57399"/>
            <a:ext cx="5181600" cy="41195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0BC963-4591-4BE3-AE63-4999A13C50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057399"/>
            <a:ext cx="5181600" cy="4119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04D5BB-DB84-4266-9B4F-E65CCFE5B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1A99B5-D493-4AB1-AF24-6660540D5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E178D0-5F1E-43FA-B447-53501EDD1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431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85CC-8D2B-4219-A2A4-1625A02D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8"/>
            <a:ext cx="10515600" cy="108426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6143C8-1CF7-440E-99A3-052731459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828800"/>
            <a:ext cx="5157787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EFF5CA-4662-4430-80C7-99CD7D66C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43199"/>
            <a:ext cx="5157787" cy="34464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6CB5B7-DC23-41CE-872B-E25BD64F84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828800"/>
            <a:ext cx="5183188" cy="823912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7633C-C24D-4947-979C-132B3AC405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743199"/>
            <a:ext cx="5183188" cy="3446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8A46E1-3934-4807-900F-CA7A4D8D6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C9C6EA-1549-4601-8226-E5C43469CA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658246-003D-4024-9F4B-BA3BD3FBF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157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2DD4C-BFBC-4087-B94C-4DD0690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B9D434-8228-4C7F-B520-14121EBC9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7B89BD-A70A-48D2-A3D9-DB2C0DB12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ACF4EF-5A2A-4A47-81DF-80CB51306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9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8B9F00-8450-475B-B155-993BAF212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FDDA3-8E6F-42F7-BFBE-7FA9C647C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C8E678-81B8-4356-9624-A0B999536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01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0DAA-DDE3-4C9C-8171-385A3DAC81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73DB2-BD72-4F5E-9CA2-197343A090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F01536-2B0A-42A2-827E-2EB2C324A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22CD09-61EF-4733-831C-5B133DAE1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109FCF-96E4-4EBF-AAFB-5E9AD22A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381A6-E580-49A4-989C-EF4A54F83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631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CCFA6E-F719-4613-8815-591471E72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85800"/>
            <a:ext cx="3932237" cy="1371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384F3-CDE0-4329-B76D-45AAC94B04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685801"/>
            <a:ext cx="6172200" cy="5175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A9D7EB-40DA-460F-A48A-3E6D5E561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209800"/>
            <a:ext cx="3932237" cy="3659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56944C-E229-457E-868E-C48FF47DA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0F276-1833-4A75-9C1D-A56E2295A68D}" type="datetimeFigureOut">
              <a:rPr lang="en-US" smtClean="0"/>
              <a:t>4/1/2024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7115FE-359F-46EA-A3C8-0D18544E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165D17-3010-4FF5-9071-5CCD3E699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844951-7827-47D4-8276-7DDE1FA7D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9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 7">
            <a:extLst>
              <a:ext uri="{FF2B5EF4-FFF2-40B4-BE49-F238E27FC236}">
                <a16:creationId xmlns:a16="http://schemas.microsoft.com/office/drawing/2014/main" id="{DD7EAFE6-2BB9-41FB-9CF4-588CFC708774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447F1F-BFA8-4A56-894B-40120132E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8FB99-0FA3-49F4-99A1-61919F9427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78657"/>
            <a:ext cx="10515600" cy="39983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DCCAE5-4EB0-4174-BD15-4943899B0A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AA70F276-1833-4A75-9C1D-A56E2295A68D}" type="datetimeFigureOut">
              <a:rPr lang="en-US" smtClean="0"/>
              <a:pPr/>
              <a:t>4/1/2024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A4189E-43B2-4CEE-B13E-61A1FBBBD2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293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0530F-0BC8-46EF-A765-DD58B53675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293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all" spc="150" baseline="0">
                <a:solidFill>
                  <a:srgbClr val="FFFFFF"/>
                </a:solidFill>
              </a:defRPr>
            </a:lvl1pPr>
          </a:lstStyle>
          <a:p>
            <a:fld id="{28844951-7827-47D4-8276-7DDE1FA7D8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35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62" r:id="rId5"/>
    <p:sldLayoutId id="2147483667" r:id="rId6"/>
    <p:sldLayoutId id="2147483663" r:id="rId7"/>
    <p:sldLayoutId id="2147483664" r:id="rId8"/>
    <p:sldLayoutId id="2147483665" r:id="rId9"/>
    <p:sldLayoutId id="2147483666" r:id="rId10"/>
    <p:sldLayoutId id="2147483668" r:id="rId11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en-US" sz="5200" kern="1200" dirty="0">
          <a:gradFill flip="none" rotWithShape="1">
            <a:gsLst>
              <a:gs pos="0">
                <a:schemeClr val="accent5"/>
              </a:gs>
              <a:gs pos="100000">
                <a:schemeClr val="accent1">
                  <a:alpha val="70000"/>
                </a:schemeClr>
              </a:gs>
            </a:gsLst>
            <a:lin ang="0" scaled="1"/>
            <a:tileRect/>
          </a:gradFill>
          <a:latin typeface="+mj-lt"/>
          <a:ea typeface="+mn-ea"/>
          <a:cs typeface="Angsana New" panose="02020603050405020304" pitchFamily="18" charset="-34"/>
        </a:defRPr>
      </a:lvl1pPr>
    </p:titleStyle>
    <p:bodyStyle>
      <a:lvl1pPr marL="4572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1pPr>
      <a:lvl2pPr marL="8001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4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2pPr>
      <a:lvl3pPr marL="12573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20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3pPr>
      <a:lvl4pPr marL="16573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4pPr>
      <a:lvl5pPr marL="211455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10000"/>
            <a:lumOff val="90000"/>
          </a:schemeClr>
        </a:buClr>
        <a:buSzPct val="80000"/>
        <a:buFont typeface="Wingdings" panose="05000000000000000000" pitchFamily="2" charset="2"/>
        <a:buChar char="§"/>
        <a:defRPr sz="1800" kern="1200">
          <a:solidFill>
            <a:schemeClr val="tx2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E1EF4E8-5513-4BF5-BC41-04645281C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3848" cap="flat">
            <a:noFill/>
            <a:prstDash val="solid"/>
            <a:miter/>
          </a:ln>
          <a:effectLst/>
        </p:spPr>
        <p:txBody>
          <a:bodyPr rtlCol="0" anchor="ctr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 descr="Dva klokani na pláži">
            <a:extLst>
              <a:ext uri="{FF2B5EF4-FFF2-40B4-BE49-F238E27FC236}">
                <a16:creationId xmlns:a16="http://schemas.microsoft.com/office/drawing/2014/main" id="{A6574765-9080-0F12-0AEA-08D3332F2DD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004" b="1726"/>
          <a:stretch/>
        </p:blipFill>
        <p:spPr>
          <a:xfrm>
            <a:off x="20" y="10"/>
            <a:ext cx="12191980" cy="6857989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107303E2-7D44-46E4-A0D5-73DF997491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172075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D22AF24B-DF9B-4580-9019-8FABD7AC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8875" y="1255390"/>
            <a:ext cx="4008678" cy="4034028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814E6672-D9A3-4574-B870-15130060A7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29740" y="720056"/>
            <a:ext cx="3094425" cy="3113994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1">
                  <a:lumMod val="20000"/>
                  <a:lumOff val="80000"/>
                  <a:alpha val="69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4D1FFD-4EC1-8461-5B3C-D6EBFBE776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7410" y="728905"/>
            <a:ext cx="4396540" cy="3184274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rgbClr val="FFFFFF"/>
                </a:solidFill>
              </a:rPr>
              <a:t>Kolonizace Austrálie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83F7332-1267-20EA-B9F1-A134B895C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410" y="4072044"/>
            <a:ext cx="4396540" cy="1495379"/>
          </a:xfrm>
        </p:spPr>
        <p:txBody>
          <a:bodyPr>
            <a:normAutofit/>
          </a:bodyPr>
          <a:lstStyle/>
          <a:p>
            <a:pPr algn="l"/>
            <a:r>
              <a:rPr lang="cs-CZ" sz="2200">
                <a:solidFill>
                  <a:srgbClr val="FFFFFF"/>
                </a:solidFill>
              </a:rPr>
              <a:t>Britské impérium</a:t>
            </a:r>
          </a:p>
        </p:txBody>
      </p:sp>
    </p:spTree>
    <p:extLst>
      <p:ext uri="{BB962C8B-B14F-4D97-AF65-F5344CB8AC3E}">
        <p14:creationId xmlns:p14="http://schemas.microsoft.com/office/powerpoint/2010/main" val="2186558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73BEFED-EB77-B35B-660C-A2FB20847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0"/>
            <a:ext cx="3896360" cy="5143499"/>
          </a:xfrm>
        </p:spPr>
        <p:txBody>
          <a:bodyPr anchor="ctr">
            <a:normAutofit/>
          </a:bodyPr>
          <a:lstStyle/>
          <a:p>
            <a:r>
              <a:rPr lang="cs-CZ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Konec trestanecké éry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9850A6-7EF8-A0F6-D2C4-D0ACDF94A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360" y="857251"/>
            <a:ext cx="7076439" cy="5143500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Rozvoj přístavů a měst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: V roce 1824 byly hlavními přístavy </a:t>
            </a: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Sydney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 a Hobart, následované </a:t>
            </a:r>
            <a:r>
              <a:rPr lang="cs-CZ" sz="2000" dirty="0" err="1">
                <a:solidFill>
                  <a:schemeClr val="tx2">
                    <a:alpha val="60000"/>
                  </a:schemeClr>
                </a:solidFill>
              </a:rPr>
              <a:t>Lancestonem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 a Newcastle. Během 12 let od roku 1824 do roku 1836 vznikly nové přístavy a města jako </a:t>
            </a: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Brisbane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, </a:t>
            </a: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Perth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, </a:t>
            </a: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Melbourne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 a </a:t>
            </a: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Adelaide.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Příliv svobodných přistěhovalců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: V polovině 30. let 19. století převýšil počet svobodných přistěhovalců počet trestanců. Přistěhovalci, převážně z Britských ostrovů, byli lákáni možností nového života.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Politický vývoj a svobody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: S příchodem nových přistěhovalců byla zavedena místní samospráva, omezující moc guvernéra a britské vlády. 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chemeClr val="tx2">
                    <a:alpha val="60000"/>
                  </a:schemeClr>
                </a:solidFill>
              </a:rPr>
              <a:t>Konec trestaneckého systému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</a:rPr>
              <a:t>: Přibývající svobodní přistěhovalci a kritika trestaneckého systému v britském parlamentu vedly k postupnému zániku trestaneckých kolonií. </a:t>
            </a:r>
          </a:p>
        </p:txBody>
      </p:sp>
    </p:spTree>
    <p:extLst>
      <p:ext uri="{BB962C8B-B14F-4D97-AF65-F5344CB8AC3E}">
        <p14:creationId xmlns:p14="http://schemas.microsoft.com/office/powerpoint/2010/main" val="1465126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ED3F05-14B2-A6E2-95FD-009E7DD3A9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Video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93B483-CA86-E3F3-9348-482E3F2DA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https://www.youtube.com/watch?v=oFa4Mhf_EDQ </a:t>
            </a:r>
          </a:p>
        </p:txBody>
      </p:sp>
    </p:spTree>
    <p:extLst>
      <p:ext uri="{BB962C8B-B14F-4D97-AF65-F5344CB8AC3E}">
        <p14:creationId xmlns:p14="http://schemas.microsoft.com/office/powerpoint/2010/main" val="228684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undefined">
            <a:extLst>
              <a:ext uri="{FF2B5EF4-FFF2-40B4-BE49-F238E27FC236}">
                <a16:creationId xmlns:a16="http://schemas.microsoft.com/office/drawing/2014/main" id="{02DBE691-ACE0-0466-21DA-D2E0EC9FC1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9813" y="595313"/>
            <a:ext cx="7572375" cy="566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7134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03B3AE-7DB1-7211-C488-1AA2166A0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0"/>
            <a:ext cx="5257800" cy="5143499"/>
          </a:xfrm>
        </p:spPr>
        <p:txBody>
          <a:bodyPr anchor="ctr">
            <a:normAutofit/>
          </a:bodyPr>
          <a:lstStyle/>
          <a:p>
            <a:r>
              <a:rPr lang="cs-CZ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Počátky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784C97-E073-9C27-CC2C-F7DFFA897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240" y="857251"/>
            <a:ext cx="8163559" cy="51435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První Evropané v Austrálii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Portugalci a Holanďané byli první Evropané, kteří spatřili australské pobřeží. Nizozemské lodě cestující z Mysu Dobré Naděje směrem k Jávě neúmyslně zavítaly k Austrálii od roku 1611.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Abel </a:t>
            </a:r>
            <a:r>
              <a:rPr lang="cs-CZ" sz="2000" b="1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Tasman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V letech 1642 a 1644 Abel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Tasman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objevil západní pobřeží a jihovýchodní pobřeží oblasti, kterou pojmenoval Van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Diemenova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země (dnešní Tasmánie) a prozkoumal Nový Zéland. Jeho expedice přinesly první podrobné informace o severním pobřeží Austrálie, které Nizozemci nazvali Nové Holandsko.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Anglický zájem o Austrálii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Po nizozemském průzkumu začala Anglie projevovat zájem o Austrálii. Anglický korzár William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Dampier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prozkoumal 1600 kilometrů západního pobřeží v letech 1699 až 1700 a poskytl podrobné informace o zemi.</a:t>
            </a:r>
          </a:p>
          <a:p>
            <a:pPr>
              <a:lnSpc>
                <a:spcPct val="100000"/>
              </a:lnSpc>
            </a:pPr>
            <a:endParaRPr lang="cs-CZ" sz="1700" dirty="0">
              <a:solidFill>
                <a:schemeClr val="tx2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476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A1A1A1E-B306-DB8E-B193-AE6EC7FFF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0"/>
            <a:ext cx="5257800" cy="5143499"/>
          </a:xfrm>
        </p:spPr>
        <p:txBody>
          <a:bodyPr anchor="ctr">
            <a:normAutofit/>
          </a:bodyPr>
          <a:lstStyle/>
          <a:p>
            <a:r>
              <a:rPr lang="cs-CZ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Britové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8F5BD9-0319-63D5-10EA-1A3FE9112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4160" y="857251"/>
            <a:ext cx="8549639" cy="51435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James </a:t>
            </a:r>
            <a:r>
              <a:rPr lang="cs-CZ" sz="2400" b="1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Cook</a:t>
            </a: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a východní pobřeží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James </a:t>
            </a:r>
            <a:r>
              <a:rPr lang="cs-CZ" sz="24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Cook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byl první, kdo obeplul východní pobřeží Austrálie a v roce 1770 prohlásil území za britskou vlast, pojmenované Nový Jižní Wales. Jeho přistání v Botanické zátoce bylo klíčové pro britské kolonizační úsilí.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Deportace trestanců do Austrálie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Po americké válce za nezávislost Británie ztratila své americké kolonie a začala hledat nové destinace pro deportaci trestanců. Austrálie se stala hlavním cílem pro trestanecké deportace od konce 18. století.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Zakládání prvních kolonií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V roce 1788 dorazila první flotila trestanců do Botanické zátoky, ale kvůli nevhodným podmínkám se přesunula do Port Jackson, kde bylo založeno město Sydney. Toto byl počátek britské kolonizace Austrálie.</a:t>
            </a:r>
          </a:p>
          <a:p>
            <a:pPr>
              <a:lnSpc>
                <a:spcPct val="100000"/>
              </a:lnSpc>
            </a:pPr>
            <a:endParaRPr lang="cs-CZ" sz="1800" dirty="0">
              <a:solidFill>
                <a:schemeClr val="tx2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598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B172CA2-96D1-9FA8-CAB6-056DC568E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0"/>
            <a:ext cx="5257800" cy="5143499"/>
          </a:xfrm>
        </p:spPr>
        <p:txBody>
          <a:bodyPr anchor="ctr">
            <a:normAutofit/>
          </a:bodyPr>
          <a:lstStyle/>
          <a:p>
            <a:r>
              <a:rPr lang="cs-CZ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Kolonie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EEE60E-6AFE-F1B5-4D64-2C7076EAF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0400" y="857251"/>
            <a:ext cx="8153399" cy="51435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Trestanecká kolonie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V prvních letech australská trestanecká kolonie nesplnila očekávání. Možnost jejího zrušení bránila především finanční a logistická náročnost přepravy trestanců zpět do Anglie.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Prozkoumání Austrálie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Do 20. let 19. století byl díky britským a francouzským průzkumným expedicím znám tvar Austrálie, včetně pobřeží a říčních ústí.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Rozvoj Nového Jižního Walesu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Nový Jižní Wales byl úředním názvem pro rozsáhlé britské území ve východní Austrálii a sloužil jako hlavní oblast pro trestanecké kolonie a pozdější osídlení.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Založení Západní Austrálie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První stálou evropskou kolonií v Západní Austrálii bylo osídlení zřízené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majorom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Edmunde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Lockyerem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v roce 1826. Tato kolonie, známá jako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Swan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River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Colony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, zahrnovala území dnešního Perthu.</a:t>
            </a:r>
          </a:p>
          <a:p>
            <a:pPr>
              <a:lnSpc>
                <a:spcPct val="100000"/>
              </a:lnSpc>
            </a:pPr>
            <a:endParaRPr lang="cs-CZ" sz="1700" dirty="0">
              <a:solidFill>
                <a:schemeClr val="tx2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90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60" name="Rectangle 2054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2" name="Rectangle 2056">
            <a:extLst>
              <a:ext uri="{FF2B5EF4-FFF2-40B4-BE49-F238E27FC236}">
                <a16:creationId xmlns:a16="http://schemas.microsoft.com/office/drawing/2014/main" id="{96E45848-BEDA-4F24-9C4E-DA2120958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9" name="Rectangle 2058">
            <a:extLst>
              <a:ext uri="{FF2B5EF4-FFF2-40B4-BE49-F238E27FC236}">
                <a16:creationId xmlns:a16="http://schemas.microsoft.com/office/drawing/2014/main" id="{B2BB8117-A903-442C-9223-A4FEB85C3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1" name="Oval 2060">
            <a:extLst>
              <a:ext uri="{FF2B5EF4-FFF2-40B4-BE49-F238E27FC236}">
                <a16:creationId xmlns:a16="http://schemas.microsoft.com/office/drawing/2014/main" id="{C59300B8-3117-43F8-9F8E-68DB9F002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3" name="Oval 2062">
            <a:extLst>
              <a:ext uri="{FF2B5EF4-FFF2-40B4-BE49-F238E27FC236}">
                <a16:creationId xmlns:a16="http://schemas.microsoft.com/office/drawing/2014/main" id="{1AFAE680-42C1-4104-B74F-B0A8F1FB2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5" name="Oval 2064">
            <a:extLst>
              <a:ext uri="{FF2B5EF4-FFF2-40B4-BE49-F238E27FC236}">
                <a16:creationId xmlns:a16="http://schemas.microsoft.com/office/drawing/2014/main" id="{828A8BA9-B3FE-4C96-A0A1-72A0D2C85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7" name="Rectangle 2066">
            <a:extLst>
              <a:ext uri="{FF2B5EF4-FFF2-40B4-BE49-F238E27FC236}">
                <a16:creationId xmlns:a16="http://schemas.microsoft.com/office/drawing/2014/main" id="{16272B6F-135F-45E6-8F46-83B32059F2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03670" y="494950"/>
            <a:ext cx="5231130" cy="5871589"/>
          </a:xfrm>
          <a:prstGeom prst="rect">
            <a:avLst/>
          </a:prstGeom>
          <a:gradFill flip="none" rotWithShape="1">
            <a:gsLst>
              <a:gs pos="0">
                <a:schemeClr val="accent2"/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69" name="Frame 2068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A44574-996A-980C-209B-A91288472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57251"/>
            <a:ext cx="5428375" cy="2076450"/>
          </a:xfrm>
        </p:spPr>
        <p:txBody>
          <a:bodyPr anchor="b"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Lachlan Macquarie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55BF83-6872-B8D8-3610-CBB3AE53E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90875"/>
            <a:ext cx="5428375" cy="298608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>
                <a:solidFill>
                  <a:srgbClr val="FFFFFF"/>
                </a:solidFill>
                <a:effectLst/>
                <a:latin typeface="Söhne"/>
              </a:rPr>
              <a:t>Guvernér William Bligh</a:t>
            </a:r>
            <a:r>
              <a:rPr lang="cs-CZ" sz="2000" b="0" i="0">
                <a:solidFill>
                  <a:srgbClr val="FFFFFF"/>
                </a:solidFill>
                <a:effectLst/>
                <a:latin typeface="Söhne"/>
              </a:rPr>
              <a:t>: Jeho nástup v roce 1805 a tvrdý přístup vyvolal odpor mezi vlivnými kolonisty, což vedlo k Rumové rebelii v roce 1808.</a:t>
            </a:r>
          </a:p>
          <a:p>
            <a:pPr>
              <a:lnSpc>
                <a:spcPct val="100000"/>
              </a:lnSpc>
              <a:buFont typeface="+mj-lt"/>
              <a:buAutoNum type="arabicPeriod"/>
            </a:pPr>
            <a:r>
              <a:rPr lang="cs-CZ" sz="2000" b="1" i="0">
                <a:solidFill>
                  <a:srgbClr val="FFFFFF"/>
                </a:solidFill>
                <a:effectLst/>
                <a:latin typeface="Söhne"/>
              </a:rPr>
              <a:t>Lachlan Macquarie</a:t>
            </a:r>
            <a:r>
              <a:rPr lang="cs-CZ" sz="2000" b="0" i="0">
                <a:solidFill>
                  <a:srgbClr val="FFFFFF"/>
                </a:solidFill>
                <a:effectLst/>
                <a:latin typeface="Söhne"/>
              </a:rPr>
              <a:t>: Nástup do role guvernéra v letech 1809–1821, kde hrál klíčovou roli v transformaci trestanecké kolonie na organizované městské prostředí s důrazem na urbanizaci a sociální reformy.</a:t>
            </a:r>
          </a:p>
          <a:p>
            <a:pPr>
              <a:lnSpc>
                <a:spcPct val="100000"/>
              </a:lnSpc>
            </a:pPr>
            <a:endParaRPr lang="cs-CZ" sz="2000">
              <a:solidFill>
                <a:srgbClr val="FFFFFF"/>
              </a:solidFill>
            </a:endParaRPr>
          </a:p>
        </p:txBody>
      </p:sp>
      <p:pic>
        <p:nvPicPr>
          <p:cNvPr id="2050" name="Picture 2" descr="undefined">
            <a:extLst>
              <a:ext uri="{FF2B5EF4-FFF2-40B4-BE49-F238E27FC236}">
                <a16:creationId xmlns:a16="http://schemas.microsoft.com/office/drawing/2014/main" id="{87A6CAAF-5DC2-076B-18F1-20AE6EECE97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6670"/>
          <a:stretch/>
        </p:blipFill>
        <p:spPr bwMode="auto">
          <a:xfrm>
            <a:off x="6503670" y="494950"/>
            <a:ext cx="5190186" cy="5871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3106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A11604-A003-20A2-61A6-99BDE1193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0"/>
            <a:ext cx="5257800" cy="5143499"/>
          </a:xfrm>
        </p:spPr>
        <p:txBody>
          <a:bodyPr anchor="ctr">
            <a:normAutofit/>
          </a:bodyPr>
          <a:lstStyle/>
          <a:p>
            <a:r>
              <a:rPr lang="cs-CZ" sz="4400" dirty="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Reformy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63B5A8-E040-604A-2683-2E71E6F68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54400" y="857251"/>
            <a:ext cx="7899399" cy="5143500"/>
          </a:xfrm>
        </p:spPr>
        <p:txBody>
          <a:bodyPr anchor="ctr">
            <a:normAutofit/>
          </a:bodyPr>
          <a:lstStyle/>
          <a:p>
            <a:pPr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Urbanizace a městský rozvoj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inicioval urbanizaci kolonie přeměnou trestaneckých osad na uspořádaná města s ulicemi, parky a důležitými budovami, což ovlivnilo uspořádání moderního Sydney.</a:t>
            </a:r>
          </a:p>
          <a:p>
            <a:pPr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Podpora sociálních reforem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podporoval manželství, účast na bohoslužbách a zlepšení veřejné morálky, kde klíčovou roli hráli emancipovaní trestanci.</a:t>
            </a:r>
          </a:p>
          <a:p>
            <a:pPr>
              <a:buFont typeface="+mj-lt"/>
              <a:buAutoNum type="arabicPeriod"/>
            </a:pPr>
            <a:r>
              <a:rPr lang="cs-CZ" sz="2000" b="1" dirty="0">
                <a:solidFill>
                  <a:schemeClr val="tx2">
                    <a:alpha val="60000"/>
                  </a:schemeClr>
                </a:solidFill>
                <a:latin typeface="Söhne"/>
              </a:rPr>
              <a:t>Soudnictví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  <a:latin typeface="Söhne"/>
              </a:rPr>
              <a:t>: </a:t>
            </a:r>
            <a:r>
              <a:rPr lang="cs-CZ" sz="2000" dirty="0" err="1">
                <a:solidFill>
                  <a:schemeClr val="tx2">
                    <a:alpha val="60000"/>
                  </a:schemeClr>
                </a:solidFill>
                <a:latin typeface="Söhne"/>
              </a:rPr>
              <a:t>Macquarieho</a:t>
            </a:r>
            <a:r>
              <a:rPr lang="cs-CZ" sz="2000" dirty="0">
                <a:solidFill>
                  <a:schemeClr val="tx2">
                    <a:alpha val="60000"/>
                  </a:schemeClr>
                </a:solidFill>
                <a:latin typeface="Söhne"/>
              </a:rPr>
              <a:t> snaha povolit emancipovaným vězňům zastávat úřední posty měla vliv i na soudní systém.</a:t>
            </a:r>
          </a:p>
          <a:p>
            <a:pPr>
              <a:buFont typeface="+mj-lt"/>
              <a:buAutoNum type="arabicPeriod"/>
            </a:pPr>
            <a:r>
              <a:rPr lang="cs-CZ" sz="20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Domorodci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</a:t>
            </a:r>
            <a:r>
              <a:rPr lang="cs-CZ" sz="20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Macquarieho</a:t>
            </a:r>
            <a:r>
              <a:rPr lang="cs-CZ" sz="20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přístup k domorodým Australanům zahrnoval spolupráci a asimilaci s podporou vojenské síly.</a:t>
            </a:r>
          </a:p>
          <a:p>
            <a:endParaRPr lang="cs-CZ" sz="1800" dirty="0">
              <a:solidFill>
                <a:schemeClr val="tx2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1202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9B36E71-93BD-4984-AC9C-CC9FB9CC06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1566AC62-7AC7-4ED5-A03D-E28AC560E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frame">
            <a:avLst>
              <a:gd name="adj1" fmla="val 7164"/>
            </a:avLst>
          </a:prstGeom>
          <a:gradFill flip="none" rotWithShape="1">
            <a:gsLst>
              <a:gs pos="0">
                <a:schemeClr val="accent2"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ECD623-9A9E-7324-6E83-8FCC236D6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250"/>
            <a:ext cx="5257800" cy="5143499"/>
          </a:xfrm>
        </p:spPr>
        <p:txBody>
          <a:bodyPr anchor="ctr">
            <a:normAutofit/>
          </a:bodyPr>
          <a:lstStyle/>
          <a:p>
            <a:r>
              <a:rPr lang="cs-CZ" sz="4400">
                <a:gradFill flip="none" rotWithShape="1">
                  <a:gsLst>
                    <a:gs pos="0">
                      <a:schemeClr val="accent5">
                        <a:alpha val="70000"/>
                      </a:scheme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0" scaled="1"/>
                  <a:tileRect/>
                </a:gradFill>
              </a:rPr>
              <a:t>Odchod L. Macquarieho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E555E5-4E4D-7DF6-A0C5-E4FD321303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0" y="857251"/>
            <a:ext cx="7086599" cy="5143500"/>
          </a:xfrm>
        </p:spPr>
        <p:txBody>
          <a:bodyPr anchor="ctr">
            <a:normAutofit/>
          </a:bodyPr>
          <a:lstStyle/>
          <a:p>
            <a:pPr>
              <a:buFont typeface="+mj-lt"/>
              <a:buAutoNum type="arabicPeriod"/>
            </a:pP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Nesouhlas s </a:t>
            </a:r>
            <a:r>
              <a:rPr lang="cs-CZ" sz="2400" b="1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Macquarieho</a:t>
            </a: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metodami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Jeho politiky a snahy o sociální reformy narazily na kritiku, která vyvrcholila zprávami Johna Thomase </a:t>
            </a:r>
            <a:r>
              <a:rPr lang="cs-CZ" sz="24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Biggeho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, vedoucími k přehodnocení </a:t>
            </a:r>
            <a:r>
              <a:rPr lang="cs-CZ" sz="24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Macquarieho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přístupu k řízení kolonie.</a:t>
            </a:r>
          </a:p>
          <a:p>
            <a:pPr>
              <a:buFont typeface="+mj-lt"/>
              <a:buAutoNum type="arabicPeriod"/>
            </a:pP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Konec </a:t>
            </a:r>
            <a:r>
              <a:rPr lang="cs-CZ" sz="2400" b="1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Macquarieho</a:t>
            </a:r>
            <a:r>
              <a:rPr lang="cs-CZ" sz="2400" b="1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funkčního období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: Jeho rezignace v roce 1820 a nástup Thomase </a:t>
            </a:r>
            <a:r>
              <a:rPr lang="cs-CZ" sz="24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Brisbaneho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signalizovaly změnu v politice kolonie, přestože </a:t>
            </a:r>
            <a:r>
              <a:rPr lang="cs-CZ" sz="2400" b="0" i="0" dirty="0" err="1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Macquarieho</a:t>
            </a:r>
            <a:r>
              <a:rPr lang="cs-CZ" sz="2400" b="0" i="0" dirty="0">
                <a:solidFill>
                  <a:schemeClr val="tx2">
                    <a:alpha val="60000"/>
                  </a:schemeClr>
                </a:solidFill>
                <a:effectLst/>
                <a:latin typeface="Söhne"/>
              </a:rPr>
              <a:t> vliv na rozvoj Austrálie zůstává významným.</a:t>
            </a:r>
          </a:p>
          <a:p>
            <a:endParaRPr lang="cs-CZ" sz="1800" dirty="0">
              <a:solidFill>
                <a:schemeClr val="tx2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7301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2768DCD-B824-413A-B330-8D57ADB37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6E45848-BEDA-4F24-9C4E-DA21209582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664"/>
            <a:ext cx="12188952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alpha val="60000"/>
                </a:schemeClr>
              </a:gs>
              <a:gs pos="100000">
                <a:schemeClr val="accent1">
                  <a:alpha val="6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2BB8117-A903-442C-9223-A4FEB85C32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63"/>
            <a:ext cx="12188952" cy="685800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59300B8-3117-43F8-9F8E-68DB9F002F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2743200" y="0"/>
            <a:ext cx="6857999" cy="6857998"/>
          </a:xfrm>
          <a:prstGeom prst="ellipse">
            <a:avLst/>
          </a:prstGeom>
          <a:gradFill>
            <a:gsLst>
              <a:gs pos="0">
                <a:schemeClr val="accent1">
                  <a:lumMod val="20000"/>
                  <a:lumOff val="80000"/>
                  <a:alpha val="40000"/>
                </a:schemeClr>
              </a:gs>
              <a:gs pos="100000">
                <a:schemeClr val="accent1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520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1AFAE680-42C1-4104-B74F-B0A8F1FB2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73990" y="1194074"/>
            <a:ext cx="5589934" cy="5737916"/>
          </a:xfrm>
          <a:prstGeom prst="ellipse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100000">
                <a:schemeClr val="accent5">
                  <a:alpha val="20000"/>
                </a:schemeClr>
              </a:gs>
            </a:gsLst>
            <a:lin ang="2700000" scaled="1"/>
          </a:gradFill>
          <a:ln>
            <a:noFill/>
          </a:ln>
          <a:effectLst>
            <a:softEdge rad="952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28A8BA9-B3FE-4C96-A0A1-72A0D2C855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439622" y="194269"/>
            <a:ext cx="5760743" cy="5737917"/>
          </a:xfrm>
          <a:prstGeom prst="ellipse">
            <a:avLst/>
          </a:pr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5">
                  <a:alpha val="40000"/>
                </a:schemeClr>
              </a:gs>
            </a:gsLst>
            <a:lin ang="2700000" scaled="1"/>
          </a:gradFill>
          <a:ln>
            <a:noFill/>
          </a:ln>
          <a:effectLst>
            <a:softEdge rad="1003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rame 28">
            <a:extLst>
              <a:ext uri="{FF2B5EF4-FFF2-40B4-BE49-F238E27FC236}">
                <a16:creationId xmlns:a16="http://schemas.microsoft.com/office/drawing/2014/main" id="{19F9CD66-32FC-448F-B4C5-67D17508A2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763"/>
            <a:ext cx="12188952" cy="6858000"/>
          </a:xfrm>
          <a:prstGeom prst="frame">
            <a:avLst>
              <a:gd name="adj1" fmla="val 7164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9F00815-D009-5308-E260-DD448F525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857251"/>
            <a:ext cx="6576518" cy="778509"/>
          </a:xfrm>
        </p:spPr>
        <p:txBody>
          <a:bodyPr anchor="b">
            <a:normAutofit/>
          </a:bodyPr>
          <a:lstStyle/>
          <a:p>
            <a:r>
              <a:rPr lang="cs-CZ" sz="4400">
                <a:solidFill>
                  <a:srgbClr val="FFFFFF"/>
                </a:solidFill>
              </a:rPr>
              <a:t>Rozvoj hospodářství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DAB49D1-BF21-D435-A7F5-4F1BE48853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917" y="1872590"/>
            <a:ext cx="7289639" cy="454120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FFFFFF"/>
                </a:solidFill>
              </a:rPr>
              <a:t>Počátky chovu ovcí v Austrálii</a:t>
            </a:r>
            <a:r>
              <a:rPr lang="cs-CZ" sz="2000" dirty="0">
                <a:solidFill>
                  <a:srgbClr val="FFFFFF"/>
                </a:solidFill>
              </a:rPr>
              <a:t>: Ovce byly do Austrálie dovezeny v roce 1788. Chov ovcí se postupně rozšířil mezi osadníky v Novém Jižním Walesu a Tasmánii.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FFFFFF"/>
                </a:solidFill>
              </a:rPr>
              <a:t>Vzestup vývozu vlny</a:t>
            </a:r>
            <a:r>
              <a:rPr lang="cs-CZ" sz="2000" dirty="0">
                <a:solidFill>
                  <a:srgbClr val="FFFFFF"/>
                </a:solidFill>
              </a:rPr>
              <a:t>: Ve 20. letech 19. století získal vývoz vlny z Austrálie na důležitosti.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FFFFFF"/>
                </a:solidFill>
              </a:rPr>
              <a:t>Ekonomický a společenský dopad obchodu s vlnou</a:t>
            </a:r>
            <a:r>
              <a:rPr lang="cs-CZ" sz="2000" dirty="0">
                <a:solidFill>
                  <a:srgbClr val="FFFFFF"/>
                </a:solidFill>
              </a:rPr>
              <a:t>: Neuvěřitelný rozmach obchodu s vlnou zásadně změnil australský způsob života.</a:t>
            </a:r>
          </a:p>
          <a:p>
            <a:pPr>
              <a:lnSpc>
                <a:spcPct val="100000"/>
              </a:lnSpc>
            </a:pPr>
            <a:r>
              <a:rPr lang="cs-CZ" sz="2000" b="1" dirty="0">
                <a:solidFill>
                  <a:srgbClr val="FFFFFF"/>
                </a:solidFill>
              </a:rPr>
              <a:t>Konflikty s původním obyvatelstvem</a:t>
            </a:r>
            <a:r>
              <a:rPr lang="cs-CZ" sz="2000" dirty="0">
                <a:solidFill>
                  <a:srgbClr val="FFFFFF"/>
                </a:solidFill>
              </a:rPr>
              <a:t>: Rozvoj chovu ovcí a expanze bílých osadníků vedly k zabírání půdy a poškození svatých míst původního obyvatelstva, což vyvolávalo násilí a konflikty. </a:t>
            </a:r>
          </a:p>
        </p:txBody>
      </p:sp>
      <p:pic>
        <p:nvPicPr>
          <p:cNvPr id="7" name="Graphic 6" descr="Ovečka">
            <a:extLst>
              <a:ext uri="{FF2B5EF4-FFF2-40B4-BE49-F238E27FC236}">
                <a16:creationId xmlns:a16="http://schemas.microsoft.com/office/drawing/2014/main" id="{88F5F522-540B-6126-9BE4-5559CC06CB8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80000"/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10818" y="1707509"/>
            <a:ext cx="3442981" cy="344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81668"/>
      </p:ext>
    </p:extLst>
  </p:cSld>
  <p:clrMapOvr>
    <a:masterClrMapping/>
  </p:clrMapOvr>
</p:sld>
</file>

<file path=ppt/theme/theme1.xml><?xml version="1.0" encoding="utf-8"?>
<a:theme xmlns:a="http://schemas.openxmlformats.org/drawingml/2006/main" name="LuminousVTI">
  <a:themeElements>
    <a:clrScheme name="AnalogousFromLightSeed_2SEEDS">
      <a:dk1>
        <a:srgbClr val="000000"/>
      </a:dk1>
      <a:lt1>
        <a:srgbClr val="FFFFFF"/>
      </a:lt1>
      <a:dk2>
        <a:srgbClr val="413424"/>
      </a:dk2>
      <a:lt2>
        <a:srgbClr val="E8E6E2"/>
      </a:lt2>
      <a:accent1>
        <a:srgbClr val="7F93BA"/>
      </a:accent1>
      <a:accent2>
        <a:srgbClr val="7BA9B8"/>
      </a:accent2>
      <a:accent3>
        <a:srgbClr val="9A96C6"/>
      </a:accent3>
      <a:accent4>
        <a:srgbClr val="BA877F"/>
      </a:accent4>
      <a:accent5>
        <a:srgbClr val="BA9F7F"/>
      </a:accent5>
      <a:accent6>
        <a:srgbClr val="A8A672"/>
      </a:accent6>
      <a:hlink>
        <a:srgbClr val="948059"/>
      </a:hlink>
      <a:folHlink>
        <a:srgbClr val="7F7F7F"/>
      </a:folHlink>
    </a:clrScheme>
    <a:fontScheme name="Custom 51">
      <a:majorFont>
        <a:latin typeface="Sabon Next L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minousVTI" id="{3EBF12FF-FD44-415B-AB75-5B4F7E5C3AC4}" vid="{521B7FAE-6A8D-4468-B79A-0706294A0D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B019D08-38C9-4A0F-B6FD-338FE0E582D9}">
  <we:reference id="wa200005566" version="3.0.0.2" store="cs-CZ" storeType="OMEX"/>
  <we:alternateReferences>
    <we:reference id="wa200005566" version="3.0.0.2" store="wa200005566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810</Words>
  <Application>Microsoft Office PowerPoint</Application>
  <PresentationFormat>Širokoúhlá obrazovka</PresentationFormat>
  <Paragraphs>38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Avenir Next LT Pro</vt:lpstr>
      <vt:lpstr>Sabon Next LT</vt:lpstr>
      <vt:lpstr>Söhne</vt:lpstr>
      <vt:lpstr>Wingdings</vt:lpstr>
      <vt:lpstr>LuminousVTI</vt:lpstr>
      <vt:lpstr>Kolonizace Austrálie</vt:lpstr>
      <vt:lpstr>Prezentace aplikace PowerPoint</vt:lpstr>
      <vt:lpstr>Počátky</vt:lpstr>
      <vt:lpstr>Britové</vt:lpstr>
      <vt:lpstr>Kolonie</vt:lpstr>
      <vt:lpstr>Lachlan Macquarie</vt:lpstr>
      <vt:lpstr>Reformy</vt:lpstr>
      <vt:lpstr>Odchod L. Macquarieho</vt:lpstr>
      <vt:lpstr>Rozvoj hospodářství</vt:lpstr>
      <vt:lpstr>Konec trestanecké éry</vt:lpstr>
      <vt:lpstr>Video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Kolonizace Austrálie</dc:title>
  <dc:creator>Jaromír Soukup</dc:creator>
  <cp:lastModifiedBy>Jaromír Soukup</cp:lastModifiedBy>
  <cp:revision>3</cp:revision>
  <dcterms:created xsi:type="dcterms:W3CDTF">2024-03-25T16:52:18Z</dcterms:created>
  <dcterms:modified xsi:type="dcterms:W3CDTF">2024-04-01T19:14:14Z</dcterms:modified>
</cp:coreProperties>
</file>