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62" r:id="rId5"/>
    <p:sldId id="258" r:id="rId6"/>
    <p:sldId id="260" r:id="rId7"/>
    <p:sldId id="259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31DC-87FC-4879-8EA8-F16ACF76A410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5EB28-C64D-416A-A13E-B80141319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717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31DC-87FC-4879-8EA8-F16ACF76A410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5EB28-C64D-416A-A13E-B80141319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6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31DC-87FC-4879-8EA8-F16ACF76A410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5EB28-C64D-416A-A13E-B80141319BE4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440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31DC-87FC-4879-8EA8-F16ACF76A410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5EB28-C64D-416A-A13E-B80141319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74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31DC-87FC-4879-8EA8-F16ACF76A410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5EB28-C64D-416A-A13E-B80141319BE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2305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31DC-87FC-4879-8EA8-F16ACF76A410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5EB28-C64D-416A-A13E-B80141319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35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31DC-87FC-4879-8EA8-F16ACF76A410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5EB28-C64D-416A-A13E-B80141319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396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31DC-87FC-4879-8EA8-F16ACF76A410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5EB28-C64D-416A-A13E-B80141319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557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31DC-87FC-4879-8EA8-F16ACF76A410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5EB28-C64D-416A-A13E-B80141319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103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31DC-87FC-4879-8EA8-F16ACF76A410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5EB28-C64D-416A-A13E-B80141319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169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31DC-87FC-4879-8EA8-F16ACF76A410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5EB28-C64D-416A-A13E-B80141319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86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31DC-87FC-4879-8EA8-F16ACF76A410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5EB28-C64D-416A-A13E-B80141319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58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31DC-87FC-4879-8EA8-F16ACF76A410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5EB28-C64D-416A-A13E-B80141319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073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31DC-87FC-4879-8EA8-F16ACF76A410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5EB28-C64D-416A-A13E-B80141319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388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31DC-87FC-4879-8EA8-F16ACF76A410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5EB28-C64D-416A-A13E-B80141319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676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31DC-87FC-4879-8EA8-F16ACF76A410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5EB28-C64D-416A-A13E-B80141319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74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031DC-87FC-4879-8EA8-F16ACF76A410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65EB28-C64D-416A-A13E-B80141319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680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B46034-C25E-4D93-ACC2-FB292AA7FF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Омонимия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892FEE1-0B04-40AF-AFC9-7570BA6CFB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907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9275E9-FC04-4CEA-8A35-BEA8F9BD5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Графические омонимы - омографы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F982F3-0AB7-4263-B382-9670D39D6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6259"/>
            <a:ext cx="8596668" cy="4325104"/>
          </a:xfrm>
        </p:spPr>
        <p:txBody>
          <a:bodyPr>
            <a:normAutofit/>
          </a:bodyPr>
          <a:lstStyle/>
          <a:p>
            <a:r>
              <a:rPr lang="ru-RU" sz="2800" dirty="0"/>
              <a:t>Слова одинаковые по написанию, но разные по звучанию и значению</a:t>
            </a:r>
          </a:p>
          <a:p>
            <a:pPr marL="0" indent="0">
              <a:buNone/>
            </a:pPr>
            <a:r>
              <a:rPr lang="ru-RU" sz="2800" i="1" dirty="0"/>
              <a:t>з</a:t>
            </a:r>
            <a:r>
              <a:rPr lang="ru-RU" sz="2800" i="1" u="sng" dirty="0"/>
              <a:t>а</a:t>
            </a:r>
            <a:r>
              <a:rPr lang="ru-RU" sz="2800" i="1" dirty="0"/>
              <a:t>мок </a:t>
            </a:r>
            <a:r>
              <a:rPr lang="cs-CZ" sz="2800" i="1" dirty="0"/>
              <a:t>(zámek budova)</a:t>
            </a:r>
            <a:r>
              <a:rPr lang="ru-RU" sz="2800" i="1" dirty="0"/>
              <a:t> – зам</a:t>
            </a:r>
            <a:r>
              <a:rPr lang="ru-RU" sz="2800" i="1" u="sng" dirty="0"/>
              <a:t>о</a:t>
            </a:r>
            <a:r>
              <a:rPr lang="ru-RU" sz="2800" i="1" dirty="0"/>
              <a:t>к</a:t>
            </a:r>
            <a:r>
              <a:rPr lang="cs-CZ" sz="2800" i="1" dirty="0"/>
              <a:t> (zámek dveří)</a:t>
            </a:r>
          </a:p>
          <a:p>
            <a:pPr marL="0" indent="0">
              <a:buNone/>
            </a:pPr>
            <a:r>
              <a:rPr lang="ru-RU" sz="2800" i="1" dirty="0"/>
              <a:t>м</a:t>
            </a:r>
            <a:r>
              <a:rPr lang="ru-RU" sz="2800" i="1" u="sng" dirty="0"/>
              <a:t>у</a:t>
            </a:r>
            <a:r>
              <a:rPr lang="ru-RU" sz="2800" i="1" dirty="0"/>
              <a:t>ка </a:t>
            </a:r>
            <a:r>
              <a:rPr lang="cs-CZ" sz="2800" i="1" dirty="0"/>
              <a:t>(muka, utrpení) </a:t>
            </a:r>
            <a:r>
              <a:rPr lang="ru-RU" sz="2800" i="1" dirty="0"/>
              <a:t>– мук</a:t>
            </a:r>
            <a:r>
              <a:rPr lang="ru-RU" sz="2800" i="1" u="sng" dirty="0"/>
              <a:t>а</a:t>
            </a:r>
            <a:r>
              <a:rPr lang="cs-CZ" sz="2800" i="1" dirty="0"/>
              <a:t> (mouka)</a:t>
            </a:r>
          </a:p>
          <a:p>
            <a:pPr marL="0" indent="0">
              <a:buNone/>
            </a:pPr>
            <a:r>
              <a:rPr lang="ru-RU" sz="2800" i="1" dirty="0"/>
              <a:t>уж</a:t>
            </a:r>
            <a:r>
              <a:rPr lang="ru-RU" sz="2800" i="1" u="sng" dirty="0"/>
              <a:t>е</a:t>
            </a:r>
            <a:r>
              <a:rPr lang="ru-RU" sz="2800" i="1" dirty="0"/>
              <a:t> </a:t>
            </a:r>
            <a:r>
              <a:rPr lang="cs-CZ" sz="2800" i="1" dirty="0"/>
              <a:t>(už)</a:t>
            </a:r>
            <a:r>
              <a:rPr lang="ru-RU" sz="2800" i="1" dirty="0"/>
              <a:t> – </a:t>
            </a:r>
            <a:r>
              <a:rPr lang="ru-RU" sz="2800" i="1" u="sng" dirty="0"/>
              <a:t>у</a:t>
            </a:r>
            <a:r>
              <a:rPr lang="ru-RU" sz="2800" i="1" dirty="0"/>
              <a:t>же</a:t>
            </a:r>
            <a:r>
              <a:rPr lang="cs-CZ" sz="2800" i="1" dirty="0"/>
              <a:t> (</a:t>
            </a:r>
            <a:r>
              <a:rPr lang="ru-RU" sz="2800" i="1" dirty="0"/>
              <a:t>ср. степень от узкий</a:t>
            </a:r>
            <a:r>
              <a:rPr lang="cs-CZ" sz="2800" i="1" dirty="0"/>
              <a:t>, úžeji</a:t>
            </a:r>
            <a:r>
              <a:rPr lang="ru-RU" sz="2800" i="1" dirty="0"/>
              <a:t>)</a:t>
            </a:r>
          </a:p>
          <a:p>
            <a:pPr marL="0" indent="0">
              <a:buNone/>
            </a:pPr>
            <a:r>
              <a:rPr lang="ru-RU" sz="2800" i="1" dirty="0"/>
              <a:t>пл</a:t>
            </a:r>
            <a:r>
              <a:rPr lang="ru-RU" sz="2800" i="1" u="sng" dirty="0"/>
              <a:t>а</a:t>
            </a:r>
            <a:r>
              <a:rPr lang="ru-RU" sz="2800" i="1" dirty="0"/>
              <a:t>чу </a:t>
            </a:r>
            <a:r>
              <a:rPr lang="cs-CZ" sz="2800" i="1" dirty="0"/>
              <a:t>(pláču)</a:t>
            </a:r>
            <a:r>
              <a:rPr lang="ru-RU" sz="2800" i="1" dirty="0"/>
              <a:t> – плач</a:t>
            </a:r>
            <a:r>
              <a:rPr lang="ru-RU" sz="2800" i="1" u="sng" dirty="0"/>
              <a:t>у</a:t>
            </a:r>
            <a:r>
              <a:rPr lang="cs-CZ" sz="2800" i="1" dirty="0"/>
              <a:t> (platím)</a:t>
            </a:r>
            <a:endParaRPr lang="ru-RU" sz="2800" i="1" dirty="0"/>
          </a:p>
          <a:p>
            <a:pPr marL="0" indent="0">
              <a:buNone/>
            </a:pPr>
            <a:r>
              <a:rPr lang="ru-RU" sz="2800" i="1" dirty="0"/>
              <a:t>м</a:t>
            </a:r>
            <a:r>
              <a:rPr lang="ru-RU" sz="2800" i="1" u="sng" dirty="0"/>
              <a:t>о</a:t>
            </a:r>
            <a:r>
              <a:rPr lang="ru-RU" sz="2800" i="1" dirty="0"/>
              <a:t>ю</a:t>
            </a:r>
            <a:r>
              <a:rPr lang="cs-CZ" sz="2800" i="1" dirty="0"/>
              <a:t> (myji)</a:t>
            </a:r>
            <a:r>
              <a:rPr lang="ru-RU" sz="2800" i="1" dirty="0"/>
              <a:t> – мо</a:t>
            </a:r>
            <a:r>
              <a:rPr lang="ru-RU" sz="2800" i="1" u="sng" dirty="0"/>
              <a:t>ю</a:t>
            </a:r>
            <a:r>
              <a:rPr lang="cs-CZ" sz="2800" i="1" dirty="0"/>
              <a:t> (mojí)</a:t>
            </a:r>
            <a:endParaRPr lang="ru-RU" sz="2800" i="1" u="sng" dirty="0"/>
          </a:p>
          <a:p>
            <a:pPr marL="0" indent="0">
              <a:buNone/>
            </a:pPr>
            <a:r>
              <a:rPr lang="ru-RU" sz="2800" i="1" dirty="0"/>
              <a:t>ст</a:t>
            </a:r>
            <a:r>
              <a:rPr lang="ru-RU" sz="2800" i="1" u="sng" dirty="0"/>
              <a:t>о</a:t>
            </a:r>
            <a:r>
              <a:rPr lang="ru-RU" sz="2800" i="1" dirty="0"/>
              <a:t>ит</a:t>
            </a:r>
            <a:r>
              <a:rPr lang="cs-CZ" sz="2800" i="1" dirty="0"/>
              <a:t> (stojí kolik)</a:t>
            </a:r>
            <a:r>
              <a:rPr lang="ru-RU" sz="2800" i="1" dirty="0"/>
              <a:t> - сто</a:t>
            </a:r>
            <a:r>
              <a:rPr lang="ru-RU" sz="2800" i="1" u="sng" dirty="0"/>
              <a:t>и</a:t>
            </a:r>
            <a:r>
              <a:rPr lang="ru-RU" sz="2800" i="1" dirty="0"/>
              <a:t>т </a:t>
            </a:r>
            <a:r>
              <a:rPr lang="cs-CZ" sz="2800" i="1" dirty="0"/>
              <a:t>(stojí kde)</a:t>
            </a:r>
          </a:p>
        </p:txBody>
      </p:sp>
    </p:spTree>
    <p:extLst>
      <p:ext uri="{BB962C8B-B14F-4D97-AF65-F5344CB8AC3E}">
        <p14:creationId xmlns:p14="http://schemas.microsoft.com/office/powerpoint/2010/main" val="1914634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7238B-582E-4582-98FC-DA86F5499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Совпадение слова и словосочетания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5AB993-6466-4E93-905C-11A9942EF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05243"/>
            <a:ext cx="8596668" cy="45361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i="1" dirty="0"/>
              <a:t>не мой – немой</a:t>
            </a:r>
          </a:p>
          <a:p>
            <a:pPr marL="0" indent="0">
              <a:buNone/>
            </a:pPr>
            <a:r>
              <a:rPr lang="ru-RU" sz="2800" i="1" dirty="0"/>
              <a:t>с утками – сутками</a:t>
            </a:r>
          </a:p>
          <a:p>
            <a:pPr marL="0" indent="0">
              <a:buNone/>
            </a:pPr>
            <a:r>
              <a:rPr lang="ru-RU" sz="2800" i="1" dirty="0"/>
              <a:t>зан</a:t>
            </a:r>
            <a:r>
              <a:rPr lang="ru-RU" sz="2800" i="1" u="sng" dirty="0"/>
              <a:t>о</a:t>
            </a:r>
            <a:r>
              <a:rPr lang="ru-RU" sz="2800" i="1" dirty="0"/>
              <a:t>с – за нос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123194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16B065-5375-430F-9D9D-87771368E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Возникновение омонимов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1A5500-3CAD-4F52-BAAC-65A305559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0161"/>
            <a:ext cx="8596668" cy="4761202"/>
          </a:xfrm>
        </p:spPr>
        <p:txBody>
          <a:bodyPr>
            <a:normAutofit/>
          </a:bodyPr>
          <a:lstStyle/>
          <a:p>
            <a:r>
              <a:rPr lang="ru-RU" sz="2400" b="1" dirty="0"/>
              <a:t>Распад полисемии </a:t>
            </a:r>
            <a:r>
              <a:rPr lang="ru-RU" sz="2400" dirty="0"/>
              <a:t>– значения настолько расходятся и становятся далёкими, что воспринимаются уже как разные слова, но часто нет резкой границы.</a:t>
            </a:r>
          </a:p>
          <a:p>
            <a:pPr marL="0" indent="0">
              <a:buNone/>
            </a:pPr>
            <a:r>
              <a:rPr lang="ru-RU" sz="2400" i="1" dirty="0"/>
              <a:t>свет (освещение) – свет (мир)</a:t>
            </a:r>
          </a:p>
          <a:p>
            <a:pPr marL="0" indent="0">
              <a:buNone/>
            </a:pPr>
            <a:r>
              <a:rPr lang="ru-RU" sz="2400" i="1" dirty="0"/>
              <a:t>долг (обязанность) – долг (взятое взайми)</a:t>
            </a:r>
          </a:p>
          <a:p>
            <a:pPr marL="0" indent="0">
              <a:buNone/>
            </a:pPr>
            <a:r>
              <a:rPr lang="ru-RU" sz="2400" i="1" dirty="0"/>
              <a:t>рак (животное) – рак (</a:t>
            </a:r>
            <a:r>
              <a:rPr lang="ru-RU" sz="2400" i="1" u="sng" dirty="0"/>
              <a:t>о</a:t>
            </a:r>
            <a:r>
              <a:rPr lang="ru-RU" sz="2400" i="1" dirty="0"/>
              <a:t>пухоль)</a:t>
            </a:r>
          </a:p>
          <a:p>
            <a:pPr marL="0" indent="0">
              <a:buNone/>
            </a:pPr>
            <a:r>
              <a:rPr lang="ru-RU" sz="2400" i="1" dirty="0"/>
              <a:t>класс (школьный) – класс (социальный)</a:t>
            </a:r>
          </a:p>
          <a:p>
            <a:pPr marL="0" indent="0">
              <a:buNone/>
            </a:pPr>
            <a:r>
              <a:rPr lang="ru-RU" sz="2400" i="1" dirty="0"/>
              <a:t>хлеб (чёрный...) – хлеб (рожь...)</a:t>
            </a:r>
          </a:p>
          <a:p>
            <a:pPr marL="0" indent="0">
              <a:buNone/>
            </a:pPr>
            <a:r>
              <a:rPr lang="ru-RU" sz="2400" i="1" dirty="0"/>
              <a:t>стирать (с доски) – стирать (бельё)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916658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5930BC-A36C-4278-8C3A-622286776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Возникновение омонимов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835ECB-729A-4713-8E75-5C660D074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4567"/>
            <a:ext cx="8596668" cy="4676796"/>
          </a:xfrm>
        </p:spPr>
        <p:txBody>
          <a:bodyPr>
            <a:normAutofit lnSpcReduction="10000"/>
          </a:bodyPr>
          <a:lstStyle/>
          <a:p>
            <a:r>
              <a:rPr lang="ru-RU" sz="2000" b="1" dirty="0"/>
              <a:t>Результат совпадениия исконно русского слова и заимствованного</a:t>
            </a:r>
          </a:p>
          <a:p>
            <a:pPr marL="0" indent="0">
              <a:buNone/>
            </a:pPr>
            <a:r>
              <a:rPr lang="ru-RU" sz="2000" i="1" dirty="0"/>
              <a:t>брак (супружество) – брак (некачественный товар, из нем.я.)</a:t>
            </a:r>
          </a:p>
          <a:p>
            <a:pPr marL="0" indent="0">
              <a:buNone/>
            </a:pPr>
            <a:r>
              <a:rPr lang="ru-RU" sz="2000" i="1" dirty="0"/>
              <a:t>лук (оружие) – лук (растение, из древнегерманского.я.)</a:t>
            </a:r>
          </a:p>
          <a:p>
            <a:pPr marL="0" indent="0">
              <a:buNone/>
            </a:pPr>
            <a:r>
              <a:rPr lang="ru-RU" sz="2000" i="1" dirty="0"/>
              <a:t>бой (битва) – бой (парень, из англ.я.)</a:t>
            </a:r>
          </a:p>
          <a:p>
            <a:r>
              <a:rPr lang="ru-RU" sz="2000" b="1" dirty="0"/>
              <a:t>Результат словообразовательных процессов</a:t>
            </a:r>
          </a:p>
          <a:p>
            <a:pPr marL="0" indent="0">
              <a:buNone/>
            </a:pPr>
            <a:r>
              <a:rPr lang="ru-RU" sz="2000" i="1" dirty="0"/>
              <a:t>заговорить (начать говорить) – заговорить (утомить многословным разговором)</a:t>
            </a:r>
          </a:p>
          <a:p>
            <a:pPr marL="0" indent="0">
              <a:buNone/>
            </a:pPr>
            <a:r>
              <a:rPr lang="ru-RU" sz="2000" i="1" dirty="0"/>
              <a:t>назвать (дать имя) – назвать (пригласить много гостей)</a:t>
            </a:r>
          </a:p>
          <a:p>
            <a:pPr marL="0" indent="0">
              <a:buNone/>
            </a:pPr>
            <a:r>
              <a:rPr lang="ru-RU" sz="2000" i="1" dirty="0"/>
              <a:t>посол (дипломат) – посол (соление чего-л.)</a:t>
            </a:r>
          </a:p>
          <a:p>
            <a:pPr marL="0" indent="0">
              <a:buNone/>
            </a:pPr>
            <a:r>
              <a:rPr lang="ru-RU" sz="2000" i="1" dirty="0"/>
              <a:t>бескровный (от кровь) - бескровный (от кров, </a:t>
            </a:r>
            <a:r>
              <a:rPr lang="cs-CZ" sz="2000" i="1" dirty="0"/>
              <a:t>bez domova, přístřeší</a:t>
            </a:r>
            <a:r>
              <a:rPr lang="ru-RU" sz="2000" i="1" dirty="0"/>
              <a:t>)</a:t>
            </a:r>
          </a:p>
          <a:p>
            <a:pPr marL="0" indent="0">
              <a:buNone/>
            </a:pPr>
            <a:r>
              <a:rPr lang="ru-RU" sz="2000" i="1" dirty="0"/>
              <a:t>очковый (от очк</a:t>
            </a:r>
            <a:r>
              <a:rPr lang="ru-RU" sz="2000" i="1" u="sng" dirty="0"/>
              <a:t>о</a:t>
            </a:r>
            <a:r>
              <a:rPr lang="ru-RU" sz="2000" i="1" dirty="0"/>
              <a:t>) – очковый (от очки)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3189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4994A9-65EA-4F6C-95C0-F6ECE3733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Чешско-русские омонимы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834242-50B7-4E53-8C35-392C0D4E8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4905"/>
            <a:ext cx="8596668" cy="4606457"/>
          </a:xfrm>
        </p:spPr>
        <p:txBody>
          <a:bodyPr>
            <a:noAutofit/>
          </a:bodyPr>
          <a:lstStyle/>
          <a:p>
            <a:r>
              <a:rPr lang="ru-RU" sz="2400" dirty="0"/>
              <a:t>Ложные друзья переводчика</a:t>
            </a:r>
          </a:p>
          <a:p>
            <a:r>
              <a:rPr lang="ru-RU" sz="2400" dirty="0"/>
              <a:t>См. </a:t>
            </a:r>
            <a:r>
              <a:rPr lang="cs-CZ" sz="2400" dirty="0" err="1"/>
              <a:t>Csiriková</a:t>
            </a:r>
            <a:r>
              <a:rPr lang="cs-CZ" sz="2400" dirty="0"/>
              <a:t>, M., Koníčková, N.  </a:t>
            </a:r>
            <a:r>
              <a:rPr lang="cs-CZ" sz="2400" i="1" dirty="0"/>
              <a:t>Zrádná slova v ruštině. </a:t>
            </a:r>
            <a:r>
              <a:rPr lang="cs-CZ" sz="2400" dirty="0"/>
              <a:t>2015</a:t>
            </a:r>
            <a:endParaRPr lang="ru-RU" sz="2400" dirty="0"/>
          </a:p>
          <a:p>
            <a:pPr marL="0" indent="0">
              <a:buNone/>
            </a:pPr>
            <a:r>
              <a:rPr lang="ru-RU" sz="2400" i="1" dirty="0"/>
              <a:t>Басня</a:t>
            </a:r>
          </a:p>
          <a:p>
            <a:pPr marL="0" indent="0">
              <a:buNone/>
            </a:pPr>
            <a:r>
              <a:rPr lang="ru-RU" sz="2400" i="1" dirty="0"/>
              <a:t>Живот</a:t>
            </a:r>
          </a:p>
          <a:p>
            <a:pPr marL="0" indent="0">
              <a:buNone/>
            </a:pPr>
            <a:r>
              <a:rPr lang="ru-RU" sz="2400" i="1" dirty="0"/>
              <a:t>Красный</a:t>
            </a:r>
          </a:p>
          <a:p>
            <a:pPr marL="0" indent="0">
              <a:buNone/>
            </a:pPr>
            <a:r>
              <a:rPr lang="ru-RU" sz="2400" i="1" dirty="0"/>
              <a:t>Чёрствый</a:t>
            </a:r>
          </a:p>
          <a:p>
            <a:pPr marL="0" indent="0">
              <a:buNone/>
            </a:pPr>
            <a:r>
              <a:rPr lang="ru-RU" sz="2400" i="1" dirty="0"/>
              <a:t>Подводник</a:t>
            </a:r>
          </a:p>
        </p:txBody>
      </p:sp>
    </p:spTree>
    <p:extLst>
      <p:ext uri="{BB962C8B-B14F-4D97-AF65-F5344CB8AC3E}">
        <p14:creationId xmlns:p14="http://schemas.microsoft.com/office/powerpoint/2010/main" val="1017265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FA1D56-E5B5-4A3E-829D-9ED4FF9AF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Причины расхождения значений в чешском и русском языках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C53B45-35EE-477D-8255-30A5D8E83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4212562"/>
          </a:xfrm>
        </p:spPr>
        <p:txBody>
          <a:bodyPr>
            <a:noAutofit/>
          </a:bodyPr>
          <a:lstStyle/>
          <a:p>
            <a:r>
              <a:rPr lang="ru-RU" sz="2000" b="1" dirty="0"/>
              <a:t>Случайное совпадение формы</a:t>
            </a:r>
          </a:p>
          <a:p>
            <a:pPr marL="0" indent="0">
              <a:buNone/>
            </a:pPr>
            <a:r>
              <a:rPr lang="ru-RU" sz="2000" i="1" dirty="0"/>
              <a:t>вязанка (</a:t>
            </a:r>
            <a:r>
              <a:rPr lang="cs-CZ" sz="2000" i="1" dirty="0"/>
              <a:t>otep) – vázanka (</a:t>
            </a:r>
            <a:r>
              <a:rPr lang="ru-RU" sz="2000" i="1" dirty="0"/>
              <a:t>галстук)</a:t>
            </a:r>
          </a:p>
          <a:p>
            <a:r>
              <a:rPr lang="ru-RU" sz="2000" b="1" dirty="0"/>
              <a:t>Употребление одинаковых по форме морфем, но разных по значению</a:t>
            </a:r>
            <a:endParaRPr lang="cs-CZ" sz="2000" b="1" dirty="0"/>
          </a:p>
          <a:p>
            <a:pPr marL="0" indent="0">
              <a:buNone/>
            </a:pPr>
            <a:r>
              <a:rPr lang="ru-RU" sz="2000" i="1" dirty="0"/>
              <a:t>подводник (от вода, </a:t>
            </a:r>
            <a:r>
              <a:rPr lang="cs-CZ" sz="2000" i="1" dirty="0" err="1"/>
              <a:t>potapěč</a:t>
            </a:r>
            <a:r>
              <a:rPr lang="cs-CZ" sz="2000" i="1" dirty="0"/>
              <a:t>) – podvodník </a:t>
            </a:r>
            <a:r>
              <a:rPr lang="ru-RU" sz="2000" i="1" dirty="0"/>
              <a:t>(от </a:t>
            </a:r>
            <a:r>
              <a:rPr lang="cs-CZ" sz="2000" i="1" dirty="0"/>
              <a:t>podvádět, </a:t>
            </a:r>
            <a:r>
              <a:rPr lang="ru-RU" sz="2000" i="1" dirty="0"/>
              <a:t>обманщик)</a:t>
            </a:r>
          </a:p>
          <a:p>
            <a:r>
              <a:rPr lang="ru-RU" sz="2000" b="1" dirty="0"/>
              <a:t>При заимствовании понимается слово по-разному</a:t>
            </a:r>
            <a:r>
              <a:rPr lang="cs-CZ" sz="2000" i="1" dirty="0"/>
              <a:t> </a:t>
            </a:r>
          </a:p>
          <a:p>
            <a:pPr marL="0" indent="0">
              <a:buNone/>
            </a:pPr>
            <a:r>
              <a:rPr lang="ru-RU" sz="2000" i="1" dirty="0"/>
              <a:t>драматург (</a:t>
            </a:r>
            <a:r>
              <a:rPr lang="cs-CZ" sz="2000" i="1" dirty="0"/>
              <a:t>autor dramat) – dramaturg (</a:t>
            </a:r>
            <a:r>
              <a:rPr lang="ru-RU" sz="2000" i="1" dirty="0"/>
              <a:t>заведующий литературной частью в театре)</a:t>
            </a:r>
          </a:p>
          <a:p>
            <a:r>
              <a:rPr lang="ru-RU" sz="2000" b="1" dirty="0"/>
              <a:t>Семантическое расхождение значений</a:t>
            </a:r>
          </a:p>
          <a:p>
            <a:pPr marL="0" indent="0">
              <a:buNone/>
            </a:pPr>
            <a:r>
              <a:rPr lang="ru-RU" sz="2000" i="1" dirty="0"/>
              <a:t>чёрствый (от крепко свёрнутый к твёрдый) – </a:t>
            </a:r>
            <a:r>
              <a:rPr lang="cs-CZ" sz="2000" i="1" dirty="0"/>
              <a:t>čerstvý (</a:t>
            </a:r>
            <a:r>
              <a:rPr lang="ru-RU" sz="2000" i="1" dirty="0"/>
              <a:t>от</a:t>
            </a:r>
            <a:r>
              <a:rPr lang="cs-CZ" sz="2000" i="1" dirty="0"/>
              <a:t> rychle připravený)</a:t>
            </a:r>
          </a:p>
          <a:p>
            <a:r>
              <a:rPr lang="ru-RU" sz="2000" b="1" dirty="0"/>
              <a:t>Расширение или сужение значения в одном или в обоих языках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54540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B24023-7FCB-44A3-9F77-F161B404A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Расширение и сужение значения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2EA169-577E-486F-A0C4-FBF3C5F3B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6431"/>
            <a:ext cx="8596668" cy="4704931"/>
          </a:xfrm>
        </p:spPr>
        <p:txBody>
          <a:bodyPr>
            <a:normAutofit/>
          </a:bodyPr>
          <a:lstStyle/>
          <a:p>
            <a:r>
              <a:rPr lang="ru-RU" sz="2000" b="1" dirty="0"/>
              <a:t>Расширение</a:t>
            </a:r>
          </a:p>
          <a:p>
            <a:pPr marL="0" indent="0">
              <a:buNone/>
            </a:pPr>
            <a:r>
              <a:rPr lang="ru-RU" sz="2000" i="1" dirty="0"/>
              <a:t>неделя  </a:t>
            </a:r>
            <a:r>
              <a:rPr lang="ru-RU" sz="2000" dirty="0"/>
              <a:t>– день отдыха → 7 дней   		Х	</a:t>
            </a:r>
            <a:r>
              <a:rPr lang="cs-CZ" sz="2000" i="1" dirty="0"/>
              <a:t>neděle</a:t>
            </a:r>
            <a:r>
              <a:rPr lang="ru-RU" sz="2000" dirty="0"/>
              <a:t> – день отдыха </a:t>
            </a:r>
          </a:p>
          <a:p>
            <a:pPr marL="0" indent="0">
              <a:buNone/>
            </a:pPr>
            <a:r>
              <a:rPr lang="ru-RU" sz="2000" i="1" dirty="0"/>
              <a:t>палец - </a:t>
            </a:r>
            <a:r>
              <a:rPr lang="ru-RU" sz="2000" dirty="0"/>
              <a:t>большой палец → все пальцы	Х	</a:t>
            </a:r>
            <a:r>
              <a:rPr lang="cs-CZ" sz="2000" i="1" dirty="0"/>
              <a:t>palec </a:t>
            </a:r>
            <a:r>
              <a:rPr lang="ru-RU" sz="2000" i="1" dirty="0"/>
              <a:t>– </a:t>
            </a:r>
            <a:r>
              <a:rPr lang="ru-RU" sz="2000" dirty="0"/>
              <a:t>большой палец </a:t>
            </a:r>
          </a:p>
          <a:p>
            <a:pPr marL="0" indent="0">
              <a:buNone/>
            </a:pPr>
            <a:endParaRPr lang="ru-RU" sz="2000" dirty="0"/>
          </a:p>
          <a:p>
            <a:r>
              <a:rPr lang="ru-RU" sz="2000" b="1" dirty="0"/>
              <a:t>Сужение</a:t>
            </a:r>
          </a:p>
          <a:p>
            <a:pPr marL="0" indent="0">
              <a:buNone/>
            </a:pPr>
            <a:r>
              <a:rPr lang="ru-RU" sz="2000" i="1" dirty="0"/>
              <a:t>ягода – </a:t>
            </a:r>
            <a:r>
              <a:rPr lang="ru-RU" sz="2000" dirty="0"/>
              <a:t>небольшой плод	Х 	</a:t>
            </a:r>
            <a:r>
              <a:rPr lang="cs-CZ" sz="2000" i="1" dirty="0"/>
              <a:t>jahoda</a:t>
            </a:r>
            <a:r>
              <a:rPr lang="cs-CZ" sz="2000" dirty="0"/>
              <a:t> - </a:t>
            </a:r>
            <a:r>
              <a:rPr lang="ru-RU" sz="2000" dirty="0"/>
              <a:t>небольшой плод</a:t>
            </a:r>
            <a:r>
              <a:rPr lang="cs-CZ" sz="2000" dirty="0"/>
              <a:t> </a:t>
            </a:r>
            <a:r>
              <a:rPr lang="ru-RU" sz="2000" dirty="0"/>
              <a:t>→</a:t>
            </a:r>
            <a:r>
              <a:rPr lang="cs-CZ" sz="2000" dirty="0"/>
              <a:t> </a:t>
            </a:r>
            <a:r>
              <a:rPr lang="ru-RU" sz="2000" dirty="0"/>
              <a:t>клубника</a:t>
            </a:r>
          </a:p>
          <a:p>
            <a:pPr marL="0" indent="0">
              <a:buNone/>
            </a:pPr>
            <a:r>
              <a:rPr lang="ru-RU" sz="2000" i="1" dirty="0"/>
              <a:t>змея</a:t>
            </a:r>
            <a:r>
              <a:rPr lang="ru-RU" sz="2000" dirty="0"/>
              <a:t> – животное без ног	Х	</a:t>
            </a:r>
            <a:r>
              <a:rPr lang="cs-CZ" sz="2000" i="1" dirty="0"/>
              <a:t>zmije</a:t>
            </a:r>
            <a:r>
              <a:rPr lang="cs-CZ" sz="2000" dirty="0"/>
              <a:t> - </a:t>
            </a:r>
            <a:r>
              <a:rPr lang="ru-RU" sz="2000" dirty="0"/>
              <a:t>животное без ног</a:t>
            </a:r>
            <a:r>
              <a:rPr lang="cs-CZ" sz="2000" dirty="0"/>
              <a:t> </a:t>
            </a:r>
            <a:r>
              <a:rPr lang="ru-RU" sz="2000" dirty="0"/>
              <a:t>→</a:t>
            </a:r>
            <a:r>
              <a:rPr lang="cs-CZ" sz="2000" dirty="0"/>
              <a:t> </a:t>
            </a:r>
            <a:r>
              <a:rPr lang="ru-RU" sz="2000" dirty="0"/>
              <a:t>гадюка</a:t>
            </a:r>
          </a:p>
          <a:p>
            <a:pPr marL="0" indent="0">
              <a:buNone/>
            </a:pPr>
            <a:r>
              <a:rPr lang="ru-RU" sz="2000" i="1" dirty="0"/>
              <a:t>гриб</a:t>
            </a:r>
            <a:r>
              <a:rPr lang="ru-RU" sz="2000" dirty="0"/>
              <a:t> 						Х </a:t>
            </a:r>
            <a:r>
              <a:rPr lang="cs-CZ" sz="2000" dirty="0"/>
              <a:t>	</a:t>
            </a:r>
            <a:r>
              <a:rPr lang="cs-CZ" sz="2000" i="1" dirty="0"/>
              <a:t>hřib </a:t>
            </a:r>
            <a:r>
              <a:rPr lang="ru-RU" sz="2000" i="1" dirty="0"/>
              <a:t>– белый гриб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72988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4EE761-2725-466E-92AF-C6869F489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Омонимия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228A02-A51F-4B88-8200-9E70F6FBF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94229"/>
            <a:ext cx="8596668" cy="4747134"/>
          </a:xfrm>
        </p:spPr>
        <p:txBody>
          <a:bodyPr>
            <a:noAutofit/>
          </a:bodyPr>
          <a:lstStyle/>
          <a:p>
            <a:r>
              <a:rPr lang="ru-RU" sz="2400" dirty="0"/>
              <a:t>От греч. </a:t>
            </a:r>
            <a:r>
              <a:rPr lang="cs-CZ" sz="2400" dirty="0" err="1"/>
              <a:t>homonymia</a:t>
            </a:r>
            <a:r>
              <a:rPr lang="cs-CZ" sz="2400" dirty="0"/>
              <a:t> – </a:t>
            </a:r>
            <a:r>
              <a:rPr lang="ru-RU" sz="2400" dirty="0"/>
              <a:t>одноименность</a:t>
            </a:r>
          </a:p>
          <a:p>
            <a:r>
              <a:rPr lang="ru-RU" sz="2400" dirty="0"/>
              <a:t>«Категориальное лексико-семантическое отношение не связанных по значению слов, которые совпадают по своему написанию (звучанию) и различаются в тексте благодаря разным контекстуальным окружениям</a:t>
            </a:r>
            <a:r>
              <a:rPr lang="cs-CZ" sz="2400" dirty="0"/>
              <a:t>.</a:t>
            </a:r>
            <a:r>
              <a:rPr lang="ru-RU" sz="2400" dirty="0"/>
              <a:t>» (Зиновьева, 2006, с. 85)</a:t>
            </a:r>
            <a:endParaRPr lang="cs-CZ" sz="2400" dirty="0"/>
          </a:p>
          <a:p>
            <a:r>
              <a:rPr lang="ru-RU" sz="2400" dirty="0"/>
              <a:t>«Звуковое совпадение различных языковых единиц, значения которых не связаны друг с другом.» (Большой энциклопедический словарь. Языкознание, с. 344)</a:t>
            </a:r>
          </a:p>
          <a:p>
            <a:r>
              <a:rPr lang="ru-RU" sz="2400" dirty="0"/>
              <a:t>Между словами-омонимами не существует никакой ассоциативной понятийно-семантической связи, которая свойствена значениям многозначных слов. </a:t>
            </a:r>
          </a:p>
        </p:txBody>
      </p:sp>
    </p:spTree>
    <p:extLst>
      <p:ext uri="{BB962C8B-B14F-4D97-AF65-F5344CB8AC3E}">
        <p14:creationId xmlns:p14="http://schemas.microsoft.com/office/powerpoint/2010/main" val="256495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A4034A-A9F2-4404-B696-FA0949A92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Способы, позволяющие отличить омонимию от полисемии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738168-6095-4522-AAC8-DB9888151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Подбор синонимов</a:t>
            </a:r>
          </a:p>
          <a:p>
            <a:r>
              <a:rPr lang="ru-RU" sz="2800" dirty="0"/>
              <a:t>Подбор родственных слов</a:t>
            </a:r>
          </a:p>
          <a:p>
            <a:r>
              <a:rPr lang="ru-RU" sz="2800" dirty="0"/>
              <a:t>Лексическая сочетаемость</a:t>
            </a:r>
          </a:p>
          <a:p>
            <a:r>
              <a:rPr lang="ru-RU" sz="2800" dirty="0"/>
              <a:t>Сопоставление перевода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3177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FDB9A-8E97-4D35-B3F9-26345A607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омонимов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F91BFA-AEAC-4CA7-A5EB-A72C7B261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Лексические – омонимы</a:t>
            </a:r>
          </a:p>
          <a:p>
            <a:r>
              <a:rPr lang="ru-RU" sz="2800" dirty="0"/>
              <a:t>Грамматические - омоформы</a:t>
            </a:r>
          </a:p>
          <a:p>
            <a:r>
              <a:rPr lang="ru-RU" sz="2800" dirty="0"/>
              <a:t>Фонетические - омофоны</a:t>
            </a:r>
          </a:p>
          <a:p>
            <a:r>
              <a:rPr lang="ru-RU" sz="2800" dirty="0"/>
              <a:t>Графические – омографы</a:t>
            </a:r>
          </a:p>
          <a:p>
            <a:endParaRPr lang="ru-R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18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6A382B-7F19-4EF3-AE07-573709739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Лексические омонимы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D8F9BC-AF55-4B16-99DD-0A59FF724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959" y="1406770"/>
            <a:ext cx="8596668" cy="4404404"/>
          </a:xfrm>
        </p:spPr>
        <p:txBody>
          <a:bodyPr>
            <a:normAutofit fontScale="92500" lnSpcReduction="20000"/>
          </a:bodyPr>
          <a:lstStyle/>
          <a:p>
            <a:r>
              <a:rPr lang="ru-RU" sz="2600" dirty="0"/>
              <a:t>Слова разные по значению, но совпадающие в написании, произношении и грамматическом оформлении.</a:t>
            </a:r>
          </a:p>
          <a:p>
            <a:r>
              <a:rPr lang="cs-CZ" sz="2600" dirty="0"/>
              <a:t>O</a:t>
            </a:r>
            <a:r>
              <a:rPr lang="ru-RU" sz="2600" dirty="0"/>
              <a:t>динаково звучащие слова, не имеющие общих элементов смысла (сем) и не связанные ассоциативно.</a:t>
            </a:r>
          </a:p>
          <a:p>
            <a:r>
              <a:rPr lang="cs-CZ" sz="2600" dirty="0"/>
              <a:t>C</a:t>
            </a:r>
            <a:r>
              <a:rPr lang="ru-RU" sz="2600" dirty="0"/>
              <a:t>лова одинаковые по звучанию, но разные по значению.</a:t>
            </a:r>
          </a:p>
          <a:p>
            <a:r>
              <a:rPr lang="ru-RU" sz="2600" dirty="0"/>
              <a:t>Принадлежат одной и той же части речи.</a:t>
            </a:r>
            <a:endParaRPr lang="cs-CZ" sz="2600" dirty="0"/>
          </a:p>
          <a:p>
            <a:pPr marL="0" indent="0">
              <a:buNone/>
            </a:pPr>
            <a:r>
              <a:rPr lang="ru-RU" sz="2600" i="1" dirty="0"/>
              <a:t>Ключ</a:t>
            </a:r>
            <a:r>
              <a:rPr lang="ru-RU" sz="2600" dirty="0"/>
              <a:t> – 1. </a:t>
            </a:r>
            <a:r>
              <a:rPr lang="cs-CZ" sz="2600" dirty="0"/>
              <a:t>klíč, 2. pramen </a:t>
            </a:r>
          </a:p>
          <a:p>
            <a:pPr marL="0" indent="0">
              <a:buNone/>
            </a:pPr>
            <a:r>
              <a:rPr lang="ru-RU" sz="2600" dirty="0"/>
              <a:t>Кос</a:t>
            </a:r>
            <a:r>
              <a:rPr lang="ru-RU" sz="2600" u="sng" dirty="0"/>
              <a:t>а</a:t>
            </a:r>
            <a:r>
              <a:rPr lang="ru-RU" sz="2600" dirty="0"/>
              <a:t> – 1. </a:t>
            </a:r>
            <a:r>
              <a:rPr lang="cs-CZ" sz="2600" dirty="0"/>
              <a:t>kosa, 2. cop.</a:t>
            </a:r>
          </a:p>
          <a:p>
            <a:pPr marL="0" indent="0">
              <a:buNone/>
            </a:pPr>
            <a:r>
              <a:rPr lang="ru-RU" sz="2600" i="1" dirty="0"/>
              <a:t>Хват</a:t>
            </a:r>
            <a:r>
              <a:rPr lang="ru-RU" sz="2600" i="1" u="sng" dirty="0"/>
              <a:t>и</a:t>
            </a:r>
            <a:r>
              <a:rPr lang="ru-RU" sz="2600" i="1" dirty="0"/>
              <a:t>ть</a:t>
            </a:r>
            <a:r>
              <a:rPr lang="ru-RU" sz="2600" dirty="0"/>
              <a:t> – </a:t>
            </a:r>
            <a:r>
              <a:rPr lang="cs-CZ" sz="2600" dirty="0"/>
              <a:t>1. chytit, vzít, 2. praštit, 3. stačit</a:t>
            </a:r>
            <a:endParaRPr lang="ru-RU" sz="2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325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44170-E82D-4E9A-B21A-F2AC8C1E1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лексических омонимов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819674-8649-4C44-94D3-036308871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2703"/>
            <a:ext cx="8596668" cy="4648660"/>
          </a:xfrm>
        </p:spPr>
        <p:txBody>
          <a:bodyPr>
            <a:normAutofit/>
          </a:bodyPr>
          <a:lstStyle/>
          <a:p>
            <a:r>
              <a:rPr lang="ru-RU" sz="2400" b="1" dirty="0"/>
              <a:t>Полные (абсолютные)</a:t>
            </a:r>
          </a:p>
          <a:p>
            <a:pPr>
              <a:buFontTx/>
              <a:buChar char="-"/>
            </a:pPr>
            <a:r>
              <a:rPr lang="ru-RU" sz="2400" dirty="0"/>
              <a:t>Совпадает вся система форм </a:t>
            </a:r>
          </a:p>
          <a:p>
            <a:pPr marL="0" indent="0">
              <a:buNone/>
            </a:pPr>
            <a:r>
              <a:rPr lang="ru-RU" sz="2400" i="1" dirty="0"/>
              <a:t>Ключ, брак, пол</a:t>
            </a:r>
          </a:p>
          <a:p>
            <a:pPr marL="0" indent="0">
              <a:buNone/>
            </a:pPr>
            <a:endParaRPr lang="ru-RU" sz="2400" dirty="0"/>
          </a:p>
          <a:p>
            <a:r>
              <a:rPr lang="ru-RU" sz="2400" b="1" dirty="0"/>
              <a:t>Неполные (частичные)</a:t>
            </a:r>
          </a:p>
          <a:p>
            <a:pPr>
              <a:buFontTx/>
              <a:buChar char="-"/>
            </a:pPr>
            <a:r>
              <a:rPr lang="ru-RU" sz="2400" dirty="0"/>
              <a:t>Совпадает не вся система форм </a:t>
            </a:r>
          </a:p>
          <a:p>
            <a:pPr marL="0" indent="0">
              <a:buNone/>
            </a:pPr>
            <a:r>
              <a:rPr lang="ru-RU" sz="2400" i="1" dirty="0"/>
              <a:t>Завод – </a:t>
            </a:r>
            <a:r>
              <a:rPr lang="ru-RU" sz="2400" dirty="0"/>
              <a:t>1. промышленное предприятие, 2. приспособление для приведения в действие механизма (нет мн.ч.)</a:t>
            </a:r>
          </a:p>
          <a:p>
            <a:pPr marL="0" indent="0">
              <a:buNone/>
            </a:pPr>
            <a:r>
              <a:rPr lang="ru-RU" sz="2400" i="1" dirty="0"/>
              <a:t>Мир </a:t>
            </a:r>
            <a:r>
              <a:rPr lang="ru-RU" sz="2400" dirty="0"/>
              <a:t>– 1. вселенная, 2. согласие (нет мн.ч.)</a:t>
            </a:r>
            <a:endParaRPr lang="ru-RU" sz="2400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181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0D8FB3-43CA-4821-BF1E-C049ACD8C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011" y="539261"/>
            <a:ext cx="8596668" cy="1320800"/>
          </a:xfrm>
        </p:spPr>
        <p:txBody>
          <a:bodyPr/>
          <a:lstStyle/>
          <a:p>
            <a:r>
              <a:rPr lang="ru-RU" dirty="0"/>
              <a:t>Грамматические омонимы (омоформы)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600555-94FD-4749-84E5-D16B4CD28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8295"/>
            <a:ext cx="8596668" cy="4733067"/>
          </a:xfrm>
        </p:spPr>
        <p:txBody>
          <a:bodyPr>
            <a:normAutofit fontScale="92500"/>
          </a:bodyPr>
          <a:lstStyle/>
          <a:p>
            <a:r>
              <a:rPr lang="ru-RU" sz="2400" dirty="0"/>
              <a:t>Совпадающие грамматические формы одного и того же слова или словоформы, которые принадлежат разным словам, относящимся к той же части речи или к разным частям речи.</a:t>
            </a:r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r>
              <a:rPr lang="ru-RU" sz="2400" i="1" dirty="0"/>
              <a:t>большой</a:t>
            </a:r>
          </a:p>
          <a:p>
            <a:pPr marL="0" indent="0">
              <a:buNone/>
            </a:pPr>
            <a:r>
              <a:rPr lang="ru-RU" sz="2400" dirty="0"/>
              <a:t>1. форма им.п. ед.ч. м.р., 2. форма вин.п. ед.ч. м.р. неодуш., 3. форма род.п. ед.ч. ж.р., 4. форма дат.п. ед.ч. ж.р., 5. форма тв.п. ед.ч. ж.р., 6. форма пред.п. ед.ч. ж.р.</a:t>
            </a:r>
          </a:p>
          <a:p>
            <a:pPr marL="0" indent="0">
              <a:buNone/>
            </a:pPr>
            <a:r>
              <a:rPr lang="ru-RU" sz="2400" i="1" dirty="0"/>
              <a:t>тетради </a:t>
            </a:r>
          </a:p>
          <a:p>
            <a:pPr marL="0" indent="0">
              <a:buNone/>
            </a:pPr>
            <a:r>
              <a:rPr lang="ru-RU" sz="2400" dirty="0"/>
              <a:t>1. форма род.п. ед.ч., 2. форма дат.п. ед.ч., 3. форма пред.п. ед.ч., 4. форма им.п. мн.ч., 5. форма вин.п. мн.ч. </a:t>
            </a:r>
          </a:p>
        </p:txBody>
      </p:sp>
    </p:spTree>
    <p:extLst>
      <p:ext uri="{BB962C8B-B14F-4D97-AF65-F5344CB8AC3E}">
        <p14:creationId xmlns:p14="http://schemas.microsoft.com/office/powerpoint/2010/main" val="1145075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CA68C-08BF-49C5-979A-0EB71AEA7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Грамматические омонимы (омоформы)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470A7F-46A2-4D0A-BFE2-B4F8E2D02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4905"/>
            <a:ext cx="8596668" cy="4606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/>
              <a:t>три 		</a:t>
            </a:r>
            <a:r>
              <a:rPr lang="ru-RU" sz="2400" dirty="0"/>
              <a:t>1. им.числ., 2. повел.накл. глагола тереть </a:t>
            </a:r>
          </a:p>
          <a:p>
            <a:pPr marL="0" indent="0">
              <a:buNone/>
            </a:pPr>
            <a:r>
              <a:rPr lang="ru-RU" sz="2400" i="1" dirty="0"/>
              <a:t>стекло	</a:t>
            </a:r>
            <a:r>
              <a:rPr lang="ru-RU" sz="2400" dirty="0"/>
              <a:t>1. им. сущ., 2. прош.вр. глагола стечь </a:t>
            </a:r>
            <a:endParaRPr lang="cs-CZ" sz="2400" dirty="0"/>
          </a:p>
          <a:p>
            <a:pPr marL="0" indent="0">
              <a:buNone/>
            </a:pPr>
            <a:r>
              <a:rPr lang="ru-RU" sz="2400" i="1" dirty="0"/>
              <a:t>стих		</a:t>
            </a:r>
            <a:r>
              <a:rPr lang="ru-RU" sz="2400" dirty="0"/>
              <a:t>1. им. сущ., 2. прош.вр. глагола стихнуть</a:t>
            </a:r>
          </a:p>
          <a:p>
            <a:pPr marL="0" indent="0">
              <a:buNone/>
            </a:pPr>
            <a:r>
              <a:rPr lang="ru-RU" sz="2400" i="1" dirty="0"/>
              <a:t>шагом	</a:t>
            </a:r>
            <a:r>
              <a:rPr lang="ru-RU" sz="2400" dirty="0"/>
              <a:t>1. тв.п. слова шаг, 2. наречие</a:t>
            </a:r>
          </a:p>
          <a:p>
            <a:pPr marL="0" indent="0">
              <a:buNone/>
            </a:pPr>
            <a:r>
              <a:rPr lang="ru-RU" sz="2400" i="1" dirty="0"/>
              <a:t>печь		</a:t>
            </a:r>
            <a:r>
              <a:rPr lang="ru-RU" sz="2400" dirty="0"/>
              <a:t>1. им. сущ., 2. глагол</a:t>
            </a:r>
          </a:p>
          <a:p>
            <a:pPr marL="0" indent="0">
              <a:buNone/>
            </a:pPr>
            <a:r>
              <a:rPr lang="ru-RU" sz="2400" i="1" dirty="0"/>
              <a:t>вожу		</a:t>
            </a:r>
            <a:r>
              <a:rPr lang="ru-RU" sz="2400" dirty="0"/>
              <a:t>1. от возить, 2. от везти</a:t>
            </a:r>
          </a:p>
          <a:p>
            <a:pPr marL="0" indent="0">
              <a:buNone/>
            </a:pPr>
            <a:r>
              <a:rPr lang="ru-RU" sz="2400" i="1" dirty="0"/>
              <a:t>лечу		</a:t>
            </a:r>
            <a:r>
              <a:rPr lang="ru-RU" sz="2400" dirty="0"/>
              <a:t>1. от лечить, 2. от лететь</a:t>
            </a:r>
          </a:p>
        </p:txBody>
      </p:sp>
    </p:spTree>
    <p:extLst>
      <p:ext uri="{BB962C8B-B14F-4D97-AF65-F5344CB8AC3E}">
        <p14:creationId xmlns:p14="http://schemas.microsoft.com/office/powerpoint/2010/main" val="2464885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CC66-5F0C-434E-955F-C45B09519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Фонетические омонимы </a:t>
            </a:r>
            <a:r>
              <a:rPr lang="ru-RU"/>
              <a:t>- омофоны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00F179-998E-41DB-8D65-32D334AD2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2703"/>
            <a:ext cx="8596668" cy="4648660"/>
          </a:xfrm>
        </p:spPr>
        <p:txBody>
          <a:bodyPr/>
          <a:lstStyle/>
          <a:p>
            <a:r>
              <a:rPr lang="ru-RU" sz="2800" dirty="0"/>
              <a:t>Слова одинаковые по звучанию, но разные по написанию и значению </a:t>
            </a:r>
          </a:p>
          <a:p>
            <a:pPr marL="0" indent="0">
              <a:buNone/>
            </a:pPr>
            <a:r>
              <a:rPr lang="ru-RU" sz="2800" i="1" dirty="0"/>
              <a:t>луг </a:t>
            </a:r>
            <a:r>
              <a:rPr lang="cs-CZ" sz="2800" i="1" dirty="0"/>
              <a:t>(louka) </a:t>
            </a:r>
            <a:r>
              <a:rPr lang="ru-RU" sz="2800" i="1" dirty="0"/>
              <a:t>– лук</a:t>
            </a:r>
            <a:r>
              <a:rPr lang="cs-CZ" sz="2800" i="1" dirty="0"/>
              <a:t> (cibule, luk)</a:t>
            </a:r>
            <a:endParaRPr lang="ru-RU" sz="2800" i="1" dirty="0"/>
          </a:p>
          <a:p>
            <a:pPr marL="0" indent="0">
              <a:buNone/>
            </a:pPr>
            <a:r>
              <a:rPr lang="ru-RU" sz="2800" i="1" dirty="0"/>
              <a:t>плот </a:t>
            </a:r>
            <a:r>
              <a:rPr lang="cs-CZ" sz="2800" i="1" dirty="0"/>
              <a:t>(vor)</a:t>
            </a:r>
            <a:r>
              <a:rPr lang="ru-RU" sz="2800" i="1" dirty="0"/>
              <a:t> – плод</a:t>
            </a:r>
            <a:r>
              <a:rPr lang="cs-CZ" sz="2800" i="1" dirty="0"/>
              <a:t> (plod)</a:t>
            </a:r>
            <a:endParaRPr lang="ru-RU" sz="2800" i="1" dirty="0"/>
          </a:p>
          <a:p>
            <a:pPr marL="0" indent="0">
              <a:buNone/>
            </a:pPr>
            <a:r>
              <a:rPr lang="ru-RU" sz="2800" i="1" dirty="0"/>
              <a:t>род (</a:t>
            </a:r>
            <a:r>
              <a:rPr lang="cs-CZ" sz="2800" i="1" dirty="0"/>
              <a:t>rod) </a:t>
            </a:r>
            <a:r>
              <a:rPr lang="ru-RU" sz="2800" i="1" dirty="0"/>
              <a:t>– рот</a:t>
            </a:r>
            <a:r>
              <a:rPr lang="cs-CZ" sz="2800" i="1" dirty="0"/>
              <a:t> (ústa)</a:t>
            </a:r>
            <a:endParaRPr lang="ru-RU" sz="2800" i="1" dirty="0"/>
          </a:p>
          <a:p>
            <a:pPr marL="0" indent="0">
              <a:buNone/>
            </a:pPr>
            <a:r>
              <a:rPr lang="ru-RU" sz="2800" i="1" dirty="0"/>
              <a:t>пруд </a:t>
            </a:r>
            <a:r>
              <a:rPr lang="cs-CZ" sz="2800" i="1" dirty="0"/>
              <a:t>(rybník)</a:t>
            </a:r>
            <a:r>
              <a:rPr lang="ru-RU" sz="2800" i="1" dirty="0"/>
              <a:t> – прут</a:t>
            </a:r>
            <a:r>
              <a:rPr lang="cs-CZ" sz="2800" i="1" dirty="0"/>
              <a:t> (prut)</a:t>
            </a:r>
            <a:endParaRPr lang="ru-RU" sz="2800" i="1" dirty="0"/>
          </a:p>
          <a:p>
            <a:pPr marL="0" indent="0">
              <a:buNone/>
            </a:pPr>
            <a:r>
              <a:rPr lang="ru-RU" sz="2800" i="1" dirty="0"/>
              <a:t>туш (</a:t>
            </a:r>
            <a:r>
              <a:rPr lang="cs-CZ" sz="2800" i="1" dirty="0"/>
              <a:t>tuš, fanfára)</a:t>
            </a:r>
            <a:r>
              <a:rPr lang="ru-RU" sz="2800" i="1" dirty="0"/>
              <a:t> – тушь</a:t>
            </a:r>
            <a:r>
              <a:rPr lang="cs-CZ" sz="2800" i="1" dirty="0"/>
              <a:t> (tuš na psaní)</a:t>
            </a:r>
          </a:p>
          <a:p>
            <a:pPr marL="0" indent="0">
              <a:buNone/>
            </a:pPr>
            <a:r>
              <a:rPr lang="ru-RU" sz="2800" i="1" dirty="0"/>
              <a:t>гриб </a:t>
            </a:r>
            <a:r>
              <a:rPr lang="cs-CZ" sz="2800" i="1" dirty="0"/>
              <a:t>(houba) – </a:t>
            </a:r>
            <a:r>
              <a:rPr lang="ru-RU" sz="2800" i="1" dirty="0"/>
              <a:t>грипп </a:t>
            </a:r>
            <a:r>
              <a:rPr lang="cs-CZ" sz="2800" i="1" dirty="0"/>
              <a:t>(chřipka)</a:t>
            </a:r>
            <a:endParaRPr lang="ru-RU" sz="2800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87088408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258</TotalTime>
  <Words>1115</Words>
  <Application>Microsoft Office PowerPoint</Application>
  <PresentationFormat>Širokoúhlá obrazovka</PresentationFormat>
  <Paragraphs>114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Fazeta</vt:lpstr>
      <vt:lpstr>Омонимия</vt:lpstr>
      <vt:lpstr>Омонимия</vt:lpstr>
      <vt:lpstr>Способы, позволяющие отличить омонимию от полисемии</vt:lpstr>
      <vt:lpstr>Типы омонимов</vt:lpstr>
      <vt:lpstr>Лексические омонимы</vt:lpstr>
      <vt:lpstr>Типы лексических омонимов</vt:lpstr>
      <vt:lpstr>Грамматические омонимы (омоформы)</vt:lpstr>
      <vt:lpstr>Грамматические омонимы (омоформы)</vt:lpstr>
      <vt:lpstr>Фонетические омонимы - омофоны</vt:lpstr>
      <vt:lpstr>Графические омонимы - омографы</vt:lpstr>
      <vt:lpstr>Совпадение слова и словосочетания</vt:lpstr>
      <vt:lpstr>Возникновение омонимов</vt:lpstr>
      <vt:lpstr>Возникновение омонимов</vt:lpstr>
      <vt:lpstr>Чешско-русские омонимы</vt:lpstr>
      <vt:lpstr>Причины расхождения значений в чешском и русском языках</vt:lpstr>
      <vt:lpstr>Расширение и сужение значения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Омонимия</dc:title>
  <dc:creator>Lenka Rozboudová</dc:creator>
  <cp:lastModifiedBy>Lenka Rozboudová</cp:lastModifiedBy>
  <cp:revision>24</cp:revision>
  <cp:lastPrinted>2018-10-24T20:50:48Z</cp:lastPrinted>
  <dcterms:created xsi:type="dcterms:W3CDTF">2018-10-24T11:32:48Z</dcterms:created>
  <dcterms:modified xsi:type="dcterms:W3CDTF">2020-10-27T11:33:28Z</dcterms:modified>
</cp:coreProperties>
</file>