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87" r:id="rId17"/>
    <p:sldId id="270" r:id="rId18"/>
    <p:sldId id="271" r:id="rId19"/>
    <p:sldId id="272" r:id="rId20"/>
    <p:sldId id="273" r:id="rId21"/>
    <p:sldId id="288" r:id="rId22"/>
    <p:sldId id="274" r:id="rId23"/>
    <p:sldId id="283" r:id="rId24"/>
    <p:sldId id="284" r:id="rId25"/>
    <p:sldId id="265" r:id="rId26"/>
    <p:sldId id="266" r:id="rId27"/>
    <p:sldId id="267" r:id="rId28"/>
    <p:sldId id="268" r:id="rId29"/>
    <p:sldId id="269" r:id="rId30"/>
    <p:sldId id="285" r:id="rId31"/>
    <p:sldId id="286" r:id="rId32"/>
    <p:sldId id="275" r:id="rId3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1F2F-ED33-4741-AA6A-874508C50BF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D415-E2D2-4223-A316-F107976CF8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8629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1F2F-ED33-4741-AA6A-874508C50BF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D415-E2D2-4223-A316-F107976CF8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6424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1F2F-ED33-4741-AA6A-874508C50BF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D415-E2D2-4223-A316-F107976CF8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9992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1F2F-ED33-4741-AA6A-874508C50BF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D415-E2D2-4223-A316-F107976CF8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743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1F2F-ED33-4741-AA6A-874508C50BF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D415-E2D2-4223-A316-F107976CF8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847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1F2F-ED33-4741-AA6A-874508C50BF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D415-E2D2-4223-A316-F107976CF8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453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1F2F-ED33-4741-AA6A-874508C50BF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D415-E2D2-4223-A316-F107976CF8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3178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1F2F-ED33-4741-AA6A-874508C50BF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D415-E2D2-4223-A316-F107976CF8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2777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1F2F-ED33-4741-AA6A-874508C50BF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D415-E2D2-4223-A316-F107976CF8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236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1F2F-ED33-4741-AA6A-874508C50BF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D415-E2D2-4223-A316-F107976CF8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7453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11F2F-ED33-4741-AA6A-874508C50BF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D415-E2D2-4223-A316-F107976CF8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9309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11F2F-ED33-4741-AA6A-874508C50BF0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ED415-E2D2-4223-A316-F107976CF8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197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Faidón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Jana Kružíková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2672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Zákaz sebevraždy – 2 argumenty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cs-CZ" dirty="0" smtClean="0"/>
              <a:t>Jsme ve vězení/na stráži (dvojznačnost lidské situace, vtělené duše)</a:t>
            </a:r>
          </a:p>
          <a:p>
            <a:pPr marL="514350" indent="-514350">
              <a:buAutoNum type="arabicParenR"/>
            </a:pPr>
            <a:r>
              <a:rPr lang="cs-CZ" dirty="0" smtClean="0"/>
              <a:t>Bozi nás mají v péči a my lidé jsme součástí majetků bohů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253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 teze: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Sókratova</a:t>
            </a:r>
            <a:r>
              <a:rPr lang="cs-CZ" dirty="0" smtClean="0"/>
              <a:t> naděje tváří tvář smrti - 2 teze:</a:t>
            </a:r>
          </a:p>
          <a:p>
            <a:pPr marL="514350" indent="-514350">
              <a:buAutoNum type="arabicParenR"/>
            </a:pPr>
            <a:r>
              <a:rPr lang="cs-CZ" dirty="0"/>
              <a:t>a</a:t>
            </a:r>
            <a:r>
              <a:rPr lang="cs-CZ" dirty="0" smtClean="0"/>
              <a:t>) Pro zemřelé „něco je“ a b) „Pro lepší duše je to lepší než pro duše horší“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cs-CZ" dirty="0" smtClean="0"/>
              <a:t>„Ten, kdo strávil </a:t>
            </a:r>
            <a:r>
              <a:rPr lang="cs-CZ" dirty="0"/>
              <a:t>svůj život ve filosofii se smrti nebojí, ale má dobrou naději, že se mu po ní dostane největších dober </a:t>
            </a:r>
            <a:r>
              <a:rPr lang="cs-CZ" dirty="0" smtClean="0"/>
              <a:t>(Obrana: 64d-69e</a:t>
            </a:r>
            <a:r>
              <a:rPr lang="cs-CZ" dirty="0"/>
              <a:t>)</a:t>
            </a:r>
          </a:p>
          <a:p>
            <a:pPr marL="514350" indent="-514350">
              <a:buAutoNum type="arabi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8753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dialogu (opakování):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Sókratova</a:t>
            </a:r>
            <a:r>
              <a:rPr lang="cs-CZ" dirty="0" smtClean="0"/>
              <a:t> výzva k následování</a:t>
            </a:r>
          </a:p>
          <a:p>
            <a:pPr marL="0" indent="0">
              <a:buNone/>
            </a:pPr>
            <a:r>
              <a:rPr lang="cs-CZ" dirty="0" smtClean="0"/>
              <a:t>Náboženské zdůvodnění zákazu sebevraždy</a:t>
            </a:r>
          </a:p>
          <a:p>
            <a:pPr marL="0" indent="0">
              <a:buNone/>
            </a:pPr>
            <a:r>
              <a:rPr lang="cs-CZ" dirty="0" smtClean="0"/>
              <a:t>Obhajoba dvou tezí – 3 části:</a:t>
            </a:r>
          </a:p>
          <a:p>
            <a:pPr marL="0" indent="0">
              <a:buNone/>
            </a:pPr>
            <a:r>
              <a:rPr lang="cs-CZ" dirty="0" smtClean="0"/>
              <a:t>2) „Obrana“ (že se smrti nebojí)</a:t>
            </a:r>
          </a:p>
          <a:p>
            <a:pPr marL="0" indent="0">
              <a:buNone/>
            </a:pPr>
            <a:r>
              <a:rPr lang="cs-CZ" dirty="0" smtClean="0"/>
              <a:t>1a) Argumenty nesmrtelnosti duše = obhajoba, že pro zemřelé něco je</a:t>
            </a:r>
          </a:p>
          <a:p>
            <a:pPr marL="0" indent="0">
              <a:buNone/>
            </a:pPr>
            <a:r>
              <a:rPr lang="cs-CZ" dirty="0" smtClean="0"/>
              <a:t>1b) Eschatologický mýtus – obhajoba, že lepším bude po smrti lépe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8611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Obrany: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cs-CZ" dirty="0" smtClean="0"/>
              <a:t>Smrt = oddělení duše od těla</a:t>
            </a:r>
          </a:p>
          <a:p>
            <a:pPr marL="514350" indent="-514350">
              <a:buAutoNum type="arabicParenR"/>
            </a:pPr>
            <a:r>
              <a:rPr lang="cs-CZ" dirty="0" smtClean="0"/>
              <a:t>Filosofie = očišťování duše od tělesnosti</a:t>
            </a:r>
          </a:p>
          <a:p>
            <a:pPr marL="514350" indent="-514350">
              <a:buAutoNum type="arabicParenR"/>
            </a:pPr>
            <a:r>
              <a:rPr lang="cs-CZ" dirty="0" smtClean="0"/>
              <a:t>Bylo by nesmyslné, kdyby se filosof, který celý život očišťoval svou duši od těla, bál jejich odloučení, k němuž dochází ve smrti</a:t>
            </a:r>
          </a:p>
          <a:p>
            <a:pPr marL="514350" indent="-514350">
              <a:buAutoNum type="arabicParenR"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Činnost filosofa = rozumové myšlení = poznání toho, co je o sobě = poznáni idejí</a:t>
            </a:r>
          </a:p>
        </p:txBody>
      </p:sp>
    </p:spTree>
    <p:extLst>
      <p:ext uri="{BB962C8B-B14F-4D97-AF65-F5344CB8AC3E}">
        <p14:creationId xmlns:p14="http://schemas.microsoft.com/office/powerpoint/2010/main" val="2295643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Tělo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4 typy zaneprázdnění tělem (66b8-d3):</a:t>
            </a:r>
          </a:p>
          <a:p>
            <a:pPr marL="514350" indent="-514350">
              <a:buAutoNum type="arabicParenR"/>
            </a:pPr>
            <a:r>
              <a:rPr lang="cs-CZ" dirty="0" smtClean="0"/>
              <a:t>O tělo se musíme strat, tj. opatřovat mu výživu</a:t>
            </a:r>
          </a:p>
          <a:p>
            <a:pPr marL="514350" indent="-514350">
              <a:buAutoNum type="arabicParenR"/>
            </a:pPr>
            <a:r>
              <a:rPr lang="cs-CZ" smtClean="0"/>
              <a:t>Při úsilí </a:t>
            </a:r>
            <a:r>
              <a:rPr lang="cs-CZ" dirty="0" smtClean="0"/>
              <a:t>o poznání pravdy nám vstupují do cesty jeho nemoci</a:t>
            </a:r>
          </a:p>
          <a:p>
            <a:pPr marL="514350" indent="-514350">
              <a:buAutoNum type="arabicParenR"/>
            </a:pPr>
            <a:r>
              <a:rPr lang="cs-CZ" dirty="0" smtClean="0"/>
              <a:t>Tělo nás naplňuje všemožnými láskami, touhami, strachy a obrazy</a:t>
            </a:r>
          </a:p>
          <a:p>
            <a:pPr marL="514350" indent="-514350">
              <a:buAutoNum type="arabicParenR"/>
            </a:pPr>
            <a:r>
              <a:rPr lang="cs-CZ" dirty="0" smtClean="0"/>
              <a:t>Potřeba majetku, kterou v nás tělo vyvolává, vede k válkám, sporům a zápasům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9832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Tělo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2 způsoby, jak tělo brání duši v poznání:</a:t>
            </a:r>
          </a:p>
          <a:p>
            <a:pPr marL="514350" indent="-514350">
              <a:buAutoNum type="arabicParenR"/>
            </a:pPr>
            <a:r>
              <a:rPr lang="cs-CZ" dirty="0" smtClean="0"/>
              <a:t>Nedopřává jí čas na filosofii (</a:t>
            </a:r>
            <a:r>
              <a:rPr lang="cs-CZ" dirty="0" err="1" smtClean="0"/>
              <a:t>schólé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2) Ontologická zaslepenost – činnost duše </a:t>
            </a:r>
            <a:r>
              <a:rPr lang="cs-CZ" smtClean="0"/>
              <a:t>se připodobňuje tělesnosti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2467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Areté</a:t>
            </a:r>
            <a:r>
              <a:rPr lang="cs-CZ" dirty="0" smtClean="0"/>
              <a:t> a </a:t>
            </a:r>
            <a:r>
              <a:rPr lang="cs-CZ" dirty="0" err="1" smtClean="0"/>
              <a:t>sofia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Areté</a:t>
            </a:r>
            <a:r>
              <a:rPr lang="cs-CZ" dirty="0" smtClean="0"/>
              <a:t> = ctnost, zdařilost, výbornost</a:t>
            </a:r>
          </a:p>
          <a:p>
            <a:pPr marL="0" indent="0">
              <a:buNone/>
            </a:pPr>
            <a:r>
              <a:rPr lang="cs-CZ" dirty="0" err="1" smtClean="0"/>
              <a:t>Areté</a:t>
            </a:r>
            <a:r>
              <a:rPr lang="cs-CZ" dirty="0" smtClean="0"/>
              <a:t>: moudrost, statečnost, uměřenost, spravedlnost/zbožnost</a:t>
            </a:r>
          </a:p>
          <a:p>
            <a:pPr marL="0" indent="0">
              <a:buNone/>
            </a:pPr>
            <a:r>
              <a:rPr lang="cs-CZ" dirty="0" smtClean="0"/>
              <a:t>Ctnosti (dobré jednání) je podle Platóna založeno na rozumnosti (moudrosti).</a:t>
            </a:r>
          </a:p>
          <a:p>
            <a:pPr marL="0" indent="0">
              <a:buNone/>
            </a:pPr>
            <a:r>
              <a:rPr lang="cs-CZ" dirty="0" smtClean="0"/>
              <a:t>Podle dialogu </a:t>
            </a:r>
            <a:r>
              <a:rPr lang="cs-CZ" dirty="0" err="1" smtClean="0"/>
              <a:t>Faidón</a:t>
            </a:r>
            <a:r>
              <a:rPr lang="cs-CZ" dirty="0" smtClean="0"/>
              <a:t>: největší zlo = ontologický omyl</a:t>
            </a:r>
          </a:p>
          <a:p>
            <a:pPr marL="0" indent="0">
              <a:buNone/>
            </a:pPr>
            <a:r>
              <a:rPr lang="cs-CZ" dirty="0" smtClean="0"/>
              <a:t>Špatné jednání je </a:t>
            </a:r>
            <a:r>
              <a:rPr lang="cs-CZ" smtClean="0"/>
              <a:t>způsobené neznalostí.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6925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důkaz/argument nesmrtelnosti duše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= důkaz z protikladů = cyklický důkaz (70d7 – 71b10)</a:t>
            </a:r>
          </a:p>
          <a:p>
            <a:pPr marL="0" indent="0">
              <a:buNone/>
            </a:pPr>
            <a:r>
              <a:rPr lang="cs-CZ" dirty="0" smtClean="0"/>
              <a:t>Důkaz je založen na tom, že vznikání má podobu přechodu mezi protiklady</a:t>
            </a:r>
          </a:p>
          <a:p>
            <a:pPr marL="514350" indent="-514350">
              <a:buAutoNum type="arabicParenR"/>
            </a:pPr>
            <a:r>
              <a:rPr lang="cs-CZ" dirty="0" smtClean="0"/>
              <a:t>V oblasti vznikání vzniká protikladné z protikladného (70d7 – 72a10)</a:t>
            </a:r>
          </a:p>
          <a:p>
            <a:pPr marL="514350" indent="-514350">
              <a:buAutoNum type="arabicParenR"/>
            </a:pPr>
            <a:r>
              <a:rPr lang="cs-CZ" dirty="0" smtClean="0"/>
              <a:t>Život a smrt jsou protiklady (71c1-72a10)</a:t>
            </a:r>
          </a:p>
          <a:p>
            <a:pPr marL="514350" indent="-514350">
              <a:buAutoNum type="arabicParenR"/>
            </a:pPr>
            <a:r>
              <a:rPr lang="cs-CZ" dirty="0" smtClean="0"/>
              <a:t>Vznikání protikladného z protikladného musí ustavičně probíhat v kruhu (72a11-d3)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992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důkaz/argument pro nesmrtelnost duše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= důkaz z rozpomínání (</a:t>
            </a:r>
            <a:r>
              <a:rPr lang="cs-CZ" dirty="0" err="1" smtClean="0"/>
              <a:t>anamnésis</a:t>
            </a:r>
            <a:r>
              <a:rPr lang="cs-CZ" dirty="0" smtClean="0"/>
              <a:t>) (72e-77a)</a:t>
            </a:r>
          </a:p>
          <a:p>
            <a:pPr marL="0" indent="0">
              <a:buNone/>
            </a:pPr>
            <a:r>
              <a:rPr lang="cs-CZ" dirty="0" smtClean="0"/>
              <a:t>Důkaz založený na předpokladu, že poznání je rozpomínáním (</a:t>
            </a:r>
            <a:r>
              <a:rPr lang="cs-CZ" dirty="0" err="1" smtClean="0"/>
              <a:t>anamnésis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79374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důkaz/argument nesmrtelnosti duše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/>
              <a:t>= důkaz z podobnosti (78e-84b)</a:t>
            </a:r>
          </a:p>
          <a:p>
            <a:pPr marL="0" indent="0">
              <a:buNone/>
            </a:pPr>
            <a:r>
              <a:rPr lang="cs-CZ" dirty="0" smtClean="0"/>
              <a:t>Důkaz založený na úvaze, čemu se duše a tělo podobají.</a:t>
            </a:r>
          </a:p>
          <a:p>
            <a:pPr marL="514350" indent="-514350">
              <a:buAutoNum type="arabicPeriod"/>
            </a:pPr>
            <a:r>
              <a:rPr lang="cs-CZ" dirty="0"/>
              <a:t>k</a:t>
            </a:r>
            <a:r>
              <a:rPr lang="cs-CZ" dirty="0" smtClean="0"/>
              <a:t>rok – rozlišení 2 typů jsoucen</a:t>
            </a:r>
          </a:p>
          <a:p>
            <a:pPr marL="0" indent="0">
              <a:buNone/>
            </a:pPr>
            <a:r>
              <a:rPr lang="cs-CZ" b="1" dirty="0" smtClean="0"/>
              <a:t>Smyslová (tělesná jsoucna</a:t>
            </a:r>
            <a:r>
              <a:rPr lang="cs-CZ" dirty="0" smtClean="0"/>
              <a:t>)	</a:t>
            </a:r>
            <a:r>
              <a:rPr lang="cs-CZ" b="1" dirty="0" smtClean="0"/>
              <a:t>Ideje</a:t>
            </a:r>
          </a:p>
          <a:p>
            <a:pPr marL="0" indent="0">
              <a:buNone/>
            </a:pPr>
            <a:r>
              <a:rPr lang="cs-CZ" dirty="0" smtClean="0"/>
              <a:t>Složené (rozrušitelné)		jedno, nesložené (nerozložitelné)</a:t>
            </a:r>
          </a:p>
          <a:p>
            <a:pPr marL="0" indent="0">
              <a:buNone/>
            </a:pPr>
            <a:r>
              <a:rPr lang="cs-CZ" dirty="0" smtClean="0"/>
              <a:t>Proměnlivé (pokaždé jinak)		stále stejné</a:t>
            </a:r>
          </a:p>
          <a:p>
            <a:pPr marL="0" indent="0">
              <a:buNone/>
            </a:pPr>
            <a:r>
              <a:rPr lang="cs-CZ" dirty="0" smtClean="0"/>
              <a:t>Mnoho věcí				jedna idea pro mnoho věcí, společná</a:t>
            </a:r>
          </a:p>
          <a:p>
            <a:pPr marL="0" indent="0">
              <a:buNone/>
            </a:pPr>
            <a:r>
              <a:rPr lang="cs-CZ" dirty="0" smtClean="0"/>
              <a:t>vztahujeme se k nim vnímáním	vztahujeme se k nim rozumovým zřením</a:t>
            </a:r>
          </a:p>
          <a:p>
            <a:pPr marL="0" indent="0">
              <a:buNone/>
            </a:pPr>
            <a:r>
              <a:rPr lang="cs-CZ" dirty="0" smtClean="0"/>
              <a:t>viditelné				neviditelné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4118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Atestace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Písemný test </a:t>
            </a:r>
            <a:r>
              <a:rPr lang="cs-CZ" dirty="0" smtClean="0"/>
              <a:t>(termíny budou zveřejněny v SIS) na fakultě</a:t>
            </a:r>
          </a:p>
          <a:p>
            <a:pPr marL="0" indent="0">
              <a:buNone/>
            </a:pPr>
            <a:r>
              <a:rPr lang="cs-CZ" dirty="0" smtClean="0"/>
              <a:t>Příklad otázky v testu: „Co je podle dialogu </a:t>
            </a:r>
            <a:r>
              <a:rPr lang="cs-CZ" dirty="0" err="1" smtClean="0"/>
              <a:t>Faidón</a:t>
            </a:r>
            <a:r>
              <a:rPr lang="cs-CZ" dirty="0" smtClean="0"/>
              <a:t> největším zlem?“</a:t>
            </a:r>
          </a:p>
          <a:p>
            <a:pPr marL="514350" indent="-514350">
              <a:buAutoNum type="arabicPeriod"/>
            </a:pPr>
            <a:r>
              <a:rPr lang="cs-CZ" dirty="0" smtClean="0"/>
              <a:t>termín: </a:t>
            </a:r>
            <a:r>
              <a:rPr lang="cs-CZ" dirty="0" smtClean="0"/>
              <a:t>6. </a:t>
            </a:r>
            <a:r>
              <a:rPr lang="cs-CZ" dirty="0" smtClean="0"/>
              <a:t>1. </a:t>
            </a:r>
            <a:r>
              <a:rPr lang="cs-CZ" dirty="0" smtClean="0"/>
              <a:t>2026 </a:t>
            </a:r>
            <a:r>
              <a:rPr lang="cs-CZ" dirty="0" smtClean="0"/>
              <a:t>v 14:30 hod. v aule</a:t>
            </a:r>
          </a:p>
          <a:p>
            <a:pPr marL="514350" indent="-514350">
              <a:buAutoNum type="arabicPeriod"/>
            </a:pPr>
            <a:r>
              <a:rPr lang="cs-CZ" dirty="0"/>
              <a:t>termín: </a:t>
            </a:r>
            <a:r>
              <a:rPr lang="cs-CZ" dirty="0" smtClean="0"/>
              <a:t>začátek zkouškového období</a:t>
            </a:r>
            <a:endParaRPr lang="cs-CZ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/>
              <a:t>termín: </a:t>
            </a:r>
            <a:r>
              <a:rPr lang="cs-CZ" dirty="0" smtClean="0"/>
              <a:t>uprostřed zkouškového období</a:t>
            </a:r>
            <a:endParaRPr lang="cs-CZ" dirty="0"/>
          </a:p>
          <a:p>
            <a:pPr marL="514350" indent="-514350">
              <a:buAutoNum type="arabicPeriod"/>
            </a:pPr>
            <a:r>
              <a:rPr lang="cs-CZ" dirty="0"/>
              <a:t>termín: </a:t>
            </a:r>
            <a:r>
              <a:rPr lang="cs-CZ" dirty="0" smtClean="0"/>
              <a:t>na konci zkouškového období</a:t>
            </a:r>
          </a:p>
          <a:p>
            <a:pPr marL="0" indent="0">
              <a:buNone/>
            </a:pPr>
            <a:r>
              <a:rPr lang="cs-CZ" dirty="0"/>
              <a:t>Přesný čas konání 2., 3. a 4. termínu bude zveřejněn do konce prosince.</a:t>
            </a:r>
          </a:p>
          <a:p>
            <a:pPr marL="0" indent="0">
              <a:buNone/>
            </a:pPr>
            <a:r>
              <a:rPr lang="cs-CZ" dirty="0"/>
              <a:t>Studenti se speciálními potřebami, kteří potřebují čas navíc, prosím o e-mail s upozorněním den před konáním testu.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64139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důkaz/argument nesmrtelnosti duše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2. krok – co z toho je duše – čemu se podobá duše a čemu se podobá tělo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07069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Omezenost lidského logu - </a:t>
            </a:r>
            <a:r>
              <a:rPr lang="cs-CZ" dirty="0" err="1" smtClean="0"/>
              <a:t>Simmias</a:t>
            </a:r>
            <a:r>
              <a:rPr lang="cs-CZ" dirty="0" smtClean="0"/>
              <a:t> (85d)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4 možnosti:</a:t>
            </a:r>
          </a:p>
          <a:p>
            <a:pPr marL="0" indent="0">
              <a:buNone/>
            </a:pPr>
            <a:r>
              <a:rPr lang="cs-CZ" sz="2400" dirty="0" smtClean="0"/>
              <a:t>1. Život založený na věcech samých </a:t>
            </a:r>
            <a:r>
              <a:rPr lang="cs-CZ" sz="2400" dirty="0" smtClean="0">
                <a:sym typeface="Symbol" panose="05050102010706020507" pitchFamily="18" charset="2"/>
              </a:rPr>
              <a:t> 1. a) vědění získané poučením od druhých</a:t>
            </a:r>
          </a:p>
          <a:p>
            <a:pPr marL="0" indent="0">
              <a:buNone/>
            </a:pPr>
            <a:r>
              <a:rPr lang="cs-CZ" sz="2400" dirty="0">
                <a:sym typeface="Symbol" panose="05050102010706020507" pitchFamily="18" charset="2"/>
              </a:rPr>
              <a:t>	</a:t>
            </a:r>
            <a:r>
              <a:rPr lang="cs-CZ" sz="2400" dirty="0" smtClean="0">
                <a:sym typeface="Symbol" panose="05050102010706020507" pitchFamily="18" charset="2"/>
              </a:rPr>
              <a:t>			            1. b) vědění získané vlastním hledáním</a:t>
            </a:r>
          </a:p>
          <a:p>
            <a:pPr marL="0" indent="0">
              <a:buNone/>
            </a:pPr>
            <a:r>
              <a:rPr lang="cs-CZ" sz="2400" dirty="0" smtClean="0">
                <a:sym typeface="Symbol" panose="05050102010706020507" pitchFamily="18" charset="2"/>
              </a:rPr>
              <a:t>2. Život pojatý jako „plavba na logu“ 2. a) lidském logu</a:t>
            </a:r>
          </a:p>
          <a:p>
            <a:pPr marL="0" indent="0">
              <a:buNone/>
            </a:pPr>
            <a:r>
              <a:rPr lang="cs-CZ" sz="2400" dirty="0">
                <a:sym typeface="Symbol" panose="05050102010706020507" pitchFamily="18" charset="2"/>
              </a:rPr>
              <a:t>	</a:t>
            </a:r>
            <a:r>
              <a:rPr lang="cs-CZ" sz="2400" dirty="0" smtClean="0">
                <a:sym typeface="Symbol" panose="05050102010706020507" pitchFamily="18" charset="2"/>
              </a:rPr>
              <a:t>			             2. b) božském logu</a:t>
            </a:r>
          </a:p>
          <a:p>
            <a:pPr marL="0" indent="0">
              <a:buNone/>
            </a:pPr>
            <a:endParaRPr lang="cs-CZ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cs-CZ" sz="2400" dirty="0" smtClean="0">
                <a:sym typeface="Symbol" panose="05050102010706020507" pitchFamily="18" charset="2"/>
              </a:rPr>
              <a:t>„plavba na spolehlivém plavidle“ = spoléhat na nějakou myšlenku (logos) 	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97033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Simmiova</a:t>
            </a:r>
            <a:r>
              <a:rPr lang="cs-CZ" dirty="0" smtClean="0"/>
              <a:t> a </a:t>
            </a:r>
            <a:r>
              <a:rPr lang="cs-CZ" dirty="0" err="1" smtClean="0"/>
              <a:t>Kebétova</a:t>
            </a:r>
            <a:r>
              <a:rPr lang="cs-CZ" dirty="0" smtClean="0"/>
              <a:t> námitka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Simmiova</a:t>
            </a:r>
            <a:r>
              <a:rPr lang="cs-CZ" dirty="0" smtClean="0"/>
              <a:t> námitka (84c1-86d3): lyra a harmonie</a:t>
            </a:r>
          </a:p>
          <a:p>
            <a:pPr marL="0" indent="0">
              <a:buNone/>
            </a:pPr>
            <a:r>
              <a:rPr lang="cs-CZ" dirty="0" err="1" smtClean="0"/>
              <a:t>Kebétova</a:t>
            </a:r>
            <a:r>
              <a:rPr lang="cs-CZ" dirty="0" smtClean="0"/>
              <a:t> námitka (86e6-87b9): tkadlec a roucho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Odpověď </a:t>
            </a:r>
            <a:r>
              <a:rPr lang="cs-CZ" dirty="0" err="1" smtClean="0"/>
              <a:t>Simmiovi</a:t>
            </a:r>
            <a:r>
              <a:rPr lang="cs-CZ" dirty="0" smtClean="0"/>
              <a:t> (88c1-95a3)</a:t>
            </a:r>
          </a:p>
          <a:p>
            <a:pPr marL="0" indent="0">
              <a:buNone/>
            </a:pPr>
            <a:r>
              <a:rPr lang="cs-CZ" dirty="0" smtClean="0"/>
              <a:t>Odpověď </a:t>
            </a:r>
            <a:r>
              <a:rPr lang="cs-CZ" dirty="0" err="1" smtClean="0"/>
              <a:t>Kebétovi</a:t>
            </a:r>
            <a:r>
              <a:rPr lang="cs-CZ" dirty="0" smtClean="0"/>
              <a:t> (95a4-107b10):</a:t>
            </a:r>
          </a:p>
          <a:p>
            <a:pPr marL="514350" indent="-514350">
              <a:buAutoNum type="arabicParenR"/>
            </a:pPr>
            <a:r>
              <a:rPr lang="cs-CZ" dirty="0" err="1" smtClean="0"/>
              <a:t>Sókratovo</a:t>
            </a:r>
            <a:r>
              <a:rPr lang="cs-CZ" dirty="0" smtClean="0"/>
              <a:t> hledání příčin</a:t>
            </a:r>
          </a:p>
          <a:p>
            <a:pPr marL="514350" indent="-514350">
              <a:buAutoNum type="arabicParenR"/>
            </a:pPr>
            <a:r>
              <a:rPr lang="cs-CZ" dirty="0" smtClean="0"/>
              <a:t>Nový typ příčiny v podobě idejí</a:t>
            </a:r>
          </a:p>
          <a:p>
            <a:pPr marL="514350" indent="-514350">
              <a:buAutoNum type="arabicParenR"/>
            </a:pPr>
            <a:r>
              <a:rPr lang="cs-CZ" dirty="0" smtClean="0"/>
              <a:t>4. důkaz/argument nesmrtelnosti duše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69028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Misologie</a:t>
            </a:r>
            <a:r>
              <a:rPr lang="cs-CZ" b="1" dirty="0" smtClean="0"/>
              <a:t>, </a:t>
            </a:r>
            <a:r>
              <a:rPr lang="cs-CZ" b="1" dirty="0" err="1" smtClean="0"/>
              <a:t>antilogičnost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Největší zlo: 1) připodobnění duše tělu (tj. vyvolané smyslovým vnímáním), 2) </a:t>
            </a:r>
            <a:r>
              <a:rPr lang="cs-CZ" dirty="0" err="1" smtClean="0"/>
              <a:t>misologie</a:t>
            </a:r>
            <a:r>
              <a:rPr lang="cs-CZ" dirty="0" smtClean="0"/>
              <a:t> = nenávist vůči řeči (tj. vyvolané neumělým užíváním řeči).</a:t>
            </a:r>
          </a:p>
          <a:p>
            <a:pPr marL="0" indent="0">
              <a:buNone/>
            </a:pPr>
            <a:r>
              <a:rPr lang="cs-CZ" dirty="0" err="1" smtClean="0"/>
              <a:t>Antilogičnost</a:t>
            </a:r>
            <a:r>
              <a:rPr lang="cs-CZ" dirty="0" smtClean="0"/>
              <a:t> = ke každému logu je možné dokázat také opačnou řeč (</a:t>
            </a:r>
            <a:r>
              <a:rPr lang="cs-CZ" dirty="0" err="1" smtClean="0"/>
              <a:t>antilogos</a:t>
            </a:r>
            <a:r>
              <a:rPr lang="cs-CZ" dirty="0" smtClean="0"/>
              <a:t>), </a:t>
            </a:r>
            <a:r>
              <a:rPr lang="cs-CZ" dirty="0" err="1" smtClean="0"/>
              <a:t>antilogikové</a:t>
            </a:r>
            <a:r>
              <a:rPr lang="cs-CZ" dirty="0" smtClean="0"/>
              <a:t> (např. sofisté) neuměle užívají řeč.</a:t>
            </a:r>
          </a:p>
          <a:p>
            <a:pPr marL="0" indent="0">
              <a:buNone/>
            </a:pPr>
            <a:r>
              <a:rPr lang="cs-CZ" dirty="0" smtClean="0"/>
              <a:t>Řeč, logos – umožňuje vztáhnout se k pravdivému, k idejím.</a:t>
            </a:r>
          </a:p>
          <a:p>
            <a:pPr marL="0" indent="0">
              <a:buNone/>
            </a:pPr>
            <a:r>
              <a:rPr lang="cs-CZ" dirty="0" smtClean="0"/>
              <a:t>Podobnost </a:t>
            </a:r>
            <a:r>
              <a:rPr lang="cs-CZ" dirty="0" err="1" smtClean="0"/>
              <a:t>antilogického</a:t>
            </a:r>
            <a:r>
              <a:rPr lang="cs-CZ" dirty="0" smtClean="0"/>
              <a:t> logu a těla: 1) zásadní proměnlivost, 2) falešná představa o tom, co je pravdivé.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49232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Sókratova</a:t>
            </a:r>
            <a:r>
              <a:rPr lang="cs-CZ" dirty="0" smtClean="0"/>
              <a:t> odpověď na </a:t>
            </a:r>
            <a:r>
              <a:rPr lang="cs-CZ" dirty="0" err="1" smtClean="0"/>
              <a:t>Simmiovu</a:t>
            </a:r>
            <a:r>
              <a:rPr lang="cs-CZ" dirty="0" smtClean="0"/>
              <a:t> námitku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cs-CZ" dirty="0" smtClean="0"/>
              <a:t>Vyvrácení </a:t>
            </a:r>
            <a:r>
              <a:rPr lang="cs-CZ" dirty="0" err="1" smtClean="0"/>
              <a:t>Simmiova</a:t>
            </a:r>
            <a:r>
              <a:rPr lang="cs-CZ" dirty="0" smtClean="0"/>
              <a:t> modelu duše</a:t>
            </a:r>
          </a:p>
          <a:p>
            <a:pPr marL="514350" indent="-514350">
              <a:buAutoNum type="arabicParenR"/>
            </a:pPr>
            <a:r>
              <a:rPr lang="cs-CZ" dirty="0" smtClean="0"/>
              <a:t>Představení, jak správně zacházet s logem (s řečí a myšlením):</a:t>
            </a:r>
          </a:p>
          <a:p>
            <a:pPr>
              <a:buFontTx/>
              <a:buChar char="-"/>
            </a:pPr>
            <a:r>
              <a:rPr lang="cs-CZ" dirty="0" smtClean="0"/>
              <a:t>Logos nesmí být sám se sebou v rozporu.</a:t>
            </a:r>
          </a:p>
          <a:p>
            <a:pPr>
              <a:buFontTx/>
              <a:buChar char="-"/>
            </a:pPr>
            <a:r>
              <a:rPr lang="cs-CZ" dirty="0" smtClean="0"/>
              <a:t>Nesmíme se strhnout jednou myšlenkou, ale je třeba ji konfrontovat s ostatními myšlenkami, které považujeme za pravdivé (hypotetická metoda).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22867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Odpověď na </a:t>
            </a:r>
            <a:r>
              <a:rPr lang="cs-CZ" dirty="0" err="1" smtClean="0"/>
              <a:t>Kebétovu</a:t>
            </a:r>
            <a:r>
              <a:rPr lang="cs-CZ" dirty="0" smtClean="0"/>
              <a:t> námitku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 smtClean="0"/>
              <a:t>Část (96a5-99d3): otázka příčiny: 2 neúspěšné pokusy o její řešení: 1. oslepnutí způsobené hledáním „fysikální příčiny“, 2. nemožnost najít příčinu teleologického typu, do níž po tomto oslepnutí vkládal veliké naděje </a:t>
            </a:r>
          </a:p>
          <a:p>
            <a:pPr marL="514350" indent="-514350">
              <a:buAutoNum type="arabicPeriod"/>
            </a:pPr>
            <a:r>
              <a:rPr lang="cs-CZ" dirty="0" smtClean="0"/>
              <a:t>Část (99d4-102a1): „druhá plavba“ v hledání příčiny = „útěk k logům“ = umožňuje odhalit nový typ příčiny v podobě idejí</a:t>
            </a:r>
          </a:p>
          <a:p>
            <a:pPr marL="514350" indent="-514350">
              <a:buAutoNum type="arabicPeriod"/>
            </a:pPr>
            <a:r>
              <a:rPr lang="cs-CZ" dirty="0" smtClean="0"/>
              <a:t>Část (102a11-107a1): rozvine své pojetí příčiny a předloží 4. důkaz nesmrtelnosti duše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24804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Příčiny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 err="1" smtClean="0"/>
              <a:t>zoologicko</a:t>
            </a:r>
            <a:r>
              <a:rPr lang="cs-CZ" dirty="0" smtClean="0"/>
              <a:t> – antropologické</a:t>
            </a:r>
          </a:p>
          <a:p>
            <a:pPr marL="514350" indent="-514350">
              <a:buAutoNum type="arabicPeriod"/>
            </a:pPr>
            <a:r>
              <a:rPr lang="cs-CZ" dirty="0" err="1"/>
              <a:t>a</a:t>
            </a:r>
            <a:r>
              <a:rPr lang="cs-CZ" dirty="0" err="1" smtClean="0"/>
              <a:t>stronomicko</a:t>
            </a:r>
            <a:r>
              <a:rPr lang="cs-CZ" dirty="0" smtClean="0"/>
              <a:t> – kosmologické</a:t>
            </a:r>
          </a:p>
          <a:p>
            <a:pPr marL="514350" indent="-514350">
              <a:buAutoNum type="arabicPeriod"/>
            </a:pPr>
            <a:r>
              <a:rPr lang="cs-CZ" dirty="0"/>
              <a:t>p</a:t>
            </a:r>
            <a:r>
              <a:rPr lang="cs-CZ" dirty="0" smtClean="0"/>
              <a:t>říčiny charakteristik jednotlivých věcí (např., co je příčinou velikosti a růstu živých bytostí).</a:t>
            </a:r>
          </a:p>
          <a:p>
            <a:pPr marL="514350" indent="-514350">
              <a:buAutoNum type="arabicPeriod"/>
            </a:pPr>
            <a:r>
              <a:rPr lang="cs-CZ" dirty="0" smtClean="0"/>
              <a:t>příčiny číselných určení (např. jak vzniká dvojka)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48053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 momenty příčinné struktury </a:t>
            </a:r>
            <a:r>
              <a:rPr lang="cs-CZ" dirty="0" smtClean="0">
                <a:sym typeface="Symbol" panose="05050102010706020507" pitchFamily="18" charset="2"/>
              </a:rPr>
              <a:t> analýza lidského jednání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 smtClean="0"/>
              <a:t>jednání samotné</a:t>
            </a:r>
          </a:p>
          <a:p>
            <a:pPr marL="514350" indent="-514350">
              <a:buAutoNum type="arabicPeriod"/>
            </a:pPr>
            <a:r>
              <a:rPr lang="cs-CZ" dirty="0" smtClean="0"/>
              <a:t>příčina jednání</a:t>
            </a:r>
          </a:p>
          <a:p>
            <a:pPr marL="514350" indent="-514350">
              <a:buAutoNum type="arabicPeriod"/>
            </a:pPr>
            <a:r>
              <a:rPr lang="cs-CZ" dirty="0"/>
              <a:t>t</a:t>
            </a:r>
            <a:r>
              <a:rPr lang="cs-CZ" dirty="0" smtClean="0"/>
              <a:t>o, bez čeho by příčina nemohla být příčinou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6930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Druhá část odpovědi </a:t>
            </a:r>
            <a:r>
              <a:rPr lang="cs-CZ" dirty="0" err="1" smtClean="0"/>
              <a:t>Kebétovi</a:t>
            </a:r>
            <a:r>
              <a:rPr lang="cs-CZ" dirty="0" smtClean="0"/>
              <a:t> – 5 oddílů: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cs-CZ" dirty="0" smtClean="0"/>
              <a:t>S. shrne svá dosavadní neúspěšná zkoumání a nazve svůj vlastní způsob hledání „druhou plavbou“ (99c8-d2)</a:t>
            </a:r>
          </a:p>
          <a:p>
            <a:pPr marL="514350" indent="-514350">
              <a:buAutoNum type="arabicParenR"/>
            </a:pPr>
            <a:r>
              <a:rPr lang="cs-CZ" dirty="0" smtClean="0"/>
              <a:t>S. upřesní, co ho k druhé plavbě motivovalo a vymezí její základní charakter. Motivací k 2. plavbě není pouze snaha porozumět příčině vznikání, ale také obava před „oslepnutím duše“ </a:t>
            </a:r>
            <a:r>
              <a:rPr lang="cs-CZ" dirty="0" smtClean="0">
                <a:sym typeface="Symbol" panose="05050102010706020507" pitchFamily="18" charset="2"/>
              </a:rPr>
              <a:t> 2. plavba má podobu „útěku“ od zaslepujícího typu odkazů, jímž jsou smyslové věci k logům jakožto „transparentním“ obrazům (99d4-100a3)</a:t>
            </a:r>
          </a:p>
          <a:p>
            <a:pPr marL="514350" indent="-514350">
              <a:buAutoNum type="arabicParenR"/>
            </a:pPr>
            <a:r>
              <a:rPr lang="cs-CZ" dirty="0" smtClean="0">
                <a:sym typeface="Symbol" panose="05050102010706020507" pitchFamily="18" charset="2"/>
              </a:rPr>
              <a:t>2 kroky tohoto „útěku k logům“: I) stanovení co nejspolehlivější výchozí hypotézy, II) prozkoumání, co se s touto hypotézou shoduje a co nikoliv  S.-</a:t>
            </a:r>
            <a:r>
              <a:rPr lang="cs-CZ" dirty="0" err="1" smtClean="0">
                <a:sym typeface="Symbol" panose="05050102010706020507" pitchFamily="18" charset="2"/>
              </a:rPr>
              <a:t>ův</a:t>
            </a:r>
            <a:r>
              <a:rPr lang="cs-CZ" dirty="0" smtClean="0">
                <a:sym typeface="Symbol" panose="05050102010706020507" pitchFamily="18" charset="2"/>
              </a:rPr>
              <a:t> „útěk k logům“ má podobu „hypotetické metody“. (100a3-7)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22004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Druhá část odpovědi </a:t>
            </a:r>
            <a:r>
              <a:rPr lang="cs-CZ" dirty="0" err="1"/>
              <a:t>Kebétovi</a:t>
            </a:r>
            <a:r>
              <a:rPr lang="cs-CZ"/>
              <a:t> – 5 oddílů: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4) S. základní kroky hypotetické metody vysvětlí na příkladu „hypotézy existence idejí“ a „hypotézy existence idejí jakožto příčin“ (či „hypotézy účasti na idejích“) (100b1-e8)</a:t>
            </a:r>
          </a:p>
          <a:p>
            <a:pPr marL="0" indent="0">
              <a:buNone/>
            </a:pPr>
            <a:r>
              <a:rPr lang="cs-CZ" dirty="0" smtClean="0"/>
              <a:t>5) Další 2 kroky hypotetické metody (101d3-102a1)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3779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Citování Platónových děl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Platónova díla se citují s uvedením stránky a sloupce či úseku ve vydání francouzského tiskaře H. </a:t>
            </a:r>
            <a:r>
              <a:rPr lang="cs-CZ" dirty="0" err="1"/>
              <a:t>E</a:t>
            </a:r>
            <a:r>
              <a:rPr lang="cs-CZ" dirty="0" err="1" smtClean="0"/>
              <a:t>stienne</a:t>
            </a:r>
            <a:r>
              <a:rPr lang="cs-CZ" dirty="0" smtClean="0"/>
              <a:t> </a:t>
            </a:r>
            <a:r>
              <a:rPr lang="cs-CZ" dirty="0"/>
              <a:t>(</a:t>
            </a:r>
            <a:r>
              <a:rPr lang="cs-CZ" dirty="0" err="1"/>
              <a:t>Stephanus</a:t>
            </a:r>
            <a:r>
              <a:rPr lang="cs-CZ" dirty="0"/>
              <a:t>) z r. 1578. </a:t>
            </a:r>
            <a:r>
              <a:rPr lang="cs-CZ" dirty="0"/>
              <a:t>Přesnější určení místa umožňují buď písmena a – e, která zhruba označují pětiny stránky, nebo údaj sloupce a řádku podle oxfordského vydání J. </a:t>
            </a:r>
            <a:r>
              <a:rPr lang="cs-CZ" dirty="0" err="1"/>
              <a:t>Burneta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Např.</a:t>
            </a:r>
            <a:r>
              <a:rPr lang="cs-CZ" dirty="0"/>
              <a:t> </a:t>
            </a:r>
            <a:r>
              <a:rPr lang="cs-CZ" i="1" dirty="0" err="1" smtClean="0"/>
              <a:t>Phd</a:t>
            </a:r>
            <a:r>
              <a:rPr lang="cs-CZ" dirty="0" smtClean="0"/>
              <a:t>. 57b nebo </a:t>
            </a:r>
            <a:r>
              <a:rPr lang="cs-CZ" i="1" dirty="0" err="1" smtClean="0"/>
              <a:t>Phaedo</a:t>
            </a:r>
            <a:r>
              <a:rPr lang="cs-CZ" dirty="0" smtClean="0"/>
              <a:t> 57b nebo </a:t>
            </a:r>
            <a:r>
              <a:rPr lang="cs-CZ" i="1" dirty="0" err="1" smtClean="0"/>
              <a:t>Faidón</a:t>
            </a:r>
            <a:r>
              <a:rPr lang="cs-CZ" dirty="0" smtClean="0"/>
              <a:t> 57b (odkaz na začátek dialogu </a:t>
            </a:r>
            <a:r>
              <a:rPr lang="cs-CZ" i="1" dirty="0" err="1" smtClean="0"/>
              <a:t>Faidón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Nebo </a:t>
            </a:r>
            <a:r>
              <a:rPr lang="cs-CZ" i="1" dirty="0" err="1" smtClean="0"/>
              <a:t>Phaedr</a:t>
            </a:r>
            <a:r>
              <a:rPr lang="cs-CZ" dirty="0" smtClean="0"/>
              <a:t>. 227a nebo </a:t>
            </a:r>
            <a:r>
              <a:rPr lang="cs-CZ" i="1" dirty="0" err="1" smtClean="0"/>
              <a:t>Phdr</a:t>
            </a:r>
            <a:r>
              <a:rPr lang="cs-CZ" dirty="0" err="1" smtClean="0"/>
              <a:t>.</a:t>
            </a:r>
            <a:r>
              <a:rPr lang="cs-CZ" dirty="0" smtClean="0"/>
              <a:t> 227a nebo </a:t>
            </a:r>
            <a:r>
              <a:rPr lang="cs-CZ" dirty="0" err="1" smtClean="0"/>
              <a:t>Faidros</a:t>
            </a:r>
            <a:r>
              <a:rPr lang="cs-CZ" dirty="0" smtClean="0"/>
              <a:t> 227 a (odkaz na začátek </a:t>
            </a:r>
            <a:r>
              <a:rPr lang="cs-CZ" i="1" dirty="0" err="1" smtClean="0"/>
              <a:t>Faidra</a:t>
            </a:r>
            <a:r>
              <a:rPr lang="cs-CZ" dirty="0" smtClean="0"/>
              <a:t>) </a:t>
            </a:r>
          </a:p>
          <a:p>
            <a:pPr marL="0" indent="0">
              <a:buNone/>
            </a:pPr>
            <a:r>
              <a:rPr lang="cs-CZ" dirty="0" smtClean="0"/>
              <a:t>Překlad </a:t>
            </a:r>
            <a:r>
              <a:rPr lang="cs-CZ" i="1" dirty="0" err="1" smtClean="0"/>
              <a:t>Faidón</a:t>
            </a:r>
            <a:r>
              <a:rPr lang="cs-CZ" dirty="0" smtClean="0"/>
              <a:t> F. Novotného – z r. 1934, (…1994, 2000, 2005, …)</a:t>
            </a:r>
          </a:p>
          <a:p>
            <a:pPr marL="0" indent="0">
              <a:buNone/>
            </a:pPr>
            <a:r>
              <a:rPr lang="cs-CZ" dirty="0"/>
              <a:t>Překlad </a:t>
            </a:r>
            <a:r>
              <a:rPr lang="cs-CZ" i="1" dirty="0" err="1"/>
              <a:t>Faidón</a:t>
            </a:r>
            <a:r>
              <a:rPr lang="cs-CZ" dirty="0"/>
              <a:t> F. Novotného – z r. </a:t>
            </a:r>
            <a:r>
              <a:rPr lang="cs-CZ" dirty="0" smtClean="0"/>
              <a:t>1937, (… 1945, 1958, 1993, 2000, ..)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11908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smtClean="0"/>
              <a:t>Hypotetická metoda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Hypotetická metoda staví na hypotéze, aby pak zkoumala z ní vyplývající důsledky, a pokud tyto budou rozporuplné, znovu se vrátila k hypotéze, aby ji nahradila lepší hypotézou.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Některé Platónovy dialogy končí aporií, rozporem, zpochybněním definice jako jednoznačné. Většinou je však Platónovo zkoumání založené na hypotéze – po zpochybnění definice jako jednoznačné bere tuto definici jako východisko či předpoklad, ke kterému se pak znovu vrací, aby podalo novou definici, kterou si bude více jisto.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80009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Hypotetická metoda – 4 kroky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1) S</a:t>
            </a:r>
            <a:r>
              <a:rPr lang="cs-CZ" dirty="0" smtClean="0">
                <a:sym typeface="Symbol" panose="05050102010706020507" pitchFamily="18" charset="2"/>
              </a:rPr>
              <a:t>tanovení </a:t>
            </a:r>
            <a:r>
              <a:rPr lang="cs-CZ" dirty="0">
                <a:sym typeface="Symbol" panose="05050102010706020507" pitchFamily="18" charset="2"/>
              </a:rPr>
              <a:t>co nejspolehlivější výchozí </a:t>
            </a:r>
            <a:r>
              <a:rPr lang="cs-CZ" dirty="0" smtClean="0">
                <a:sym typeface="Symbol" panose="05050102010706020507" pitchFamily="18" charset="2"/>
              </a:rPr>
              <a:t>hypotézy (např. hypotéza existence idejí)</a:t>
            </a:r>
          </a:p>
          <a:p>
            <a:pPr marL="0" indent="0">
              <a:buNone/>
            </a:pPr>
            <a:r>
              <a:rPr lang="cs-CZ" dirty="0" smtClean="0">
                <a:sym typeface="Symbol" panose="05050102010706020507" pitchFamily="18" charset="2"/>
              </a:rPr>
              <a:t>2) Prozkoumání</a:t>
            </a:r>
            <a:r>
              <a:rPr lang="cs-CZ" dirty="0">
                <a:sym typeface="Symbol" panose="05050102010706020507" pitchFamily="18" charset="2"/>
              </a:rPr>
              <a:t>, co se s touto hypotézou shoduje a co </a:t>
            </a:r>
            <a:r>
              <a:rPr lang="cs-CZ" dirty="0" smtClean="0">
                <a:sym typeface="Symbol" panose="05050102010706020507" pitchFamily="18" charset="2"/>
              </a:rPr>
              <a:t>nikoliv (např. hypotéza, že ideje jsou příčinami věcí)</a:t>
            </a:r>
          </a:p>
          <a:p>
            <a:pPr marL="0" indent="0">
              <a:buNone/>
            </a:pPr>
            <a:r>
              <a:rPr lang="cs-CZ" dirty="0" smtClean="0"/>
              <a:t>3) Kdyby někdo sáhla na samu výchozí hypotézu, má ho </a:t>
            </a:r>
            <a:r>
              <a:rPr lang="cs-CZ" dirty="0" err="1" smtClean="0"/>
              <a:t>Kebés</a:t>
            </a:r>
            <a:r>
              <a:rPr lang="cs-CZ" dirty="0" smtClean="0"/>
              <a:t> nejprve nechat být a nemá mu odpovědět, dokud neprozkoumá, zda to, co z této hypotézy vychází spolu souhlasí či nikoliv (např. prostředkující příčiny, tedy 4. argument pro nesmrtelnost duše)</a:t>
            </a:r>
          </a:p>
          <a:p>
            <a:pPr marL="0" indent="0">
              <a:buNone/>
            </a:pPr>
            <a:r>
              <a:rPr lang="cs-CZ" dirty="0" smtClean="0"/>
              <a:t>4) Pokud by měl vydat počet z výchozí hypotézy, má tak učinit stejným způsobem, tedy postulováním jiné hypotézy, která by se mu z vyšších hypotéz zdála nejlepší, až by dospěl k něčemu dostatečnému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89158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4. </a:t>
            </a:r>
            <a:r>
              <a:rPr lang="cs-CZ" dirty="0"/>
              <a:t>důkaz/argument nesmrtelnosti duše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= důkaz založený na úvaze o příčinách vznikání (88b – 107b)</a:t>
            </a:r>
          </a:p>
          <a:p>
            <a:pPr marL="0" indent="0">
              <a:buNone/>
            </a:pPr>
            <a:r>
              <a:rPr lang="cs-CZ" dirty="0" smtClean="0"/>
              <a:t>(3 typy jsoucen: ideje, vznikající věci, prostředkující příčiny)</a:t>
            </a:r>
          </a:p>
          <a:p>
            <a:pPr marL="0" indent="0">
              <a:buNone/>
            </a:pPr>
            <a:r>
              <a:rPr lang="cs-CZ" dirty="0" smtClean="0"/>
              <a:t>Duše je prostředkující příčinou oživení těla </a:t>
            </a:r>
            <a:r>
              <a:rPr lang="cs-CZ" dirty="0" smtClean="0">
                <a:sym typeface="Symbol" panose="05050102010706020507" pitchFamily="18" charset="2"/>
              </a:rPr>
              <a:t></a:t>
            </a:r>
            <a:r>
              <a:rPr lang="cs-CZ" dirty="0" smtClean="0"/>
              <a:t> je nutně spjata s ideou života a nepřijímá jeho opak, tedy smrt </a:t>
            </a:r>
            <a:r>
              <a:rPr lang="cs-CZ" dirty="0" smtClean="0">
                <a:sym typeface="Symbol" panose="05050102010706020507" pitchFamily="18" charset="2"/>
              </a:rPr>
              <a:t> duše je nesmrtelná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7282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Souvislost s jinými dialogy (tetralogie)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cs-CZ" dirty="0"/>
              <a:t>I. </a:t>
            </a:r>
            <a:r>
              <a:rPr lang="cs-CZ" i="1" dirty="0" err="1"/>
              <a:t>Euthyfrón</a:t>
            </a:r>
            <a:r>
              <a:rPr lang="cs-CZ" dirty="0" smtClean="0"/>
              <a:t>,</a:t>
            </a:r>
            <a:r>
              <a:rPr lang="cs-CZ" dirty="0"/>
              <a:t> </a:t>
            </a:r>
            <a:r>
              <a:rPr lang="cs-CZ" i="1" dirty="0" smtClean="0"/>
              <a:t>Obrana </a:t>
            </a:r>
            <a:r>
              <a:rPr lang="cs-CZ" i="1" dirty="0" err="1" smtClean="0"/>
              <a:t>Sókrata</a:t>
            </a:r>
            <a:r>
              <a:rPr lang="cs-CZ" i="1" dirty="0" smtClean="0"/>
              <a:t> (Apologie</a:t>
            </a:r>
            <a:r>
              <a:rPr lang="cs-CZ" dirty="0" smtClean="0"/>
              <a:t>), </a:t>
            </a:r>
            <a:r>
              <a:rPr lang="cs-CZ" i="1" dirty="0" err="1" smtClean="0"/>
              <a:t>Kritón</a:t>
            </a:r>
            <a:r>
              <a:rPr lang="cs-CZ" i="1" dirty="0" smtClean="0"/>
              <a:t>, </a:t>
            </a:r>
            <a:r>
              <a:rPr lang="cs-CZ" i="1" dirty="0" err="1" smtClean="0"/>
              <a:t>Faidón</a:t>
            </a:r>
            <a:r>
              <a:rPr lang="cs-CZ" dirty="0"/>
              <a:t> </a:t>
            </a:r>
          </a:p>
          <a:p>
            <a:pPr lvl="0"/>
            <a:r>
              <a:rPr lang="cs-CZ" dirty="0"/>
              <a:t>II. </a:t>
            </a:r>
            <a:r>
              <a:rPr lang="cs-CZ" i="1" dirty="0" err="1"/>
              <a:t>Kratylos</a:t>
            </a:r>
            <a:r>
              <a:rPr lang="cs-CZ" dirty="0"/>
              <a:t>, </a:t>
            </a:r>
            <a:r>
              <a:rPr lang="cs-CZ" i="1" dirty="0" err="1"/>
              <a:t>Theaitétos</a:t>
            </a:r>
            <a:r>
              <a:rPr lang="cs-CZ" dirty="0"/>
              <a:t>, </a:t>
            </a:r>
            <a:r>
              <a:rPr lang="cs-CZ" i="1" dirty="0" err="1"/>
              <a:t>Sofistés</a:t>
            </a:r>
            <a:r>
              <a:rPr lang="cs-CZ" dirty="0"/>
              <a:t>, </a:t>
            </a:r>
            <a:r>
              <a:rPr lang="cs-CZ" i="1" dirty="0" err="1"/>
              <a:t>Politikos</a:t>
            </a:r>
            <a:r>
              <a:rPr lang="cs-CZ" dirty="0"/>
              <a:t> </a:t>
            </a:r>
          </a:p>
          <a:p>
            <a:pPr lvl="0"/>
            <a:r>
              <a:rPr lang="cs-CZ" dirty="0"/>
              <a:t>III. </a:t>
            </a:r>
            <a:r>
              <a:rPr lang="cs-CZ" i="1" dirty="0" err="1"/>
              <a:t>Parmenidés</a:t>
            </a:r>
            <a:r>
              <a:rPr lang="cs-CZ" dirty="0"/>
              <a:t>, </a:t>
            </a:r>
            <a:r>
              <a:rPr lang="cs-CZ" i="1" dirty="0" err="1"/>
              <a:t>Filébos</a:t>
            </a:r>
            <a:r>
              <a:rPr lang="cs-CZ" dirty="0"/>
              <a:t>, </a:t>
            </a:r>
            <a:r>
              <a:rPr lang="cs-CZ" i="1" dirty="0" smtClean="0"/>
              <a:t>Symposion, </a:t>
            </a:r>
            <a:r>
              <a:rPr lang="cs-CZ" i="1" dirty="0" err="1" smtClean="0"/>
              <a:t>Faidros</a:t>
            </a:r>
            <a:endParaRPr lang="cs-CZ" dirty="0"/>
          </a:p>
          <a:p>
            <a:pPr lvl="0"/>
            <a:r>
              <a:rPr lang="cs-CZ" dirty="0"/>
              <a:t>IV. </a:t>
            </a:r>
            <a:r>
              <a:rPr lang="cs-CZ" i="1" dirty="0" err="1"/>
              <a:t>Alkibiadés</a:t>
            </a:r>
            <a:r>
              <a:rPr lang="cs-CZ" i="1" dirty="0"/>
              <a:t> I.</a:t>
            </a:r>
            <a:r>
              <a:rPr lang="cs-CZ" dirty="0"/>
              <a:t>, </a:t>
            </a:r>
            <a:r>
              <a:rPr lang="cs-CZ" i="1" dirty="0"/>
              <a:t>+</a:t>
            </a:r>
            <a:r>
              <a:rPr lang="cs-CZ" i="1" dirty="0" err="1"/>
              <a:t>Alkibiadés</a:t>
            </a:r>
            <a:r>
              <a:rPr lang="cs-CZ" i="1" dirty="0"/>
              <a:t> II.</a:t>
            </a:r>
            <a:r>
              <a:rPr lang="cs-CZ" dirty="0"/>
              <a:t>, </a:t>
            </a:r>
            <a:r>
              <a:rPr lang="cs-CZ" i="1" dirty="0"/>
              <a:t>+</a:t>
            </a:r>
            <a:r>
              <a:rPr lang="cs-CZ" i="1" dirty="0" err="1"/>
              <a:t>Hipparchos</a:t>
            </a:r>
            <a:r>
              <a:rPr lang="cs-CZ" dirty="0"/>
              <a:t>, </a:t>
            </a:r>
            <a:r>
              <a:rPr lang="cs-CZ" i="1" dirty="0"/>
              <a:t>+Milovníci</a:t>
            </a:r>
            <a:endParaRPr lang="cs-CZ" dirty="0"/>
          </a:p>
          <a:p>
            <a:pPr lvl="0"/>
            <a:r>
              <a:rPr lang="cs-CZ" dirty="0"/>
              <a:t>V. </a:t>
            </a:r>
            <a:r>
              <a:rPr lang="cs-CZ" i="1" dirty="0"/>
              <a:t>+</a:t>
            </a:r>
            <a:r>
              <a:rPr lang="cs-CZ" i="1" dirty="0" err="1" smtClean="0"/>
              <a:t>Theagés</a:t>
            </a:r>
            <a:r>
              <a:rPr lang="cs-CZ" i="1" dirty="0" smtClean="0"/>
              <a:t>, </a:t>
            </a:r>
            <a:r>
              <a:rPr lang="cs-CZ" i="1" dirty="0" err="1" smtClean="0"/>
              <a:t>Charmidés</a:t>
            </a:r>
            <a:r>
              <a:rPr lang="cs-CZ" i="1" dirty="0" smtClean="0"/>
              <a:t>, </a:t>
            </a:r>
            <a:r>
              <a:rPr lang="cs-CZ" i="1" dirty="0" err="1" smtClean="0"/>
              <a:t>Lachés</a:t>
            </a:r>
            <a:r>
              <a:rPr lang="cs-CZ" i="1" dirty="0" smtClean="0"/>
              <a:t>, </a:t>
            </a:r>
            <a:r>
              <a:rPr lang="cs-CZ" i="1" dirty="0" err="1" smtClean="0"/>
              <a:t>Lysis</a:t>
            </a:r>
            <a:endParaRPr lang="cs-CZ" dirty="0"/>
          </a:p>
          <a:p>
            <a:pPr lvl="0"/>
            <a:r>
              <a:rPr lang="cs-CZ" dirty="0"/>
              <a:t>VI. </a:t>
            </a:r>
            <a:r>
              <a:rPr lang="cs-CZ" i="1" dirty="0" err="1"/>
              <a:t>Euthydémos</a:t>
            </a:r>
            <a:r>
              <a:rPr lang="cs-CZ" dirty="0"/>
              <a:t>, </a:t>
            </a:r>
            <a:r>
              <a:rPr lang="cs-CZ" i="1" dirty="0" err="1" smtClean="0"/>
              <a:t>Prótagorás</a:t>
            </a:r>
            <a:r>
              <a:rPr lang="cs-CZ" i="1" dirty="0" smtClean="0"/>
              <a:t>, </a:t>
            </a:r>
            <a:r>
              <a:rPr lang="cs-CZ" i="1" dirty="0" err="1" smtClean="0"/>
              <a:t>Gorgiás</a:t>
            </a:r>
            <a:r>
              <a:rPr lang="cs-CZ" dirty="0" smtClean="0"/>
              <a:t>,</a:t>
            </a:r>
            <a:r>
              <a:rPr lang="cs-CZ" dirty="0"/>
              <a:t> </a:t>
            </a:r>
            <a:r>
              <a:rPr lang="cs-CZ" i="1" dirty="0" err="1"/>
              <a:t>Menón</a:t>
            </a:r>
            <a:endParaRPr lang="cs-CZ" dirty="0"/>
          </a:p>
          <a:p>
            <a:pPr lvl="0"/>
            <a:r>
              <a:rPr lang="cs-CZ" dirty="0"/>
              <a:t>VII. </a:t>
            </a:r>
            <a:r>
              <a:rPr lang="cs-CZ" i="1" dirty="0" err="1" smtClean="0"/>
              <a:t>Hippias</a:t>
            </a:r>
            <a:r>
              <a:rPr lang="cs-CZ" i="1" dirty="0" smtClean="0"/>
              <a:t> Větší, </a:t>
            </a:r>
            <a:r>
              <a:rPr lang="cs-CZ" i="1" dirty="0" err="1" smtClean="0"/>
              <a:t>Hippias</a:t>
            </a:r>
            <a:r>
              <a:rPr lang="cs-CZ" i="1" dirty="0" smtClean="0"/>
              <a:t> Menší, Ión, </a:t>
            </a:r>
            <a:r>
              <a:rPr lang="cs-CZ" i="1" dirty="0" err="1" smtClean="0"/>
              <a:t>Menexenos</a:t>
            </a:r>
            <a:endParaRPr lang="cs-CZ" dirty="0"/>
          </a:p>
          <a:p>
            <a:pPr lvl="0"/>
            <a:r>
              <a:rPr lang="cs-CZ" dirty="0"/>
              <a:t>VIII. </a:t>
            </a:r>
            <a:r>
              <a:rPr lang="cs-CZ" i="1" dirty="0" err="1"/>
              <a:t>Kleitofón</a:t>
            </a:r>
            <a:r>
              <a:rPr lang="cs-CZ" dirty="0"/>
              <a:t>, </a:t>
            </a:r>
            <a:r>
              <a:rPr lang="cs-CZ" i="1" dirty="0" smtClean="0"/>
              <a:t>Ústava, </a:t>
            </a:r>
            <a:r>
              <a:rPr lang="cs-CZ" i="1" dirty="0" err="1" smtClean="0"/>
              <a:t>Tímaios</a:t>
            </a:r>
            <a:r>
              <a:rPr lang="cs-CZ" dirty="0"/>
              <a:t>, </a:t>
            </a:r>
            <a:r>
              <a:rPr lang="cs-CZ" i="1" dirty="0" err="1"/>
              <a:t>Kritiás</a:t>
            </a:r>
            <a:endParaRPr lang="cs-CZ" dirty="0"/>
          </a:p>
          <a:p>
            <a:pPr lvl="0"/>
            <a:r>
              <a:rPr lang="cs-CZ" dirty="0"/>
              <a:t>IX. </a:t>
            </a:r>
            <a:r>
              <a:rPr lang="cs-CZ" i="1" dirty="0"/>
              <a:t>+</a:t>
            </a:r>
            <a:r>
              <a:rPr lang="cs-CZ" i="1" dirty="0" err="1" smtClean="0"/>
              <a:t>Minós</a:t>
            </a:r>
            <a:r>
              <a:rPr lang="cs-CZ" i="1" dirty="0" smtClean="0"/>
              <a:t>, Zákony,</a:t>
            </a:r>
            <a:r>
              <a:rPr lang="cs-CZ" dirty="0"/>
              <a:t> </a:t>
            </a:r>
            <a:r>
              <a:rPr lang="cs-CZ" i="1" dirty="0"/>
              <a:t>+</a:t>
            </a:r>
            <a:r>
              <a:rPr lang="cs-CZ" i="1" dirty="0" err="1"/>
              <a:t>Epinomis</a:t>
            </a:r>
            <a:r>
              <a:rPr lang="cs-CZ" dirty="0"/>
              <a:t>, </a:t>
            </a:r>
            <a:r>
              <a:rPr lang="cs-CZ" i="1" dirty="0"/>
              <a:t>Listy</a:t>
            </a:r>
            <a:endParaRPr lang="cs-CZ" dirty="0"/>
          </a:p>
          <a:p>
            <a:pPr marL="0" indent="0">
              <a:buNone/>
            </a:pPr>
            <a:endParaRPr lang="cs-CZ" i="1" dirty="0" smtClean="0"/>
          </a:p>
          <a:p>
            <a:pPr marL="0" indent="0">
              <a:buNone/>
            </a:pPr>
            <a:r>
              <a:rPr lang="cs-CZ" i="1" dirty="0" smtClean="0"/>
              <a:t>I. </a:t>
            </a:r>
            <a:r>
              <a:rPr lang="cs-CZ" i="1" dirty="0" err="1" smtClean="0"/>
              <a:t>Theaitétos</a:t>
            </a:r>
            <a:r>
              <a:rPr lang="cs-CZ" i="1" dirty="0" smtClean="0"/>
              <a:t> – </a:t>
            </a:r>
            <a:r>
              <a:rPr lang="cs-CZ" i="1" dirty="0" err="1" smtClean="0"/>
              <a:t>Euthyfrón</a:t>
            </a:r>
            <a:r>
              <a:rPr lang="cs-CZ" i="1" dirty="0" smtClean="0"/>
              <a:t> - </a:t>
            </a:r>
            <a:r>
              <a:rPr lang="cs-CZ" i="1" dirty="0"/>
              <a:t>Obrana </a:t>
            </a:r>
            <a:r>
              <a:rPr lang="cs-CZ" i="1" dirty="0" err="1" smtClean="0"/>
              <a:t>Sókrata</a:t>
            </a:r>
            <a:r>
              <a:rPr lang="cs-CZ" i="1" dirty="0" smtClean="0"/>
              <a:t> -</a:t>
            </a:r>
            <a:r>
              <a:rPr lang="cs-CZ" dirty="0" smtClean="0"/>
              <a:t> </a:t>
            </a:r>
            <a:r>
              <a:rPr lang="cs-CZ" i="1" dirty="0" err="1" smtClean="0"/>
              <a:t>Kritón</a:t>
            </a:r>
            <a:endParaRPr lang="cs-CZ" i="1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8784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Rané, přechodné, střední a pozdní Platónovy dialogy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 smtClean="0"/>
              <a:t>Rané dialogy</a:t>
            </a:r>
            <a:r>
              <a:rPr lang="cs-CZ" dirty="0" smtClean="0"/>
              <a:t>: </a:t>
            </a:r>
            <a:r>
              <a:rPr lang="cs-CZ" i="1" dirty="0"/>
              <a:t>Obrana </a:t>
            </a:r>
            <a:r>
              <a:rPr lang="cs-CZ" i="1" dirty="0" err="1" smtClean="0"/>
              <a:t>Sókrata</a:t>
            </a:r>
            <a:r>
              <a:rPr lang="cs-CZ" i="1" dirty="0" smtClean="0"/>
              <a:t>, </a:t>
            </a:r>
            <a:r>
              <a:rPr lang="cs-CZ" i="1" dirty="0" err="1" smtClean="0"/>
              <a:t>Kritón</a:t>
            </a:r>
            <a:r>
              <a:rPr lang="cs-CZ" i="1" dirty="0" smtClean="0"/>
              <a:t>, </a:t>
            </a:r>
            <a:r>
              <a:rPr lang="cs-CZ" i="1" dirty="0" err="1" smtClean="0"/>
              <a:t>Charmidés</a:t>
            </a:r>
            <a:r>
              <a:rPr lang="cs-CZ" i="1" dirty="0" smtClean="0"/>
              <a:t>, </a:t>
            </a:r>
            <a:r>
              <a:rPr lang="cs-CZ" i="1" dirty="0" err="1" smtClean="0"/>
              <a:t>Lachés</a:t>
            </a:r>
            <a:r>
              <a:rPr lang="cs-CZ" i="1" dirty="0" smtClean="0"/>
              <a:t>, </a:t>
            </a:r>
            <a:r>
              <a:rPr lang="cs-CZ" i="1" dirty="0" err="1" smtClean="0"/>
              <a:t>Lysis</a:t>
            </a:r>
            <a:r>
              <a:rPr lang="cs-CZ" i="1" dirty="0" smtClean="0"/>
              <a:t>, </a:t>
            </a:r>
            <a:r>
              <a:rPr lang="cs-CZ" i="1" dirty="0" err="1" smtClean="0"/>
              <a:t>Euthyfrón</a:t>
            </a:r>
            <a:r>
              <a:rPr lang="cs-CZ" i="1" dirty="0" smtClean="0"/>
              <a:t>, </a:t>
            </a:r>
            <a:r>
              <a:rPr lang="cs-CZ" i="1" dirty="0" err="1" smtClean="0"/>
              <a:t>Menexenos</a:t>
            </a:r>
            <a:r>
              <a:rPr lang="cs-CZ" i="1" dirty="0" smtClean="0"/>
              <a:t>, </a:t>
            </a:r>
            <a:r>
              <a:rPr lang="cs-CZ" i="1" dirty="0" err="1" smtClean="0"/>
              <a:t>Hippiás</a:t>
            </a:r>
            <a:r>
              <a:rPr lang="cs-CZ" i="1" dirty="0" smtClean="0"/>
              <a:t> Menší, Ión</a:t>
            </a:r>
          </a:p>
          <a:p>
            <a:pPr marL="0" lvl="0" indent="0">
              <a:buNone/>
            </a:pPr>
            <a:endParaRPr lang="cs-CZ" dirty="0" smtClean="0"/>
          </a:p>
          <a:p>
            <a:pPr lvl="0"/>
            <a:r>
              <a:rPr lang="cs-CZ" b="1" dirty="0" smtClean="0"/>
              <a:t>Přechodné dialogy</a:t>
            </a:r>
            <a:r>
              <a:rPr lang="cs-CZ" dirty="0" smtClean="0"/>
              <a:t>: </a:t>
            </a:r>
            <a:r>
              <a:rPr lang="cs-CZ" i="1" dirty="0" err="1" smtClean="0"/>
              <a:t>Gorgiás</a:t>
            </a:r>
            <a:r>
              <a:rPr lang="cs-CZ" i="1" dirty="0" smtClean="0"/>
              <a:t>, </a:t>
            </a:r>
            <a:r>
              <a:rPr lang="cs-CZ" i="1" dirty="0" err="1" smtClean="0"/>
              <a:t>Prótagorás</a:t>
            </a:r>
            <a:r>
              <a:rPr lang="cs-CZ" i="1" dirty="0" smtClean="0"/>
              <a:t>, </a:t>
            </a:r>
            <a:r>
              <a:rPr lang="cs-CZ" i="1" dirty="0" err="1" smtClean="0"/>
              <a:t>Menón</a:t>
            </a:r>
            <a:endParaRPr lang="cs-CZ" i="1" dirty="0" smtClean="0"/>
          </a:p>
          <a:p>
            <a:pPr marL="0" lvl="0" indent="0">
              <a:buNone/>
            </a:pPr>
            <a:endParaRPr lang="cs-CZ" dirty="0" smtClean="0"/>
          </a:p>
          <a:p>
            <a:pPr lvl="0"/>
            <a:r>
              <a:rPr lang="cs-CZ" b="1" dirty="0" smtClean="0"/>
              <a:t>Střední dialogy</a:t>
            </a:r>
            <a:r>
              <a:rPr lang="cs-CZ" dirty="0" smtClean="0"/>
              <a:t>: </a:t>
            </a:r>
            <a:r>
              <a:rPr lang="cs-CZ" i="1" dirty="0" err="1" smtClean="0"/>
              <a:t>Euthydémos</a:t>
            </a:r>
            <a:r>
              <a:rPr lang="cs-CZ" i="1" dirty="0" smtClean="0"/>
              <a:t>, </a:t>
            </a:r>
            <a:r>
              <a:rPr lang="cs-CZ" i="1" dirty="0" err="1" smtClean="0"/>
              <a:t>Kratylos</a:t>
            </a:r>
            <a:r>
              <a:rPr lang="cs-CZ" i="1" dirty="0" smtClean="0"/>
              <a:t>, </a:t>
            </a:r>
            <a:r>
              <a:rPr lang="cs-CZ" i="1" dirty="0" err="1" smtClean="0"/>
              <a:t>Faidón</a:t>
            </a:r>
            <a:r>
              <a:rPr lang="cs-CZ" i="1" dirty="0" smtClean="0"/>
              <a:t>, </a:t>
            </a:r>
            <a:r>
              <a:rPr lang="cs-CZ" i="1" dirty="0" err="1" smtClean="0"/>
              <a:t>Faidros</a:t>
            </a:r>
            <a:r>
              <a:rPr lang="cs-CZ" i="1" dirty="0" smtClean="0"/>
              <a:t>, Symposion,</a:t>
            </a:r>
            <a:r>
              <a:rPr lang="cs-CZ" i="1" dirty="0"/>
              <a:t> </a:t>
            </a:r>
            <a:r>
              <a:rPr lang="cs-CZ" i="1" dirty="0" smtClean="0"/>
              <a:t>Ústava, </a:t>
            </a:r>
            <a:r>
              <a:rPr lang="cs-CZ" i="1" dirty="0" err="1" smtClean="0"/>
              <a:t>Theaitétos</a:t>
            </a:r>
            <a:r>
              <a:rPr lang="cs-CZ" i="1" dirty="0" smtClean="0"/>
              <a:t>, </a:t>
            </a:r>
            <a:r>
              <a:rPr lang="cs-CZ" i="1" dirty="0" err="1" smtClean="0"/>
              <a:t>Parmenidés</a:t>
            </a:r>
            <a:endParaRPr lang="cs-CZ" i="1" dirty="0" smtClean="0"/>
          </a:p>
          <a:p>
            <a:pPr lvl="0"/>
            <a:endParaRPr lang="cs-CZ" dirty="0" smtClean="0"/>
          </a:p>
          <a:p>
            <a:pPr lvl="0"/>
            <a:r>
              <a:rPr lang="cs-CZ" b="1" dirty="0" smtClean="0"/>
              <a:t>Pozdní dialogy</a:t>
            </a:r>
            <a:r>
              <a:rPr lang="cs-CZ" dirty="0" smtClean="0"/>
              <a:t>: </a:t>
            </a:r>
            <a:r>
              <a:rPr lang="cs-CZ" i="1" dirty="0" err="1" smtClean="0"/>
              <a:t>Sofistés</a:t>
            </a:r>
            <a:r>
              <a:rPr lang="cs-CZ" i="1" dirty="0" smtClean="0"/>
              <a:t>, </a:t>
            </a:r>
            <a:r>
              <a:rPr lang="cs-CZ" i="1" dirty="0" err="1" smtClean="0"/>
              <a:t>Politikos</a:t>
            </a:r>
            <a:r>
              <a:rPr lang="cs-CZ" i="1" dirty="0" smtClean="0"/>
              <a:t>, </a:t>
            </a:r>
            <a:r>
              <a:rPr lang="cs-CZ" i="1" dirty="0" err="1" smtClean="0"/>
              <a:t>Filébos</a:t>
            </a:r>
            <a:r>
              <a:rPr lang="cs-CZ" i="1" dirty="0" smtClean="0"/>
              <a:t>, </a:t>
            </a:r>
            <a:r>
              <a:rPr lang="cs-CZ" i="1" dirty="0" err="1" smtClean="0"/>
              <a:t>Tímaios</a:t>
            </a:r>
            <a:r>
              <a:rPr lang="cs-CZ" i="1" dirty="0" smtClean="0"/>
              <a:t>, </a:t>
            </a:r>
            <a:r>
              <a:rPr lang="cs-CZ" i="1" dirty="0" err="1" smtClean="0"/>
              <a:t>Krítiás</a:t>
            </a:r>
            <a:r>
              <a:rPr lang="cs-CZ" i="1" dirty="0" smtClean="0"/>
              <a:t>, Zákony</a:t>
            </a:r>
            <a:endParaRPr lang="cs-CZ" i="1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5401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idejí – 2 druhy jsoucen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Ideje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Přístupné pouze rozumu</a:t>
            </a:r>
          </a:p>
          <a:p>
            <a:pPr>
              <a:buFontTx/>
              <a:buChar char="-"/>
            </a:pPr>
            <a:r>
              <a:rPr lang="cs-CZ" dirty="0" smtClean="0"/>
              <a:t>Neviditelné</a:t>
            </a:r>
          </a:p>
          <a:p>
            <a:pPr>
              <a:buFontTx/>
              <a:buChar char="-"/>
            </a:pPr>
            <a:r>
              <a:rPr lang="cs-CZ" dirty="0" smtClean="0"/>
              <a:t>Nepodléhají změně</a:t>
            </a:r>
          </a:p>
          <a:p>
            <a:pPr>
              <a:buFontTx/>
              <a:buChar char="-"/>
            </a:pPr>
            <a:r>
              <a:rPr lang="cs-CZ" dirty="0" smtClean="0"/>
              <a:t>Samy se sebou identické</a:t>
            </a:r>
          </a:p>
          <a:p>
            <a:pPr>
              <a:buFontTx/>
              <a:buChar char="-"/>
            </a:pPr>
            <a:r>
              <a:rPr lang="cs-CZ" dirty="0" smtClean="0"/>
              <a:t>Jednotné</a:t>
            </a:r>
          </a:p>
          <a:p>
            <a:pPr>
              <a:buFontTx/>
              <a:buChar char="-"/>
            </a:pPr>
            <a:r>
              <a:rPr lang="cs-CZ" dirty="0" smtClean="0"/>
              <a:t>Jsou skutečné, jejich bytí je pravé</a:t>
            </a:r>
            <a:endParaRPr lang="cs-CZ" dirty="0"/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 smtClean="0"/>
              <a:t>Smyslově vnímatelná jsoucna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Smysly vnímatelné</a:t>
            </a:r>
          </a:p>
          <a:p>
            <a:pPr>
              <a:buFontTx/>
              <a:buChar char="-"/>
            </a:pPr>
            <a:r>
              <a:rPr lang="cs-CZ" dirty="0" smtClean="0"/>
              <a:t>Viditelné</a:t>
            </a:r>
          </a:p>
          <a:p>
            <a:pPr>
              <a:buFontTx/>
              <a:buChar char="-"/>
            </a:pPr>
            <a:r>
              <a:rPr lang="cs-CZ" dirty="0" smtClean="0"/>
              <a:t>Neustále se proměňují</a:t>
            </a:r>
          </a:p>
          <a:p>
            <a:pPr>
              <a:buFontTx/>
              <a:buChar char="-"/>
            </a:pPr>
            <a:r>
              <a:rPr lang="cs-CZ" dirty="0" smtClean="0"/>
              <a:t>Jeví se různým způsobem</a:t>
            </a:r>
          </a:p>
          <a:p>
            <a:pPr>
              <a:buFontTx/>
              <a:buChar char="-"/>
            </a:pPr>
            <a:r>
              <a:rPr lang="cs-CZ" dirty="0" smtClean="0"/>
              <a:t>Nemají trvalost</a:t>
            </a:r>
          </a:p>
          <a:p>
            <a:pPr>
              <a:buFontTx/>
              <a:buChar char="-"/>
            </a:pPr>
            <a:r>
              <a:rPr lang="cs-CZ" dirty="0" smtClean="0"/>
              <a:t>Jsou pouhým zdáním, nemají pravé bytí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1652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Témata dialogu </a:t>
            </a:r>
            <a:r>
              <a:rPr lang="cs-CZ" dirty="0" err="1" smtClean="0"/>
              <a:t>Faidón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Nesmrtelnost duše (podtitul dialogu </a:t>
            </a:r>
            <a:r>
              <a:rPr lang="cs-CZ" dirty="0" err="1" smtClean="0"/>
              <a:t>Faidón</a:t>
            </a:r>
            <a:r>
              <a:rPr lang="cs-CZ" dirty="0" smtClean="0"/>
              <a:t>: „O nesmrtelnosti duše“, podtitul dialogu </a:t>
            </a:r>
            <a:r>
              <a:rPr lang="cs-CZ" dirty="0" err="1" smtClean="0"/>
              <a:t>Faidros</a:t>
            </a:r>
            <a:r>
              <a:rPr lang="cs-CZ" dirty="0" smtClean="0"/>
              <a:t>: „O kráse“)</a:t>
            </a:r>
          </a:p>
          <a:p>
            <a:pPr>
              <a:buFontTx/>
              <a:buChar char="-"/>
            </a:pPr>
            <a:r>
              <a:rPr lang="cs-CZ" dirty="0" smtClean="0"/>
              <a:t>Charakteristika duše, charakteristika člověka</a:t>
            </a:r>
          </a:p>
          <a:p>
            <a:pPr>
              <a:buFontTx/>
              <a:buChar char="-"/>
            </a:pPr>
            <a:r>
              <a:rPr lang="cs-CZ" dirty="0" smtClean="0"/>
              <a:t>Smrtelnost, věčnost</a:t>
            </a:r>
          </a:p>
          <a:p>
            <a:pPr>
              <a:buFontTx/>
              <a:buChar char="-"/>
            </a:pPr>
            <a:r>
              <a:rPr lang="cs-CZ" dirty="0" smtClean="0"/>
              <a:t>Ideje, teorie idejí, hypotéza idejí</a:t>
            </a:r>
          </a:p>
          <a:p>
            <a:pPr>
              <a:buFontTx/>
              <a:buChar char="-"/>
            </a:pPr>
            <a:r>
              <a:rPr lang="cs-CZ" dirty="0" smtClean="0"/>
              <a:t>Poznání (</a:t>
            </a:r>
            <a:r>
              <a:rPr lang="cs-CZ" dirty="0" err="1" smtClean="0"/>
              <a:t>anamnésis</a:t>
            </a:r>
            <a:r>
              <a:rPr lang="cs-CZ" dirty="0" smtClean="0"/>
              <a:t>, rozpomínání)</a:t>
            </a:r>
          </a:p>
          <a:p>
            <a:pPr>
              <a:buFontTx/>
              <a:buChar char="-"/>
            </a:pPr>
            <a:r>
              <a:rPr lang="cs-CZ" dirty="0" smtClean="0"/>
              <a:t>Filosofie, činnost filosofa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1523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dialogu </a:t>
            </a:r>
            <a:r>
              <a:rPr lang="cs-CZ" dirty="0" err="1" smtClean="0"/>
              <a:t>Faidón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Prolog (57a1-59c7)</a:t>
            </a:r>
          </a:p>
          <a:p>
            <a:r>
              <a:rPr lang="cs-CZ" dirty="0" err="1" smtClean="0"/>
              <a:t>Sókratés</a:t>
            </a:r>
            <a:r>
              <a:rPr lang="cs-CZ" dirty="0" smtClean="0"/>
              <a:t> ve vězení (59c8-69e5): 1) Sebevražda (59c8-63e7), 2) </a:t>
            </a:r>
            <a:r>
              <a:rPr lang="cs-CZ" dirty="0" err="1" smtClean="0"/>
              <a:t>Sókratova</a:t>
            </a:r>
            <a:r>
              <a:rPr lang="cs-CZ" dirty="0" smtClean="0"/>
              <a:t> obrana (63e8-69e5)</a:t>
            </a:r>
          </a:p>
          <a:p>
            <a:r>
              <a:rPr lang="cs-CZ" dirty="0" smtClean="0"/>
              <a:t>4 důkazy nesmrtelnosti duše (69e6-107b10):</a:t>
            </a:r>
          </a:p>
          <a:p>
            <a:pPr marL="514350" indent="-514350">
              <a:buAutoNum type="arabicParenR"/>
            </a:pPr>
            <a:r>
              <a:rPr lang="cs-CZ" dirty="0" smtClean="0"/>
              <a:t>1.DND = důkaz ze vzniku a zániku = cyklický (69e6-72e2)</a:t>
            </a:r>
          </a:p>
          <a:p>
            <a:pPr marL="514350" indent="-514350">
              <a:buAutoNum type="arabicParenR"/>
            </a:pPr>
            <a:r>
              <a:rPr lang="cs-CZ" dirty="0" smtClean="0"/>
              <a:t>2.DND = důkaz z </a:t>
            </a:r>
            <a:r>
              <a:rPr lang="cs-CZ" i="1" dirty="0" err="1" smtClean="0"/>
              <a:t>anamnésis</a:t>
            </a:r>
            <a:r>
              <a:rPr lang="cs-CZ" dirty="0" smtClean="0"/>
              <a:t> (72e3-78b3)</a:t>
            </a:r>
          </a:p>
          <a:p>
            <a:pPr marL="514350" indent="-514350">
              <a:buAutoNum type="arabicParenR"/>
            </a:pPr>
            <a:r>
              <a:rPr lang="cs-CZ" dirty="0" smtClean="0"/>
              <a:t>3. DND = důkaz z podobnosti (78b4-84b8)</a:t>
            </a:r>
          </a:p>
          <a:p>
            <a:pPr marL="0" indent="0">
              <a:buNone/>
            </a:pPr>
            <a:r>
              <a:rPr lang="cs-CZ" dirty="0" smtClean="0"/>
              <a:t>Námitky (84c1-88b8): 1) </a:t>
            </a:r>
            <a:r>
              <a:rPr lang="cs-CZ" dirty="0" err="1" smtClean="0"/>
              <a:t>Simmiova</a:t>
            </a:r>
            <a:r>
              <a:rPr lang="cs-CZ" dirty="0" smtClean="0"/>
              <a:t> (harmonie), 2) </a:t>
            </a:r>
            <a:r>
              <a:rPr lang="cs-CZ" dirty="0" err="1" smtClean="0"/>
              <a:t>Kébetova</a:t>
            </a:r>
            <a:r>
              <a:rPr lang="cs-CZ" dirty="0" smtClean="0"/>
              <a:t> (tkadlec a roucho.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6037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dialogu </a:t>
            </a:r>
            <a:r>
              <a:rPr lang="cs-CZ" dirty="0" err="1" smtClean="0"/>
              <a:t>Faidón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Odpověď </a:t>
            </a:r>
            <a:r>
              <a:rPr lang="cs-CZ" dirty="0" err="1" smtClean="0"/>
              <a:t>Simiovi</a:t>
            </a:r>
            <a:r>
              <a:rPr lang="cs-CZ" dirty="0" smtClean="0"/>
              <a:t> (88c1-95a3)</a:t>
            </a:r>
          </a:p>
          <a:p>
            <a:pPr marL="0" indent="0">
              <a:buNone/>
            </a:pPr>
            <a:r>
              <a:rPr lang="cs-CZ" dirty="0" smtClean="0"/>
              <a:t>Odpověď </a:t>
            </a:r>
            <a:r>
              <a:rPr lang="cs-CZ" dirty="0" err="1" smtClean="0"/>
              <a:t>Kebétovi</a:t>
            </a:r>
            <a:r>
              <a:rPr lang="cs-CZ" dirty="0" smtClean="0"/>
              <a:t> (95a4-107b10): 1) </a:t>
            </a:r>
            <a:r>
              <a:rPr lang="cs-CZ" dirty="0" err="1" smtClean="0"/>
              <a:t>Sókratův</a:t>
            </a:r>
            <a:r>
              <a:rPr lang="cs-CZ" dirty="0" smtClean="0"/>
              <a:t> příběh (95a4-102a9)</a:t>
            </a:r>
          </a:p>
          <a:p>
            <a:pPr marL="0" indent="0">
              <a:buNone/>
            </a:pPr>
            <a:r>
              <a:rPr lang="cs-CZ" dirty="0" smtClean="0"/>
              <a:t>2) 4. DND = důkaz z příčiny vznikání (102a10-107b10)</a:t>
            </a:r>
          </a:p>
          <a:p>
            <a:pPr marL="0" indent="0">
              <a:buNone/>
            </a:pPr>
            <a:r>
              <a:rPr lang="cs-CZ" dirty="0" smtClean="0"/>
              <a:t>Eschatologický mýtus (107c1-115a8)</a:t>
            </a:r>
          </a:p>
          <a:p>
            <a:pPr marL="0" indent="0">
              <a:buNone/>
            </a:pPr>
            <a:r>
              <a:rPr lang="cs-CZ" dirty="0" err="1" smtClean="0"/>
              <a:t>Sókratova</a:t>
            </a:r>
            <a:r>
              <a:rPr lang="cs-CZ" dirty="0" smtClean="0"/>
              <a:t> smrt (115b1-118a17)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049366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1821</Words>
  <Application>Microsoft Office PowerPoint</Application>
  <PresentationFormat>Širokoúhlá obrazovka</PresentationFormat>
  <Paragraphs>192</Paragraphs>
  <Slides>32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Symbol</vt:lpstr>
      <vt:lpstr>Motiv Office</vt:lpstr>
      <vt:lpstr>Faidón</vt:lpstr>
      <vt:lpstr>Atestace</vt:lpstr>
      <vt:lpstr>Citování Platónových děl</vt:lpstr>
      <vt:lpstr>Souvislost s jinými dialogy (tetralogie)</vt:lpstr>
      <vt:lpstr>Rané, přechodné, střední a pozdní Platónovy dialogy</vt:lpstr>
      <vt:lpstr>Teorie idejí – 2 druhy jsoucen</vt:lpstr>
      <vt:lpstr>Témata dialogu Faidón</vt:lpstr>
      <vt:lpstr>Struktura dialogu Faidón</vt:lpstr>
      <vt:lpstr>Struktura dialogu Faidón</vt:lpstr>
      <vt:lpstr>Zákaz sebevraždy – 2 argumenty</vt:lpstr>
      <vt:lpstr>2 teze:</vt:lpstr>
      <vt:lpstr>Struktura dialogu (opakování):</vt:lpstr>
      <vt:lpstr>Stavba Obrany:</vt:lpstr>
      <vt:lpstr>Tělo</vt:lpstr>
      <vt:lpstr>Tělo</vt:lpstr>
      <vt:lpstr>Areté a sofia</vt:lpstr>
      <vt:lpstr>1. důkaz/argument nesmrtelnosti duše</vt:lpstr>
      <vt:lpstr>2. důkaz/argument pro nesmrtelnost duše</vt:lpstr>
      <vt:lpstr>3. důkaz/argument nesmrtelnosti duše</vt:lpstr>
      <vt:lpstr>3. důkaz/argument nesmrtelnosti duše</vt:lpstr>
      <vt:lpstr>Omezenost lidského logu - Simmias (85d)</vt:lpstr>
      <vt:lpstr>Simmiova a Kebétova námitka</vt:lpstr>
      <vt:lpstr>Misologie, antilogičnost</vt:lpstr>
      <vt:lpstr>Sókratova odpověď na Simmiovu námitku</vt:lpstr>
      <vt:lpstr>Odpověď na Kebétovu námitku</vt:lpstr>
      <vt:lpstr>Příčiny</vt:lpstr>
      <vt:lpstr>3 momenty příčinné struktury  analýza lidského jednání</vt:lpstr>
      <vt:lpstr>Druhá část odpovědi Kebétovi – 5 oddílů:</vt:lpstr>
      <vt:lpstr>Druhá část odpovědi Kebétovi – 5 oddílů:</vt:lpstr>
      <vt:lpstr>Hypotetická metoda</vt:lpstr>
      <vt:lpstr>Hypotetická metoda – 4 kroky:</vt:lpstr>
      <vt:lpstr>4. důkaz/argument nesmrtelnosti duše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Faidón a Faidros</dc:title>
  <dc:creator>User</dc:creator>
  <cp:lastModifiedBy>Uživatel</cp:lastModifiedBy>
  <cp:revision>36</cp:revision>
  <dcterms:created xsi:type="dcterms:W3CDTF">2020-10-05T07:50:46Z</dcterms:created>
  <dcterms:modified xsi:type="dcterms:W3CDTF">2025-10-06T06:50:43Z</dcterms:modified>
</cp:coreProperties>
</file>