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2" r:id="rId9"/>
    <p:sldId id="263"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18297C9-51BD-4B1F-BC77-D43440136210}" type="datetimeFigureOut">
              <a:rPr lang="cs-CZ" smtClean="0"/>
              <a:pPr/>
              <a:t>9.3.2021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18297C9-51BD-4B1F-BC77-D43440136210}" type="datetimeFigureOut">
              <a:rPr lang="cs-CZ" smtClean="0"/>
              <a:pPr/>
              <a:t>9.3.2021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18297C9-51BD-4B1F-BC77-D43440136210}" type="datetimeFigureOut">
              <a:rPr lang="cs-CZ" smtClean="0"/>
              <a:pPr/>
              <a:t>9.3.2021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8297C9-51BD-4B1F-BC77-D43440136210}" type="datetimeFigureOut">
              <a:rPr lang="cs-CZ" smtClean="0"/>
              <a:pPr/>
              <a:t>9.3.2021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18297C9-51BD-4B1F-BC77-D43440136210}" type="datetimeFigureOut">
              <a:rPr lang="cs-CZ" smtClean="0"/>
              <a:pPr/>
              <a:t>9.3.2021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18297C9-51BD-4B1F-BC77-D43440136210}" type="datetimeFigureOut">
              <a:rPr lang="cs-CZ" smtClean="0"/>
              <a:pPr/>
              <a:t>9.3.2021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249388-C677-4048-9B60-D548E553CFB2}"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297C9-51BD-4B1F-BC77-D43440136210}" type="datetimeFigureOut">
              <a:rPr lang="cs-CZ" smtClean="0"/>
              <a:pPr/>
              <a:t>9.3.2021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49388-C677-4048-9B60-D548E553CFB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Vlaamse</a:t>
            </a:r>
            <a:r>
              <a:rPr lang="cs-CZ" dirty="0" smtClean="0"/>
              <a:t> </a:t>
            </a:r>
            <a:r>
              <a:rPr lang="cs-CZ" dirty="0" err="1" smtClean="0"/>
              <a:t>naoorlogse</a:t>
            </a:r>
            <a:r>
              <a:rPr lang="cs-CZ" dirty="0" smtClean="0"/>
              <a:t> </a:t>
            </a:r>
            <a:r>
              <a:rPr lang="cs-CZ" dirty="0" err="1" smtClean="0"/>
              <a:t>literatuur</a:t>
            </a:r>
            <a:endParaRPr lang="cs-CZ" dirty="0"/>
          </a:p>
        </p:txBody>
      </p:sp>
      <p:sp>
        <p:nvSpPr>
          <p:cNvPr id="3" name="Podnadpis 2"/>
          <p:cNvSpPr>
            <a:spLocks noGrp="1"/>
          </p:cNvSpPr>
          <p:nvPr>
            <p:ph type="subTitle" idx="1"/>
          </p:nvPr>
        </p:nvSpPr>
        <p:spPr/>
        <p:txBody>
          <a:bodyPr/>
          <a:lstStyle/>
          <a:p>
            <a:r>
              <a:rPr lang="cs-CZ" dirty="0" smtClean="0"/>
              <a:t>Louis Paul </a:t>
            </a:r>
            <a:r>
              <a:rPr lang="cs-CZ" dirty="0" err="1" smtClean="0"/>
              <a:t>Boon</a:t>
            </a:r>
            <a:r>
              <a:rPr lang="cs-CZ" dirty="0" smtClean="0"/>
              <a:t> </a:t>
            </a:r>
            <a:r>
              <a:rPr lang="cs-CZ" dirty="0" err="1" smtClean="0"/>
              <a:t>en</a:t>
            </a:r>
            <a:r>
              <a:rPr lang="cs-CZ" dirty="0" smtClean="0"/>
              <a:t> Hugo </a:t>
            </a:r>
            <a:r>
              <a:rPr lang="cs-CZ" dirty="0" err="1" smtClean="0"/>
              <a:t>Claus</a:t>
            </a:r>
            <a:endParaRPr lang="cs-CZ" dirty="0" smtClean="0"/>
          </a:p>
          <a:p>
            <a:r>
              <a:rPr lang="cs-CZ" i="1" dirty="0" smtClean="0"/>
              <a:t>Menuet</a:t>
            </a:r>
            <a:endParaRPr lang="cs-CZ"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 </a:t>
            </a:r>
            <a:r>
              <a:rPr lang="cs-CZ" dirty="0" err="1" smtClean="0"/>
              <a:t>grote</a:t>
            </a:r>
            <a:r>
              <a:rPr lang="cs-CZ" dirty="0" smtClean="0"/>
              <a:t> </a:t>
            </a:r>
            <a:r>
              <a:rPr lang="cs-CZ" dirty="0" err="1" smtClean="0"/>
              <a:t>twee</a:t>
            </a:r>
            <a:endParaRPr lang="cs-CZ" dirty="0"/>
          </a:p>
        </p:txBody>
      </p:sp>
      <p:pic>
        <p:nvPicPr>
          <p:cNvPr id="4" name="Zástupný symbol pro obsah 3" descr="image-original.gif"/>
          <p:cNvPicPr>
            <a:picLocks noGrp="1" noChangeAspect="1"/>
          </p:cNvPicPr>
          <p:nvPr>
            <p:ph idx="1"/>
          </p:nvPr>
        </p:nvPicPr>
        <p:blipFill>
          <a:blip r:embed="rId2" cstate="print"/>
          <a:stretch>
            <a:fillRect/>
          </a:stretch>
        </p:blipFill>
        <p:spPr>
          <a:xfrm>
            <a:off x="5364088" y="1808693"/>
            <a:ext cx="2983607" cy="3732144"/>
          </a:xfrm>
        </p:spPr>
      </p:pic>
      <p:pic>
        <p:nvPicPr>
          <p:cNvPr id="5" name="Obrázek 4" descr="Claus Hugo - Stephan Vanfleteren- AEG tot -dec 2013_VK.jpg"/>
          <p:cNvPicPr>
            <a:picLocks noChangeAspect="1"/>
          </p:cNvPicPr>
          <p:nvPr/>
        </p:nvPicPr>
        <p:blipFill>
          <a:blip r:embed="rId3" cstate="print"/>
          <a:srcRect r="14473"/>
          <a:stretch>
            <a:fillRect/>
          </a:stretch>
        </p:blipFill>
        <p:spPr>
          <a:xfrm>
            <a:off x="611560" y="1772816"/>
            <a:ext cx="3168352" cy="3704522"/>
          </a:xfrm>
          <a:prstGeom prst="rect">
            <a:avLst/>
          </a:prstGeom>
        </p:spPr>
      </p:pic>
      <p:sp>
        <p:nvSpPr>
          <p:cNvPr id="6" name="TextovéPole 5"/>
          <p:cNvSpPr txBox="1"/>
          <p:nvPr/>
        </p:nvSpPr>
        <p:spPr>
          <a:xfrm>
            <a:off x="539552" y="5949280"/>
            <a:ext cx="3240360" cy="369332"/>
          </a:xfrm>
          <a:prstGeom prst="rect">
            <a:avLst/>
          </a:prstGeom>
          <a:noFill/>
        </p:spPr>
        <p:txBody>
          <a:bodyPr wrap="square" rtlCol="0">
            <a:spAutoFit/>
          </a:bodyPr>
          <a:lstStyle/>
          <a:p>
            <a:r>
              <a:rPr lang="cs-CZ" dirty="0" smtClean="0"/>
              <a:t>Hugo </a:t>
            </a:r>
            <a:r>
              <a:rPr lang="cs-CZ" dirty="0" err="1" smtClean="0"/>
              <a:t>Claus</a:t>
            </a:r>
            <a:endParaRPr lang="cs-CZ" dirty="0"/>
          </a:p>
        </p:txBody>
      </p:sp>
      <p:sp>
        <p:nvSpPr>
          <p:cNvPr id="7" name="TextovéPole 6"/>
          <p:cNvSpPr txBox="1"/>
          <p:nvPr/>
        </p:nvSpPr>
        <p:spPr>
          <a:xfrm>
            <a:off x="5364088" y="5877272"/>
            <a:ext cx="3240360" cy="369332"/>
          </a:xfrm>
          <a:prstGeom prst="rect">
            <a:avLst/>
          </a:prstGeom>
          <a:noFill/>
        </p:spPr>
        <p:txBody>
          <a:bodyPr wrap="square" rtlCol="0">
            <a:spAutoFit/>
          </a:bodyPr>
          <a:lstStyle/>
          <a:p>
            <a:r>
              <a:rPr lang="cs-CZ" dirty="0" smtClean="0"/>
              <a:t>Louis Paul </a:t>
            </a:r>
            <a:r>
              <a:rPr lang="cs-CZ" dirty="0" err="1" smtClean="0"/>
              <a:t>Boon</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Presentaties</a:t>
            </a:r>
            <a:endParaRPr lang="cs-CZ" dirty="0"/>
          </a:p>
        </p:txBody>
      </p:sp>
      <p:sp>
        <p:nvSpPr>
          <p:cNvPr id="3" name="Zástupný symbol pro obsah 2"/>
          <p:cNvSpPr>
            <a:spLocks noGrp="1"/>
          </p:cNvSpPr>
          <p:nvPr>
            <p:ph idx="1"/>
          </p:nvPr>
        </p:nvSpPr>
        <p:spPr/>
        <p:txBody>
          <a:bodyPr/>
          <a:lstStyle/>
          <a:p>
            <a:r>
              <a:rPr lang="cs-CZ" dirty="0" err="1" smtClean="0"/>
              <a:t>Janssens</a:t>
            </a:r>
            <a:r>
              <a:rPr lang="cs-CZ" dirty="0" smtClean="0"/>
              <a:t>, Marcel. „Hugo </a:t>
            </a:r>
            <a:r>
              <a:rPr lang="cs-CZ" dirty="0" err="1" smtClean="0"/>
              <a:t>Claus</a:t>
            </a:r>
            <a:r>
              <a:rPr lang="cs-CZ" dirty="0" smtClean="0"/>
              <a:t> </a:t>
            </a:r>
            <a:r>
              <a:rPr lang="cs-CZ" dirty="0" err="1" smtClean="0"/>
              <a:t>en</a:t>
            </a:r>
            <a:r>
              <a:rPr lang="cs-CZ" dirty="0" smtClean="0"/>
              <a:t> William </a:t>
            </a:r>
            <a:r>
              <a:rPr lang="cs-CZ" dirty="0" err="1" smtClean="0"/>
              <a:t>Faulkner</a:t>
            </a:r>
            <a:r>
              <a:rPr lang="cs-CZ" dirty="0" smtClean="0"/>
              <a:t> </a:t>
            </a:r>
            <a:r>
              <a:rPr lang="cs-CZ" dirty="0" err="1" smtClean="0"/>
              <a:t>Textuele</a:t>
            </a:r>
            <a:r>
              <a:rPr lang="cs-CZ" dirty="0" smtClean="0"/>
              <a:t> </a:t>
            </a:r>
            <a:r>
              <a:rPr lang="cs-CZ" dirty="0" err="1" smtClean="0"/>
              <a:t>confrontaties</a:t>
            </a:r>
            <a:r>
              <a:rPr lang="cs-CZ" dirty="0" smtClean="0"/>
              <a:t>“</a:t>
            </a:r>
            <a:r>
              <a:rPr lang="cs-CZ" i="1" dirty="0" smtClean="0"/>
              <a:t>. </a:t>
            </a:r>
            <a:r>
              <a:rPr lang="nl-NL" i="1" dirty="0" smtClean="0"/>
              <a:t>Verslagen en mededelingen van de Koninklijke Academie voor Nederlandse taal- en letterkunde (nieuwe reeks). </a:t>
            </a:r>
            <a:r>
              <a:rPr lang="nl-NL" dirty="0" smtClean="0"/>
              <a:t>Jaargang 1997</a:t>
            </a:r>
            <a:r>
              <a:rPr lang="cs-CZ" dirty="0" smtClean="0"/>
              <a:t>. https://www.dbnl.org/tekst/_ver016199701_01/_ver016199701_01_0009.php</a:t>
            </a:r>
          </a:p>
          <a:p>
            <a:r>
              <a:rPr lang="cs-CZ" dirty="0" smtClean="0"/>
              <a:t>https://hetverdrietvanbelgie.sites.uu.nl/</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Menuet</a:t>
            </a:r>
            <a:endParaRPr lang="cs-CZ" i="1" dirty="0"/>
          </a:p>
        </p:txBody>
      </p:sp>
      <p:sp>
        <p:nvSpPr>
          <p:cNvPr id="3" name="Zástupný symbol pro obsah 2"/>
          <p:cNvSpPr>
            <a:spLocks noGrp="1"/>
          </p:cNvSpPr>
          <p:nvPr>
            <p:ph idx="1"/>
          </p:nvPr>
        </p:nvSpPr>
        <p:spPr>
          <a:xfrm>
            <a:off x="457200" y="1600200"/>
            <a:ext cx="8229600" cy="4925144"/>
          </a:xfrm>
        </p:spPr>
        <p:txBody>
          <a:bodyPr>
            <a:normAutofit fontScale="92500" lnSpcReduction="20000"/>
          </a:bodyPr>
          <a:lstStyle/>
          <a:p>
            <a:r>
              <a:rPr lang="cs-CZ" dirty="0" err="1" smtClean="0"/>
              <a:t>Gepubliceerd</a:t>
            </a:r>
            <a:r>
              <a:rPr lang="cs-CZ" dirty="0" smtClean="0"/>
              <a:t> 1955</a:t>
            </a:r>
          </a:p>
          <a:p>
            <a:r>
              <a:rPr lang="cs-CZ" dirty="0" err="1" smtClean="0"/>
              <a:t>Maatschappelijke</a:t>
            </a:r>
            <a:r>
              <a:rPr lang="cs-CZ" dirty="0" smtClean="0"/>
              <a:t> </a:t>
            </a:r>
            <a:r>
              <a:rPr lang="cs-CZ" dirty="0" err="1" smtClean="0"/>
              <a:t>kritiek</a:t>
            </a:r>
            <a:endParaRPr lang="cs-CZ" dirty="0" smtClean="0"/>
          </a:p>
          <a:p>
            <a:r>
              <a:rPr lang="cs-CZ" dirty="0" err="1" smtClean="0"/>
              <a:t>Over</a:t>
            </a:r>
            <a:r>
              <a:rPr lang="cs-CZ" dirty="0" smtClean="0"/>
              <a:t> </a:t>
            </a:r>
            <a:r>
              <a:rPr lang="cs-CZ" dirty="0" err="1" smtClean="0"/>
              <a:t>het</a:t>
            </a:r>
            <a:r>
              <a:rPr lang="cs-CZ" dirty="0" smtClean="0"/>
              <a:t> </a:t>
            </a:r>
            <a:r>
              <a:rPr lang="cs-CZ" dirty="0" err="1" smtClean="0"/>
              <a:t>verhaal</a:t>
            </a:r>
            <a:r>
              <a:rPr lang="cs-CZ" dirty="0" smtClean="0"/>
              <a:t>: </a:t>
            </a:r>
            <a:r>
              <a:rPr lang="cs-CZ" dirty="0" err="1" smtClean="0"/>
              <a:t>verdere</a:t>
            </a:r>
            <a:r>
              <a:rPr lang="cs-CZ" dirty="0" smtClean="0"/>
              <a:t> </a:t>
            </a:r>
            <a:r>
              <a:rPr lang="cs-CZ" dirty="0" err="1" smtClean="0"/>
              <a:t>ontwikkeling</a:t>
            </a:r>
            <a:r>
              <a:rPr lang="cs-CZ" dirty="0" smtClean="0"/>
              <a:t>, </a:t>
            </a:r>
            <a:r>
              <a:rPr lang="cs-CZ" dirty="0" err="1" smtClean="0"/>
              <a:t>belangrijke</a:t>
            </a:r>
            <a:r>
              <a:rPr lang="cs-CZ" dirty="0" smtClean="0"/>
              <a:t> </a:t>
            </a:r>
            <a:r>
              <a:rPr lang="cs-CZ" dirty="0" err="1" smtClean="0"/>
              <a:t>punten</a:t>
            </a:r>
            <a:endParaRPr lang="cs-CZ" dirty="0" smtClean="0"/>
          </a:p>
          <a:p>
            <a:pPr lvl="1"/>
            <a:r>
              <a:rPr lang="cs-CZ" dirty="0"/>
              <a:t> </a:t>
            </a:r>
            <a:r>
              <a:rPr lang="cs-CZ" dirty="0" smtClean="0"/>
              <a:t>de </a:t>
            </a:r>
            <a:r>
              <a:rPr lang="cs-CZ" dirty="0" err="1" smtClean="0"/>
              <a:t>vrouw</a:t>
            </a:r>
            <a:r>
              <a:rPr lang="cs-CZ" dirty="0" smtClean="0"/>
              <a:t> </a:t>
            </a:r>
            <a:r>
              <a:rPr lang="cs-CZ" dirty="0" err="1" smtClean="0"/>
              <a:t>wordt</a:t>
            </a:r>
            <a:r>
              <a:rPr lang="cs-CZ" dirty="0" smtClean="0"/>
              <a:t> </a:t>
            </a:r>
            <a:r>
              <a:rPr lang="cs-CZ" dirty="0" err="1" smtClean="0"/>
              <a:t>verleidt</a:t>
            </a:r>
            <a:r>
              <a:rPr lang="cs-CZ" dirty="0" smtClean="0"/>
              <a:t> </a:t>
            </a:r>
            <a:r>
              <a:rPr lang="cs-CZ" dirty="0" err="1" smtClean="0"/>
              <a:t>door</a:t>
            </a:r>
            <a:r>
              <a:rPr lang="cs-CZ" dirty="0" smtClean="0"/>
              <a:t> </a:t>
            </a:r>
            <a:r>
              <a:rPr lang="cs-CZ" dirty="0" err="1" smtClean="0"/>
              <a:t>haar</a:t>
            </a:r>
            <a:r>
              <a:rPr lang="cs-CZ" dirty="0" smtClean="0"/>
              <a:t> </a:t>
            </a:r>
            <a:r>
              <a:rPr lang="cs-CZ" dirty="0" err="1" smtClean="0"/>
              <a:t>zwager</a:t>
            </a:r>
            <a:endParaRPr lang="cs-CZ" dirty="0" smtClean="0"/>
          </a:p>
          <a:p>
            <a:pPr lvl="1"/>
            <a:r>
              <a:rPr lang="cs-CZ" dirty="0" err="1"/>
              <a:t>h</a:t>
            </a:r>
            <a:r>
              <a:rPr lang="cs-CZ" dirty="0" err="1" smtClean="0"/>
              <a:t>et</a:t>
            </a:r>
            <a:r>
              <a:rPr lang="cs-CZ" dirty="0" smtClean="0"/>
              <a:t> </a:t>
            </a:r>
            <a:r>
              <a:rPr lang="cs-CZ" dirty="0" err="1" smtClean="0"/>
              <a:t>meisje</a:t>
            </a:r>
            <a:r>
              <a:rPr lang="cs-CZ" dirty="0" smtClean="0"/>
              <a:t> </a:t>
            </a:r>
            <a:r>
              <a:rPr lang="cs-CZ" dirty="0" err="1" smtClean="0"/>
              <a:t>heeft</a:t>
            </a:r>
            <a:r>
              <a:rPr lang="cs-CZ" dirty="0" smtClean="0"/>
              <a:t> </a:t>
            </a:r>
            <a:r>
              <a:rPr lang="cs-CZ" dirty="0" err="1" smtClean="0"/>
              <a:t>het</a:t>
            </a:r>
            <a:r>
              <a:rPr lang="cs-CZ" dirty="0" smtClean="0"/>
              <a:t> </a:t>
            </a:r>
            <a:r>
              <a:rPr lang="cs-CZ" dirty="0" err="1" smtClean="0"/>
              <a:t>door</a:t>
            </a:r>
            <a:r>
              <a:rPr lang="cs-CZ" dirty="0" smtClean="0"/>
              <a:t>, maar </a:t>
            </a:r>
            <a:r>
              <a:rPr lang="cs-CZ" dirty="0" err="1" smtClean="0"/>
              <a:t>vertelt</a:t>
            </a:r>
            <a:r>
              <a:rPr lang="cs-CZ" dirty="0" smtClean="0"/>
              <a:t> </a:t>
            </a:r>
            <a:r>
              <a:rPr lang="cs-CZ" dirty="0" err="1" smtClean="0"/>
              <a:t>het</a:t>
            </a:r>
            <a:r>
              <a:rPr lang="cs-CZ" dirty="0" smtClean="0"/>
              <a:t> </a:t>
            </a:r>
            <a:r>
              <a:rPr lang="cs-CZ" dirty="0" err="1" smtClean="0"/>
              <a:t>niet</a:t>
            </a:r>
            <a:r>
              <a:rPr lang="cs-CZ" dirty="0" smtClean="0"/>
              <a:t> </a:t>
            </a:r>
            <a:r>
              <a:rPr lang="cs-CZ" dirty="0" err="1" smtClean="0"/>
              <a:t>aan</a:t>
            </a:r>
            <a:r>
              <a:rPr lang="cs-CZ" dirty="0" smtClean="0"/>
              <a:t> de man</a:t>
            </a:r>
          </a:p>
          <a:p>
            <a:pPr lvl="1"/>
            <a:r>
              <a:rPr lang="cs-CZ" dirty="0"/>
              <a:t> </a:t>
            </a:r>
            <a:r>
              <a:rPr lang="cs-CZ" dirty="0" smtClean="0"/>
              <a:t>de man </a:t>
            </a:r>
            <a:r>
              <a:rPr lang="cs-CZ" dirty="0" err="1" smtClean="0"/>
              <a:t>wordt</a:t>
            </a:r>
            <a:r>
              <a:rPr lang="cs-CZ" dirty="0" smtClean="0"/>
              <a:t> </a:t>
            </a:r>
            <a:r>
              <a:rPr lang="cs-CZ" dirty="0" err="1" smtClean="0"/>
              <a:t>gewond</a:t>
            </a:r>
            <a:r>
              <a:rPr lang="cs-CZ" dirty="0" smtClean="0"/>
              <a:t> in de </a:t>
            </a:r>
            <a:r>
              <a:rPr lang="cs-CZ" dirty="0" err="1" smtClean="0"/>
              <a:t>vrieskelders</a:t>
            </a:r>
            <a:r>
              <a:rPr lang="cs-CZ" dirty="0" smtClean="0"/>
              <a:t> (</a:t>
            </a:r>
            <a:r>
              <a:rPr lang="cs-CZ" dirty="0" err="1" smtClean="0"/>
              <a:t>valt</a:t>
            </a:r>
            <a:r>
              <a:rPr lang="cs-CZ" dirty="0" smtClean="0"/>
              <a:t> van de trap)</a:t>
            </a:r>
          </a:p>
          <a:p>
            <a:pPr lvl="1"/>
            <a:r>
              <a:rPr lang="cs-CZ" dirty="0" smtClean="0"/>
              <a:t>de </a:t>
            </a:r>
            <a:r>
              <a:rPr lang="cs-CZ" dirty="0" err="1" smtClean="0"/>
              <a:t>vrouw</a:t>
            </a:r>
            <a:r>
              <a:rPr lang="cs-CZ" dirty="0" smtClean="0"/>
              <a:t> </a:t>
            </a:r>
            <a:r>
              <a:rPr lang="cs-CZ" dirty="0" err="1" smtClean="0"/>
              <a:t>wordt</a:t>
            </a:r>
            <a:r>
              <a:rPr lang="cs-CZ" dirty="0" smtClean="0"/>
              <a:t> </a:t>
            </a:r>
            <a:r>
              <a:rPr lang="cs-CZ" dirty="0" err="1" smtClean="0"/>
              <a:t>zwanger</a:t>
            </a:r>
            <a:r>
              <a:rPr lang="cs-CZ" dirty="0" smtClean="0"/>
              <a:t> </a:t>
            </a:r>
            <a:r>
              <a:rPr lang="cs-CZ" dirty="0" err="1" smtClean="0"/>
              <a:t>en</a:t>
            </a:r>
            <a:r>
              <a:rPr lang="cs-CZ" dirty="0" smtClean="0"/>
              <a:t> </a:t>
            </a:r>
            <a:r>
              <a:rPr lang="cs-CZ" dirty="0" err="1" smtClean="0"/>
              <a:t>bevalt</a:t>
            </a:r>
            <a:r>
              <a:rPr lang="cs-CZ" dirty="0" smtClean="0"/>
              <a:t> van </a:t>
            </a:r>
            <a:r>
              <a:rPr lang="cs-CZ" dirty="0" err="1" smtClean="0"/>
              <a:t>een</a:t>
            </a:r>
            <a:r>
              <a:rPr lang="cs-CZ" dirty="0" smtClean="0"/>
              <a:t> baby</a:t>
            </a:r>
          </a:p>
          <a:p>
            <a:pPr lvl="1"/>
            <a:r>
              <a:rPr lang="cs-CZ" dirty="0" err="1" smtClean="0"/>
              <a:t>het</a:t>
            </a:r>
            <a:r>
              <a:rPr lang="cs-CZ" dirty="0" smtClean="0"/>
              <a:t> </a:t>
            </a:r>
            <a:r>
              <a:rPr lang="cs-CZ" dirty="0" err="1" smtClean="0"/>
              <a:t>meisje</a:t>
            </a:r>
            <a:r>
              <a:rPr lang="cs-CZ" dirty="0" smtClean="0"/>
              <a:t> </a:t>
            </a:r>
            <a:r>
              <a:rPr lang="cs-CZ" dirty="0" err="1" smtClean="0"/>
              <a:t>en</a:t>
            </a:r>
            <a:r>
              <a:rPr lang="cs-CZ" dirty="0" smtClean="0"/>
              <a:t> de man </a:t>
            </a:r>
            <a:r>
              <a:rPr lang="cs-CZ" dirty="0" err="1" smtClean="0"/>
              <a:t>liggen</a:t>
            </a:r>
            <a:r>
              <a:rPr lang="cs-CZ" dirty="0" smtClean="0"/>
              <a:t> in </a:t>
            </a:r>
            <a:r>
              <a:rPr lang="cs-CZ" dirty="0" err="1" smtClean="0"/>
              <a:t>elkaars</a:t>
            </a:r>
            <a:r>
              <a:rPr lang="cs-CZ" dirty="0" smtClean="0"/>
              <a:t> </a:t>
            </a:r>
            <a:r>
              <a:rPr lang="cs-CZ" dirty="0" err="1" smtClean="0"/>
              <a:t>armen</a:t>
            </a:r>
            <a:r>
              <a:rPr lang="cs-CZ" dirty="0" smtClean="0"/>
              <a:t> </a:t>
            </a:r>
            <a:r>
              <a:rPr lang="cs-CZ" dirty="0" err="1" smtClean="0"/>
              <a:t>toen</a:t>
            </a:r>
            <a:r>
              <a:rPr lang="cs-CZ" dirty="0" smtClean="0"/>
              <a:t> de </a:t>
            </a:r>
            <a:r>
              <a:rPr lang="cs-CZ" dirty="0" err="1" smtClean="0"/>
              <a:t>vrouw</a:t>
            </a:r>
            <a:r>
              <a:rPr lang="cs-CZ" dirty="0" smtClean="0"/>
              <a:t> de </a:t>
            </a:r>
            <a:r>
              <a:rPr lang="cs-CZ" dirty="0" err="1" smtClean="0"/>
              <a:t>deur</a:t>
            </a:r>
            <a:r>
              <a:rPr lang="cs-CZ" dirty="0" smtClean="0"/>
              <a:t> </a:t>
            </a:r>
            <a:r>
              <a:rPr lang="cs-CZ" dirty="0" err="1" smtClean="0"/>
              <a:t>opendoet</a:t>
            </a:r>
            <a:endParaRPr lang="cs-CZ" dirty="0" smtClean="0"/>
          </a:p>
          <a:p>
            <a:pPr lvl="1"/>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Menuet</a:t>
            </a:r>
            <a:r>
              <a:rPr lang="cs-CZ" dirty="0" smtClean="0"/>
              <a:t> - </a:t>
            </a:r>
            <a:r>
              <a:rPr lang="cs-CZ" dirty="0" err="1" smtClean="0"/>
              <a:t>titel</a:t>
            </a:r>
            <a:endParaRPr lang="cs-CZ" dirty="0"/>
          </a:p>
        </p:txBody>
      </p:sp>
      <p:sp>
        <p:nvSpPr>
          <p:cNvPr id="3" name="Zástupný symbol pro obsah 2"/>
          <p:cNvSpPr>
            <a:spLocks noGrp="1"/>
          </p:cNvSpPr>
          <p:nvPr>
            <p:ph idx="1"/>
          </p:nvPr>
        </p:nvSpPr>
        <p:spPr>
          <a:xfrm>
            <a:off x="457200" y="1600200"/>
            <a:ext cx="8229600" cy="5069160"/>
          </a:xfrm>
        </p:spPr>
        <p:txBody>
          <a:bodyPr>
            <a:normAutofit fontScale="62500" lnSpcReduction="20000"/>
          </a:bodyPr>
          <a:lstStyle/>
          <a:p>
            <a:pPr marL="285750" lvl="1">
              <a:buFont typeface="Arial" pitchFamily="34" charset="0"/>
              <a:buChar char="•"/>
            </a:pPr>
            <a:r>
              <a:rPr lang="cs-CZ" sz="3200" i="1" dirty="0" smtClean="0"/>
              <a:t>Menuet</a:t>
            </a:r>
            <a:r>
              <a:rPr lang="cs-CZ" sz="3200" dirty="0" smtClean="0"/>
              <a:t>: motto</a:t>
            </a:r>
          </a:p>
          <a:p>
            <a:pPr marL="685800" lvl="2"/>
            <a:r>
              <a:rPr lang="cs-CZ" dirty="0" smtClean="0"/>
              <a:t> </a:t>
            </a:r>
            <a:r>
              <a:rPr lang="nl-NL" dirty="0" smtClean="0"/>
              <a:t>menuet</a:t>
            </a:r>
            <a:r>
              <a:rPr lang="cs-CZ" dirty="0" smtClean="0"/>
              <a:t/>
            </a:r>
            <a:br>
              <a:rPr lang="cs-CZ" dirty="0" smtClean="0"/>
            </a:br>
            <a:r>
              <a:rPr lang="nl-NL" dirty="0" smtClean="0"/>
              <a:t>Oorspronkelijk Franse dans van langzame, afgemeten statige bewegingen in 3⁄4 maat</a:t>
            </a:r>
            <a:r>
              <a:rPr lang="cs-CZ" dirty="0" smtClean="0"/>
              <a:t/>
            </a:r>
            <a:br>
              <a:rPr lang="cs-CZ" dirty="0" smtClean="0"/>
            </a:br>
            <a:r>
              <a:rPr lang="cs-CZ" dirty="0" smtClean="0"/>
              <a:t>V</a:t>
            </a:r>
            <a:r>
              <a:rPr lang="nl-NL" dirty="0" smtClean="0"/>
              <a:t>an Dale’s Woordenboek</a:t>
            </a:r>
            <a:endParaRPr lang="cs-CZ" dirty="0" smtClean="0"/>
          </a:p>
          <a:p>
            <a:r>
              <a:rPr lang="en-US" dirty="0"/>
              <a:t>https://</a:t>
            </a:r>
            <a:r>
              <a:rPr lang="en-US" dirty="0" smtClean="0"/>
              <a:t>www.youtube.com/watch?v=UUIfggcILEk</a:t>
            </a:r>
            <a:r>
              <a:rPr lang="cs-CZ" dirty="0"/>
              <a:t> </a:t>
            </a:r>
          </a:p>
          <a:p>
            <a:r>
              <a:rPr lang="cs-CZ" dirty="0" smtClean="0"/>
              <a:t>„</a:t>
            </a:r>
            <a:r>
              <a:rPr lang="nl-NL" dirty="0" smtClean="0"/>
              <a:t>Ik </a:t>
            </a:r>
            <a:r>
              <a:rPr lang="nl-NL" dirty="0"/>
              <a:t>wist dat niets van deze hele geschiedenis nog normaal was, dat wij een dans aan het uitvoeren waren, wij onder ons drie, waarvan godzelf nog niet wist hoe het eindigen zou – maar ik hoopte en bad al een hele poos dat zij dit niet aan de weet zou komen – dat hij haar stilzwijgend zou hebben liefgehad, wetend dat het verboden is zijn liefde te vergooien aan iets dat nog een kind is</a:t>
            </a:r>
            <a:r>
              <a:rPr lang="nl-NL" dirty="0" smtClean="0"/>
              <a:t>.</a:t>
            </a:r>
            <a:r>
              <a:rPr lang="cs-CZ" dirty="0" smtClean="0"/>
              <a:t>“</a:t>
            </a:r>
            <a:endParaRPr lang="cs-CZ" dirty="0"/>
          </a:p>
          <a:p>
            <a:r>
              <a:rPr lang="cs-CZ" dirty="0" smtClean="0"/>
              <a:t>„</a:t>
            </a:r>
            <a:r>
              <a:rPr lang="nl-NL" dirty="0" smtClean="0"/>
              <a:t>Nog </a:t>
            </a:r>
            <a:r>
              <a:rPr lang="nl-NL" dirty="0"/>
              <a:t>steeds speelde zij niet mee, nog steeds was zij niet in de dans getreden, maar cirkelde zij om ons beiden heen, en proefde zij ons meest intieme leven gelijk een haar onbekende en bedwelmende drank</a:t>
            </a:r>
            <a:r>
              <a:rPr lang="nl-NL" dirty="0" smtClean="0"/>
              <a:t>.</a:t>
            </a:r>
            <a:r>
              <a:rPr lang="cs-CZ" dirty="0" smtClean="0"/>
              <a:t>“</a:t>
            </a:r>
          </a:p>
          <a:p>
            <a:r>
              <a:rPr lang="cs-CZ" dirty="0" smtClean="0"/>
              <a:t>„</a:t>
            </a:r>
            <a:r>
              <a:rPr lang="nl-NL" dirty="0" smtClean="0"/>
              <a:t>Toen </a:t>
            </a:r>
            <a:r>
              <a:rPr lang="nl-NL" dirty="0"/>
              <a:t>kwam ik op zeker ogenblik binnen nadat ik met het kind was gaan wandelen – en daar zat zij in de zetel, over hem heengebogen. Ook zij was in de dans getreden, ook zij was van toeschouwster medespeelster geworden</a:t>
            </a:r>
            <a:r>
              <a:rPr lang="nl-NL" dirty="0" smtClean="0"/>
              <a:t>.</a:t>
            </a:r>
            <a:r>
              <a:rPr lang="cs-CZ" dirty="0" smtClean="0"/>
              <a:t>“</a:t>
            </a:r>
            <a:endParaRPr lang="cs-CZ" dirty="0"/>
          </a:p>
          <a:p>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Menuet</a:t>
            </a:r>
            <a:r>
              <a:rPr lang="cs-CZ" dirty="0" smtClean="0"/>
              <a:t> – </a:t>
            </a:r>
            <a:r>
              <a:rPr lang="cs-CZ" dirty="0" err="1" smtClean="0"/>
              <a:t>overige</a:t>
            </a:r>
            <a:r>
              <a:rPr lang="cs-CZ" dirty="0" smtClean="0"/>
              <a:t> </a:t>
            </a:r>
            <a:r>
              <a:rPr lang="cs-CZ" dirty="0" err="1" smtClean="0"/>
              <a:t>vragen</a:t>
            </a:r>
            <a:endParaRPr lang="cs-CZ" dirty="0"/>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r>
              <a:rPr lang="cs-CZ" dirty="0" smtClean="0"/>
              <a:t>De </a:t>
            </a:r>
            <a:r>
              <a:rPr lang="cs-CZ" dirty="0" err="1" smtClean="0"/>
              <a:t>vragenlijst</a:t>
            </a:r>
            <a:r>
              <a:rPr lang="cs-CZ" dirty="0" smtClean="0"/>
              <a:t> </a:t>
            </a:r>
            <a:r>
              <a:rPr lang="cs-CZ" dirty="0" err="1" smtClean="0"/>
              <a:t>kan</a:t>
            </a:r>
            <a:r>
              <a:rPr lang="cs-CZ" dirty="0" smtClean="0"/>
              <a:t> </a:t>
            </a:r>
            <a:r>
              <a:rPr lang="cs-CZ" dirty="0" err="1" smtClean="0"/>
              <a:t>gebruikt</a:t>
            </a:r>
            <a:r>
              <a:rPr lang="cs-CZ" dirty="0" smtClean="0"/>
              <a:t> </a:t>
            </a:r>
            <a:r>
              <a:rPr lang="cs-CZ" dirty="0" err="1" smtClean="0"/>
              <a:t>worden</a:t>
            </a:r>
            <a:r>
              <a:rPr lang="cs-CZ" dirty="0" smtClean="0"/>
              <a:t> </a:t>
            </a:r>
            <a:r>
              <a:rPr lang="cs-CZ" dirty="0" err="1" smtClean="0"/>
              <a:t>als</a:t>
            </a:r>
            <a:r>
              <a:rPr lang="cs-CZ" dirty="0" smtClean="0"/>
              <a:t> </a:t>
            </a:r>
            <a:r>
              <a:rPr lang="cs-CZ" dirty="0" err="1" smtClean="0"/>
              <a:t>voorbereinding</a:t>
            </a:r>
            <a:r>
              <a:rPr lang="cs-CZ" dirty="0" smtClean="0"/>
              <a:t> </a:t>
            </a:r>
            <a:r>
              <a:rPr lang="cs-CZ" dirty="0" err="1" smtClean="0"/>
              <a:t>op</a:t>
            </a:r>
            <a:r>
              <a:rPr lang="cs-CZ" dirty="0" smtClean="0"/>
              <a:t> </a:t>
            </a:r>
            <a:r>
              <a:rPr lang="cs-CZ" dirty="0" err="1" smtClean="0"/>
              <a:t>het</a:t>
            </a:r>
            <a:r>
              <a:rPr lang="cs-CZ" dirty="0" smtClean="0"/>
              <a:t> examen</a:t>
            </a:r>
          </a:p>
          <a:p>
            <a:r>
              <a:rPr lang="nl-NL" dirty="0" smtClean="0"/>
              <a:t>Wat is de functie van de krantenknipsels? Wie voegt de krantenknipsels aan de tekst toe? Is dat een van de vertellers? Wat is het status van de knipsels ten opzichte van de vertelsituatie?  Is de relatie van de krantenknipsels tot de hoofdtekst in een van de drie vertellingen anders dan in de twee? </a:t>
            </a:r>
            <a:endParaRPr lang="cs-CZ" dirty="0" smtClean="0"/>
          </a:p>
          <a:p>
            <a:pPr lvl="1"/>
            <a:r>
              <a:rPr lang="nl-NL" dirty="0" smtClean="0"/>
              <a:t>Waarom verzamelt de man de krantenknipsels? Wat hebben de knipsels inhoudelijk met elkaar te maken? Wat is hun hoofdthema</a:t>
            </a:r>
            <a:r>
              <a:rPr lang="nl-NL" dirty="0" smtClean="0"/>
              <a:t>?</a:t>
            </a:r>
            <a:endParaRPr lang="cs-CZ" dirty="0" smtClean="0"/>
          </a:p>
          <a:p>
            <a:r>
              <a:rPr lang="nl-NL" dirty="0" smtClean="0"/>
              <a:t>Wat is de relatie van de vertellers tegenover de maatschappij met haar regels en conventies? Welke metaforen/wat voor taal gebruiken zij om over de regels van de maatschappij te spreken? </a:t>
            </a:r>
            <a:endParaRPr lang="cs-CZ" dirty="0" smtClean="0"/>
          </a:p>
          <a:p>
            <a:r>
              <a:rPr lang="nl-NL" dirty="0" smtClean="0"/>
              <a:t>Wat </a:t>
            </a:r>
            <a:r>
              <a:rPr lang="nl-NL" dirty="0" smtClean="0"/>
              <a:t>is de relatie van de drie vertellers tot de natuur? </a:t>
            </a:r>
            <a:endParaRPr lang="cs-CZ" dirty="0" smtClean="0"/>
          </a:p>
          <a:p>
            <a:r>
              <a:rPr lang="nl-NL" dirty="0" smtClean="0"/>
              <a:t>Wat is de relatie van de drie vertellers tot het geloof? </a:t>
            </a:r>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Menuet</a:t>
            </a:r>
            <a:r>
              <a:rPr lang="cs-CZ" dirty="0" smtClean="0"/>
              <a:t> – </a:t>
            </a:r>
            <a:r>
              <a:rPr lang="cs-CZ" dirty="0" err="1" smtClean="0"/>
              <a:t>overige</a:t>
            </a:r>
            <a:r>
              <a:rPr lang="cs-CZ" dirty="0" smtClean="0"/>
              <a:t> </a:t>
            </a:r>
            <a:r>
              <a:rPr lang="cs-CZ" dirty="0" err="1" smtClean="0"/>
              <a:t>vragen</a:t>
            </a:r>
            <a:endParaRPr lang="cs-CZ" dirty="0"/>
          </a:p>
        </p:txBody>
      </p:sp>
      <p:sp>
        <p:nvSpPr>
          <p:cNvPr id="3" name="Zástupný symbol pro obsah 2"/>
          <p:cNvSpPr>
            <a:spLocks noGrp="1"/>
          </p:cNvSpPr>
          <p:nvPr>
            <p:ph idx="1"/>
          </p:nvPr>
        </p:nvSpPr>
        <p:spPr/>
        <p:txBody>
          <a:bodyPr>
            <a:normAutofit fontScale="85000" lnSpcReduction="20000"/>
          </a:bodyPr>
          <a:lstStyle/>
          <a:p>
            <a:r>
              <a:rPr lang="nl-NL" dirty="0" smtClean="0"/>
              <a:t>Wat is de relatie tussen het stel? Houden ze van elkaar? Op welke manier? Waarom zijn ze getrouwd? </a:t>
            </a:r>
            <a:endParaRPr lang="cs-CZ" dirty="0" smtClean="0"/>
          </a:p>
          <a:p>
            <a:r>
              <a:rPr lang="nl-NL" dirty="0" smtClean="0"/>
              <a:t>Hoe wordt de familie van de vrouw beschreven? Welke invloed hebben ze op haar gehad? </a:t>
            </a:r>
            <a:endParaRPr lang="cs-CZ" dirty="0" smtClean="0"/>
          </a:p>
          <a:p>
            <a:r>
              <a:rPr lang="nl-NL" dirty="0" smtClean="0"/>
              <a:t>Is de vrouw materialistisch? Waarom? Waarom niet? </a:t>
            </a:r>
            <a:endParaRPr lang="cs-CZ" dirty="0" smtClean="0"/>
          </a:p>
          <a:p>
            <a:r>
              <a:rPr lang="nl-NL" dirty="0" smtClean="0"/>
              <a:t>Hoe interpreteren jullie de houding van de vrouw tegenover de aandringende zwager? Wil ze hem of niet? </a:t>
            </a:r>
            <a:endParaRPr lang="cs-CZ" dirty="0" smtClean="0"/>
          </a:p>
          <a:p>
            <a:r>
              <a:rPr lang="nl-NL" dirty="0" smtClean="0"/>
              <a:t>Welke functie heeft het ruimte van de vrieskelders? </a:t>
            </a:r>
            <a:r>
              <a:rPr lang="cs-CZ" dirty="0" smtClean="0"/>
              <a:t> (In </a:t>
            </a:r>
            <a:r>
              <a:rPr lang="cs-CZ" dirty="0" err="1" smtClean="0"/>
              <a:t>verband</a:t>
            </a:r>
            <a:r>
              <a:rPr lang="cs-CZ" dirty="0" smtClean="0"/>
              <a:t> </a:t>
            </a:r>
            <a:r>
              <a:rPr lang="cs-CZ" dirty="0" err="1" smtClean="0"/>
              <a:t>hiermee</a:t>
            </a:r>
            <a:r>
              <a:rPr lang="cs-CZ" dirty="0" smtClean="0"/>
              <a:t> </a:t>
            </a:r>
            <a:r>
              <a:rPr lang="cs-CZ" dirty="0" err="1" smtClean="0"/>
              <a:t>heb</a:t>
            </a:r>
            <a:r>
              <a:rPr lang="cs-CZ" dirty="0" smtClean="0"/>
              <a:t> </a:t>
            </a:r>
            <a:r>
              <a:rPr lang="cs-CZ" dirty="0" err="1" smtClean="0"/>
              <a:t>ik</a:t>
            </a:r>
            <a:r>
              <a:rPr lang="cs-CZ" dirty="0" smtClean="0"/>
              <a:t> in de </a:t>
            </a:r>
            <a:r>
              <a:rPr lang="cs-CZ" dirty="0" err="1" smtClean="0"/>
              <a:t>volgende</a:t>
            </a:r>
            <a:r>
              <a:rPr lang="cs-CZ" dirty="0" smtClean="0"/>
              <a:t> slide </a:t>
            </a:r>
            <a:r>
              <a:rPr lang="cs-CZ" dirty="0" err="1" smtClean="0"/>
              <a:t>een</a:t>
            </a:r>
            <a:r>
              <a:rPr lang="cs-CZ" dirty="0" smtClean="0"/>
              <a:t> </a:t>
            </a:r>
            <a:r>
              <a:rPr lang="cs-CZ" dirty="0" err="1" smtClean="0"/>
              <a:t>herhaling</a:t>
            </a:r>
            <a:r>
              <a:rPr lang="cs-CZ" dirty="0" smtClean="0"/>
              <a:t> van de </a:t>
            </a:r>
            <a:r>
              <a:rPr lang="cs-CZ" dirty="0" err="1" smtClean="0"/>
              <a:t>theorie</a:t>
            </a:r>
            <a:r>
              <a:rPr lang="cs-CZ" dirty="0" smtClean="0"/>
              <a:t> </a:t>
            </a:r>
            <a:r>
              <a:rPr lang="cs-CZ" dirty="0" err="1" smtClean="0"/>
              <a:t>uit</a:t>
            </a:r>
            <a:r>
              <a:rPr lang="cs-CZ" dirty="0" smtClean="0"/>
              <a:t> </a:t>
            </a:r>
            <a:r>
              <a:rPr lang="cs-CZ" dirty="0" err="1" smtClean="0"/>
              <a:t>vorige</a:t>
            </a:r>
            <a:r>
              <a:rPr lang="cs-CZ" dirty="0" smtClean="0"/>
              <a:t> </a:t>
            </a:r>
            <a:r>
              <a:rPr lang="cs-CZ" dirty="0" err="1" smtClean="0"/>
              <a:t>semester</a:t>
            </a:r>
            <a:r>
              <a:rPr lang="cs-CZ" dirty="0" smtClean="0"/>
              <a:t> </a:t>
            </a:r>
            <a:r>
              <a:rPr lang="cs-CZ" dirty="0" err="1" smtClean="0"/>
              <a:t>over</a:t>
            </a:r>
            <a:r>
              <a:rPr lang="cs-CZ" dirty="0" smtClean="0"/>
              <a:t> de </a:t>
            </a:r>
            <a:r>
              <a:rPr lang="cs-CZ" dirty="0" err="1" smtClean="0"/>
              <a:t>functies</a:t>
            </a:r>
            <a:r>
              <a:rPr lang="cs-CZ" dirty="0" smtClean="0"/>
              <a:t> van </a:t>
            </a:r>
            <a:r>
              <a:rPr lang="cs-CZ" dirty="0" err="1" smtClean="0"/>
              <a:t>ruimte</a:t>
            </a:r>
            <a:r>
              <a:rPr lang="cs-CZ" dirty="0" smtClean="0"/>
              <a:t> in </a:t>
            </a:r>
            <a:r>
              <a:rPr lang="cs-CZ" dirty="0" err="1" smtClean="0"/>
              <a:t>prozaïsche</a:t>
            </a:r>
            <a:r>
              <a:rPr lang="cs-CZ" dirty="0" smtClean="0"/>
              <a:t> </a:t>
            </a:r>
            <a:r>
              <a:rPr lang="cs-CZ" dirty="0" err="1" smtClean="0"/>
              <a:t>texten</a:t>
            </a:r>
            <a:r>
              <a:rPr lang="cs-CZ" dirty="0" smtClean="0"/>
              <a:t> </a:t>
            </a:r>
            <a:r>
              <a:rPr lang="cs-CZ" dirty="0" err="1" smtClean="0"/>
              <a:t>gezet</a:t>
            </a:r>
            <a:r>
              <a:rPr lang="cs-CZ" dirty="0" smtClean="0"/>
              <a:t>).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Functies</a:t>
            </a:r>
            <a:r>
              <a:rPr lang="cs-CZ" dirty="0" smtClean="0"/>
              <a:t> van </a:t>
            </a:r>
            <a:r>
              <a:rPr lang="cs-CZ" dirty="0" err="1" smtClean="0"/>
              <a:t>ruimte</a:t>
            </a:r>
            <a:r>
              <a:rPr lang="cs-CZ" dirty="0" smtClean="0"/>
              <a:t> </a:t>
            </a:r>
            <a:r>
              <a:rPr lang="cs-CZ" dirty="0" err="1" smtClean="0"/>
              <a:t>op</a:t>
            </a:r>
            <a:r>
              <a:rPr lang="cs-CZ" dirty="0" smtClean="0"/>
              <a:t> </a:t>
            </a:r>
            <a:r>
              <a:rPr lang="cs-CZ" dirty="0" err="1" smtClean="0"/>
              <a:t>verhaalniveau</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1. </a:t>
            </a:r>
            <a:r>
              <a:rPr lang="cs-CZ" dirty="0" err="1" smtClean="0"/>
              <a:t>ruimte</a:t>
            </a:r>
            <a:r>
              <a:rPr lang="cs-CZ" dirty="0" smtClean="0"/>
              <a:t> </a:t>
            </a:r>
            <a:r>
              <a:rPr lang="cs-CZ" dirty="0" err="1" smtClean="0"/>
              <a:t>als</a:t>
            </a:r>
            <a:r>
              <a:rPr lang="cs-CZ" dirty="0" smtClean="0"/>
              <a:t> </a:t>
            </a:r>
            <a:r>
              <a:rPr lang="cs-CZ" dirty="0" err="1" smtClean="0"/>
              <a:t>aanleiding</a:t>
            </a:r>
            <a:r>
              <a:rPr lang="cs-CZ" dirty="0" smtClean="0"/>
              <a:t> </a:t>
            </a:r>
            <a:r>
              <a:rPr lang="cs-CZ" dirty="0" err="1" smtClean="0"/>
              <a:t>of</a:t>
            </a:r>
            <a:r>
              <a:rPr lang="cs-CZ" dirty="0" smtClean="0"/>
              <a:t> </a:t>
            </a:r>
            <a:r>
              <a:rPr lang="cs-CZ" dirty="0" err="1" smtClean="0"/>
              <a:t>voorwaarde</a:t>
            </a:r>
            <a:r>
              <a:rPr lang="cs-CZ" dirty="0" smtClean="0"/>
              <a:t> </a:t>
            </a:r>
            <a:r>
              <a:rPr lang="cs-CZ" dirty="0" err="1" smtClean="0"/>
              <a:t>voor</a:t>
            </a:r>
            <a:r>
              <a:rPr lang="cs-CZ" dirty="0" smtClean="0"/>
              <a:t> </a:t>
            </a:r>
            <a:r>
              <a:rPr lang="cs-CZ" dirty="0" err="1" smtClean="0"/>
              <a:t>handelingsverloop</a:t>
            </a:r>
            <a:r>
              <a:rPr lang="cs-CZ" dirty="0" smtClean="0"/>
              <a:t> (</a:t>
            </a:r>
            <a:r>
              <a:rPr lang="cs-CZ" dirty="0" err="1" smtClean="0"/>
              <a:t>reisverhalen</a:t>
            </a:r>
            <a:r>
              <a:rPr lang="cs-CZ" dirty="0" smtClean="0"/>
              <a:t>, science-fiction, </a:t>
            </a:r>
            <a:r>
              <a:rPr lang="cs-CZ" dirty="0" err="1" smtClean="0"/>
              <a:t>historische</a:t>
            </a:r>
            <a:r>
              <a:rPr lang="cs-CZ" dirty="0" smtClean="0"/>
              <a:t> </a:t>
            </a:r>
            <a:r>
              <a:rPr lang="cs-CZ" dirty="0" err="1" smtClean="0"/>
              <a:t>romans</a:t>
            </a:r>
            <a:r>
              <a:rPr lang="cs-CZ" dirty="0" smtClean="0"/>
              <a:t>)</a:t>
            </a:r>
          </a:p>
          <a:p>
            <a:r>
              <a:rPr lang="cs-CZ" dirty="0" smtClean="0"/>
              <a:t>2. </a:t>
            </a:r>
            <a:r>
              <a:rPr lang="cs-CZ" dirty="0" err="1" smtClean="0"/>
              <a:t>ruimte</a:t>
            </a:r>
            <a:r>
              <a:rPr lang="cs-CZ" dirty="0" smtClean="0"/>
              <a:t> </a:t>
            </a:r>
            <a:r>
              <a:rPr lang="cs-CZ" dirty="0" err="1" smtClean="0"/>
              <a:t>als</a:t>
            </a:r>
            <a:r>
              <a:rPr lang="cs-CZ" dirty="0" smtClean="0"/>
              <a:t> </a:t>
            </a:r>
            <a:r>
              <a:rPr lang="cs-CZ" dirty="0" err="1" smtClean="0"/>
              <a:t>decor</a:t>
            </a:r>
            <a:r>
              <a:rPr lang="cs-CZ" dirty="0" smtClean="0"/>
              <a:t>: </a:t>
            </a:r>
            <a:r>
              <a:rPr lang="cs-CZ" dirty="0" err="1" smtClean="0"/>
              <a:t>draagt</a:t>
            </a:r>
            <a:r>
              <a:rPr lang="cs-CZ" dirty="0" smtClean="0"/>
              <a:t> </a:t>
            </a:r>
            <a:r>
              <a:rPr lang="cs-CZ" dirty="0" err="1" smtClean="0"/>
              <a:t>tot</a:t>
            </a:r>
            <a:r>
              <a:rPr lang="cs-CZ" dirty="0" smtClean="0"/>
              <a:t> de </a:t>
            </a:r>
            <a:r>
              <a:rPr lang="cs-CZ" dirty="0" err="1" smtClean="0"/>
              <a:t>sfeer</a:t>
            </a:r>
            <a:r>
              <a:rPr lang="cs-CZ" dirty="0" smtClean="0"/>
              <a:t> van </a:t>
            </a:r>
            <a:r>
              <a:rPr lang="cs-CZ" dirty="0" err="1" smtClean="0"/>
              <a:t>gebeurtenissen</a:t>
            </a:r>
            <a:r>
              <a:rPr lang="cs-CZ" dirty="0" smtClean="0"/>
              <a:t> bij (</a:t>
            </a:r>
            <a:r>
              <a:rPr lang="cs-CZ" dirty="0" err="1" smtClean="0"/>
              <a:t>kerkhof</a:t>
            </a:r>
            <a:r>
              <a:rPr lang="cs-CZ" dirty="0" smtClean="0"/>
              <a:t> = </a:t>
            </a:r>
            <a:r>
              <a:rPr lang="cs-CZ" dirty="0" err="1" smtClean="0"/>
              <a:t>angst</a:t>
            </a:r>
            <a:r>
              <a:rPr lang="cs-CZ" dirty="0" smtClean="0"/>
              <a:t>). </a:t>
            </a:r>
            <a:r>
              <a:rPr lang="cs-CZ" dirty="0" err="1" smtClean="0"/>
              <a:t>Vaste</a:t>
            </a:r>
            <a:r>
              <a:rPr lang="cs-CZ" dirty="0" smtClean="0"/>
              <a:t> band </a:t>
            </a:r>
            <a:r>
              <a:rPr lang="cs-CZ" dirty="0" err="1" smtClean="0"/>
              <a:t>tussen</a:t>
            </a:r>
            <a:r>
              <a:rPr lang="cs-CZ" dirty="0" smtClean="0"/>
              <a:t> </a:t>
            </a:r>
            <a:r>
              <a:rPr lang="cs-CZ" dirty="0" err="1" smtClean="0"/>
              <a:t>ruimte</a:t>
            </a:r>
            <a:r>
              <a:rPr lang="cs-CZ" dirty="0" smtClean="0"/>
              <a:t> </a:t>
            </a:r>
            <a:r>
              <a:rPr lang="cs-CZ" dirty="0" err="1" smtClean="0"/>
              <a:t>en</a:t>
            </a:r>
            <a:r>
              <a:rPr lang="cs-CZ" dirty="0" smtClean="0"/>
              <a:t> </a:t>
            </a:r>
            <a:r>
              <a:rPr lang="cs-CZ" dirty="0" err="1" smtClean="0"/>
              <a:t>gebeurteniss</a:t>
            </a:r>
            <a:r>
              <a:rPr lang="cs-CZ" dirty="0" smtClean="0"/>
              <a:t> – </a:t>
            </a:r>
            <a:r>
              <a:rPr lang="cs-CZ" i="1" dirty="0" err="1" smtClean="0"/>
              <a:t>topos</a:t>
            </a:r>
            <a:r>
              <a:rPr lang="cs-CZ" dirty="0" smtClean="0"/>
              <a:t>.</a:t>
            </a:r>
          </a:p>
          <a:p>
            <a:r>
              <a:rPr lang="cs-CZ" dirty="0" smtClean="0"/>
              <a:t>3. </a:t>
            </a:r>
            <a:r>
              <a:rPr lang="cs-CZ" dirty="0" err="1" smtClean="0"/>
              <a:t>ruimte</a:t>
            </a:r>
            <a:r>
              <a:rPr lang="cs-CZ" dirty="0" smtClean="0"/>
              <a:t> </a:t>
            </a:r>
            <a:r>
              <a:rPr lang="cs-CZ" dirty="0" err="1" smtClean="0"/>
              <a:t>als</a:t>
            </a:r>
            <a:r>
              <a:rPr lang="cs-CZ" dirty="0" smtClean="0"/>
              <a:t> </a:t>
            </a:r>
            <a:r>
              <a:rPr lang="cs-CZ" dirty="0" err="1" smtClean="0"/>
              <a:t>compositieprincipe</a:t>
            </a:r>
            <a:r>
              <a:rPr lang="cs-CZ" dirty="0" smtClean="0"/>
              <a:t>: </a:t>
            </a:r>
            <a:r>
              <a:rPr lang="cs-CZ" dirty="0" err="1" smtClean="0"/>
              <a:t>brengt</a:t>
            </a:r>
            <a:r>
              <a:rPr lang="cs-CZ" dirty="0" smtClean="0"/>
              <a:t> </a:t>
            </a:r>
            <a:r>
              <a:rPr lang="cs-CZ" dirty="0" err="1" smtClean="0"/>
              <a:t>personages</a:t>
            </a:r>
            <a:r>
              <a:rPr lang="cs-CZ" dirty="0" smtClean="0"/>
              <a:t> bij </a:t>
            </a:r>
            <a:r>
              <a:rPr lang="cs-CZ" dirty="0" err="1" smtClean="0"/>
              <a:t>elkaar</a:t>
            </a:r>
            <a:r>
              <a:rPr lang="cs-CZ" dirty="0" smtClean="0"/>
              <a:t>, </a:t>
            </a:r>
            <a:r>
              <a:rPr lang="cs-CZ" dirty="0" err="1" smtClean="0"/>
              <a:t>geeft</a:t>
            </a:r>
            <a:r>
              <a:rPr lang="cs-CZ" dirty="0" smtClean="0"/>
              <a:t> </a:t>
            </a:r>
            <a:r>
              <a:rPr lang="cs-CZ" dirty="0" err="1" smtClean="0"/>
              <a:t>eenheid</a:t>
            </a:r>
            <a:r>
              <a:rPr lang="cs-CZ" dirty="0" smtClean="0"/>
              <a:t> </a:t>
            </a:r>
            <a:r>
              <a:rPr lang="cs-CZ" dirty="0" err="1" smtClean="0"/>
              <a:t>aan</a:t>
            </a:r>
            <a:r>
              <a:rPr lang="cs-CZ" dirty="0" smtClean="0"/>
              <a:t> </a:t>
            </a:r>
            <a:r>
              <a:rPr lang="cs-CZ" dirty="0" err="1" smtClean="0"/>
              <a:t>verhaal</a:t>
            </a:r>
            <a:endParaRPr lang="cs-CZ" dirty="0" smtClean="0"/>
          </a:p>
          <a:p>
            <a:r>
              <a:rPr lang="cs-CZ" dirty="0" smtClean="0"/>
              <a:t>4. nadere </a:t>
            </a:r>
            <a:r>
              <a:rPr lang="cs-CZ" dirty="0" err="1" smtClean="0"/>
              <a:t>karakterisering</a:t>
            </a:r>
            <a:r>
              <a:rPr lang="cs-CZ" dirty="0" smtClean="0"/>
              <a:t> van </a:t>
            </a:r>
            <a:r>
              <a:rPr lang="cs-CZ" dirty="0" err="1" smtClean="0"/>
              <a:t>personage</a:t>
            </a:r>
            <a:r>
              <a:rPr lang="cs-CZ" dirty="0" smtClean="0"/>
              <a:t>: </a:t>
            </a:r>
            <a:r>
              <a:rPr lang="cs-CZ" dirty="0" err="1" smtClean="0"/>
              <a:t>voorbeeld</a:t>
            </a:r>
            <a:r>
              <a:rPr lang="cs-CZ" dirty="0" smtClean="0"/>
              <a:t> </a:t>
            </a:r>
            <a:r>
              <a:rPr lang="cs-CZ" dirty="0" err="1" smtClean="0"/>
              <a:t>Eline</a:t>
            </a:r>
            <a:r>
              <a:rPr lang="cs-CZ" dirty="0" smtClean="0"/>
              <a:t> </a:t>
            </a:r>
            <a:r>
              <a:rPr lang="cs-CZ" dirty="0" err="1" smtClean="0"/>
              <a:t>Vere</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Functies</a:t>
            </a:r>
            <a:r>
              <a:rPr lang="cs-CZ" sz="3600" dirty="0" smtClean="0"/>
              <a:t> van </a:t>
            </a:r>
            <a:r>
              <a:rPr lang="cs-CZ" sz="3600" dirty="0" err="1" smtClean="0"/>
              <a:t>ruimte</a:t>
            </a:r>
            <a:r>
              <a:rPr lang="cs-CZ" sz="3600" dirty="0" smtClean="0"/>
              <a:t> </a:t>
            </a:r>
            <a:r>
              <a:rPr lang="cs-CZ" sz="3600" dirty="0" err="1" smtClean="0"/>
              <a:t>op</a:t>
            </a:r>
            <a:r>
              <a:rPr lang="cs-CZ" sz="3600" dirty="0" smtClean="0"/>
              <a:t> </a:t>
            </a:r>
            <a:r>
              <a:rPr lang="cs-CZ" sz="3600" dirty="0" err="1" smtClean="0"/>
              <a:t>verhaalniveau</a:t>
            </a:r>
            <a:r>
              <a:rPr lang="cs-CZ" sz="3600" dirty="0" smtClean="0"/>
              <a:t> (2)</a:t>
            </a:r>
            <a:endParaRPr lang="cs-CZ" sz="3600" dirty="0"/>
          </a:p>
        </p:txBody>
      </p:sp>
      <p:sp>
        <p:nvSpPr>
          <p:cNvPr id="3" name="Zástupný symbol pro obsah 2"/>
          <p:cNvSpPr>
            <a:spLocks noGrp="1"/>
          </p:cNvSpPr>
          <p:nvPr>
            <p:ph idx="1"/>
          </p:nvPr>
        </p:nvSpPr>
        <p:spPr/>
        <p:txBody>
          <a:bodyPr>
            <a:normAutofit fontScale="92500" lnSpcReduction="10000"/>
          </a:bodyPr>
          <a:lstStyle/>
          <a:p>
            <a:r>
              <a:rPr lang="cs-CZ" dirty="0" smtClean="0"/>
              <a:t>5. </a:t>
            </a:r>
            <a:r>
              <a:rPr lang="cs-CZ" dirty="0" err="1" smtClean="0"/>
              <a:t>bijdrage</a:t>
            </a:r>
            <a:r>
              <a:rPr lang="cs-CZ" dirty="0" smtClean="0"/>
              <a:t> </a:t>
            </a:r>
            <a:r>
              <a:rPr lang="cs-CZ" dirty="0" err="1" smtClean="0"/>
              <a:t>aan</a:t>
            </a:r>
            <a:r>
              <a:rPr lang="cs-CZ" dirty="0" smtClean="0"/>
              <a:t> </a:t>
            </a:r>
            <a:r>
              <a:rPr lang="cs-CZ" dirty="0" err="1" smtClean="0"/>
              <a:t>centrale</a:t>
            </a:r>
            <a:r>
              <a:rPr lang="cs-CZ" dirty="0" smtClean="0"/>
              <a:t> </a:t>
            </a:r>
            <a:r>
              <a:rPr lang="cs-CZ" dirty="0" err="1" smtClean="0"/>
              <a:t>betekenis</a:t>
            </a:r>
            <a:r>
              <a:rPr lang="cs-CZ" dirty="0" smtClean="0"/>
              <a:t>: </a:t>
            </a:r>
            <a:r>
              <a:rPr lang="cs-CZ" dirty="0" err="1" smtClean="0"/>
              <a:t>stoel</a:t>
            </a:r>
            <a:r>
              <a:rPr lang="cs-CZ" dirty="0" smtClean="0"/>
              <a:t>, kachel, </a:t>
            </a:r>
            <a:r>
              <a:rPr lang="cs-CZ" dirty="0" err="1" smtClean="0"/>
              <a:t>radio</a:t>
            </a:r>
            <a:r>
              <a:rPr lang="cs-CZ" dirty="0" smtClean="0"/>
              <a:t> in </a:t>
            </a:r>
            <a:r>
              <a:rPr lang="cs-CZ" i="1" dirty="0" smtClean="0"/>
              <a:t>De </a:t>
            </a:r>
            <a:r>
              <a:rPr lang="cs-CZ" i="1" dirty="0" err="1" smtClean="0"/>
              <a:t>avonden</a:t>
            </a:r>
            <a:r>
              <a:rPr lang="cs-CZ" i="1" dirty="0" smtClean="0"/>
              <a:t> </a:t>
            </a:r>
            <a:r>
              <a:rPr lang="cs-CZ" dirty="0" err="1" smtClean="0"/>
              <a:t>drukken</a:t>
            </a:r>
            <a:r>
              <a:rPr lang="cs-CZ" dirty="0" smtClean="0"/>
              <a:t> </a:t>
            </a:r>
            <a:r>
              <a:rPr lang="cs-CZ" dirty="0" err="1" smtClean="0"/>
              <a:t>beklemming</a:t>
            </a:r>
            <a:r>
              <a:rPr lang="cs-CZ" dirty="0" smtClean="0"/>
              <a:t>, </a:t>
            </a:r>
            <a:r>
              <a:rPr lang="cs-CZ" dirty="0" err="1" smtClean="0"/>
              <a:t>verveling</a:t>
            </a:r>
            <a:r>
              <a:rPr lang="cs-CZ" dirty="0" smtClean="0"/>
              <a:t> </a:t>
            </a:r>
            <a:r>
              <a:rPr lang="cs-CZ" dirty="0" err="1" smtClean="0"/>
              <a:t>en</a:t>
            </a:r>
            <a:r>
              <a:rPr lang="cs-CZ" dirty="0" smtClean="0"/>
              <a:t> </a:t>
            </a:r>
            <a:r>
              <a:rPr lang="cs-CZ" dirty="0" err="1" smtClean="0"/>
              <a:t>isolement</a:t>
            </a:r>
            <a:r>
              <a:rPr lang="cs-CZ" dirty="0" smtClean="0"/>
              <a:t> van de </a:t>
            </a:r>
            <a:r>
              <a:rPr lang="cs-CZ" dirty="0" err="1" smtClean="0"/>
              <a:t>hoodfpersonage</a:t>
            </a:r>
            <a:r>
              <a:rPr lang="cs-CZ" dirty="0" smtClean="0"/>
              <a:t> </a:t>
            </a:r>
            <a:r>
              <a:rPr lang="cs-CZ" dirty="0" err="1" smtClean="0"/>
              <a:t>uit</a:t>
            </a:r>
            <a:r>
              <a:rPr lang="cs-CZ" dirty="0" smtClean="0"/>
              <a:t> – </a:t>
            </a:r>
            <a:r>
              <a:rPr lang="cs-CZ" i="1" dirty="0" err="1" smtClean="0"/>
              <a:t>belangenruimte</a:t>
            </a:r>
            <a:endParaRPr lang="cs-CZ" i="1" dirty="0" smtClean="0"/>
          </a:p>
          <a:p>
            <a:r>
              <a:rPr lang="cs-CZ" dirty="0" smtClean="0"/>
              <a:t>6. </a:t>
            </a:r>
            <a:r>
              <a:rPr lang="cs-CZ" dirty="0" err="1" smtClean="0"/>
              <a:t>thematisering</a:t>
            </a:r>
            <a:r>
              <a:rPr lang="cs-CZ" dirty="0" smtClean="0"/>
              <a:t> van </a:t>
            </a:r>
            <a:r>
              <a:rPr lang="cs-CZ" dirty="0" err="1" smtClean="0"/>
              <a:t>het</a:t>
            </a:r>
            <a:r>
              <a:rPr lang="cs-CZ" dirty="0" smtClean="0"/>
              <a:t> </a:t>
            </a:r>
            <a:r>
              <a:rPr lang="cs-CZ" dirty="0" err="1" smtClean="0"/>
              <a:t>grondmotief</a:t>
            </a:r>
            <a:r>
              <a:rPr lang="cs-CZ" dirty="0" smtClean="0"/>
              <a:t>: </a:t>
            </a:r>
            <a:r>
              <a:rPr lang="cs-CZ" dirty="0" err="1" smtClean="0"/>
              <a:t>centrale</a:t>
            </a:r>
            <a:r>
              <a:rPr lang="cs-CZ" dirty="0" smtClean="0"/>
              <a:t> </a:t>
            </a:r>
            <a:r>
              <a:rPr lang="cs-CZ" dirty="0" err="1" smtClean="0"/>
              <a:t>betekenisgevende</a:t>
            </a:r>
            <a:r>
              <a:rPr lang="cs-CZ" dirty="0" smtClean="0"/>
              <a:t> </a:t>
            </a:r>
            <a:r>
              <a:rPr lang="cs-CZ" dirty="0" err="1" smtClean="0"/>
              <a:t>contrast</a:t>
            </a:r>
            <a:r>
              <a:rPr lang="cs-CZ" dirty="0" smtClean="0"/>
              <a:t> </a:t>
            </a:r>
            <a:r>
              <a:rPr lang="cs-CZ" dirty="0" err="1" smtClean="0"/>
              <a:t>opgebouwd</a:t>
            </a:r>
            <a:r>
              <a:rPr lang="cs-CZ" dirty="0" smtClean="0"/>
              <a:t> </a:t>
            </a:r>
            <a:r>
              <a:rPr lang="cs-CZ" dirty="0" err="1" smtClean="0"/>
              <a:t>op</a:t>
            </a:r>
            <a:r>
              <a:rPr lang="cs-CZ" dirty="0" smtClean="0"/>
              <a:t> </a:t>
            </a:r>
            <a:r>
              <a:rPr lang="cs-CZ" dirty="0" err="1" smtClean="0"/>
              <a:t>ruimtelijke</a:t>
            </a:r>
            <a:r>
              <a:rPr lang="cs-CZ" dirty="0" smtClean="0"/>
              <a:t> dichotomie (</a:t>
            </a:r>
            <a:r>
              <a:rPr lang="cs-CZ" dirty="0" err="1" smtClean="0"/>
              <a:t>stad</a:t>
            </a:r>
            <a:r>
              <a:rPr lang="cs-CZ" dirty="0" smtClean="0"/>
              <a:t> </a:t>
            </a:r>
            <a:r>
              <a:rPr lang="cs-CZ" dirty="0" err="1" smtClean="0"/>
              <a:t>vs</a:t>
            </a:r>
            <a:r>
              <a:rPr lang="cs-CZ" dirty="0" smtClean="0"/>
              <a:t> </a:t>
            </a:r>
            <a:r>
              <a:rPr lang="cs-CZ" dirty="0" err="1" smtClean="0"/>
              <a:t>platteland</a:t>
            </a:r>
            <a:r>
              <a:rPr lang="cs-CZ" dirty="0" smtClean="0"/>
              <a:t>)</a:t>
            </a:r>
          </a:p>
          <a:p>
            <a:r>
              <a:rPr lang="cs-CZ" dirty="0" smtClean="0"/>
              <a:t>7. </a:t>
            </a:r>
            <a:r>
              <a:rPr lang="cs-CZ" dirty="0" err="1" smtClean="0"/>
              <a:t>ruimte</a:t>
            </a:r>
            <a:r>
              <a:rPr lang="cs-CZ" dirty="0" smtClean="0"/>
              <a:t> met </a:t>
            </a:r>
            <a:r>
              <a:rPr lang="cs-CZ" dirty="0" err="1" smtClean="0"/>
              <a:t>symbolische</a:t>
            </a:r>
            <a:r>
              <a:rPr lang="cs-CZ" dirty="0" smtClean="0"/>
              <a:t> </a:t>
            </a:r>
            <a:r>
              <a:rPr lang="cs-CZ" dirty="0" err="1" smtClean="0"/>
              <a:t>betekenis</a:t>
            </a:r>
            <a:r>
              <a:rPr lang="cs-CZ" dirty="0" smtClean="0"/>
              <a:t>: </a:t>
            </a:r>
            <a:r>
              <a:rPr lang="cs-CZ" i="1" dirty="0" err="1" smtClean="0"/>
              <a:t>Rood</a:t>
            </a:r>
            <a:r>
              <a:rPr lang="cs-CZ" i="1" dirty="0" smtClean="0"/>
              <a:t> </a:t>
            </a:r>
            <a:r>
              <a:rPr lang="cs-CZ" i="1" dirty="0" err="1" smtClean="0"/>
              <a:t>paleis</a:t>
            </a:r>
            <a:r>
              <a:rPr lang="cs-CZ" i="1" dirty="0" smtClean="0"/>
              <a:t> </a:t>
            </a:r>
            <a:r>
              <a:rPr lang="cs-CZ" dirty="0" smtClean="0"/>
              <a:t>van F. </a:t>
            </a:r>
            <a:r>
              <a:rPr lang="cs-CZ" dirty="0" err="1" smtClean="0"/>
              <a:t>Bordewijk</a:t>
            </a:r>
            <a:r>
              <a:rPr lang="cs-CZ" dirty="0" smtClean="0"/>
              <a:t> (</a:t>
            </a:r>
            <a:r>
              <a:rPr lang="cs-CZ" dirty="0" err="1" smtClean="0"/>
              <a:t>gesloten</a:t>
            </a:r>
            <a:r>
              <a:rPr lang="cs-CZ" dirty="0" smtClean="0"/>
              <a:t> </a:t>
            </a:r>
            <a:r>
              <a:rPr lang="cs-CZ" dirty="0" err="1" smtClean="0"/>
              <a:t>bordeel</a:t>
            </a:r>
            <a:r>
              <a:rPr lang="cs-CZ" dirty="0" smtClean="0"/>
              <a:t> </a:t>
            </a:r>
            <a:r>
              <a:rPr lang="cs-CZ" dirty="0" err="1" smtClean="0"/>
              <a:t>verwijzing</a:t>
            </a:r>
            <a:r>
              <a:rPr lang="cs-CZ" dirty="0" smtClean="0"/>
              <a:t> </a:t>
            </a:r>
            <a:r>
              <a:rPr lang="cs-CZ" dirty="0" err="1" smtClean="0"/>
              <a:t>naar</a:t>
            </a:r>
            <a:r>
              <a:rPr lang="cs-CZ" dirty="0" smtClean="0"/>
              <a:t> </a:t>
            </a:r>
            <a:r>
              <a:rPr lang="cs-CZ" dirty="0" err="1" smtClean="0"/>
              <a:t>uiteenvallende</a:t>
            </a:r>
            <a:r>
              <a:rPr lang="cs-CZ" dirty="0" smtClean="0"/>
              <a:t> </a:t>
            </a:r>
            <a:r>
              <a:rPr lang="cs-CZ" dirty="0" err="1" smtClean="0"/>
              <a:t>fin</a:t>
            </a:r>
            <a:r>
              <a:rPr lang="cs-CZ" dirty="0" smtClean="0"/>
              <a:t> de </a:t>
            </a:r>
            <a:r>
              <a:rPr lang="cs-CZ" dirty="0" err="1" smtClean="0"/>
              <a:t>siecle</a:t>
            </a:r>
            <a:r>
              <a:rPr lang="cs-CZ" dirty="0" smtClean="0"/>
              <a:t> </a:t>
            </a:r>
            <a:r>
              <a:rPr lang="cs-CZ" dirty="0" err="1" smtClean="0"/>
              <a:t>levenshouding</a:t>
            </a:r>
            <a:r>
              <a:rPr lang="cs-CZ" dirty="0" smtClean="0"/>
              <a:t>)</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554</Words>
  <Application>Microsoft Office PowerPoint</Application>
  <PresentationFormat>Předvádění na obrazovce (4:3)</PresentationFormat>
  <Paragraphs>47</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sady Office</vt:lpstr>
      <vt:lpstr>Vlaamse naoorlogse literatuur</vt:lpstr>
      <vt:lpstr>De grote twee</vt:lpstr>
      <vt:lpstr>Presentaties</vt:lpstr>
      <vt:lpstr>Menuet</vt:lpstr>
      <vt:lpstr>Menuet - titel</vt:lpstr>
      <vt:lpstr>Menuet – overige vragen</vt:lpstr>
      <vt:lpstr>Menuet – overige vragen</vt:lpstr>
      <vt:lpstr>Functies van ruimte op verhaalniveau</vt:lpstr>
      <vt:lpstr>Functies van ruimte op verhaalniveau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Vlaamse naoorlogse literatuur</dc:title>
  <dc:creator>Anna Krýsová</dc:creator>
  <cp:lastModifiedBy>Anna Krýsová</cp:lastModifiedBy>
  <cp:revision>4</cp:revision>
  <dcterms:created xsi:type="dcterms:W3CDTF">2021-03-08T16:45:25Z</dcterms:created>
  <dcterms:modified xsi:type="dcterms:W3CDTF">2021-03-09T11:29:09Z</dcterms:modified>
</cp:coreProperties>
</file>