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0" r:id="rId2"/>
    <p:sldMasterId id="2147483682" r:id="rId3"/>
    <p:sldMasterId id="2147483694" r:id="rId4"/>
  </p:sldMasterIdLst>
  <p:sldIdLst>
    <p:sldId id="318" r:id="rId5"/>
    <p:sldId id="302" r:id="rId6"/>
    <p:sldId id="286" r:id="rId7"/>
    <p:sldId id="257" r:id="rId8"/>
    <p:sldId id="278" r:id="rId9"/>
    <p:sldId id="258" r:id="rId10"/>
    <p:sldId id="316" r:id="rId11"/>
    <p:sldId id="317" r:id="rId12"/>
    <p:sldId id="259" r:id="rId13"/>
    <p:sldId id="260" r:id="rId14"/>
    <p:sldId id="261" r:id="rId15"/>
    <p:sldId id="271" r:id="rId16"/>
    <p:sldId id="272" r:id="rId17"/>
    <p:sldId id="288" r:id="rId18"/>
    <p:sldId id="289" r:id="rId19"/>
    <p:sldId id="292" r:id="rId20"/>
    <p:sldId id="290" r:id="rId21"/>
    <p:sldId id="291" r:id="rId22"/>
    <p:sldId id="273" r:id="rId23"/>
    <p:sldId id="276" r:id="rId24"/>
    <p:sldId id="279" r:id="rId25"/>
    <p:sldId id="280" r:id="rId26"/>
    <p:sldId id="275" r:id="rId27"/>
    <p:sldId id="281" r:id="rId28"/>
    <p:sldId id="287" r:id="rId29"/>
    <p:sldId id="293" r:id="rId30"/>
    <p:sldId id="274" r:id="rId31"/>
    <p:sldId id="277" r:id="rId32"/>
    <p:sldId id="295" r:id="rId33"/>
    <p:sldId id="294" r:id="rId34"/>
    <p:sldId id="305" r:id="rId35"/>
    <p:sldId id="269" r:id="rId36"/>
    <p:sldId id="270" r:id="rId37"/>
    <p:sldId id="265" r:id="rId38"/>
    <p:sldId id="266" r:id="rId39"/>
    <p:sldId id="267" r:id="rId40"/>
    <p:sldId id="268" r:id="rId41"/>
    <p:sldId id="282" r:id="rId42"/>
    <p:sldId id="283" r:id="rId43"/>
    <p:sldId id="284" r:id="rId44"/>
    <p:sldId id="314" r:id="rId45"/>
    <p:sldId id="315" r:id="rId46"/>
    <p:sldId id="296" r:id="rId47"/>
    <p:sldId id="306" r:id="rId48"/>
    <p:sldId id="264" r:id="rId49"/>
    <p:sldId id="303" r:id="rId50"/>
    <p:sldId id="304" r:id="rId51"/>
    <p:sldId id="307" r:id="rId52"/>
    <p:sldId id="262" r:id="rId53"/>
    <p:sldId id="308" r:id="rId54"/>
    <p:sldId id="310" r:id="rId55"/>
    <p:sldId id="311" r:id="rId56"/>
    <p:sldId id="312" r:id="rId57"/>
    <p:sldId id="309" r:id="rId58"/>
    <p:sldId id="313" r:id="rId59"/>
    <p:sldId id="297" r:id="rId60"/>
    <p:sldId id="298" r:id="rId61"/>
    <p:sldId id="299" r:id="rId62"/>
    <p:sldId id="300" r:id="rId63"/>
    <p:sldId id="301" r:id="rId64"/>
    <p:sldId id="285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36FE-241D-448C-B81D-4D5FD9581A31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978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CA047-91F8-4D3B-B2FB-47181788E925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13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F99C-E82D-4DAF-89EB-931039FB06AC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817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A14D-1F9D-4F1B-ABCC-0E46F0080D1B}" type="datetime1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916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837C-BF49-4B1A-A82A-163FFB2B7F81}" type="datetime1">
              <a:rPr lang="cs-CZ" smtClean="0"/>
              <a:t>19.03.2026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279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03C23-D760-49D6-90EE-064E140447D2}" type="datetime1">
              <a:rPr lang="cs-CZ" smtClean="0"/>
              <a:t>19.03.2026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5505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F2AFA-2B7E-4758-B6D7-C2133CC05EC3}" type="datetime1">
              <a:rPr lang="cs-CZ" smtClean="0"/>
              <a:t>19.03.2026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183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3034A-2758-4061-9650-473951A5E795}" type="datetime1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4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A071-C799-40CC-95B3-EE294A7AF55C}" type="datetime1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221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6E7B7-39F2-454C-98DB-917A2AD0514C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019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0C0BB-C67E-4319-9073-2E9701BEA67A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781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50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1126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7518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133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796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5155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449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357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780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6447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78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7441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6116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41881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077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7447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8334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917505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09978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590025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6077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728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k-SK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6916D-D19A-4A79-9C11-9A4821C0386F}" type="datetime1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8C417-0E1E-4A15-AA2F-A9ED8C5406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92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5FED9-D0A9-42EB-ADD5-BBD835C899AD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379EE-FB60-493C-9C7E-EE4AD88C03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91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D453A-B15E-41A2-9D2E-78D8644AA88E}" type="datetimeFigureOut">
              <a:rPr lang="sk-SK" smtClean="0"/>
              <a:t>19. 3. 2026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E347-8BF7-4EC8-A23C-9FEE68F3355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3130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77511"/>
          </a:xfrm>
        </p:spPr>
        <p:txBody>
          <a:bodyPr>
            <a:normAutofit/>
          </a:bodyPr>
          <a:lstStyle/>
          <a:p>
            <a:r>
              <a:rPr lang="en-US" b="1" dirty="0"/>
              <a:t>Local</a:t>
            </a:r>
            <a:r>
              <a:rPr lang="sk-SK" b="1" dirty="0"/>
              <a:t> </a:t>
            </a:r>
            <a:r>
              <a:rPr lang="sk-SK" b="1" dirty="0" err="1"/>
              <a:t>Government</a:t>
            </a:r>
            <a:r>
              <a:rPr lang="en-US" b="1" dirty="0"/>
              <a:t> </a:t>
            </a:r>
            <a:r>
              <a:rPr lang="sk-SK" b="1" dirty="0"/>
              <a:t>in Slovakia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2964225"/>
            <a:ext cx="12192000" cy="3893775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Lecture for the students of the </a:t>
            </a:r>
            <a:r>
              <a:rPr lang="sk-SK" sz="2600" i="1" dirty="0" err="1"/>
              <a:t>Institute</a:t>
            </a:r>
            <a:r>
              <a:rPr lang="sk-SK" sz="2600" i="1" dirty="0"/>
              <a:t> of </a:t>
            </a:r>
            <a:r>
              <a:rPr lang="sk-SK" sz="2600" i="1" dirty="0" err="1"/>
              <a:t>Political</a:t>
            </a:r>
            <a:r>
              <a:rPr lang="sk-SK" sz="2600" i="1" dirty="0"/>
              <a:t> </a:t>
            </a:r>
            <a:r>
              <a:rPr lang="sk-SK" sz="2600" i="1" dirty="0" err="1"/>
              <a:t>Studies</a:t>
            </a:r>
            <a:r>
              <a:rPr lang="sk-SK" sz="2600" i="1" dirty="0"/>
              <a:t>,</a:t>
            </a:r>
          </a:p>
          <a:p>
            <a:r>
              <a:rPr lang="en-US" sz="2600" i="1" dirty="0"/>
              <a:t>Faculty of Social Sciences, Charles University in Prague</a:t>
            </a:r>
          </a:p>
          <a:p>
            <a:endParaRPr lang="sk-SK" dirty="0"/>
          </a:p>
          <a:p>
            <a:r>
              <a:rPr lang="en-US" sz="2800" b="1" dirty="0"/>
              <a:t>Daniel Klimovský</a:t>
            </a:r>
            <a:r>
              <a:rPr lang="en-US" sz="2800" dirty="0"/>
              <a:t> </a:t>
            </a:r>
            <a:r>
              <a:rPr lang="sk-SK" sz="2800" dirty="0"/>
              <a:t>(</a:t>
            </a:r>
            <a:r>
              <a:rPr lang="en-US" sz="2800" dirty="0"/>
              <a:t>Comenius University </a:t>
            </a:r>
            <a:r>
              <a:rPr lang="sk-SK" sz="2800" dirty="0"/>
              <a:t>in Bratislava)</a:t>
            </a:r>
          </a:p>
          <a:p>
            <a:endParaRPr lang="sk-SK" dirty="0"/>
          </a:p>
          <a:p>
            <a:r>
              <a:rPr lang="sk-SK" sz="2000" dirty="0"/>
              <a:t>19 </a:t>
            </a:r>
            <a:r>
              <a:rPr lang="en-US" sz="2000" dirty="0"/>
              <a:t>March </a:t>
            </a:r>
            <a:r>
              <a:rPr lang="sk-SK" sz="2000" dirty="0"/>
              <a:t>2026, </a:t>
            </a:r>
            <a:r>
              <a:rPr lang="sk-SK" sz="2000" dirty="0" err="1"/>
              <a:t>Prague</a:t>
            </a:r>
            <a:endParaRPr lang="sk-SK" sz="2000" dirty="0"/>
          </a:p>
          <a:p>
            <a:endParaRPr lang="sk-SK" sz="2000" dirty="0"/>
          </a:p>
          <a:p>
            <a:pPr algn="l"/>
            <a:r>
              <a:rPr lang="sk-SK" sz="2000" dirty="0"/>
              <a:t>	E-mail:  		daniel.klimovsky@uniba.sk</a:t>
            </a:r>
          </a:p>
          <a:p>
            <a:pPr algn="l"/>
            <a:r>
              <a:rPr lang="sk-SK" sz="2000" dirty="0"/>
              <a:t>	</a:t>
            </a:r>
            <a:r>
              <a:rPr lang="sk-SK" sz="2000" dirty="0" err="1"/>
              <a:t>Instagram</a:t>
            </a:r>
            <a:r>
              <a:rPr lang="sk-SK" sz="2000" dirty="0"/>
              <a:t>: 	</a:t>
            </a:r>
            <a:r>
              <a:rPr lang="sk-SK" sz="2000" dirty="0" err="1"/>
              <a:t>daniel.klimovsky</a:t>
            </a:r>
            <a:endParaRPr lang="sk-SK" sz="2000" dirty="0"/>
          </a:p>
          <a:p>
            <a:pPr algn="r"/>
            <a:endParaRPr lang="sk-SK" sz="16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262" y="352696"/>
            <a:ext cx="2808588" cy="1129506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10" y="349035"/>
            <a:ext cx="2918555" cy="112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2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Development</a:t>
            </a:r>
            <a:r>
              <a:rPr lang="sk-SK" dirty="0"/>
              <a:t> in </a:t>
            </a:r>
            <a:r>
              <a:rPr lang="sk-SK" dirty="0" err="1"/>
              <a:t>the</a:t>
            </a:r>
            <a:r>
              <a:rPr lang="sk-SK" dirty="0"/>
              <a:t> mid-1990s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43868"/>
          </a:xfrm>
        </p:spPr>
        <p:txBody>
          <a:bodyPr>
            <a:normAutofit/>
          </a:bodyPr>
          <a:lstStyle/>
          <a:p>
            <a:r>
              <a:rPr lang="sk-SK" dirty="0"/>
              <a:t>In </a:t>
            </a:r>
            <a:r>
              <a:rPr lang="sk-SK" dirty="0" err="1"/>
              <a:t>the</a:t>
            </a:r>
            <a:r>
              <a:rPr lang="sk-SK" dirty="0"/>
              <a:t> mid-1990s, </a:t>
            </a:r>
            <a:r>
              <a:rPr lang="sk-SK" dirty="0" err="1"/>
              <a:t>there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b="1" dirty="0">
                <a:highlight>
                  <a:srgbClr val="FFFF00"/>
                </a:highlight>
              </a:rPr>
              <a:t>a game-</a:t>
            </a:r>
            <a:r>
              <a:rPr lang="sk-SK" b="1" dirty="0" err="1">
                <a:highlight>
                  <a:srgbClr val="FFFF00"/>
                </a:highlight>
              </a:rPr>
              <a:t>rules</a:t>
            </a:r>
            <a:r>
              <a:rPr lang="sk-SK" b="1" dirty="0">
                <a:highlight>
                  <a:srgbClr val="FFFF00"/>
                </a:highlight>
              </a:rPr>
              <a:t>-</a:t>
            </a:r>
            <a:r>
              <a:rPr lang="sk-SK" b="1" dirty="0" err="1">
                <a:highlight>
                  <a:srgbClr val="FFFF00"/>
                </a:highlight>
              </a:rPr>
              <a:t>struggle</a:t>
            </a:r>
            <a:r>
              <a:rPr lang="sk-SK" b="1" dirty="0">
                <a:highlight>
                  <a:srgbClr val="FFFF00"/>
                </a:highlight>
              </a:rPr>
              <a:t> at </a:t>
            </a:r>
            <a:r>
              <a:rPr lang="sk-SK" b="1" dirty="0" err="1">
                <a:highlight>
                  <a:srgbClr val="FFFF00"/>
                </a:highlight>
              </a:rPr>
              <a:t>the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national</a:t>
            </a:r>
            <a:r>
              <a:rPr lang="sk-SK" b="1" dirty="0">
                <a:highlight>
                  <a:srgbClr val="FFFF00"/>
                </a:highlight>
              </a:rPr>
              <a:t> level</a:t>
            </a:r>
            <a:r>
              <a:rPr lang="sk-SK" dirty="0"/>
              <a:t>, and Slovakia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considered</a:t>
            </a:r>
            <a:r>
              <a:rPr lang="sk-SK" dirty="0"/>
              <a:t> </a:t>
            </a:r>
            <a:r>
              <a:rPr lang="sk-SK" dirty="0" err="1"/>
              <a:t>weaker</a:t>
            </a:r>
            <a:r>
              <a:rPr lang="sk-SK" dirty="0"/>
              <a:t> </a:t>
            </a:r>
            <a:r>
              <a:rPr lang="sk-SK" dirty="0" err="1"/>
              <a:t>democracy</a:t>
            </a:r>
            <a:endParaRPr lang="sk-SK" dirty="0"/>
          </a:p>
          <a:p>
            <a:endParaRPr lang="sk-SK" dirty="0"/>
          </a:p>
          <a:p>
            <a:r>
              <a:rPr lang="sk-SK" dirty="0" err="1"/>
              <a:t>These</a:t>
            </a:r>
            <a:r>
              <a:rPr lang="sk-SK" dirty="0"/>
              <a:t> </a:t>
            </a:r>
            <a:r>
              <a:rPr lang="sk-SK" dirty="0" err="1"/>
              <a:t>tensions</a:t>
            </a:r>
            <a:r>
              <a:rPr lang="sk-SK" dirty="0"/>
              <a:t> </a:t>
            </a:r>
            <a:r>
              <a:rPr lang="sk-SK" dirty="0" err="1"/>
              <a:t>affected</a:t>
            </a:r>
            <a:r>
              <a:rPr lang="sk-SK" dirty="0"/>
              <a:t> </a:t>
            </a:r>
            <a:r>
              <a:rPr lang="sk-SK" dirty="0" err="1"/>
              <a:t>also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level and society </a:t>
            </a:r>
            <a:r>
              <a:rPr lang="sk-SK" dirty="0" err="1"/>
              <a:t>became</a:t>
            </a:r>
            <a:r>
              <a:rPr lang="sk-SK" dirty="0"/>
              <a:t> a </a:t>
            </a:r>
            <a:r>
              <a:rPr lang="sk-SK" dirty="0" err="1"/>
              <a:t>battlefield</a:t>
            </a:r>
            <a:r>
              <a:rPr lang="sk-SK" dirty="0"/>
              <a:t> </a:t>
            </a:r>
            <a:r>
              <a:rPr lang="sk-SK" dirty="0" err="1"/>
              <a:t>where</a:t>
            </a:r>
            <a:r>
              <a:rPr lang="sk-SK" dirty="0"/>
              <a:t> </a:t>
            </a:r>
            <a:r>
              <a:rPr lang="sk-SK" dirty="0" err="1"/>
              <a:t>supporters</a:t>
            </a:r>
            <a:r>
              <a:rPr lang="sk-SK" dirty="0"/>
              <a:t> of </a:t>
            </a:r>
            <a:r>
              <a:rPr lang="sk-SK" dirty="0" err="1"/>
              <a:t>modern</a:t>
            </a:r>
            <a:r>
              <a:rPr lang="sk-SK" dirty="0"/>
              <a:t> </a:t>
            </a:r>
            <a:r>
              <a:rPr lang="sk-SK" dirty="0" err="1"/>
              <a:t>democratic</a:t>
            </a:r>
            <a:r>
              <a:rPr lang="sk-SK" dirty="0"/>
              <a:t> </a:t>
            </a:r>
            <a:r>
              <a:rPr lang="sk-SK" dirty="0" err="1"/>
              <a:t>approach</a:t>
            </a:r>
            <a:r>
              <a:rPr lang="sk-SK" dirty="0"/>
              <a:t> </a:t>
            </a:r>
            <a:r>
              <a:rPr lang="sk-SK" dirty="0" err="1"/>
              <a:t>politically</a:t>
            </a:r>
            <a:r>
              <a:rPr lang="sk-SK" dirty="0"/>
              <a:t> tried to beat </a:t>
            </a:r>
            <a:r>
              <a:rPr lang="sk-SK" dirty="0" err="1"/>
              <a:t>supporters</a:t>
            </a:r>
            <a:r>
              <a:rPr lang="sk-SK" dirty="0"/>
              <a:t> of </a:t>
            </a:r>
            <a:r>
              <a:rPr lang="sk-SK" dirty="0" err="1"/>
              <a:t>old-fashion</a:t>
            </a:r>
            <a:r>
              <a:rPr lang="sk-SK" dirty="0"/>
              <a:t> </a:t>
            </a:r>
            <a:r>
              <a:rPr lang="sk-SK" dirty="0" err="1"/>
              <a:t>authoritarian</a:t>
            </a:r>
            <a:r>
              <a:rPr lang="sk-SK" dirty="0"/>
              <a:t> </a:t>
            </a:r>
            <a:r>
              <a:rPr lang="sk-SK" dirty="0" err="1"/>
              <a:t>patterns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r>
              <a:rPr lang="sk-SK" dirty="0"/>
              <a:t>National </a:t>
            </a:r>
            <a:r>
              <a:rPr lang="sk-SK" dirty="0" err="1"/>
              <a:t>elections</a:t>
            </a:r>
            <a:r>
              <a:rPr lang="sk-SK" dirty="0"/>
              <a:t> </a:t>
            </a:r>
            <a:r>
              <a:rPr lang="sk-SK" dirty="0" err="1"/>
              <a:t>which</a:t>
            </a:r>
            <a:r>
              <a:rPr lang="sk-SK" dirty="0"/>
              <a:t> </a:t>
            </a:r>
            <a:r>
              <a:rPr lang="sk-SK" dirty="0" err="1"/>
              <a:t>were</a:t>
            </a:r>
            <a:r>
              <a:rPr lang="sk-SK" dirty="0"/>
              <a:t> </a:t>
            </a:r>
            <a:r>
              <a:rPr lang="sk-SK" dirty="0" err="1"/>
              <a:t>held</a:t>
            </a:r>
            <a:r>
              <a:rPr lang="sk-SK" dirty="0"/>
              <a:t> in 1998 </a:t>
            </a:r>
            <a:r>
              <a:rPr lang="sk-SK" dirty="0" err="1"/>
              <a:t>became</a:t>
            </a:r>
            <a:r>
              <a:rPr lang="sk-SK" dirty="0"/>
              <a:t> </a:t>
            </a:r>
            <a:r>
              <a:rPr lang="sk-SK" b="1" dirty="0">
                <a:highlight>
                  <a:srgbClr val="FFFF00"/>
                </a:highlight>
              </a:rPr>
              <a:t>a </a:t>
            </a:r>
            <a:r>
              <a:rPr lang="sk-SK" b="1" dirty="0" err="1">
                <a:highlight>
                  <a:srgbClr val="FFFF00"/>
                </a:highlight>
              </a:rPr>
              <a:t>turning</a:t>
            </a:r>
            <a:r>
              <a:rPr lang="sk-SK" b="1" dirty="0">
                <a:highlight>
                  <a:srgbClr val="FFFF00"/>
                </a:highlight>
              </a:rPr>
              <a:t> point</a:t>
            </a:r>
          </a:p>
        </p:txBody>
      </p:sp>
    </p:spTree>
    <p:extLst>
      <p:ext uri="{BB962C8B-B14F-4D97-AF65-F5344CB8AC3E}">
        <p14:creationId xmlns:p14="http://schemas.microsoft.com/office/powerpoint/2010/main" val="231541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Development</a:t>
            </a:r>
            <a:r>
              <a:rPr lang="sk-SK" dirty="0"/>
              <a:t> of </a:t>
            </a:r>
            <a:r>
              <a:rPr lang="sk-SK" dirty="0" err="1"/>
              <a:t>legal</a:t>
            </a:r>
            <a:r>
              <a:rPr lang="sk-SK" dirty="0"/>
              <a:t> </a:t>
            </a:r>
            <a:r>
              <a:rPr lang="sk-SK" dirty="0" err="1"/>
              <a:t>framework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2000: European Charter of Local Self-government entered into force</a:t>
            </a:r>
          </a:p>
          <a:p>
            <a:r>
              <a:rPr lang="en-US" dirty="0"/>
              <a:t>2000: free access to public information</a:t>
            </a:r>
          </a:p>
          <a:p>
            <a:r>
              <a:rPr lang="en-US" dirty="0"/>
              <a:t>2001: introduction of regional self-government</a:t>
            </a:r>
          </a:p>
          <a:p>
            <a:r>
              <a:rPr lang="en-US" dirty="0"/>
              <a:t>2002-2004: devolution</a:t>
            </a:r>
            <a:r>
              <a:rPr lang="sk-SK" dirty="0"/>
              <a:t> and </a:t>
            </a:r>
            <a:r>
              <a:rPr lang="sk-SK" dirty="0" err="1"/>
              <a:t>delegation</a:t>
            </a:r>
            <a:endParaRPr lang="en-US" dirty="0"/>
          </a:p>
          <a:p>
            <a:r>
              <a:rPr lang="en-US" dirty="0"/>
              <a:t>2005: fiscal decentralization</a:t>
            </a:r>
          </a:p>
          <a:p>
            <a:r>
              <a:rPr lang="en-US" dirty="0"/>
              <a:t>2009: </a:t>
            </a:r>
            <a:r>
              <a:rPr lang="en-US" dirty="0" err="1"/>
              <a:t>peformance</a:t>
            </a:r>
            <a:r>
              <a:rPr lang="en-US" dirty="0"/>
              <a:t> budgeting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0199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9932" y="982132"/>
            <a:ext cx="10957302" cy="1303867"/>
          </a:xfrm>
        </p:spPr>
        <p:txBody>
          <a:bodyPr/>
          <a:lstStyle/>
          <a:p>
            <a:r>
              <a:rPr lang="sk-SK" dirty="0" err="1"/>
              <a:t>Decentralization</a:t>
            </a:r>
            <a:r>
              <a:rPr lang="sk-SK" dirty="0"/>
              <a:t> </a:t>
            </a:r>
            <a:r>
              <a:rPr lang="sk-SK" dirty="0" err="1"/>
              <a:t>reform</a:t>
            </a:r>
            <a:r>
              <a:rPr lang="sk-SK" dirty="0"/>
              <a:t> 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early</a:t>
            </a:r>
            <a:r>
              <a:rPr lang="sk-SK" dirty="0"/>
              <a:t> 2000s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10669292" cy="4107339"/>
          </a:xfrm>
        </p:spPr>
        <p:txBody>
          <a:bodyPr>
            <a:normAutofit/>
          </a:bodyPr>
          <a:lstStyle/>
          <a:p>
            <a:r>
              <a:rPr lang="sk-SK" dirty="0"/>
              <a:t>New c</a:t>
            </a:r>
            <a:r>
              <a:rPr lang="en-US" dirty="0" err="1"/>
              <a:t>entral</a:t>
            </a:r>
            <a:r>
              <a:rPr lang="en-US" dirty="0"/>
              <a:t> government promised a </a:t>
            </a:r>
            <a:r>
              <a:rPr lang="en-US" b="1" dirty="0">
                <a:highlight>
                  <a:srgbClr val="FFFF00"/>
                </a:highlight>
              </a:rPr>
              <a:t>huge decentralization reform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dirty="0"/>
              <a:t>in 1998</a:t>
            </a:r>
            <a:endParaRPr lang="en-US" dirty="0"/>
          </a:p>
          <a:p>
            <a:r>
              <a:rPr lang="en-US" dirty="0"/>
              <a:t>A set of new acts were approved</a:t>
            </a:r>
            <a:r>
              <a:rPr lang="sk-SK" dirty="0"/>
              <a:t> 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second</a:t>
            </a:r>
            <a:r>
              <a:rPr lang="sk-SK" dirty="0"/>
              <a:t> </a:t>
            </a:r>
            <a:r>
              <a:rPr lang="sk-SK" dirty="0" err="1"/>
              <a:t>half</a:t>
            </a:r>
            <a:r>
              <a:rPr lang="sk-SK" dirty="0"/>
              <a:t> of </a:t>
            </a:r>
            <a:r>
              <a:rPr lang="sk-SK" dirty="0" err="1"/>
              <a:t>its</a:t>
            </a:r>
            <a:r>
              <a:rPr lang="sk-SK" dirty="0"/>
              <a:t> term of </a:t>
            </a:r>
            <a:r>
              <a:rPr lang="sk-SK" dirty="0" err="1"/>
              <a:t>office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Regional (Self-)Government Act (No. 302/2001)</a:t>
            </a:r>
          </a:p>
          <a:p>
            <a:pPr lvl="1"/>
            <a:r>
              <a:rPr lang="en-US" dirty="0"/>
              <a:t>Regional Elections Act (No. 303/2001)</a:t>
            </a:r>
          </a:p>
          <a:p>
            <a:pPr lvl="1"/>
            <a:r>
              <a:rPr lang="en-US" dirty="0"/>
              <a:t>Delegation and Devolution Act (No. 416/2001)</a:t>
            </a:r>
          </a:p>
          <a:p>
            <a:r>
              <a:rPr lang="en-US" dirty="0"/>
              <a:t>These acts strongly influenced both state administration (weakening) and (self-) government (strengthening) at all levels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82221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Introduction</a:t>
            </a:r>
            <a:r>
              <a:rPr lang="sk-SK" dirty="0"/>
              <a:t> of </a:t>
            </a:r>
            <a:r>
              <a:rPr lang="sk-SK" dirty="0" err="1"/>
              <a:t>regional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10005204" cy="3564899"/>
          </a:xfrm>
        </p:spPr>
        <p:txBody>
          <a:bodyPr>
            <a:normAutofit/>
          </a:bodyPr>
          <a:lstStyle/>
          <a:p>
            <a:r>
              <a:rPr lang="en-US" dirty="0"/>
              <a:t>Central government intended to </a:t>
            </a:r>
            <a:r>
              <a:rPr lang="en-US" b="1" dirty="0">
                <a:highlight>
                  <a:srgbClr val="FFFF00"/>
                </a:highlight>
              </a:rPr>
              <a:t>introduce (self-) government at regional level</a:t>
            </a:r>
          </a:p>
          <a:p>
            <a:r>
              <a:rPr lang="en-US" b="1" dirty="0">
                <a:highlight>
                  <a:srgbClr val="FFFF00"/>
                </a:highlight>
              </a:rPr>
              <a:t>Government </a:t>
            </a:r>
            <a:r>
              <a:rPr lang="sk-SK" b="1" dirty="0" err="1">
                <a:highlight>
                  <a:srgbClr val="FFFF00"/>
                </a:highlight>
              </a:rPr>
              <a:t>plenipotentiary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dirty="0"/>
              <a:t>proposed </a:t>
            </a:r>
            <a:r>
              <a:rPr lang="sk-SK" dirty="0" err="1"/>
              <a:t>either</a:t>
            </a:r>
            <a:r>
              <a:rPr lang="sk-SK" dirty="0"/>
              <a:t> a model </a:t>
            </a:r>
            <a:r>
              <a:rPr lang="sk-SK" dirty="0" err="1"/>
              <a:t>with</a:t>
            </a:r>
            <a:r>
              <a:rPr lang="sk-SK" dirty="0"/>
              <a:t> 1</a:t>
            </a:r>
            <a:r>
              <a:rPr lang="en-US" dirty="0"/>
              <a:t>6 </a:t>
            </a:r>
            <a:r>
              <a:rPr lang="sk-SK" dirty="0" err="1"/>
              <a:t>self-governing</a:t>
            </a:r>
            <a:r>
              <a:rPr lang="sk-SK" dirty="0"/>
              <a:t> </a:t>
            </a:r>
            <a:r>
              <a:rPr lang="sk-SK" dirty="0" err="1"/>
              <a:t>regions</a:t>
            </a:r>
            <a:r>
              <a:rPr lang="sk-SK" dirty="0"/>
              <a:t> or a model </a:t>
            </a:r>
            <a:r>
              <a:rPr lang="sk-SK" dirty="0" err="1"/>
              <a:t>with</a:t>
            </a:r>
            <a:r>
              <a:rPr lang="sk-SK" dirty="0"/>
              <a:t> 12 </a:t>
            </a:r>
            <a:r>
              <a:rPr lang="sk-SK" dirty="0" err="1"/>
              <a:t>self-governing</a:t>
            </a:r>
            <a:r>
              <a:rPr lang="sk-SK" dirty="0"/>
              <a:t> </a:t>
            </a:r>
            <a:r>
              <a:rPr lang="sk-SK" dirty="0" err="1"/>
              <a:t>units</a:t>
            </a:r>
            <a:endParaRPr lang="en-US" dirty="0"/>
          </a:p>
          <a:p>
            <a:r>
              <a:rPr lang="en-US" dirty="0"/>
              <a:t>Due to internal tensions within ruling coalition, </a:t>
            </a:r>
            <a:r>
              <a:rPr lang="sk-SK" dirty="0"/>
              <a:t>a </a:t>
            </a:r>
            <a:r>
              <a:rPr lang="en-US" dirty="0"/>
              <a:t>model </a:t>
            </a:r>
            <a:r>
              <a:rPr lang="sk-SK" dirty="0" err="1"/>
              <a:t>with</a:t>
            </a:r>
            <a:r>
              <a:rPr lang="sk-SK" dirty="0"/>
              <a:t> 8 </a:t>
            </a:r>
            <a:r>
              <a:rPr lang="sk-SK" dirty="0" err="1"/>
              <a:t>units</a:t>
            </a:r>
            <a:r>
              <a:rPr lang="sk-SK" dirty="0"/>
              <a:t> </a:t>
            </a:r>
            <a:r>
              <a:rPr lang="en-US" dirty="0"/>
              <a:t>was introduced and the government</a:t>
            </a:r>
            <a:r>
              <a:rPr lang="sk-SK" dirty="0"/>
              <a:t> </a:t>
            </a:r>
            <a:r>
              <a:rPr lang="sk-SK" dirty="0" err="1"/>
              <a:t>plenipotentiary</a:t>
            </a:r>
            <a:r>
              <a:rPr lang="en-US" dirty="0"/>
              <a:t> resigned</a:t>
            </a:r>
          </a:p>
          <a:p>
            <a:r>
              <a:rPr lang="en-US" b="1" dirty="0">
                <a:highlight>
                  <a:srgbClr val="FFFF00"/>
                </a:highlight>
              </a:rPr>
              <a:t>Regional (self-)government bodies are similar to local (self-)government bodies</a:t>
            </a:r>
          </a:p>
        </p:txBody>
      </p:sp>
    </p:spTree>
    <p:extLst>
      <p:ext uri="{BB962C8B-B14F-4D97-AF65-F5344CB8AC3E}">
        <p14:creationId xmlns:p14="http://schemas.microsoft.com/office/powerpoint/2010/main" val="326851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0" y="600892"/>
            <a:ext cx="10005399" cy="5672902"/>
          </a:xfrm>
        </p:spPr>
      </p:pic>
    </p:spTree>
    <p:extLst>
      <p:ext uri="{BB962C8B-B14F-4D97-AF65-F5344CB8AC3E}">
        <p14:creationId xmlns:p14="http://schemas.microsoft.com/office/powerpoint/2010/main" val="1052067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63" y="600893"/>
            <a:ext cx="11204673" cy="5656218"/>
          </a:xfrm>
        </p:spPr>
      </p:pic>
    </p:spTree>
    <p:extLst>
      <p:ext uri="{BB962C8B-B14F-4D97-AF65-F5344CB8AC3E}">
        <p14:creationId xmlns:p14="http://schemas.microsoft.com/office/powerpoint/2010/main" val="1863890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5" y="587829"/>
            <a:ext cx="11230549" cy="5669280"/>
          </a:xfrm>
        </p:spPr>
      </p:pic>
    </p:spTree>
    <p:extLst>
      <p:ext uri="{BB962C8B-B14F-4D97-AF65-F5344CB8AC3E}">
        <p14:creationId xmlns:p14="http://schemas.microsoft.com/office/powerpoint/2010/main" val="2491421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78" y="600892"/>
            <a:ext cx="11204674" cy="5656218"/>
          </a:xfrm>
        </p:spPr>
      </p:pic>
    </p:spTree>
    <p:extLst>
      <p:ext uri="{BB962C8B-B14F-4D97-AF65-F5344CB8AC3E}">
        <p14:creationId xmlns:p14="http://schemas.microsoft.com/office/powerpoint/2010/main" val="2527018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27" y="613953"/>
            <a:ext cx="11195145" cy="5656218"/>
          </a:xfrm>
        </p:spPr>
      </p:pic>
    </p:spTree>
    <p:extLst>
      <p:ext uri="{BB962C8B-B14F-4D97-AF65-F5344CB8AC3E}">
        <p14:creationId xmlns:p14="http://schemas.microsoft.com/office/powerpoint/2010/main" val="2311120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Devolution</a:t>
            </a:r>
            <a:r>
              <a:rPr lang="sk-SK" dirty="0"/>
              <a:t> and </a:t>
            </a:r>
            <a:r>
              <a:rPr lang="sk-SK" dirty="0" err="1"/>
              <a:t>delegation</a:t>
            </a:r>
            <a:r>
              <a:rPr lang="sk-SK" dirty="0"/>
              <a:t> (2002-2004)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305440" cy="3318936"/>
          </a:xfrm>
        </p:spPr>
        <p:txBody>
          <a:bodyPr/>
          <a:lstStyle/>
          <a:p>
            <a:r>
              <a:rPr lang="en-US" dirty="0"/>
              <a:t>A huge </a:t>
            </a:r>
            <a:r>
              <a:rPr lang="en-US" b="1" dirty="0">
                <a:highlight>
                  <a:srgbClr val="FFFF00"/>
                </a:highlight>
              </a:rPr>
              <a:t>number of powers were transferred by means of either devolution or delegation </a:t>
            </a:r>
            <a:r>
              <a:rPr lang="en-US" dirty="0"/>
              <a:t>from the state administration authorities to regional or </a:t>
            </a:r>
            <a:r>
              <a:rPr lang="sk-SK" dirty="0" err="1"/>
              <a:t>local</a:t>
            </a:r>
            <a:r>
              <a:rPr lang="en-US" dirty="0"/>
              <a:t> (self-)governments</a:t>
            </a:r>
          </a:p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en-US" dirty="0"/>
              <a:t>powers were </a:t>
            </a:r>
            <a:r>
              <a:rPr lang="en-US" b="1" dirty="0">
                <a:highlight>
                  <a:srgbClr val="FFFF00"/>
                </a:highlight>
              </a:rPr>
              <a:t>transferred in few steps (2002-4)</a:t>
            </a:r>
          </a:p>
          <a:p>
            <a:endParaRPr lang="sk-SK" dirty="0"/>
          </a:p>
          <a:p>
            <a:r>
              <a:rPr lang="en-US" b="1" dirty="0">
                <a:highlight>
                  <a:srgbClr val="FFFF00"/>
                </a:highlight>
              </a:rPr>
              <a:t>Fiscal decentralization </a:t>
            </a:r>
            <a:r>
              <a:rPr lang="en-US" dirty="0"/>
              <a:t>followed these steps and it was introduced in 2005</a:t>
            </a:r>
          </a:p>
        </p:txBody>
      </p:sp>
    </p:spTree>
    <p:extLst>
      <p:ext uri="{BB962C8B-B14F-4D97-AF65-F5344CB8AC3E}">
        <p14:creationId xmlns:p14="http://schemas.microsoft.com/office/powerpoint/2010/main" val="4104558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Slovakia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5348" y="1723301"/>
            <a:ext cx="5261304" cy="427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4813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Territorial</a:t>
            </a:r>
            <a:r>
              <a:rPr lang="sk-SK" dirty="0"/>
              <a:t> </a:t>
            </a:r>
            <a:r>
              <a:rPr lang="sk-SK" dirty="0" err="1"/>
              <a:t>consolidation</a:t>
            </a:r>
            <a:r>
              <a:rPr lang="sk-SK" dirty="0"/>
              <a:t> </a:t>
            </a:r>
            <a:r>
              <a:rPr lang="sk-SK" dirty="0" err="1"/>
              <a:t>reform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Although</a:t>
            </a:r>
            <a:r>
              <a:rPr lang="sk-SK" dirty="0"/>
              <a:t> </a:t>
            </a:r>
            <a:r>
              <a:rPr lang="sk-SK" dirty="0" err="1"/>
              <a:t>it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expected</a:t>
            </a:r>
            <a:r>
              <a:rPr lang="sk-SK" dirty="0"/>
              <a:t> in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early</a:t>
            </a:r>
            <a:r>
              <a:rPr lang="sk-SK" dirty="0"/>
              <a:t> 2000s </a:t>
            </a:r>
            <a:r>
              <a:rPr lang="sk-SK" dirty="0" err="1"/>
              <a:t>that</a:t>
            </a:r>
            <a:r>
              <a:rPr lang="sk-SK" dirty="0"/>
              <a:t> </a:t>
            </a:r>
            <a:r>
              <a:rPr lang="sk-SK" b="1" dirty="0" err="1">
                <a:highlight>
                  <a:srgbClr val="FFFF00"/>
                </a:highlight>
              </a:rPr>
              <a:t>devolution</a:t>
            </a:r>
            <a:r>
              <a:rPr lang="sk-SK" b="1" dirty="0">
                <a:highlight>
                  <a:srgbClr val="FFFF00"/>
                </a:highlight>
              </a:rPr>
              <a:t>/</a:t>
            </a:r>
            <a:r>
              <a:rPr lang="sk-SK" b="1" dirty="0" err="1">
                <a:highlight>
                  <a:srgbClr val="FFFF00"/>
                </a:highlight>
              </a:rPr>
              <a:t>delegation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reform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should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be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followed</a:t>
            </a:r>
            <a:r>
              <a:rPr lang="sk-SK" b="1" dirty="0">
                <a:highlight>
                  <a:srgbClr val="FFFF00"/>
                </a:highlight>
              </a:rPr>
              <a:t> by </a:t>
            </a:r>
            <a:r>
              <a:rPr lang="sk-SK" b="1" dirty="0" err="1">
                <a:highlight>
                  <a:srgbClr val="FFFF00"/>
                </a:highlight>
              </a:rPr>
              <a:t>fiscal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decentralization</a:t>
            </a:r>
            <a:r>
              <a:rPr lang="sk-SK" b="1" dirty="0">
                <a:highlight>
                  <a:srgbClr val="FFFF00"/>
                </a:highlight>
              </a:rPr>
              <a:t> and </a:t>
            </a:r>
            <a:r>
              <a:rPr lang="sk-SK" b="1" dirty="0" err="1">
                <a:highlight>
                  <a:srgbClr val="FFFF00"/>
                </a:highlight>
              </a:rPr>
              <a:t>it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will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be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further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followed</a:t>
            </a:r>
            <a:r>
              <a:rPr lang="sk-SK" b="1" dirty="0">
                <a:highlight>
                  <a:srgbClr val="FFFF00"/>
                </a:highlight>
              </a:rPr>
              <a:t> by </a:t>
            </a:r>
            <a:r>
              <a:rPr lang="sk-SK" b="1" dirty="0" err="1">
                <a:highlight>
                  <a:srgbClr val="FFFF00"/>
                </a:highlight>
              </a:rPr>
              <a:t>territorial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consolidation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reform</a:t>
            </a:r>
            <a:r>
              <a:rPr lang="sk-SK" dirty="0"/>
              <a:t>,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third</a:t>
            </a:r>
            <a:r>
              <a:rPr lang="sk-SK" dirty="0"/>
              <a:t> step has never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implemented</a:t>
            </a:r>
            <a:endParaRPr lang="sk-SK" dirty="0"/>
          </a:p>
          <a:p>
            <a:endParaRPr lang="sk-SK" dirty="0"/>
          </a:p>
          <a:p>
            <a:r>
              <a:rPr lang="sk-SK" dirty="0" err="1"/>
              <a:t>Discussion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announced</a:t>
            </a:r>
            <a:r>
              <a:rPr lang="sk-SK" dirty="0"/>
              <a:t> by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document</a:t>
            </a:r>
            <a:r>
              <a:rPr lang="sk-SK" dirty="0"/>
              <a:t> </a:t>
            </a:r>
            <a:r>
              <a:rPr lang="sk-SK" dirty="0" err="1"/>
              <a:t>called</a:t>
            </a:r>
            <a:r>
              <a:rPr lang="sk-SK" dirty="0"/>
              <a:t> </a:t>
            </a:r>
            <a:r>
              <a:rPr lang="sk-SK" b="1" dirty="0">
                <a:highlight>
                  <a:srgbClr val="FFFF00"/>
                </a:highlight>
              </a:rPr>
              <a:t>„Komunálna reforma“ </a:t>
            </a:r>
            <a:r>
              <a:rPr lang="sk-SK" dirty="0"/>
              <a:t>in 2005 </a:t>
            </a:r>
            <a:r>
              <a:rPr lang="sk-SK" dirty="0" err="1"/>
              <a:t>but</a:t>
            </a:r>
            <a:r>
              <a:rPr lang="sk-SK" dirty="0"/>
              <a:t> </a:t>
            </a:r>
            <a:r>
              <a:rPr lang="sk-SK" dirty="0" err="1"/>
              <a:t>it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put</a:t>
            </a:r>
            <a:r>
              <a:rPr lang="sk-SK" dirty="0"/>
              <a:t> </a:t>
            </a:r>
            <a:r>
              <a:rPr lang="sk-SK" dirty="0" err="1"/>
              <a:t>away</a:t>
            </a:r>
            <a:r>
              <a:rPr lang="sk-SK" dirty="0"/>
              <a:t> </a:t>
            </a:r>
            <a:r>
              <a:rPr lang="sk-SK" dirty="0" err="1"/>
              <a:t>from</a:t>
            </a:r>
            <a:r>
              <a:rPr lang="sk-SK" dirty="0"/>
              <a:t> </a:t>
            </a:r>
            <a:r>
              <a:rPr lang="sk-SK" dirty="0" err="1"/>
              <a:t>policy</a:t>
            </a:r>
            <a:r>
              <a:rPr lang="sk-SK" dirty="0"/>
              <a:t> agenda </a:t>
            </a:r>
            <a:r>
              <a:rPr lang="sk-SK" dirty="0" err="1"/>
              <a:t>immediately</a:t>
            </a:r>
            <a:r>
              <a:rPr lang="sk-SK" dirty="0"/>
              <a:t> by new </a:t>
            </a:r>
            <a:r>
              <a:rPr lang="sk-SK" dirty="0" err="1"/>
              <a:t>populistic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in 2006</a:t>
            </a:r>
          </a:p>
        </p:txBody>
      </p:sp>
    </p:spTree>
    <p:extLst>
      <p:ext uri="{BB962C8B-B14F-4D97-AF65-F5344CB8AC3E}">
        <p14:creationId xmlns:p14="http://schemas.microsoft.com/office/powerpoint/2010/main" val="1358615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0447" y="982132"/>
            <a:ext cx="11220773" cy="5248187"/>
          </a:xfrm>
        </p:spPr>
        <p:txBody>
          <a:bodyPr>
            <a:noAutofit/>
          </a:bodyPr>
          <a:lstStyle/>
          <a:p>
            <a:r>
              <a:rPr lang="sk-SK" sz="20000" dirty="0"/>
              <a:t>Bratislava</a:t>
            </a:r>
          </a:p>
        </p:txBody>
      </p:sp>
    </p:spTree>
    <p:extLst>
      <p:ext uri="{BB962C8B-B14F-4D97-AF65-F5344CB8AC3E}">
        <p14:creationId xmlns:p14="http://schemas.microsoft.com/office/powerpoint/2010/main" val="2608096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016" y="139485"/>
            <a:ext cx="6159968" cy="4619976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47" y="2324747"/>
            <a:ext cx="5931672" cy="44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13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232688"/>
          </a:xfrm>
        </p:spPr>
        <p:txBody>
          <a:bodyPr>
            <a:normAutofit/>
          </a:bodyPr>
          <a:lstStyle/>
          <a:p>
            <a:r>
              <a:rPr lang="sk-SK" sz="20000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920173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36" y="179857"/>
            <a:ext cx="6850250" cy="5137688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46" y="2433234"/>
            <a:ext cx="5579389" cy="41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80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3954" y="982132"/>
            <a:ext cx="10998926" cy="1303867"/>
          </a:xfrm>
        </p:spPr>
        <p:txBody>
          <a:bodyPr>
            <a:normAutofit/>
          </a:bodyPr>
          <a:lstStyle/>
          <a:p>
            <a:r>
              <a:rPr lang="sk-SK" dirty="0" err="1"/>
              <a:t>Splits</a:t>
            </a:r>
            <a:r>
              <a:rPr lang="sk-SK" dirty="0"/>
              <a:t> </a:t>
            </a:r>
            <a:r>
              <a:rPr lang="sk-SK" dirty="0" err="1"/>
              <a:t>vs</a:t>
            </a:r>
            <a:r>
              <a:rPr lang="sk-SK" dirty="0"/>
              <a:t>. </a:t>
            </a:r>
            <a:r>
              <a:rPr lang="sk-SK" dirty="0" err="1"/>
              <a:t>mergers</a:t>
            </a:r>
            <a:r>
              <a:rPr lang="sk-SK" dirty="0"/>
              <a:t> of </a:t>
            </a:r>
            <a:r>
              <a:rPr lang="sk-SK" dirty="0" err="1"/>
              <a:t>municipalities</a:t>
            </a:r>
            <a:r>
              <a:rPr lang="sk-SK" dirty="0"/>
              <a:t> </a:t>
            </a:r>
            <a:r>
              <a:rPr lang="sk-SK" dirty="0" err="1"/>
              <a:t>since</a:t>
            </a:r>
            <a:r>
              <a:rPr lang="sk-SK" dirty="0"/>
              <a:t> 1990</a:t>
            </a:r>
          </a:p>
        </p:txBody>
      </p:sp>
      <p:pic>
        <p:nvPicPr>
          <p:cNvPr id="6" name="Zástupný objekt pre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13" y="2439896"/>
            <a:ext cx="6562663" cy="3882526"/>
          </a:xfr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206" y="2886892"/>
            <a:ext cx="3878101" cy="26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61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757645"/>
            <a:ext cx="9601196" cy="55517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6600" b="1" dirty="0" err="1">
                <a:highlight>
                  <a:srgbClr val="FFFF00"/>
                </a:highlight>
              </a:rPr>
              <a:t>Less</a:t>
            </a:r>
            <a:r>
              <a:rPr lang="sk-SK" sz="6600" b="1" dirty="0">
                <a:highlight>
                  <a:srgbClr val="FFFF00"/>
                </a:highlight>
              </a:rPr>
              <a:t> </a:t>
            </a:r>
            <a:r>
              <a:rPr lang="sk-SK" sz="6600" b="1" dirty="0" err="1">
                <a:highlight>
                  <a:srgbClr val="FFFF00"/>
                </a:highlight>
              </a:rPr>
              <a:t>than</a:t>
            </a:r>
            <a:r>
              <a:rPr lang="sk-SK" sz="6600" b="1" dirty="0">
                <a:highlight>
                  <a:srgbClr val="FFFF00"/>
                </a:highlight>
              </a:rPr>
              <a:t> 1,900</a:t>
            </a:r>
          </a:p>
          <a:p>
            <a:pPr marL="0" indent="0">
              <a:buNone/>
            </a:pPr>
            <a:endParaRPr lang="sk-SK" sz="6600" b="1" dirty="0"/>
          </a:p>
          <a:p>
            <a:pPr marL="0" indent="0" algn="ctr">
              <a:buNone/>
            </a:pPr>
            <a:r>
              <a:rPr lang="sk-SK" sz="4000" b="1" dirty="0" err="1"/>
              <a:t>How</a:t>
            </a:r>
            <a:r>
              <a:rPr lang="sk-SK" sz="4000" b="1" dirty="0"/>
              <a:t> </a:t>
            </a:r>
            <a:r>
              <a:rPr lang="sk-SK" sz="4000" b="1" dirty="0" err="1"/>
              <a:t>large</a:t>
            </a:r>
            <a:r>
              <a:rPr lang="sk-SK" sz="4000" b="1" dirty="0"/>
              <a:t> are </a:t>
            </a:r>
            <a:r>
              <a:rPr lang="sk-SK" sz="4000" b="1" dirty="0" err="1"/>
              <a:t>municipalities</a:t>
            </a:r>
            <a:r>
              <a:rPr lang="sk-SK" sz="4000" b="1" dirty="0"/>
              <a:t> in Slovakia?</a:t>
            </a:r>
          </a:p>
          <a:p>
            <a:pPr marL="0" indent="0" algn="ctr">
              <a:buNone/>
            </a:pPr>
            <a:endParaRPr lang="sk-SK" sz="4000" b="1" dirty="0"/>
          </a:p>
          <a:p>
            <a:pPr marL="0" indent="0">
              <a:buNone/>
            </a:pPr>
            <a:endParaRPr lang="sk-SK" dirty="0"/>
          </a:p>
          <a:p>
            <a:pPr marL="0" indent="0" algn="r">
              <a:buNone/>
            </a:pPr>
            <a:r>
              <a:rPr lang="sk-SK" sz="6600" b="1" dirty="0">
                <a:highlight>
                  <a:srgbClr val="FFFF00"/>
                </a:highlight>
              </a:rPr>
              <a:t>A bit more </a:t>
            </a:r>
            <a:r>
              <a:rPr lang="sk-SK" sz="6600" b="1" dirty="0" err="1">
                <a:highlight>
                  <a:srgbClr val="FFFF00"/>
                </a:highlight>
              </a:rPr>
              <a:t>than</a:t>
            </a:r>
            <a:r>
              <a:rPr lang="sk-SK" sz="6600" b="1" dirty="0">
                <a:highlight>
                  <a:srgbClr val="FFFF00"/>
                </a:highlight>
              </a:rPr>
              <a:t> 650</a:t>
            </a:r>
          </a:p>
        </p:txBody>
      </p:sp>
    </p:spTree>
    <p:extLst>
      <p:ext uri="{BB962C8B-B14F-4D97-AF65-F5344CB8AC3E}">
        <p14:creationId xmlns:p14="http://schemas.microsoft.com/office/powerpoint/2010/main" val="4068822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Too</a:t>
            </a:r>
            <a:r>
              <a:rPr lang="sk-SK" dirty="0"/>
              <a:t> </a:t>
            </a:r>
            <a:r>
              <a:rPr lang="sk-SK" dirty="0" err="1"/>
              <a:t>high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fragmentation</a:t>
            </a:r>
            <a:r>
              <a:rPr lang="sk-SK" dirty="0"/>
              <a:t> </a:t>
            </a:r>
            <a:r>
              <a:rPr lang="sk-SK" dirty="0" err="1"/>
              <a:t>degree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2"/>
            <a:ext cx="9987365" cy="393685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Too many small (and micro-)municipalities</a:t>
            </a:r>
            <a:r>
              <a:rPr lang="sk-SK" dirty="0"/>
              <a:t>/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governments</a:t>
            </a:r>
            <a:r>
              <a:rPr lang="sk-SK" dirty="0"/>
              <a:t> (</a:t>
            </a:r>
            <a:r>
              <a:rPr lang="sk-SK" dirty="0" err="1"/>
              <a:t>up</a:t>
            </a:r>
            <a:r>
              <a:rPr lang="sk-SK" dirty="0"/>
              <a:t> to 1,000)</a:t>
            </a:r>
          </a:p>
          <a:p>
            <a:r>
              <a:rPr lang="sk-SK" b="1" dirty="0">
                <a:highlight>
                  <a:srgbClr val="FFFF00"/>
                </a:highlight>
              </a:rPr>
              <a:t>2/3 of</a:t>
            </a:r>
            <a:r>
              <a:rPr lang="en-US" b="1" dirty="0">
                <a:highlight>
                  <a:srgbClr val="FFFF00"/>
                </a:highlight>
              </a:rPr>
              <a:t> municipalities = ca 16% of total population</a:t>
            </a:r>
          </a:p>
          <a:p>
            <a:endParaRPr lang="sk-SK" dirty="0"/>
          </a:p>
          <a:p>
            <a:r>
              <a:rPr lang="en-US" dirty="0"/>
              <a:t>Urban concentration of </a:t>
            </a:r>
            <a:r>
              <a:rPr lang="en-US" dirty="0" err="1"/>
              <a:t>populatio</a:t>
            </a:r>
            <a:r>
              <a:rPr lang="sk-SK" dirty="0"/>
              <a:t>n</a:t>
            </a:r>
          </a:p>
          <a:p>
            <a:r>
              <a:rPr lang="en-US" b="1" dirty="0">
                <a:highlight>
                  <a:srgbClr val="FFFF00"/>
                </a:highlight>
              </a:rPr>
              <a:t>2.5% municipalities = ca 45% of total population</a:t>
            </a:r>
            <a:endParaRPr lang="sk-SK" b="1" dirty="0">
              <a:highlight>
                <a:srgbClr val="FFFF00"/>
              </a:highlight>
            </a:endParaRPr>
          </a:p>
          <a:p>
            <a:endParaRPr lang="sk-SK" dirty="0"/>
          </a:p>
          <a:p>
            <a:r>
              <a:rPr lang="en-US" dirty="0"/>
              <a:t>No task/power categorization</a:t>
            </a:r>
            <a:endParaRPr lang="sk-SK" dirty="0"/>
          </a:p>
          <a:p>
            <a:r>
              <a:rPr lang="sk-SK" dirty="0"/>
              <a:t>L</a:t>
            </a:r>
            <a:r>
              <a:rPr lang="en-US" dirty="0" err="1"/>
              <a:t>ocal</a:t>
            </a:r>
            <a:r>
              <a:rPr lang="en-US" dirty="0"/>
              <a:t> governments are equal in terms of tasks/powers</a:t>
            </a:r>
          </a:p>
        </p:txBody>
      </p:sp>
    </p:spTree>
    <p:extLst>
      <p:ext uri="{BB962C8B-B14F-4D97-AF65-F5344CB8AC3E}">
        <p14:creationId xmlns:p14="http://schemas.microsoft.com/office/powerpoint/2010/main" val="2035601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217" y="-5806"/>
            <a:ext cx="9940833" cy="688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89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023" y="-40271"/>
            <a:ext cx="9757954" cy="6898271"/>
          </a:xfrm>
        </p:spPr>
      </p:pic>
    </p:spTree>
    <p:extLst>
      <p:ext uri="{BB962C8B-B14F-4D97-AF65-F5344CB8AC3E}">
        <p14:creationId xmlns:p14="http://schemas.microsoft.com/office/powerpoint/2010/main" val="303764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Agenda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Development</a:t>
            </a:r>
            <a:r>
              <a:rPr lang="sk-SK" dirty="0"/>
              <a:t>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endParaRPr lang="sk-SK" dirty="0"/>
          </a:p>
          <a:p>
            <a:r>
              <a:rPr lang="sk-SK" dirty="0" err="1"/>
              <a:t>Main</a:t>
            </a:r>
            <a:r>
              <a:rPr lang="sk-SK" dirty="0"/>
              <a:t> </a:t>
            </a:r>
            <a:r>
              <a:rPr lang="sk-SK" dirty="0" err="1"/>
              <a:t>features</a:t>
            </a:r>
            <a:r>
              <a:rPr lang="sk-SK" dirty="0"/>
              <a:t>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governance</a:t>
            </a:r>
            <a:endParaRPr lang="sk-SK" dirty="0"/>
          </a:p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bodies</a:t>
            </a:r>
            <a:r>
              <a:rPr lang="sk-SK" dirty="0"/>
              <a:t> and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politics</a:t>
            </a:r>
            <a:endParaRPr lang="sk-SK" dirty="0"/>
          </a:p>
          <a:p>
            <a:r>
              <a:rPr lang="sk-SK" dirty="0" err="1"/>
              <a:t>Problems</a:t>
            </a:r>
            <a:r>
              <a:rPr lang="sk-SK" dirty="0"/>
              <a:t> and </a:t>
            </a:r>
            <a:r>
              <a:rPr lang="sk-SK" dirty="0" err="1"/>
              <a:t>obstacles</a:t>
            </a:r>
            <a:r>
              <a:rPr lang="sk-SK" dirty="0"/>
              <a:t> </a:t>
            </a:r>
            <a:r>
              <a:rPr lang="sk-SK" dirty="0" err="1"/>
              <a:t>linked</a:t>
            </a:r>
            <a:r>
              <a:rPr lang="sk-SK" dirty="0"/>
              <a:t> to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policy-making</a:t>
            </a:r>
            <a:endParaRPr lang="sk-SK" dirty="0"/>
          </a:p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r>
              <a:rPr lang="sk-SK" dirty="0"/>
              <a:t> in Slovakia </a:t>
            </a:r>
            <a:r>
              <a:rPr lang="sk-SK" dirty="0" err="1"/>
              <a:t>from</a:t>
            </a:r>
            <a:r>
              <a:rPr lang="sk-SK" dirty="0"/>
              <a:t> </a:t>
            </a:r>
            <a:r>
              <a:rPr lang="sk-SK" dirty="0" err="1"/>
              <a:t>international</a:t>
            </a:r>
            <a:r>
              <a:rPr lang="sk-SK" dirty="0"/>
              <a:t> </a:t>
            </a:r>
            <a:r>
              <a:rPr lang="sk-SK" dirty="0" err="1"/>
              <a:t>perspective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70404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16" y="0"/>
            <a:ext cx="9718767" cy="6870570"/>
          </a:xfrm>
        </p:spPr>
      </p:pic>
    </p:spTree>
    <p:extLst>
      <p:ext uri="{BB962C8B-B14F-4D97-AF65-F5344CB8AC3E}">
        <p14:creationId xmlns:p14="http://schemas.microsoft.com/office/powerpoint/2010/main" val="3872138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Peripheries</a:t>
            </a:r>
            <a:r>
              <a:rPr lang="sk-SK" dirty="0"/>
              <a:t> on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territory</a:t>
            </a:r>
            <a:r>
              <a:rPr lang="sk-SK" dirty="0"/>
              <a:t> of Slovakia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8508" y="2285999"/>
            <a:ext cx="7634984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619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09" y="172234"/>
            <a:ext cx="5809619" cy="3873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525" y="2312125"/>
            <a:ext cx="5652864" cy="429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6885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cs-CZ" dirty="0"/>
          </a:p>
          <a:p>
            <a:r>
              <a:rPr lang="sk-SK" altLang="cs-CZ" dirty="0" err="1"/>
              <a:t>Population</a:t>
            </a:r>
            <a:r>
              <a:rPr lang="sk-SK" altLang="cs-CZ" dirty="0"/>
              <a:t>:							5.4 </a:t>
            </a:r>
            <a:r>
              <a:rPr lang="sk-SK" altLang="cs-CZ" dirty="0" err="1"/>
              <a:t>Mio</a:t>
            </a:r>
            <a:r>
              <a:rPr lang="sk-SK" altLang="cs-CZ" dirty="0"/>
              <a:t>					5.6 </a:t>
            </a:r>
            <a:r>
              <a:rPr lang="sk-SK" altLang="cs-CZ" dirty="0" err="1"/>
              <a:t>Mio</a:t>
            </a:r>
            <a:endParaRPr lang="sk-SK" alt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982132"/>
            <a:ext cx="2228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79" y="944032"/>
            <a:ext cx="20050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7825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cs-CZ" dirty="0"/>
          </a:p>
          <a:p>
            <a:r>
              <a:rPr lang="sk-SK" altLang="cs-CZ" dirty="0" err="1"/>
              <a:t>Population</a:t>
            </a:r>
            <a:r>
              <a:rPr lang="sk-SK" altLang="cs-CZ" dirty="0"/>
              <a:t>:							5.4 </a:t>
            </a:r>
            <a:r>
              <a:rPr lang="sk-SK" altLang="cs-CZ" dirty="0" err="1"/>
              <a:t>Mio</a:t>
            </a:r>
            <a:r>
              <a:rPr lang="sk-SK" altLang="cs-CZ" dirty="0"/>
              <a:t>					5.6 </a:t>
            </a:r>
            <a:r>
              <a:rPr lang="sk-SK" altLang="cs-CZ" dirty="0" err="1"/>
              <a:t>Mio</a:t>
            </a:r>
            <a:endParaRPr lang="sk-SK" altLang="cs-CZ" dirty="0"/>
          </a:p>
          <a:p>
            <a:r>
              <a:rPr lang="sk-SK" altLang="cs-CZ" dirty="0" err="1"/>
              <a:t>Area</a:t>
            </a:r>
            <a:r>
              <a:rPr lang="sk-SK" altLang="cs-CZ" dirty="0"/>
              <a:t>:									49 </a:t>
            </a:r>
            <a:r>
              <a:rPr lang="sk-SK" altLang="cs-CZ" dirty="0" err="1"/>
              <a:t>th</a:t>
            </a:r>
            <a:r>
              <a:rPr lang="sk-SK" altLang="cs-CZ" dirty="0"/>
              <a:t>. km²				43 </a:t>
            </a:r>
            <a:r>
              <a:rPr lang="sk-SK" altLang="cs-CZ" dirty="0" err="1"/>
              <a:t>th</a:t>
            </a:r>
            <a:r>
              <a:rPr lang="sk-SK" altLang="cs-CZ" dirty="0"/>
              <a:t>. km²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982132"/>
            <a:ext cx="2228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79" y="944032"/>
            <a:ext cx="20050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336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cs-CZ" dirty="0"/>
          </a:p>
          <a:p>
            <a:r>
              <a:rPr lang="sk-SK" altLang="cs-CZ" dirty="0" err="1"/>
              <a:t>Population</a:t>
            </a:r>
            <a:r>
              <a:rPr lang="sk-SK" altLang="cs-CZ" dirty="0"/>
              <a:t>:							5.4 </a:t>
            </a:r>
            <a:r>
              <a:rPr lang="sk-SK" altLang="cs-CZ" dirty="0" err="1"/>
              <a:t>Mio</a:t>
            </a:r>
            <a:r>
              <a:rPr lang="sk-SK" altLang="cs-CZ" dirty="0"/>
              <a:t>					5.6 </a:t>
            </a:r>
            <a:r>
              <a:rPr lang="sk-SK" altLang="cs-CZ" dirty="0" err="1"/>
              <a:t>Mio</a:t>
            </a:r>
            <a:endParaRPr lang="sk-SK" altLang="cs-CZ" dirty="0"/>
          </a:p>
          <a:p>
            <a:r>
              <a:rPr lang="sk-SK" altLang="cs-CZ" dirty="0" err="1"/>
              <a:t>Area</a:t>
            </a:r>
            <a:r>
              <a:rPr lang="sk-SK" altLang="cs-CZ" dirty="0"/>
              <a:t>:									49 </a:t>
            </a:r>
            <a:r>
              <a:rPr lang="sk-SK" altLang="cs-CZ" dirty="0" err="1"/>
              <a:t>th</a:t>
            </a:r>
            <a:r>
              <a:rPr lang="sk-SK" altLang="cs-CZ" dirty="0"/>
              <a:t>. km²				43 </a:t>
            </a:r>
            <a:r>
              <a:rPr lang="sk-SK" altLang="cs-CZ" dirty="0" err="1"/>
              <a:t>th</a:t>
            </a:r>
            <a:r>
              <a:rPr lang="sk-SK" altLang="cs-CZ" dirty="0"/>
              <a:t>. km²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local</a:t>
            </a:r>
            <a:r>
              <a:rPr lang="sk-SK" altLang="cs-CZ" dirty="0"/>
              <a:t> </a:t>
            </a:r>
            <a:r>
              <a:rPr lang="sk-SK" altLang="cs-CZ" dirty="0" err="1"/>
              <a:t>governments</a:t>
            </a:r>
            <a:r>
              <a:rPr lang="sk-SK" altLang="cs-CZ" dirty="0"/>
              <a:t>:		2,890					98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982132"/>
            <a:ext cx="2228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79" y="944032"/>
            <a:ext cx="20050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3206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cs-CZ" dirty="0"/>
          </a:p>
          <a:p>
            <a:r>
              <a:rPr lang="sk-SK" altLang="cs-CZ" dirty="0" err="1"/>
              <a:t>Population</a:t>
            </a:r>
            <a:r>
              <a:rPr lang="sk-SK" altLang="cs-CZ" dirty="0"/>
              <a:t>:							5.4 </a:t>
            </a:r>
            <a:r>
              <a:rPr lang="sk-SK" altLang="cs-CZ" dirty="0" err="1"/>
              <a:t>Mio</a:t>
            </a:r>
            <a:r>
              <a:rPr lang="sk-SK" altLang="cs-CZ" dirty="0"/>
              <a:t>					5.6 </a:t>
            </a:r>
            <a:r>
              <a:rPr lang="sk-SK" altLang="cs-CZ" dirty="0" err="1"/>
              <a:t>Mio</a:t>
            </a:r>
            <a:endParaRPr lang="sk-SK" altLang="cs-CZ" dirty="0"/>
          </a:p>
          <a:p>
            <a:r>
              <a:rPr lang="sk-SK" altLang="cs-CZ" dirty="0" err="1"/>
              <a:t>Area</a:t>
            </a:r>
            <a:r>
              <a:rPr lang="sk-SK" altLang="cs-CZ" dirty="0"/>
              <a:t>:									49 </a:t>
            </a:r>
            <a:r>
              <a:rPr lang="sk-SK" altLang="cs-CZ" dirty="0" err="1"/>
              <a:t>th</a:t>
            </a:r>
            <a:r>
              <a:rPr lang="sk-SK" altLang="cs-CZ" dirty="0"/>
              <a:t>. km²				43 </a:t>
            </a:r>
            <a:r>
              <a:rPr lang="sk-SK" altLang="cs-CZ" dirty="0" err="1"/>
              <a:t>th</a:t>
            </a:r>
            <a:r>
              <a:rPr lang="sk-SK" altLang="cs-CZ" dirty="0"/>
              <a:t>. km²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local</a:t>
            </a:r>
            <a:r>
              <a:rPr lang="sk-SK" altLang="cs-CZ" dirty="0"/>
              <a:t> </a:t>
            </a:r>
            <a:r>
              <a:rPr lang="sk-SK" altLang="cs-CZ" dirty="0" err="1"/>
              <a:t>governments</a:t>
            </a:r>
            <a:r>
              <a:rPr lang="sk-SK" altLang="cs-CZ" dirty="0"/>
              <a:t>:		2,890					98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mayors</a:t>
            </a:r>
            <a:r>
              <a:rPr lang="sk-SK" altLang="cs-CZ" dirty="0"/>
              <a:t>:					2,890					98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982132"/>
            <a:ext cx="2228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79" y="944032"/>
            <a:ext cx="20050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913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cs-CZ" dirty="0"/>
          </a:p>
          <a:p>
            <a:r>
              <a:rPr lang="sk-SK" altLang="cs-CZ" dirty="0" err="1"/>
              <a:t>Population</a:t>
            </a:r>
            <a:r>
              <a:rPr lang="sk-SK" altLang="cs-CZ" dirty="0"/>
              <a:t>:							5.4 </a:t>
            </a:r>
            <a:r>
              <a:rPr lang="sk-SK" altLang="cs-CZ" dirty="0" err="1"/>
              <a:t>Mio</a:t>
            </a:r>
            <a:r>
              <a:rPr lang="sk-SK" altLang="cs-CZ" dirty="0"/>
              <a:t>					5.6 </a:t>
            </a:r>
            <a:r>
              <a:rPr lang="sk-SK" altLang="cs-CZ" dirty="0" err="1"/>
              <a:t>Mio</a:t>
            </a:r>
            <a:endParaRPr lang="sk-SK" altLang="cs-CZ" dirty="0"/>
          </a:p>
          <a:p>
            <a:r>
              <a:rPr lang="sk-SK" altLang="cs-CZ" dirty="0" err="1"/>
              <a:t>Area</a:t>
            </a:r>
            <a:r>
              <a:rPr lang="sk-SK" altLang="cs-CZ" dirty="0"/>
              <a:t>:									49 </a:t>
            </a:r>
            <a:r>
              <a:rPr lang="sk-SK" altLang="cs-CZ" dirty="0" err="1"/>
              <a:t>th</a:t>
            </a:r>
            <a:r>
              <a:rPr lang="sk-SK" altLang="cs-CZ" dirty="0"/>
              <a:t>. km²				43 </a:t>
            </a:r>
            <a:r>
              <a:rPr lang="sk-SK" altLang="cs-CZ" dirty="0" err="1"/>
              <a:t>th</a:t>
            </a:r>
            <a:r>
              <a:rPr lang="sk-SK" altLang="cs-CZ" dirty="0"/>
              <a:t>. km²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local</a:t>
            </a:r>
            <a:r>
              <a:rPr lang="sk-SK" altLang="cs-CZ" dirty="0"/>
              <a:t> </a:t>
            </a:r>
            <a:r>
              <a:rPr lang="sk-SK" altLang="cs-CZ" dirty="0" err="1"/>
              <a:t>governments</a:t>
            </a:r>
            <a:r>
              <a:rPr lang="sk-SK" altLang="cs-CZ" dirty="0"/>
              <a:t>:		2,890					98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mayors</a:t>
            </a:r>
            <a:r>
              <a:rPr lang="sk-SK" altLang="cs-CZ" dirty="0"/>
              <a:t>:					2,890					98</a:t>
            </a:r>
          </a:p>
          <a:p>
            <a:r>
              <a:rPr lang="sk-SK" altLang="cs-CZ" dirty="0" err="1"/>
              <a:t>Number</a:t>
            </a:r>
            <a:r>
              <a:rPr lang="sk-SK" altLang="cs-CZ" dirty="0"/>
              <a:t> of </a:t>
            </a:r>
            <a:r>
              <a:rPr lang="sk-SK" altLang="cs-CZ" dirty="0" err="1"/>
              <a:t>local</a:t>
            </a:r>
            <a:r>
              <a:rPr lang="sk-SK" altLang="cs-CZ" dirty="0"/>
              <a:t> </a:t>
            </a:r>
            <a:r>
              <a:rPr lang="sk-SK" altLang="cs-CZ" dirty="0" err="1"/>
              <a:t>councillors</a:t>
            </a:r>
            <a:r>
              <a:rPr lang="sk-SK" altLang="cs-CZ" dirty="0"/>
              <a:t>:		21 </a:t>
            </a:r>
            <a:r>
              <a:rPr lang="sk-SK" altLang="cs-CZ" dirty="0" err="1"/>
              <a:t>th</a:t>
            </a:r>
            <a:r>
              <a:rPr lang="sk-SK" altLang="cs-CZ" dirty="0"/>
              <a:t>.					2,500</a:t>
            </a:r>
            <a:endParaRPr lang="cs-CZ" alt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982132"/>
            <a:ext cx="22288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079" y="944032"/>
            <a:ext cx="20050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641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Mayors</a:t>
            </a:r>
            <a:r>
              <a:rPr lang="sk-SK" dirty="0"/>
              <a:t>: </a:t>
            </a:r>
            <a:r>
              <a:rPr lang="sk-SK" dirty="0" err="1"/>
              <a:t>electoral</a:t>
            </a:r>
            <a:r>
              <a:rPr lang="sk-SK" dirty="0"/>
              <a:t> </a:t>
            </a:r>
            <a:r>
              <a:rPr lang="sk-SK" dirty="0" err="1"/>
              <a:t>system</a:t>
            </a:r>
            <a:r>
              <a:rPr lang="sk-SK" dirty="0"/>
              <a:t> and </a:t>
            </a:r>
            <a:r>
              <a:rPr lang="sk-SK" dirty="0" err="1"/>
              <a:t>position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err="1">
                <a:highlight>
                  <a:srgbClr val="FFFF00"/>
                </a:highlight>
              </a:rPr>
              <a:t>Directly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elected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mayors</a:t>
            </a:r>
            <a:endParaRPr lang="sk-SK" b="1" dirty="0">
              <a:highlight>
                <a:srgbClr val="FFFF00"/>
              </a:highlight>
            </a:endParaRPr>
          </a:p>
          <a:p>
            <a:r>
              <a:rPr lang="sk-SK" dirty="0" err="1"/>
              <a:t>First</a:t>
            </a:r>
            <a:r>
              <a:rPr lang="sk-SK" dirty="0"/>
              <a:t> </a:t>
            </a:r>
            <a:r>
              <a:rPr lang="sk-SK" dirty="0" err="1"/>
              <a:t>past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post</a:t>
            </a:r>
          </a:p>
          <a:p>
            <a:r>
              <a:rPr lang="sk-SK" dirty="0" err="1"/>
              <a:t>Recall</a:t>
            </a:r>
            <a:r>
              <a:rPr lang="sk-SK" dirty="0"/>
              <a:t> referendum</a:t>
            </a:r>
          </a:p>
          <a:p>
            <a:endParaRPr lang="sk-SK" dirty="0"/>
          </a:p>
          <a:p>
            <a:r>
              <a:rPr lang="sk-SK" b="1" dirty="0" err="1">
                <a:highlight>
                  <a:srgbClr val="FFFF00"/>
                </a:highlight>
              </a:rPr>
              <a:t>Strong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mayor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form</a:t>
            </a:r>
            <a:r>
              <a:rPr lang="sk-SK" b="1" dirty="0">
                <a:highlight>
                  <a:srgbClr val="FFFF00"/>
                </a:highlight>
              </a:rPr>
              <a:t> (</a:t>
            </a:r>
            <a:r>
              <a:rPr lang="sk-SK" b="1" dirty="0" err="1">
                <a:highlight>
                  <a:srgbClr val="FFFF00"/>
                </a:highlight>
              </a:rPr>
              <a:t>presidential</a:t>
            </a:r>
            <a:r>
              <a:rPr lang="sk-SK" b="1" dirty="0">
                <a:highlight>
                  <a:srgbClr val="FFFF00"/>
                </a:highlight>
              </a:rPr>
              <a:t> model)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1688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4434" y="982132"/>
            <a:ext cx="10972800" cy="1303867"/>
          </a:xfrm>
        </p:spPr>
        <p:txBody>
          <a:bodyPr>
            <a:normAutofit/>
          </a:bodyPr>
          <a:lstStyle/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councillors</a:t>
            </a:r>
            <a:r>
              <a:rPr lang="sk-SK" dirty="0"/>
              <a:t>: </a:t>
            </a:r>
            <a:r>
              <a:rPr lang="sk-SK" dirty="0" err="1"/>
              <a:t>electoral</a:t>
            </a:r>
            <a:r>
              <a:rPr lang="sk-SK" dirty="0"/>
              <a:t> </a:t>
            </a:r>
            <a:r>
              <a:rPr lang="sk-SK" dirty="0" err="1"/>
              <a:t>system</a:t>
            </a:r>
            <a:r>
              <a:rPr lang="sk-SK" dirty="0"/>
              <a:t> and </a:t>
            </a:r>
            <a:r>
              <a:rPr lang="sk-SK" dirty="0" err="1"/>
              <a:t>position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err="1">
                <a:highlight>
                  <a:srgbClr val="FFFF00"/>
                </a:highlight>
              </a:rPr>
              <a:t>Majoritarian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electoral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system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with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multi-mandate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electoral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constituencies</a:t>
            </a:r>
            <a:endParaRPr lang="sk-SK" b="1" dirty="0">
              <a:highlight>
                <a:srgbClr val="FFFF00"/>
              </a:highlight>
            </a:endParaRPr>
          </a:p>
          <a:p>
            <a:r>
              <a:rPr lang="sk-SK" dirty="0"/>
              <a:t>Max 12 </a:t>
            </a:r>
            <a:r>
              <a:rPr lang="sk-SK" dirty="0" err="1"/>
              <a:t>mandates</a:t>
            </a:r>
            <a:r>
              <a:rPr lang="sk-SK" dirty="0"/>
              <a:t> per </a:t>
            </a:r>
            <a:r>
              <a:rPr lang="sk-SK" dirty="0" err="1"/>
              <a:t>constituency</a:t>
            </a:r>
            <a:endParaRPr lang="sk-SK" dirty="0"/>
          </a:p>
          <a:p>
            <a:r>
              <a:rPr lang="sk-SK" dirty="0" err="1">
                <a:highlight>
                  <a:srgbClr val="FFFF00"/>
                </a:highlight>
              </a:rPr>
              <a:t>Block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 err="1">
                <a:highlight>
                  <a:srgbClr val="FFFF00"/>
                </a:highlight>
              </a:rPr>
              <a:t>vote</a:t>
            </a:r>
            <a:r>
              <a:rPr lang="sk-SK" dirty="0">
                <a:highlight>
                  <a:srgbClr val="FFFF00"/>
                </a:highlight>
              </a:rPr>
              <a:t> (</a:t>
            </a:r>
            <a:r>
              <a:rPr lang="sk-SK" dirty="0" err="1">
                <a:highlight>
                  <a:srgbClr val="FFFF00"/>
                </a:highlight>
              </a:rPr>
              <a:t>simple</a:t>
            </a:r>
            <a:r>
              <a:rPr lang="sk-SK" dirty="0">
                <a:highlight>
                  <a:srgbClr val="FFFF00"/>
                </a:highlight>
              </a:rPr>
              <a:t> majority)</a:t>
            </a:r>
          </a:p>
          <a:p>
            <a:endParaRPr lang="sk-SK" dirty="0"/>
          </a:p>
          <a:p>
            <a:r>
              <a:rPr lang="sk-SK" dirty="0" err="1"/>
              <a:t>Position</a:t>
            </a:r>
            <a:r>
              <a:rPr lang="sk-SK" dirty="0"/>
              <a:t> of </a:t>
            </a:r>
            <a:r>
              <a:rPr lang="sk-SK" dirty="0" err="1"/>
              <a:t>council</a:t>
            </a:r>
            <a:r>
              <a:rPr lang="sk-SK" dirty="0"/>
              <a:t> has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dirty="0" err="1"/>
              <a:t>slightly</a:t>
            </a:r>
            <a:r>
              <a:rPr lang="sk-SK" dirty="0"/>
              <a:t> </a:t>
            </a:r>
            <a:r>
              <a:rPr lang="sk-SK" dirty="0" err="1"/>
              <a:t>empowered</a:t>
            </a:r>
            <a:r>
              <a:rPr lang="sk-SK" dirty="0"/>
              <a:t> in </a:t>
            </a:r>
            <a:r>
              <a:rPr lang="sk-SK" dirty="0" err="1"/>
              <a:t>regard</a:t>
            </a:r>
            <a:r>
              <a:rPr lang="sk-SK" dirty="0"/>
              <a:t> to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chief</a:t>
            </a:r>
            <a:r>
              <a:rPr lang="sk-SK" dirty="0"/>
              <a:t> </a:t>
            </a:r>
            <a:r>
              <a:rPr lang="sk-SK" dirty="0" err="1"/>
              <a:t>auditor</a:t>
            </a:r>
            <a:r>
              <a:rPr lang="sk-SK" dirty="0"/>
              <a:t> </a:t>
            </a:r>
            <a:r>
              <a:rPr lang="sk-SK" dirty="0" err="1"/>
              <a:t>but</a:t>
            </a:r>
            <a:r>
              <a:rPr lang="sk-SK" dirty="0"/>
              <a:t> </a:t>
            </a:r>
            <a:r>
              <a:rPr lang="sk-SK" dirty="0" err="1"/>
              <a:t>it</a:t>
            </a:r>
            <a:r>
              <a:rPr lang="sk-SK" dirty="0"/>
              <a:t> </a:t>
            </a:r>
            <a:r>
              <a:rPr lang="sk-SK" dirty="0" err="1"/>
              <a:t>still</a:t>
            </a:r>
            <a:r>
              <a:rPr lang="sk-SK" dirty="0"/>
              <a:t> </a:t>
            </a:r>
            <a:r>
              <a:rPr lang="sk-SK" dirty="0" err="1"/>
              <a:t>remains</a:t>
            </a:r>
            <a:r>
              <a:rPr lang="sk-SK" dirty="0"/>
              <a:t> </a:t>
            </a:r>
            <a:r>
              <a:rPr lang="sk-SK" dirty="0" err="1"/>
              <a:t>weaker</a:t>
            </a:r>
            <a:r>
              <a:rPr lang="sk-SK" dirty="0"/>
              <a:t> </a:t>
            </a:r>
            <a:r>
              <a:rPr lang="sk-SK" dirty="0" err="1"/>
              <a:t>than</a:t>
            </a:r>
            <a:r>
              <a:rPr lang="sk-SK" dirty="0"/>
              <a:t> </a:t>
            </a:r>
            <a:r>
              <a:rPr lang="sk-SK" dirty="0" err="1"/>
              <a:t>mayor´s</a:t>
            </a:r>
            <a:r>
              <a:rPr lang="sk-SK" dirty="0"/>
              <a:t> </a:t>
            </a:r>
            <a:r>
              <a:rPr lang="sk-SK" dirty="0" err="1"/>
              <a:t>position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1257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Czechoslovakia</a:t>
            </a:r>
            <a:r>
              <a:rPr lang="sk-SK" dirty="0"/>
              <a:t>, </a:t>
            </a:r>
            <a:r>
              <a:rPr lang="sk-SK" dirty="0" err="1"/>
              <a:t>Czecho</a:t>
            </a:r>
            <a:r>
              <a:rPr lang="sk-SK" dirty="0"/>
              <a:t>-Slovakia, Slovakia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Since</a:t>
            </a:r>
            <a:r>
              <a:rPr lang="sk-SK" dirty="0"/>
              <a:t> 1918 Slovakia had </a:t>
            </a:r>
            <a:r>
              <a:rPr lang="sk-SK" dirty="0" err="1"/>
              <a:t>been</a:t>
            </a:r>
            <a:r>
              <a:rPr lang="sk-SK" dirty="0"/>
              <a:t> </a:t>
            </a:r>
            <a:r>
              <a:rPr lang="sk-SK" b="1" dirty="0">
                <a:highlight>
                  <a:srgbClr val="FFFF00"/>
                </a:highlight>
              </a:rPr>
              <a:t>part of </a:t>
            </a:r>
            <a:r>
              <a:rPr lang="sk-SK" b="1" dirty="0" err="1">
                <a:highlight>
                  <a:srgbClr val="FFFF00"/>
                </a:highlight>
              </a:rPr>
              <a:t>Czechoslovakia</a:t>
            </a:r>
            <a:r>
              <a:rPr lang="sk-SK" dirty="0">
                <a:highlight>
                  <a:srgbClr val="FFFF00"/>
                </a:highlight>
              </a:rPr>
              <a:t>, </a:t>
            </a:r>
            <a:r>
              <a:rPr lang="sk-SK" dirty="0" err="1">
                <a:highlight>
                  <a:srgbClr val="FFFF00"/>
                </a:highlight>
              </a:rPr>
              <a:t>later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federation</a:t>
            </a:r>
            <a:r>
              <a:rPr lang="sk-SK" dirty="0">
                <a:highlight>
                  <a:srgbClr val="FFFF00"/>
                </a:highlight>
              </a:rPr>
              <a:t> </a:t>
            </a:r>
            <a:r>
              <a:rPr lang="sk-SK" dirty="0"/>
              <a:t>of </a:t>
            </a:r>
            <a:r>
              <a:rPr lang="sk-SK" dirty="0" err="1"/>
              <a:t>Czechoslovakia</a:t>
            </a:r>
            <a:endParaRPr lang="sk-SK" dirty="0"/>
          </a:p>
          <a:p>
            <a:endParaRPr lang="sk-SK" dirty="0"/>
          </a:p>
          <a:p>
            <a:r>
              <a:rPr lang="sk-SK" dirty="0" err="1"/>
              <a:t>This</a:t>
            </a:r>
            <a:r>
              <a:rPr lang="sk-SK" dirty="0"/>
              <a:t> state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dramatically</a:t>
            </a:r>
            <a:r>
              <a:rPr lang="sk-SK" dirty="0"/>
              <a:t> </a:t>
            </a:r>
            <a:r>
              <a:rPr lang="sk-SK" dirty="0" err="1"/>
              <a:t>changed</a:t>
            </a:r>
            <a:r>
              <a:rPr lang="sk-SK" dirty="0"/>
              <a:t> at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turn</a:t>
            </a:r>
            <a:r>
              <a:rPr lang="sk-SK" dirty="0"/>
              <a:t> of 1992 and 1993</a:t>
            </a:r>
          </a:p>
          <a:p>
            <a:endParaRPr lang="sk-SK" dirty="0"/>
          </a:p>
          <a:p>
            <a:r>
              <a:rPr lang="sk-SK" b="1" dirty="0">
                <a:highlight>
                  <a:srgbClr val="FFFF00"/>
                </a:highlight>
              </a:rPr>
              <a:t>Slovakia </a:t>
            </a:r>
            <a:r>
              <a:rPr lang="sk-SK" b="1" dirty="0" err="1">
                <a:highlight>
                  <a:srgbClr val="FFFF00"/>
                </a:highlight>
              </a:rPr>
              <a:t>became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independent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dirty="0"/>
              <a:t>on </a:t>
            </a:r>
            <a:r>
              <a:rPr lang="sk-SK" dirty="0" err="1"/>
              <a:t>January</a:t>
            </a:r>
            <a:r>
              <a:rPr lang="sk-SK" dirty="0"/>
              <a:t> 1, 1993</a:t>
            </a:r>
          </a:p>
        </p:txBody>
      </p:sp>
    </p:spTree>
    <p:extLst>
      <p:ext uri="{BB962C8B-B14F-4D97-AF65-F5344CB8AC3E}">
        <p14:creationId xmlns:p14="http://schemas.microsoft.com/office/powerpoint/2010/main" val="26064502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Main</a:t>
            </a:r>
            <a:r>
              <a:rPr lang="sk-SK" dirty="0"/>
              <a:t> </a:t>
            </a:r>
            <a:r>
              <a:rPr lang="sk-SK" dirty="0" err="1"/>
              <a:t>bodies</a:t>
            </a:r>
            <a:r>
              <a:rPr lang="sk-SK" dirty="0"/>
              <a:t>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 err="1">
                <a:highlight>
                  <a:srgbClr val="FFFF00"/>
                </a:highlight>
              </a:rPr>
              <a:t>Mayor</a:t>
            </a:r>
            <a:r>
              <a:rPr lang="sk-SK" dirty="0">
                <a:highlight>
                  <a:srgbClr val="FFFF00"/>
                </a:highlight>
              </a:rPr>
              <a:t>:</a:t>
            </a:r>
            <a:r>
              <a:rPr lang="sk-SK" dirty="0"/>
              <a:t> </a:t>
            </a:r>
            <a:r>
              <a:rPr lang="sk-SK" dirty="0" err="1"/>
              <a:t>main</a:t>
            </a:r>
            <a:r>
              <a:rPr lang="sk-SK" dirty="0"/>
              <a:t> </a:t>
            </a:r>
            <a:r>
              <a:rPr lang="sk-SK" dirty="0" err="1"/>
              <a:t>executive</a:t>
            </a:r>
            <a:r>
              <a:rPr lang="sk-SK" dirty="0"/>
              <a:t> body </a:t>
            </a:r>
            <a:r>
              <a:rPr lang="sk-SK" dirty="0" err="1"/>
              <a:t>with</a:t>
            </a:r>
            <a:r>
              <a:rPr lang="sk-SK" dirty="0"/>
              <a:t> </a:t>
            </a:r>
            <a:r>
              <a:rPr lang="sk-SK" dirty="0" err="1"/>
              <a:t>decision-making</a:t>
            </a:r>
            <a:r>
              <a:rPr lang="sk-SK" dirty="0"/>
              <a:t> </a:t>
            </a:r>
            <a:r>
              <a:rPr lang="sk-SK" dirty="0" err="1"/>
              <a:t>powers</a:t>
            </a:r>
            <a:endParaRPr lang="sk-SK" dirty="0"/>
          </a:p>
          <a:p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council</a:t>
            </a:r>
            <a:r>
              <a:rPr lang="sk-SK" dirty="0">
                <a:highlight>
                  <a:srgbClr val="FFFF00"/>
                </a:highlight>
              </a:rPr>
              <a:t>: </a:t>
            </a:r>
            <a:r>
              <a:rPr lang="sk-SK" dirty="0" err="1"/>
              <a:t>collective</a:t>
            </a:r>
            <a:r>
              <a:rPr lang="sk-SK" dirty="0"/>
              <a:t> </a:t>
            </a:r>
            <a:r>
              <a:rPr lang="sk-SK" dirty="0" err="1"/>
              <a:t>decision-making</a:t>
            </a:r>
            <a:r>
              <a:rPr lang="sk-SK" dirty="0"/>
              <a:t> </a:t>
            </a:r>
            <a:r>
              <a:rPr lang="sk-SK" dirty="0" err="1"/>
              <a:t>collective</a:t>
            </a:r>
            <a:r>
              <a:rPr lang="sk-SK" dirty="0"/>
              <a:t> body</a:t>
            </a:r>
          </a:p>
          <a:p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chief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auditor</a:t>
            </a:r>
            <a:endParaRPr lang="sk-SK" b="1" dirty="0">
              <a:highlight>
                <a:srgbClr val="FFFF00"/>
              </a:highlight>
            </a:endParaRPr>
          </a:p>
          <a:p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executive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board</a:t>
            </a:r>
            <a:r>
              <a:rPr lang="sk-SK" dirty="0">
                <a:highlight>
                  <a:srgbClr val="FFFF00"/>
                </a:highlight>
              </a:rPr>
              <a:t>: </a:t>
            </a:r>
            <a:r>
              <a:rPr lang="sk-SK" dirty="0" err="1"/>
              <a:t>usually</a:t>
            </a:r>
            <a:r>
              <a:rPr lang="sk-SK" dirty="0"/>
              <a:t> in </a:t>
            </a:r>
            <a:r>
              <a:rPr lang="sk-SK" dirty="0" err="1"/>
              <a:t>larger</a:t>
            </a:r>
            <a:r>
              <a:rPr lang="sk-SK" dirty="0"/>
              <a:t> </a:t>
            </a:r>
            <a:r>
              <a:rPr lang="sk-SK" dirty="0" err="1"/>
              <a:t>towns</a:t>
            </a:r>
            <a:r>
              <a:rPr lang="sk-SK" dirty="0"/>
              <a:t> and no </a:t>
            </a:r>
            <a:r>
              <a:rPr lang="sk-SK" dirty="0" err="1"/>
              <a:t>real</a:t>
            </a:r>
            <a:r>
              <a:rPr lang="sk-SK" dirty="0"/>
              <a:t> </a:t>
            </a:r>
            <a:r>
              <a:rPr lang="sk-SK" dirty="0" err="1"/>
              <a:t>powers</a:t>
            </a:r>
            <a:endParaRPr lang="sk-SK" dirty="0"/>
          </a:p>
          <a:p>
            <a:r>
              <a:rPr lang="sk-SK" b="1" dirty="0" err="1">
                <a:highlight>
                  <a:srgbClr val="FFFF00"/>
                </a:highlight>
              </a:rPr>
              <a:t>Council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committees</a:t>
            </a:r>
            <a:r>
              <a:rPr lang="sk-SK" dirty="0">
                <a:highlight>
                  <a:srgbClr val="FFFF00"/>
                </a:highlight>
              </a:rPr>
              <a:t>: </a:t>
            </a:r>
            <a:r>
              <a:rPr lang="sk-SK" dirty="0" err="1"/>
              <a:t>initiative</a:t>
            </a:r>
            <a:r>
              <a:rPr lang="sk-SK" dirty="0"/>
              <a:t> and </a:t>
            </a:r>
            <a:r>
              <a:rPr lang="sk-SK" dirty="0" err="1"/>
              <a:t>advisory</a:t>
            </a:r>
            <a:r>
              <a:rPr lang="sk-SK" dirty="0"/>
              <a:t> </a:t>
            </a:r>
            <a:r>
              <a:rPr lang="sk-SK" dirty="0" err="1"/>
              <a:t>collective</a:t>
            </a:r>
            <a:r>
              <a:rPr lang="sk-SK" dirty="0"/>
              <a:t> </a:t>
            </a:r>
            <a:r>
              <a:rPr lang="sk-SK" dirty="0" err="1"/>
              <a:t>bodies</a:t>
            </a:r>
            <a:r>
              <a:rPr lang="sk-SK" dirty="0"/>
              <a:t> (</a:t>
            </a:r>
            <a:r>
              <a:rPr lang="sk-SK" dirty="0" err="1"/>
              <a:t>also</a:t>
            </a:r>
            <a:r>
              <a:rPr lang="sk-SK" dirty="0"/>
              <a:t> </a:t>
            </a:r>
            <a:r>
              <a:rPr lang="sk-SK" dirty="0" err="1"/>
              <a:t>non-council</a:t>
            </a:r>
            <a:r>
              <a:rPr lang="sk-SK" dirty="0"/>
              <a:t> </a:t>
            </a:r>
            <a:r>
              <a:rPr lang="sk-SK" dirty="0" err="1"/>
              <a:t>members</a:t>
            </a:r>
            <a:r>
              <a:rPr lang="sk-SK" dirty="0"/>
              <a:t>)</a:t>
            </a:r>
          </a:p>
          <a:p>
            <a:r>
              <a:rPr lang="sk-SK" b="1" dirty="0" err="1">
                <a:highlight>
                  <a:srgbClr val="FFFF00"/>
                </a:highlight>
              </a:rPr>
              <a:t>Chief</a:t>
            </a:r>
            <a:r>
              <a:rPr lang="sk-SK" b="1" dirty="0">
                <a:highlight>
                  <a:srgbClr val="FFFF00"/>
                </a:highlight>
              </a:rPr>
              <a:t>/</a:t>
            </a:r>
            <a:r>
              <a:rPr lang="sk-SK" b="1" dirty="0" err="1">
                <a:highlight>
                  <a:srgbClr val="FFFF00"/>
                </a:highlight>
              </a:rPr>
              <a:t>Head</a:t>
            </a:r>
            <a:r>
              <a:rPr lang="sk-SK" b="1" dirty="0">
                <a:highlight>
                  <a:srgbClr val="FFFF00"/>
                </a:highlight>
              </a:rPr>
              <a:t> of </a:t>
            </a:r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government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office</a:t>
            </a:r>
            <a:r>
              <a:rPr lang="sk-SK" dirty="0">
                <a:highlight>
                  <a:srgbClr val="FFFF00"/>
                </a:highlight>
              </a:rPr>
              <a:t>: </a:t>
            </a:r>
            <a:r>
              <a:rPr lang="sk-SK" dirty="0" err="1"/>
              <a:t>non-elected</a:t>
            </a:r>
            <a:r>
              <a:rPr lang="sk-SK" dirty="0"/>
              <a:t> </a:t>
            </a:r>
            <a:r>
              <a:rPr lang="sk-SK" dirty="0" err="1"/>
              <a:t>public</a:t>
            </a:r>
            <a:r>
              <a:rPr lang="sk-SK" dirty="0"/>
              <a:t> </a:t>
            </a:r>
            <a:r>
              <a:rPr lang="sk-SK" dirty="0" err="1"/>
              <a:t>servant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0934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13239"/>
          </a:xfrm>
        </p:spPr>
        <p:txBody>
          <a:bodyPr>
            <a:norm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Cum</a:t>
            </a:r>
            <a:r>
              <a:rPr lang="sk-SK" b="1" dirty="0" err="1">
                <a:highlight>
                  <a:srgbClr val="FFFF00"/>
                </a:highlight>
              </a:rPr>
              <a:t>mulation</a:t>
            </a:r>
            <a:r>
              <a:rPr lang="sk-SK" b="1" dirty="0">
                <a:highlight>
                  <a:srgbClr val="FFFF00"/>
                </a:highlight>
              </a:rPr>
              <a:t> of </a:t>
            </a:r>
            <a:r>
              <a:rPr lang="en-US" b="1" dirty="0" err="1">
                <a:highlight>
                  <a:srgbClr val="FFFF00"/>
                </a:highlight>
              </a:rPr>
              <a:t>mandat</a:t>
            </a:r>
            <a:r>
              <a:rPr lang="sk-SK" b="1" dirty="0">
                <a:highlight>
                  <a:srgbClr val="FFFF00"/>
                </a:highlight>
              </a:rPr>
              <a:t>e</a:t>
            </a:r>
            <a:r>
              <a:rPr lang="en-US" b="1" dirty="0">
                <a:highlight>
                  <a:srgbClr val="FFFF00"/>
                </a:highlight>
              </a:rPr>
              <a:t>s </a:t>
            </a:r>
            <a:r>
              <a:rPr lang="en-US" dirty="0"/>
              <a:t>is a</a:t>
            </a:r>
            <a:r>
              <a:rPr lang="sk-SK" dirty="0"/>
              <a:t> </a:t>
            </a:r>
            <a:r>
              <a:rPr lang="sk-SK" dirty="0" err="1"/>
              <a:t>common</a:t>
            </a:r>
            <a:r>
              <a:rPr lang="en-US" dirty="0"/>
              <a:t> phenomenon that is permitted in the multi-level political system of Slovakia</a:t>
            </a:r>
            <a:r>
              <a:rPr lang="sk-SK" dirty="0"/>
              <a:t>: i</a:t>
            </a:r>
            <a:r>
              <a:rPr lang="en-US" dirty="0"/>
              <a:t>t is possible to combine legislative functions as well as executive and legislative ones</a:t>
            </a:r>
            <a:endParaRPr lang="sk-SK" dirty="0"/>
          </a:p>
          <a:p>
            <a:r>
              <a:rPr lang="sk-SK" dirty="0"/>
              <a:t>14 </a:t>
            </a:r>
            <a:r>
              <a:rPr lang="en-US" dirty="0"/>
              <a:t>mayors were also MPs in 2015, and </a:t>
            </a:r>
            <a:r>
              <a:rPr lang="sk-SK" dirty="0"/>
              <a:t>13</a:t>
            </a:r>
            <a:r>
              <a:rPr lang="en-US" dirty="0"/>
              <a:t> mayors successfully ran for seats in the </a:t>
            </a:r>
            <a:r>
              <a:rPr lang="sk-SK" dirty="0" err="1"/>
              <a:t>Parliament</a:t>
            </a:r>
            <a:r>
              <a:rPr lang="sk-SK" dirty="0"/>
              <a:t> </a:t>
            </a:r>
            <a:r>
              <a:rPr lang="en-US" dirty="0"/>
              <a:t>in 2020</a:t>
            </a:r>
            <a:endParaRPr lang="sk-SK" dirty="0"/>
          </a:p>
          <a:p>
            <a:r>
              <a:rPr lang="en-US" b="1" dirty="0">
                <a:highlight>
                  <a:srgbClr val="FFFF00"/>
                </a:highlight>
              </a:rPr>
              <a:t>Incumbency advantage </a:t>
            </a:r>
            <a:r>
              <a:rPr lang="en-US" dirty="0"/>
              <a:t>is another feature of local elections in Slovakia</a:t>
            </a:r>
            <a:r>
              <a:rPr lang="sk-SK" dirty="0"/>
              <a:t> and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incumbents</a:t>
            </a:r>
            <a:r>
              <a:rPr lang="sk-SK" dirty="0"/>
              <a:t> are </a:t>
            </a:r>
            <a:r>
              <a:rPr lang="sk-SK" dirty="0" err="1"/>
              <a:t>often</a:t>
            </a:r>
            <a:r>
              <a:rPr lang="sk-SK" dirty="0"/>
              <a:t> </a:t>
            </a:r>
            <a:r>
              <a:rPr lang="sk-SK" dirty="0" err="1"/>
              <a:t>unchallanged</a:t>
            </a:r>
            <a:r>
              <a:rPr lang="sk-SK" dirty="0"/>
              <a:t> - </a:t>
            </a:r>
            <a:r>
              <a:rPr lang="sk-SK" dirty="0" err="1"/>
              <a:t>numerous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are </a:t>
            </a:r>
            <a:r>
              <a:rPr lang="sk-SK" b="1" dirty="0" err="1">
                <a:highlight>
                  <a:srgbClr val="FFFF00"/>
                </a:highlight>
              </a:rPr>
              <a:t>non-competitive</a:t>
            </a:r>
            <a:endParaRPr lang="sk-SK" b="1" dirty="0">
              <a:highlight>
                <a:srgbClr val="FFFF00"/>
              </a:highlight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71469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Step to </a:t>
            </a:r>
            <a:r>
              <a:rPr lang="sk-SK" dirty="0" err="1"/>
              <a:t>mergers</a:t>
            </a:r>
            <a:r>
              <a:rPr lang="sk-SK" dirty="0"/>
              <a:t>?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2"/>
            <a:ext cx="9768839" cy="3869994"/>
          </a:xfrm>
        </p:spPr>
        <p:txBody>
          <a:bodyPr>
            <a:normAutofit/>
          </a:bodyPr>
          <a:lstStyle/>
          <a:p>
            <a:r>
              <a:rPr lang="sk-SK" dirty="0" err="1"/>
              <a:t>Due</a:t>
            </a:r>
            <a:r>
              <a:rPr lang="sk-SK" dirty="0"/>
              <a:t> to t</a:t>
            </a:r>
            <a:r>
              <a:rPr lang="en-US" dirty="0"/>
              <a:t>he fact that in a few municipalities nobody had run for mayor or local councilor, the local governments became practically d</a:t>
            </a:r>
            <a:r>
              <a:rPr lang="sk-SK" dirty="0"/>
              <a:t>y</a:t>
            </a:r>
            <a:r>
              <a:rPr lang="en-US" dirty="0" err="1"/>
              <a:t>sfunctional</a:t>
            </a:r>
            <a:r>
              <a:rPr lang="en-US" dirty="0"/>
              <a:t> and the previous governments were meant to continue performing all tasks even though they had not been re-elected</a:t>
            </a:r>
            <a:endParaRPr lang="sk-SK" dirty="0"/>
          </a:p>
          <a:p>
            <a:r>
              <a:rPr lang="sk-SK" dirty="0" err="1"/>
              <a:t>The</a:t>
            </a:r>
            <a:r>
              <a:rPr lang="sk-SK" dirty="0"/>
              <a:t> </a:t>
            </a:r>
            <a:r>
              <a:rPr lang="en-US" dirty="0"/>
              <a:t>Parliament </a:t>
            </a:r>
            <a:r>
              <a:rPr lang="sk-SK" dirty="0" err="1"/>
              <a:t>reacted</a:t>
            </a:r>
            <a:r>
              <a:rPr lang="sk-SK" dirty="0"/>
              <a:t> </a:t>
            </a:r>
            <a:r>
              <a:rPr lang="en-US" dirty="0"/>
              <a:t>on 1 February 2018</a:t>
            </a:r>
            <a:r>
              <a:rPr lang="sk-SK" dirty="0"/>
              <a:t>:</a:t>
            </a:r>
          </a:p>
          <a:p>
            <a:pPr marL="0" indent="0">
              <a:buNone/>
            </a:pPr>
            <a:r>
              <a:rPr lang="sk-SK" b="1" dirty="0">
                <a:highlight>
                  <a:srgbClr val="FFFF00"/>
                </a:highlight>
              </a:rPr>
              <a:t>I</a:t>
            </a:r>
            <a:r>
              <a:rPr lang="en-US" b="1" dirty="0">
                <a:highlight>
                  <a:srgbClr val="FFFF00"/>
                </a:highlight>
              </a:rPr>
              <a:t>f there are no candidates in a regular term </a:t>
            </a:r>
            <a:r>
              <a:rPr lang="en-US" dirty="0"/>
              <a:t>of local elections, new elections are announced. </a:t>
            </a:r>
            <a:r>
              <a:rPr lang="en-US" b="1" dirty="0">
                <a:highlight>
                  <a:srgbClr val="FFFF00"/>
                </a:highlight>
              </a:rPr>
              <a:t>If again nobody runs </a:t>
            </a:r>
            <a:r>
              <a:rPr lang="en-US" dirty="0"/>
              <a:t>for mayor or local councilor, </a:t>
            </a:r>
            <a:r>
              <a:rPr lang="en-US" b="1" dirty="0">
                <a:highlight>
                  <a:srgbClr val="FFFF00"/>
                </a:highlight>
              </a:rPr>
              <a:t>the government can merge</a:t>
            </a:r>
            <a:r>
              <a:rPr lang="en-US" b="1" dirty="0"/>
              <a:t> </a:t>
            </a:r>
            <a:r>
              <a:rPr lang="en-US" dirty="0"/>
              <a:t>this municipality with a neighboring one </a:t>
            </a:r>
            <a:r>
              <a:rPr lang="en-US" b="1" dirty="0">
                <a:highlight>
                  <a:srgbClr val="FFFF00"/>
                </a:highlight>
              </a:rPr>
              <a:t>if the council of the neighboring municipality </a:t>
            </a:r>
            <a:r>
              <a:rPr lang="en-US" dirty="0"/>
              <a:t>gives its formal approval.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142619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3954" y="982132"/>
            <a:ext cx="10972800" cy="1303867"/>
          </a:xfrm>
        </p:spPr>
        <p:txBody>
          <a:bodyPr>
            <a:normAutofit/>
          </a:bodyPr>
          <a:lstStyle/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politicization</a:t>
            </a:r>
            <a:r>
              <a:rPr lang="sk-SK" dirty="0"/>
              <a:t> – </a:t>
            </a:r>
            <a:r>
              <a:rPr lang="sk-SK" dirty="0" err="1"/>
              <a:t>independent</a:t>
            </a:r>
            <a:r>
              <a:rPr lang="sk-SK" dirty="0"/>
              <a:t> </a:t>
            </a:r>
            <a:r>
              <a:rPr lang="sk-SK" dirty="0" err="1"/>
              <a:t>candidates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 err="1">
                <a:highlight>
                  <a:srgbClr val="FFFF00"/>
                </a:highlight>
              </a:rPr>
              <a:t>Medium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degree</a:t>
            </a:r>
            <a:r>
              <a:rPr lang="sk-SK" b="1" dirty="0">
                <a:highlight>
                  <a:srgbClr val="FFFF00"/>
                </a:highlight>
              </a:rPr>
              <a:t> of </a:t>
            </a:r>
            <a:r>
              <a:rPr lang="sk-SK" b="1" dirty="0" err="1">
                <a:highlight>
                  <a:srgbClr val="FFFF00"/>
                </a:highlight>
              </a:rPr>
              <a:t>politicization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dirty="0"/>
              <a:t>at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level</a:t>
            </a:r>
          </a:p>
          <a:p>
            <a:r>
              <a:rPr lang="sk-SK" dirty="0" err="1"/>
              <a:t>Recently</a:t>
            </a:r>
            <a:r>
              <a:rPr lang="sk-SK" dirty="0"/>
              <a:t> a </a:t>
            </a:r>
            <a:r>
              <a:rPr lang="sk-SK" dirty="0" err="1"/>
              <a:t>kind</a:t>
            </a:r>
            <a:r>
              <a:rPr lang="sk-SK" dirty="0"/>
              <a:t> of </a:t>
            </a:r>
            <a:r>
              <a:rPr lang="sk-SK" b="1" dirty="0">
                <a:highlight>
                  <a:srgbClr val="FFFF00"/>
                </a:highlight>
              </a:rPr>
              <a:t>„</a:t>
            </a:r>
            <a:r>
              <a:rPr lang="sk-SK" b="1" dirty="0" err="1">
                <a:highlight>
                  <a:srgbClr val="FFFF00"/>
                </a:highlight>
              </a:rPr>
              <a:t>escape</a:t>
            </a:r>
            <a:r>
              <a:rPr lang="sk-SK" b="1" dirty="0">
                <a:highlight>
                  <a:srgbClr val="FFFF00"/>
                </a:highlight>
              </a:rPr>
              <a:t>-</a:t>
            </a:r>
            <a:r>
              <a:rPr lang="sk-SK" b="1" dirty="0" err="1">
                <a:highlight>
                  <a:srgbClr val="FFFF00"/>
                </a:highlight>
              </a:rPr>
              <a:t>from</a:t>
            </a:r>
            <a:r>
              <a:rPr lang="sk-SK" b="1" dirty="0">
                <a:highlight>
                  <a:srgbClr val="FFFF00"/>
                </a:highlight>
              </a:rPr>
              <a:t>-party-</a:t>
            </a:r>
            <a:r>
              <a:rPr lang="sk-SK" b="1" dirty="0" err="1">
                <a:highlight>
                  <a:srgbClr val="FFFF00"/>
                </a:highlight>
              </a:rPr>
              <a:t>domination</a:t>
            </a:r>
            <a:r>
              <a:rPr lang="sk-SK" b="1" dirty="0">
                <a:highlight>
                  <a:srgbClr val="FFFF00"/>
                </a:highlight>
              </a:rPr>
              <a:t> trend“</a:t>
            </a:r>
          </a:p>
          <a:p>
            <a:endParaRPr lang="sk-SK" dirty="0"/>
          </a:p>
          <a:p>
            <a:pPr marL="0" indent="0">
              <a:buNone/>
            </a:pPr>
            <a:r>
              <a:rPr lang="sk-SK" i="1" dirty="0">
                <a:latin typeface="StoneSansITCPro-MediumItalic"/>
              </a:rPr>
              <a:t>				1990	1994	1998	2002	2006	2010	2014	2018</a:t>
            </a:r>
          </a:p>
          <a:p>
            <a:pPr marL="0" indent="0">
              <a:buNone/>
            </a:pPr>
            <a:r>
              <a:rPr lang="en-US" b="1" dirty="0">
                <a:latin typeface="StoneSansITCPro-Bold"/>
              </a:rPr>
              <a:t>Councilors</a:t>
            </a:r>
            <a:r>
              <a:rPr lang="sk-SK" b="1" dirty="0">
                <a:latin typeface="StoneSansITCPro-Bold"/>
              </a:rPr>
              <a:t>	</a:t>
            </a:r>
            <a:r>
              <a:rPr lang="en-US" dirty="0">
                <a:latin typeface="StoneSansITCPro-Medium"/>
              </a:rPr>
              <a:t>15.9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7.8</a:t>
            </a:r>
            <a:r>
              <a:rPr lang="sk-SK" dirty="0">
                <a:latin typeface="StoneSansITCPro-Medium"/>
              </a:rPr>
              <a:t>		</a:t>
            </a:r>
            <a:r>
              <a:rPr lang="en-US" dirty="0">
                <a:latin typeface="StoneSansITCPro-Medium"/>
              </a:rPr>
              <a:t>8.9</a:t>
            </a:r>
            <a:r>
              <a:rPr lang="sk-SK" dirty="0">
                <a:latin typeface="StoneSansITCPro-Medium"/>
              </a:rPr>
              <a:t>		</a:t>
            </a:r>
            <a:r>
              <a:rPr lang="en-US" dirty="0">
                <a:latin typeface="StoneSansITCPro-Medium"/>
              </a:rPr>
              <a:t>13.5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17.1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22.7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28.9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35.4</a:t>
            </a:r>
          </a:p>
          <a:p>
            <a:pPr marL="0" indent="0">
              <a:buNone/>
            </a:pPr>
            <a:r>
              <a:rPr lang="en-US" b="1" dirty="0">
                <a:latin typeface="StoneSansITCPro-Bold"/>
              </a:rPr>
              <a:t>Mayors</a:t>
            </a:r>
            <a:r>
              <a:rPr lang="sk-SK" b="1" dirty="0">
                <a:latin typeface="StoneSansITCPro-Bold"/>
              </a:rPr>
              <a:t>		</a:t>
            </a:r>
            <a:r>
              <a:rPr lang="en-US" dirty="0">
                <a:latin typeface="StoneSansITCPro-Medium"/>
              </a:rPr>
              <a:t>25.9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28.8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28.3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32.7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30.8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33.7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38.0</a:t>
            </a:r>
            <a:r>
              <a:rPr lang="sk-SK" dirty="0">
                <a:latin typeface="StoneSansITCPro-Medium"/>
              </a:rPr>
              <a:t>	</a:t>
            </a:r>
            <a:r>
              <a:rPr lang="en-US" dirty="0">
                <a:latin typeface="StoneSansITCPro-Medium"/>
              </a:rPr>
              <a:t>42.4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2159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766" y="982132"/>
            <a:ext cx="10321832" cy="1303867"/>
          </a:xfrm>
        </p:spPr>
        <p:txBody>
          <a:bodyPr/>
          <a:lstStyle/>
          <a:p>
            <a:pPr algn="l"/>
            <a:r>
              <a:rPr lang="sk-SK" dirty="0"/>
              <a:t> </a:t>
            </a:r>
            <a:r>
              <a:rPr lang="sk-SK" dirty="0" err="1"/>
              <a:t>Women</a:t>
            </a:r>
            <a:r>
              <a:rPr lang="sk-SK" dirty="0"/>
              <a:t> at </a:t>
            </a:r>
            <a:r>
              <a:rPr lang="sk-SK" dirty="0" err="1"/>
              <a:t>local</a:t>
            </a:r>
            <a:r>
              <a:rPr lang="sk-SK" dirty="0"/>
              <a:t> level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83" y="235121"/>
            <a:ext cx="7084424" cy="638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961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Women</a:t>
            </a:r>
            <a:r>
              <a:rPr lang="sk-SK" dirty="0"/>
              <a:t> in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politics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353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Positive development but </a:t>
            </a:r>
            <a:r>
              <a:rPr lang="en-US" b="1" dirty="0">
                <a:highlight>
                  <a:srgbClr val="FFFF00"/>
                </a:highlight>
              </a:rPr>
              <a:t>still not a „critical mass“</a:t>
            </a:r>
          </a:p>
          <a:p>
            <a:r>
              <a:rPr lang="en-US" dirty="0"/>
              <a:t>Directly elected mayors:</a:t>
            </a:r>
          </a:p>
          <a:p>
            <a:pPr lvl="1"/>
            <a:r>
              <a:rPr lang="en-US" dirty="0"/>
              <a:t>15</a:t>
            </a:r>
            <a:r>
              <a:rPr lang="sk-SK" dirty="0"/>
              <a:t>.</a:t>
            </a:r>
            <a:r>
              <a:rPr lang="en-US" dirty="0"/>
              <a:t>2 % (1994)</a:t>
            </a:r>
            <a:r>
              <a:rPr lang="sk-SK" dirty="0"/>
              <a:t>		</a:t>
            </a:r>
            <a:r>
              <a:rPr lang="en-US" dirty="0"/>
              <a:t>20</a:t>
            </a:r>
            <a:r>
              <a:rPr lang="sk-SK" dirty="0"/>
              <a:t>.</a:t>
            </a:r>
            <a:r>
              <a:rPr lang="en-US" dirty="0"/>
              <a:t>7 % (2006)</a:t>
            </a:r>
            <a:r>
              <a:rPr lang="sk-SK" dirty="0"/>
              <a:t>		25.3% (2018)</a:t>
            </a:r>
            <a:endParaRPr lang="en-US" dirty="0"/>
          </a:p>
          <a:p>
            <a:pPr lvl="1"/>
            <a:r>
              <a:rPr lang="en-US" dirty="0"/>
              <a:t>17</a:t>
            </a:r>
            <a:r>
              <a:rPr lang="sk-SK" dirty="0"/>
              <a:t>.</a:t>
            </a:r>
            <a:r>
              <a:rPr lang="en-US" dirty="0"/>
              <a:t>5 % (1998)</a:t>
            </a:r>
            <a:r>
              <a:rPr lang="sk-SK" dirty="0"/>
              <a:t>		</a:t>
            </a:r>
            <a:r>
              <a:rPr lang="en-US" dirty="0"/>
              <a:t>21</a:t>
            </a:r>
            <a:r>
              <a:rPr lang="sk-SK" dirty="0"/>
              <a:t>.</a:t>
            </a:r>
            <a:r>
              <a:rPr lang="en-US" dirty="0"/>
              <a:t>2 % (2010)</a:t>
            </a:r>
            <a:r>
              <a:rPr lang="sk-SK" dirty="0"/>
              <a:t>		26.0% (2022)</a:t>
            </a:r>
            <a:endParaRPr lang="en-US" dirty="0"/>
          </a:p>
          <a:p>
            <a:pPr lvl="1"/>
            <a:r>
              <a:rPr lang="en-US" dirty="0"/>
              <a:t>18</a:t>
            </a:r>
            <a:r>
              <a:rPr lang="sk-SK" dirty="0"/>
              <a:t>.</a:t>
            </a:r>
            <a:r>
              <a:rPr lang="en-US" dirty="0"/>
              <a:t>6 % (2002)</a:t>
            </a:r>
            <a:r>
              <a:rPr lang="sk-SK" dirty="0"/>
              <a:t>		</a:t>
            </a:r>
            <a:r>
              <a:rPr lang="en-US" dirty="0"/>
              <a:t>23</a:t>
            </a:r>
            <a:r>
              <a:rPr lang="sk-SK" dirty="0"/>
              <a:t>.</a:t>
            </a:r>
            <a:r>
              <a:rPr lang="en-US" dirty="0"/>
              <a:t>0 % (2014)</a:t>
            </a:r>
          </a:p>
          <a:p>
            <a:r>
              <a:rPr lang="en-US" dirty="0"/>
              <a:t>Local </a:t>
            </a:r>
            <a:r>
              <a:rPr lang="en-US" dirty="0" err="1"/>
              <a:t>councillors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18% (1994) – 2</a:t>
            </a:r>
            <a:r>
              <a:rPr lang="sk-SK" dirty="0"/>
              <a:t>6.4</a:t>
            </a:r>
            <a:r>
              <a:rPr lang="en-US" dirty="0"/>
              <a:t>% (2014)</a:t>
            </a:r>
            <a:r>
              <a:rPr lang="sk-SK" dirty="0"/>
              <a:t>				26% (2022)</a:t>
            </a:r>
            <a:endParaRPr lang="en-US" dirty="0"/>
          </a:p>
          <a:p>
            <a:r>
              <a:rPr lang="sk-SK" b="1" dirty="0" err="1">
                <a:highlight>
                  <a:srgbClr val="FFFF00"/>
                </a:highlight>
              </a:rPr>
              <a:t>Women</a:t>
            </a:r>
            <a:r>
              <a:rPr lang="sk-SK" b="1" dirty="0">
                <a:highlight>
                  <a:srgbClr val="FFFF00"/>
                </a:highlight>
              </a:rPr>
              <a:t> are </a:t>
            </a:r>
            <a:r>
              <a:rPr lang="sk-SK" b="1" dirty="0" err="1">
                <a:highlight>
                  <a:srgbClr val="FFFF00"/>
                </a:highlight>
              </a:rPr>
              <a:t>still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rare</a:t>
            </a:r>
            <a:r>
              <a:rPr lang="sk-SK" b="1" dirty="0">
                <a:highlight>
                  <a:srgbClr val="FFFF00"/>
                </a:highlight>
              </a:rPr>
              <a:t> as </a:t>
            </a:r>
            <a:r>
              <a:rPr lang="sk-SK" b="1" dirty="0" err="1">
                <a:highlight>
                  <a:srgbClr val="FFFF00"/>
                </a:highlight>
              </a:rPr>
              <a:t>mayors</a:t>
            </a:r>
            <a:r>
              <a:rPr lang="sk-SK" b="1" dirty="0">
                <a:highlight>
                  <a:srgbClr val="FFFF00"/>
                </a:highlight>
              </a:rPr>
              <a:t> of </a:t>
            </a:r>
            <a:r>
              <a:rPr lang="sk-SK" b="1" dirty="0" err="1">
                <a:highlight>
                  <a:srgbClr val="FFFF00"/>
                </a:highlight>
              </a:rPr>
              <a:t>the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largest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cities</a:t>
            </a:r>
            <a:endParaRPr lang="sk-SK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11806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How</a:t>
            </a:r>
            <a:r>
              <a:rPr lang="sk-SK" dirty="0"/>
              <a:t> </a:t>
            </a:r>
            <a:r>
              <a:rPr lang="sk-SK" dirty="0" err="1"/>
              <a:t>many</a:t>
            </a:r>
            <a:r>
              <a:rPr lang="sk-SK" dirty="0"/>
              <a:t> </a:t>
            </a:r>
            <a:r>
              <a:rPr lang="sk-SK" dirty="0" err="1"/>
              <a:t>Roma</a:t>
            </a:r>
            <a:r>
              <a:rPr lang="sk-SK" dirty="0"/>
              <a:t> are in Slovakia?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907" y="2285999"/>
            <a:ext cx="8974183" cy="435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501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2132"/>
            <a:ext cx="12192000" cy="1303867"/>
          </a:xfrm>
        </p:spPr>
        <p:txBody>
          <a:bodyPr>
            <a:normAutofit/>
          </a:bodyPr>
          <a:lstStyle/>
          <a:p>
            <a:r>
              <a:rPr lang="sk-SK" dirty="0" err="1"/>
              <a:t>Concentration</a:t>
            </a:r>
            <a:r>
              <a:rPr lang="sk-SK" dirty="0"/>
              <a:t> of (</a:t>
            </a:r>
            <a:r>
              <a:rPr lang="sk-SK" dirty="0" err="1"/>
              <a:t>segregated</a:t>
            </a:r>
            <a:r>
              <a:rPr lang="sk-SK" dirty="0"/>
              <a:t>) </a:t>
            </a:r>
            <a:r>
              <a:rPr lang="sk-SK" dirty="0" err="1"/>
              <a:t>Roma</a:t>
            </a:r>
            <a:r>
              <a:rPr lang="sk-SK" dirty="0"/>
              <a:t> </a:t>
            </a:r>
            <a:r>
              <a:rPr lang="sk-SK" dirty="0" err="1"/>
              <a:t>settlements</a:t>
            </a: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1712" y="2201682"/>
            <a:ext cx="7708575" cy="465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493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28" y="115271"/>
            <a:ext cx="6497415" cy="4341455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441" y="271938"/>
            <a:ext cx="6267231" cy="4694327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872" y="3348676"/>
            <a:ext cx="3874716" cy="2529433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615" y="3658490"/>
            <a:ext cx="3901128" cy="292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327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policy</a:t>
            </a:r>
            <a:r>
              <a:rPr lang="sk-SK" dirty="0"/>
              <a:t> </a:t>
            </a:r>
            <a:r>
              <a:rPr lang="sk-SK" dirty="0" err="1"/>
              <a:t>making</a:t>
            </a:r>
            <a:r>
              <a:rPr lang="sk-SK" dirty="0"/>
              <a:t> – </a:t>
            </a:r>
            <a:r>
              <a:rPr lang="sk-SK" dirty="0" err="1"/>
              <a:t>main</a:t>
            </a:r>
            <a:r>
              <a:rPr lang="sk-SK" dirty="0"/>
              <a:t> </a:t>
            </a:r>
            <a:r>
              <a:rPr lang="sk-SK" dirty="0" err="1"/>
              <a:t>obstacle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cs-CZ" b="1" dirty="0" err="1">
                <a:highlight>
                  <a:srgbClr val="FFFF00"/>
                </a:highlight>
              </a:rPr>
              <a:t>Local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governments</a:t>
            </a:r>
            <a:r>
              <a:rPr lang="sk-SK" altLang="cs-CZ" b="1" dirty="0">
                <a:highlight>
                  <a:srgbClr val="FFFF00"/>
                </a:highlight>
              </a:rPr>
              <a:t> are </a:t>
            </a:r>
            <a:r>
              <a:rPr lang="sk-SK" altLang="cs-CZ" b="1" dirty="0" err="1">
                <a:highlight>
                  <a:srgbClr val="FFFF00"/>
                </a:highlight>
              </a:rPr>
              <a:t>strong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dirty="0"/>
              <a:t>in </a:t>
            </a:r>
            <a:r>
              <a:rPr lang="sk-SK" altLang="cs-CZ" dirty="0" err="1"/>
              <a:t>terms</a:t>
            </a:r>
            <a:r>
              <a:rPr lang="sk-SK" altLang="cs-CZ" dirty="0"/>
              <a:t> of </a:t>
            </a:r>
            <a:r>
              <a:rPr lang="sk-SK" altLang="cs-CZ" dirty="0" err="1"/>
              <a:t>competences</a:t>
            </a:r>
            <a:r>
              <a:rPr lang="sk-SK" altLang="cs-CZ" dirty="0"/>
              <a:t>/</a:t>
            </a:r>
            <a:r>
              <a:rPr lang="sk-SK" altLang="cs-CZ" dirty="0" err="1"/>
              <a:t>powers</a:t>
            </a:r>
            <a:endParaRPr lang="sk-SK" altLang="cs-CZ" dirty="0"/>
          </a:p>
          <a:p>
            <a:r>
              <a:rPr lang="sk-SK" altLang="cs-CZ" b="1" dirty="0" err="1">
                <a:highlight>
                  <a:srgbClr val="FFFF00"/>
                </a:highlight>
              </a:rPr>
              <a:t>Local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governments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dispose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with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relevant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own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fiscal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tools</a:t>
            </a:r>
            <a:endParaRPr lang="sk-SK" altLang="cs-CZ" b="1" dirty="0">
              <a:highlight>
                <a:srgbClr val="FFFF00"/>
              </a:highlight>
            </a:endParaRPr>
          </a:p>
          <a:p>
            <a:endParaRPr lang="sk-SK" altLang="cs-CZ" dirty="0"/>
          </a:p>
          <a:p>
            <a:r>
              <a:rPr lang="sk-SK" altLang="cs-CZ" dirty="0" err="1"/>
              <a:t>Local</a:t>
            </a:r>
            <a:r>
              <a:rPr lang="sk-SK" altLang="cs-CZ" dirty="0"/>
              <a:t> </a:t>
            </a:r>
            <a:r>
              <a:rPr lang="sk-SK" altLang="cs-CZ" dirty="0" err="1"/>
              <a:t>governments</a:t>
            </a:r>
            <a:r>
              <a:rPr lang="sk-SK" altLang="cs-CZ" dirty="0"/>
              <a:t> </a:t>
            </a:r>
            <a:r>
              <a:rPr lang="sk-SK" altLang="cs-CZ" dirty="0" err="1"/>
              <a:t>remain</a:t>
            </a:r>
            <a:r>
              <a:rPr lang="sk-SK" altLang="cs-CZ" dirty="0"/>
              <a:t> </a:t>
            </a:r>
            <a:r>
              <a:rPr lang="sk-SK" altLang="cs-CZ" dirty="0" err="1"/>
              <a:t>too</a:t>
            </a:r>
            <a:r>
              <a:rPr lang="sk-SK" altLang="cs-CZ" dirty="0"/>
              <a:t> </a:t>
            </a:r>
            <a:r>
              <a:rPr lang="sk-SK" altLang="cs-CZ" dirty="0" err="1"/>
              <a:t>small</a:t>
            </a:r>
            <a:r>
              <a:rPr lang="sk-SK" altLang="cs-CZ" dirty="0"/>
              <a:t> – </a:t>
            </a:r>
            <a:r>
              <a:rPr lang="sk-SK" altLang="cs-CZ" b="1" dirty="0" err="1">
                <a:highlight>
                  <a:srgbClr val="FFFF00"/>
                </a:highlight>
              </a:rPr>
              <a:t>their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b="1" dirty="0" err="1">
                <a:highlight>
                  <a:srgbClr val="FFFF00"/>
                </a:highlight>
              </a:rPr>
              <a:t>capacities</a:t>
            </a:r>
            <a:r>
              <a:rPr lang="sk-SK" altLang="cs-CZ" b="1" dirty="0">
                <a:highlight>
                  <a:srgbClr val="FFFF00"/>
                </a:highlight>
              </a:rPr>
              <a:t> are </a:t>
            </a:r>
            <a:r>
              <a:rPr lang="sk-SK" altLang="cs-CZ" b="1" dirty="0" err="1">
                <a:highlight>
                  <a:srgbClr val="FFFF00"/>
                </a:highlight>
              </a:rPr>
              <a:t>insufficient</a:t>
            </a:r>
            <a:r>
              <a:rPr lang="sk-SK" altLang="cs-CZ" b="1" dirty="0">
                <a:highlight>
                  <a:srgbClr val="FFFF00"/>
                </a:highlight>
              </a:rPr>
              <a:t> </a:t>
            </a:r>
            <a:r>
              <a:rPr lang="sk-SK" altLang="cs-CZ" dirty="0"/>
              <a:t>in </a:t>
            </a:r>
            <a:r>
              <a:rPr lang="sk-SK" altLang="cs-CZ" dirty="0" err="1"/>
              <a:t>order</a:t>
            </a:r>
            <a:r>
              <a:rPr lang="sk-SK" altLang="cs-CZ" dirty="0"/>
              <a:t> to </a:t>
            </a:r>
            <a:r>
              <a:rPr lang="sk-SK" altLang="cs-CZ" dirty="0" err="1"/>
              <a:t>perform</a:t>
            </a:r>
            <a:r>
              <a:rPr lang="sk-SK" altLang="cs-CZ" dirty="0"/>
              <a:t> </a:t>
            </a:r>
            <a:r>
              <a:rPr lang="sk-SK" altLang="cs-CZ" dirty="0" err="1"/>
              <a:t>competences</a:t>
            </a:r>
            <a:r>
              <a:rPr lang="sk-SK" altLang="cs-CZ" dirty="0"/>
              <a:t> and </a:t>
            </a:r>
            <a:r>
              <a:rPr lang="sk-SK" altLang="cs-CZ" dirty="0" err="1"/>
              <a:t>employ</a:t>
            </a:r>
            <a:r>
              <a:rPr lang="sk-SK" altLang="cs-CZ" dirty="0"/>
              <a:t> </a:t>
            </a:r>
            <a:r>
              <a:rPr lang="sk-SK" altLang="cs-CZ" dirty="0" err="1"/>
              <a:t>own</a:t>
            </a:r>
            <a:r>
              <a:rPr lang="sk-SK" altLang="cs-CZ" dirty="0"/>
              <a:t> </a:t>
            </a:r>
            <a:r>
              <a:rPr lang="sk-SK" altLang="cs-CZ" dirty="0" err="1"/>
              <a:t>fiscal</a:t>
            </a:r>
            <a:r>
              <a:rPr lang="sk-SK" altLang="cs-CZ" dirty="0"/>
              <a:t> </a:t>
            </a:r>
            <a:r>
              <a:rPr lang="sk-SK" altLang="cs-CZ" dirty="0" err="1"/>
              <a:t>tools</a:t>
            </a:r>
            <a:endParaRPr lang="sk-SK" altLang="cs-CZ" dirty="0"/>
          </a:p>
          <a:p>
            <a:pPr lvl="1"/>
            <a:r>
              <a:rPr lang="sk-SK" altLang="cs-CZ" dirty="0" err="1">
                <a:solidFill>
                  <a:schemeClr val="tx1"/>
                </a:solidFill>
              </a:rPr>
              <a:t>inter-municipal</a:t>
            </a:r>
            <a:r>
              <a:rPr lang="sk-SK" altLang="cs-CZ" dirty="0">
                <a:solidFill>
                  <a:schemeClr val="tx1"/>
                </a:solidFill>
              </a:rPr>
              <a:t> </a:t>
            </a:r>
            <a:r>
              <a:rPr lang="sk-SK" altLang="cs-CZ" dirty="0" err="1">
                <a:solidFill>
                  <a:schemeClr val="tx1"/>
                </a:solidFill>
              </a:rPr>
              <a:t>cooperation</a:t>
            </a:r>
            <a:endParaRPr lang="sk-SK" altLang="cs-CZ" dirty="0">
              <a:solidFill>
                <a:schemeClr val="tx1"/>
              </a:solidFill>
            </a:endParaRPr>
          </a:p>
          <a:p>
            <a:pPr lvl="1"/>
            <a:r>
              <a:rPr lang="sk-SK" altLang="cs-CZ" dirty="0">
                <a:solidFill>
                  <a:schemeClr val="tx1"/>
                </a:solidFill>
              </a:rPr>
              <a:t>most of </a:t>
            </a:r>
            <a:r>
              <a:rPr lang="sk-SK" altLang="cs-CZ" dirty="0" err="1">
                <a:solidFill>
                  <a:schemeClr val="tx1"/>
                </a:solidFill>
              </a:rPr>
              <a:t>them</a:t>
            </a:r>
            <a:r>
              <a:rPr lang="sk-SK" altLang="cs-CZ" dirty="0">
                <a:solidFill>
                  <a:schemeClr val="tx1"/>
                </a:solidFill>
              </a:rPr>
              <a:t> </a:t>
            </a:r>
            <a:r>
              <a:rPr lang="sk-SK" altLang="cs-CZ" dirty="0" err="1">
                <a:solidFill>
                  <a:schemeClr val="tx1"/>
                </a:solidFill>
              </a:rPr>
              <a:t>depend</a:t>
            </a:r>
            <a:r>
              <a:rPr lang="sk-SK" altLang="cs-CZ" dirty="0">
                <a:solidFill>
                  <a:schemeClr val="tx1"/>
                </a:solidFill>
              </a:rPr>
              <a:t> on state </a:t>
            </a:r>
            <a:r>
              <a:rPr lang="sk-SK" altLang="cs-CZ" dirty="0" err="1">
                <a:solidFill>
                  <a:schemeClr val="tx1"/>
                </a:solidFill>
              </a:rPr>
              <a:t>transfers</a:t>
            </a:r>
            <a:endParaRPr lang="cs-CZ" alt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69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3953" y="982132"/>
            <a:ext cx="10985863" cy="1303867"/>
          </a:xfrm>
        </p:spPr>
        <p:txBody>
          <a:bodyPr>
            <a:normAutofit/>
          </a:bodyPr>
          <a:lstStyle/>
          <a:p>
            <a:r>
              <a:rPr lang="sk-SK" dirty="0" err="1"/>
              <a:t>Transition</a:t>
            </a:r>
            <a:r>
              <a:rPr lang="sk-SK" dirty="0"/>
              <a:t> at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turn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1980s and 1990s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0" y="2556931"/>
            <a:ext cx="9768839" cy="4091842"/>
          </a:xfrm>
        </p:spPr>
        <p:txBody>
          <a:bodyPr>
            <a:normAutofit/>
          </a:bodyPr>
          <a:lstStyle/>
          <a:p>
            <a:r>
              <a:rPr lang="en-US" dirty="0"/>
              <a:t>Inadequate public administrative structures inherited from former regimes</a:t>
            </a:r>
          </a:p>
          <a:p>
            <a:r>
              <a:rPr lang="en-US" b="1" dirty="0">
                <a:highlight>
                  <a:srgbClr val="FFFF00"/>
                </a:highlight>
              </a:rPr>
              <a:t>Political and economic structural changes were not accompanied with public administrative reforms</a:t>
            </a:r>
            <a:endParaRPr lang="sk-SK" b="1" dirty="0">
              <a:highlight>
                <a:srgbClr val="FFFF00"/>
              </a:highlight>
            </a:endParaRPr>
          </a:p>
          <a:p>
            <a:endParaRPr lang="en-US" dirty="0"/>
          </a:p>
          <a:p>
            <a:r>
              <a:rPr lang="en-US" dirty="0"/>
              <a:t>A lack of harmony between:</a:t>
            </a:r>
          </a:p>
          <a:p>
            <a:pPr lvl="1"/>
            <a:r>
              <a:rPr lang="sk-SK" dirty="0"/>
              <a:t>M</a:t>
            </a:r>
            <a:r>
              <a:rPr lang="en-US" dirty="0" err="1"/>
              <a:t>arket</a:t>
            </a:r>
            <a:r>
              <a:rPr lang="en-US" dirty="0"/>
              <a:t> economy and </a:t>
            </a:r>
            <a:r>
              <a:rPr lang="sk-SK" dirty="0" err="1"/>
              <a:t>politics</a:t>
            </a:r>
            <a:r>
              <a:rPr lang="en-US" dirty="0"/>
              <a:t>, and</a:t>
            </a:r>
          </a:p>
          <a:p>
            <a:pPr lvl="1"/>
            <a:r>
              <a:rPr lang="sk-SK" dirty="0"/>
              <a:t>U</a:t>
            </a:r>
            <a:r>
              <a:rPr lang="en-US" dirty="0" err="1"/>
              <a:t>nchanged</a:t>
            </a:r>
            <a:r>
              <a:rPr lang="en-US" dirty="0"/>
              <a:t> functional and organizational system of public administration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187766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dirty="0"/>
              <a:t>IMC as a </a:t>
            </a:r>
            <a:r>
              <a:rPr lang="sk-SK" dirty="0" err="1"/>
              <a:t>solution</a:t>
            </a:r>
            <a:r>
              <a:rPr lang="sk-SK" dirty="0"/>
              <a:t>?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5588" y="1332070"/>
            <a:ext cx="6304229" cy="482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45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Reasons</a:t>
            </a:r>
            <a:r>
              <a:rPr lang="sk-SK" dirty="0"/>
              <a:t> (</a:t>
            </a:r>
            <a:r>
              <a:rPr lang="sk-SK" dirty="0" err="1"/>
              <a:t>rationale</a:t>
            </a:r>
            <a:r>
              <a:rPr lang="sk-SK" dirty="0"/>
              <a:t>)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705" y="2285999"/>
            <a:ext cx="8048589" cy="45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09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Initiators</a:t>
            </a:r>
            <a:endParaRPr lang="sk-SK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752" y="2276564"/>
            <a:ext cx="8062496" cy="458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707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Effects</a:t>
            </a:r>
            <a:r>
              <a:rPr lang="sk-SK" dirty="0"/>
              <a:t> (</a:t>
            </a:r>
            <a:r>
              <a:rPr lang="sk-SK" dirty="0" err="1"/>
              <a:t>achievements</a:t>
            </a:r>
            <a:r>
              <a:rPr lang="sk-SK" dirty="0"/>
              <a:t>)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480" y="2285999"/>
            <a:ext cx="8067040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55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Impacts</a:t>
            </a:r>
            <a:r>
              <a:rPr lang="sk-SK" dirty="0"/>
              <a:t> of IMC </a:t>
            </a:r>
            <a:r>
              <a:rPr lang="sk-SK" dirty="0" err="1"/>
              <a:t>initiatives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Economy</a:t>
            </a:r>
            <a:r>
              <a:rPr lang="sk-SK" dirty="0"/>
              <a:t> of </a:t>
            </a:r>
            <a:r>
              <a:rPr lang="sk-SK" dirty="0" err="1"/>
              <a:t>scale</a:t>
            </a:r>
            <a:r>
              <a:rPr lang="sk-SK" dirty="0"/>
              <a:t> (?)</a:t>
            </a:r>
          </a:p>
          <a:p>
            <a:r>
              <a:rPr lang="sk-SK" dirty="0" err="1"/>
              <a:t>Voluntary</a:t>
            </a:r>
            <a:r>
              <a:rPr lang="sk-SK" dirty="0"/>
              <a:t> </a:t>
            </a:r>
            <a:r>
              <a:rPr lang="sk-SK" dirty="0" err="1"/>
              <a:t>initiatives</a:t>
            </a:r>
            <a:r>
              <a:rPr lang="sk-SK" dirty="0"/>
              <a:t> </a:t>
            </a:r>
            <a:r>
              <a:rPr lang="sk-SK" dirty="0" err="1"/>
              <a:t>lead</a:t>
            </a:r>
            <a:r>
              <a:rPr lang="sk-SK" dirty="0"/>
              <a:t> to </a:t>
            </a:r>
            <a:r>
              <a:rPr lang="sk-SK" dirty="0" err="1"/>
              <a:t>instability</a:t>
            </a:r>
            <a:r>
              <a:rPr lang="sk-SK" dirty="0"/>
              <a:t> and </a:t>
            </a:r>
            <a:r>
              <a:rPr lang="sk-SK" dirty="0" err="1"/>
              <a:t>dependency</a:t>
            </a:r>
            <a:r>
              <a:rPr lang="sk-SK" dirty="0"/>
              <a:t> on </a:t>
            </a:r>
            <a:r>
              <a:rPr lang="sk-SK" dirty="0" err="1"/>
              <a:t>external</a:t>
            </a:r>
            <a:r>
              <a:rPr lang="sk-SK" dirty="0"/>
              <a:t> </a:t>
            </a:r>
            <a:r>
              <a:rPr lang="sk-SK" dirty="0" err="1"/>
              <a:t>factors</a:t>
            </a:r>
            <a:r>
              <a:rPr lang="sk-SK" dirty="0"/>
              <a:t> (</a:t>
            </a:r>
            <a:r>
              <a:rPr lang="sk-SK" dirty="0" err="1"/>
              <a:t>e.g</a:t>
            </a:r>
            <a:r>
              <a:rPr lang="sk-SK" dirty="0"/>
              <a:t>. </a:t>
            </a:r>
            <a:r>
              <a:rPr lang="sk-SK" dirty="0" err="1"/>
              <a:t>politics</a:t>
            </a:r>
            <a:r>
              <a:rPr lang="sk-SK" dirty="0"/>
              <a:t>)</a:t>
            </a:r>
          </a:p>
          <a:p>
            <a:r>
              <a:rPr lang="sk-SK" b="1" dirty="0">
                <a:highlight>
                  <a:srgbClr val="FFFF00"/>
                </a:highlight>
              </a:rPr>
              <a:t>IMC as </a:t>
            </a:r>
            <a:r>
              <a:rPr lang="sk-SK" b="1" dirty="0" err="1">
                <a:highlight>
                  <a:srgbClr val="FFFF00"/>
                </a:highlight>
              </a:rPr>
              <a:t>an</a:t>
            </a:r>
            <a:r>
              <a:rPr lang="sk-SK" b="1" dirty="0">
                <a:highlight>
                  <a:srgbClr val="FFFF00"/>
                </a:highlight>
              </a:rPr>
              <a:t> „</a:t>
            </a:r>
            <a:r>
              <a:rPr lang="sk-SK" b="1" dirty="0" err="1">
                <a:highlight>
                  <a:srgbClr val="FFFF00"/>
                </a:highlight>
              </a:rPr>
              <a:t>amalgamation-prevention</a:t>
            </a:r>
            <a:r>
              <a:rPr lang="sk-SK" b="1" dirty="0">
                <a:highlight>
                  <a:srgbClr val="FFFF00"/>
                </a:highlight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9760909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IMC </a:t>
            </a:r>
            <a:r>
              <a:rPr lang="sk-SK" dirty="0" err="1"/>
              <a:t>initiatives</a:t>
            </a:r>
            <a:r>
              <a:rPr lang="sk-SK" dirty="0"/>
              <a:t> (Detva </a:t>
            </a:r>
            <a:r>
              <a:rPr lang="sk-SK" dirty="0" err="1"/>
              <a:t>District</a:t>
            </a:r>
            <a:r>
              <a:rPr lang="sk-SK" dirty="0"/>
              <a:t>)</a:t>
            </a:r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4117" y="2155769"/>
            <a:ext cx="5643765" cy="470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959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Heinelt</a:t>
            </a:r>
            <a:r>
              <a:rPr lang="sk-SK" dirty="0"/>
              <a:t> &amp; </a:t>
            </a:r>
            <a:r>
              <a:rPr lang="sk-SK" dirty="0" err="1"/>
              <a:t>Hlepas</a:t>
            </a:r>
            <a:r>
              <a:rPr lang="sk-SK" dirty="0"/>
              <a:t> (2006)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27C8C417-0E1E-4A15-AA2F-A9ED8C540687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56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" name="Zástupný objekt pre obsah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2701925"/>
            <a:ext cx="91043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146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Swieniewicz</a:t>
            </a:r>
            <a:r>
              <a:rPr lang="sk-SK" dirty="0"/>
              <a:t> (2014)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257800"/>
          </a:xfrm>
        </p:spPr>
        <p:txBody>
          <a:bodyPr>
            <a:normAutofit/>
          </a:bodyPr>
          <a:lstStyle/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Champions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of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decentralization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(HUN, POL, SVK)</a:t>
            </a: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endParaRPr lang="sk-SK" altLang="sk-SK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Relatively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decentralized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countries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(CZE, EST, LAT)</a:t>
            </a: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endParaRPr lang="sk-SK" altLang="sk-SK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Balkan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countries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(ALB, BUL, CRO, MAC, MOL, ROM, SLO, UKR)</a:t>
            </a: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endParaRPr lang="sk-SK" altLang="sk-SK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Territorially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consolidated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countries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(GEO, LIT, SER)</a:t>
            </a: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endParaRPr lang="sk-SK" altLang="sk-SK" sz="2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65125" indent="-255588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8D89A4"/>
              </a:buClr>
              <a:buFont typeface="Georgia" panose="02040502050405020303" pitchFamily="18" charset="0"/>
              <a:buChar char="•"/>
            </a:pP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Funktionally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centralized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and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territorially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fragmented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sk-SK" altLang="sk-SK" sz="2800" dirty="0" err="1">
                <a:solidFill>
                  <a:prstClr val="black"/>
                </a:solidFill>
                <a:cs typeface="Arial" panose="020B0604020202020204" pitchFamily="34" charset="0"/>
              </a:rPr>
              <a:t>countries</a:t>
            </a:r>
            <a:r>
              <a:rPr lang="sk-SK" altLang="sk-SK" sz="2800" dirty="0">
                <a:solidFill>
                  <a:prstClr val="black"/>
                </a:solidFill>
                <a:cs typeface="Arial" panose="020B0604020202020204" pitchFamily="34" charset="0"/>
              </a:rPr>
              <a:t> (ARM, AZE)</a:t>
            </a:r>
          </a:p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27C8C417-0E1E-4A15-AA2F-A9ED8C540687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57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70051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/>
              <a:t>Heinelt</a:t>
            </a:r>
            <a:r>
              <a:rPr lang="sk-SK" dirty="0"/>
              <a:t>, </a:t>
            </a:r>
            <a:r>
              <a:rPr lang="sk-SK" dirty="0" err="1"/>
              <a:t>Hlepas</a:t>
            </a:r>
            <a:r>
              <a:rPr lang="sk-SK" dirty="0"/>
              <a:t>, </a:t>
            </a:r>
            <a:r>
              <a:rPr lang="sk-SK" dirty="0" err="1"/>
              <a:t>Kuhlmann</a:t>
            </a:r>
            <a:r>
              <a:rPr lang="sk-SK" dirty="0"/>
              <a:t> &amp; </a:t>
            </a:r>
            <a:r>
              <a:rPr lang="sk-SK" dirty="0" err="1"/>
              <a:t>Swianiewicz</a:t>
            </a:r>
            <a:r>
              <a:rPr lang="sk-SK" dirty="0"/>
              <a:t> (2018)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27C8C417-0E1E-4A15-AA2F-A9ED8C540687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58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" name="Zástupný objekt pre obsa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2" y="3435350"/>
            <a:ext cx="9210676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5559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2276872"/>
          </a:xfrm>
        </p:spPr>
        <p:txBody>
          <a:bodyPr>
            <a:normAutofit/>
          </a:bodyPr>
          <a:lstStyle/>
          <a:p>
            <a:r>
              <a:rPr lang="sk-SK" altLang="sk-SK" dirty="0" err="1"/>
              <a:t>Ladner</a:t>
            </a:r>
            <a:r>
              <a:rPr lang="sk-SK" altLang="sk-SK" dirty="0"/>
              <a:t>, </a:t>
            </a:r>
            <a:r>
              <a:rPr lang="sk-SK" altLang="sk-SK" dirty="0" err="1"/>
              <a:t>Keuffer</a:t>
            </a:r>
            <a:r>
              <a:rPr lang="sk-SK" altLang="sk-SK" dirty="0"/>
              <a:t>, </a:t>
            </a:r>
            <a:r>
              <a:rPr lang="sk-SK" altLang="sk-SK" dirty="0" err="1"/>
              <a:t>Baldersheim</a:t>
            </a:r>
            <a:r>
              <a:rPr lang="sk-SK" altLang="sk-SK" dirty="0"/>
              <a:t>, </a:t>
            </a:r>
            <a:r>
              <a:rPr lang="sk-SK" altLang="sk-SK" dirty="0" err="1"/>
              <a:t>Hlepas</a:t>
            </a:r>
            <a:r>
              <a:rPr lang="sk-SK" altLang="sk-SK" dirty="0"/>
              <a:t>, </a:t>
            </a:r>
            <a:r>
              <a:rPr lang="sk-SK" altLang="sk-SK" dirty="0" err="1"/>
              <a:t>Swianiewicz</a:t>
            </a:r>
            <a:r>
              <a:rPr lang="sk-SK" altLang="sk-SK" dirty="0"/>
              <a:t>, </a:t>
            </a:r>
            <a:r>
              <a:rPr lang="sk-SK" altLang="sk-SK" dirty="0" err="1"/>
              <a:t>Steyvers</a:t>
            </a:r>
            <a:r>
              <a:rPr lang="sk-SK" altLang="sk-SK" dirty="0"/>
              <a:t> &amp; </a:t>
            </a:r>
            <a:r>
              <a:rPr lang="sk-SK" altLang="sk-SK" dirty="0" err="1"/>
              <a:t>Navarro</a:t>
            </a:r>
            <a:r>
              <a:rPr lang="sk-SK" altLang="sk-SK" dirty="0"/>
              <a:t> (2019)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27C8C417-0E1E-4A15-AA2F-A9ED8C540687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59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5" name="Zástupný objekt pre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4" y="3419476"/>
            <a:ext cx="9037637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7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3954" y="982132"/>
            <a:ext cx="10972800" cy="1303867"/>
          </a:xfrm>
        </p:spPr>
        <p:txBody>
          <a:bodyPr>
            <a:normAutofit/>
          </a:bodyPr>
          <a:lstStyle/>
          <a:p>
            <a:r>
              <a:rPr lang="sk-SK" dirty="0"/>
              <a:t>Change of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r>
              <a:rPr lang="sk-SK" dirty="0"/>
              <a:t> in 1990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847216" cy="3817742"/>
          </a:xfrm>
        </p:spPr>
        <p:txBody>
          <a:bodyPr>
            <a:normAutofit/>
          </a:bodyPr>
          <a:lstStyle/>
          <a:p>
            <a:r>
              <a:rPr lang="sk-SK" b="1" dirty="0" err="1">
                <a:highlight>
                  <a:srgbClr val="FFFF00"/>
                </a:highlight>
              </a:rPr>
              <a:t>System</a:t>
            </a:r>
            <a:r>
              <a:rPr lang="sk-SK" b="1" dirty="0">
                <a:highlight>
                  <a:srgbClr val="FFFF00"/>
                </a:highlight>
              </a:rPr>
              <a:t> of </a:t>
            </a:r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national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committees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dirty="0" err="1"/>
              <a:t>canceled</a:t>
            </a:r>
            <a:r>
              <a:rPr lang="sk-SK" dirty="0"/>
              <a:t> </a:t>
            </a:r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collapse</a:t>
            </a:r>
            <a:r>
              <a:rPr lang="sk-SK" dirty="0"/>
              <a:t> of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Communist</a:t>
            </a:r>
            <a:r>
              <a:rPr lang="sk-SK" dirty="0"/>
              <a:t> </a:t>
            </a:r>
            <a:r>
              <a:rPr lang="sk-SK" dirty="0" err="1"/>
              <a:t>Party´s</a:t>
            </a:r>
            <a:r>
              <a:rPr lang="sk-SK" dirty="0"/>
              <a:t> </a:t>
            </a:r>
            <a:r>
              <a:rPr lang="sk-SK" dirty="0" err="1"/>
              <a:t>regime</a:t>
            </a:r>
            <a:endParaRPr lang="sk-SK" dirty="0"/>
          </a:p>
          <a:p>
            <a:endParaRPr lang="sk-SK" dirty="0"/>
          </a:p>
          <a:p>
            <a:r>
              <a:rPr lang="sk-SK" b="1" dirty="0" err="1">
                <a:highlight>
                  <a:srgbClr val="FFFF00"/>
                </a:highlight>
              </a:rPr>
              <a:t>Local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government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system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belonged</a:t>
            </a:r>
            <a:r>
              <a:rPr lang="sk-SK" b="1" dirty="0">
                <a:highlight>
                  <a:srgbClr val="FFFF00"/>
                </a:highlight>
              </a:rPr>
              <a:t> to </a:t>
            </a:r>
            <a:r>
              <a:rPr lang="sk-SK" b="1" dirty="0" err="1">
                <a:highlight>
                  <a:srgbClr val="FFFF00"/>
                </a:highlight>
              </a:rPr>
              <a:t>national</a:t>
            </a:r>
            <a:r>
              <a:rPr lang="sk-SK" b="1" dirty="0">
                <a:highlight>
                  <a:srgbClr val="FFFF00"/>
                </a:highlight>
              </a:rPr>
              <a:t> </a:t>
            </a:r>
            <a:r>
              <a:rPr lang="sk-SK" b="1" dirty="0" err="1">
                <a:highlight>
                  <a:srgbClr val="FFFF00"/>
                </a:highlight>
              </a:rPr>
              <a:t>issues</a:t>
            </a:r>
            <a:r>
              <a:rPr lang="sk-SK" dirty="0"/>
              <a:t>, and </a:t>
            </a:r>
            <a:r>
              <a:rPr lang="sk-SK" dirty="0" err="1"/>
              <a:t>therefore</a:t>
            </a:r>
            <a:r>
              <a:rPr lang="sk-SK" dirty="0"/>
              <a:t> </a:t>
            </a:r>
            <a:r>
              <a:rPr lang="sk-SK" dirty="0" err="1"/>
              <a:t>federal</a:t>
            </a:r>
            <a:r>
              <a:rPr lang="sk-SK" dirty="0"/>
              <a:t> </a:t>
            </a:r>
            <a:r>
              <a:rPr lang="sk-SK" dirty="0" err="1"/>
              <a:t>authorities</a:t>
            </a:r>
            <a:r>
              <a:rPr lang="sk-SK" dirty="0"/>
              <a:t> had </a:t>
            </a:r>
            <a:r>
              <a:rPr lang="sk-SK" dirty="0" err="1"/>
              <a:t>limited</a:t>
            </a:r>
            <a:r>
              <a:rPr lang="sk-SK" dirty="0"/>
              <a:t> </a:t>
            </a:r>
            <a:r>
              <a:rPr lang="sk-SK" dirty="0" err="1"/>
              <a:t>instruments</a:t>
            </a:r>
            <a:r>
              <a:rPr lang="sk-SK" dirty="0"/>
              <a:t> to </a:t>
            </a:r>
            <a:r>
              <a:rPr lang="sk-SK" dirty="0" err="1"/>
              <a:t>contribute</a:t>
            </a:r>
            <a:endParaRPr lang="sk-SK" dirty="0"/>
          </a:p>
          <a:p>
            <a:endParaRPr lang="sk-SK" dirty="0"/>
          </a:p>
          <a:p>
            <a:r>
              <a:rPr lang="sk-SK" dirty="0" err="1"/>
              <a:t>Two</a:t>
            </a:r>
            <a:r>
              <a:rPr lang="sk-SK" dirty="0"/>
              <a:t> </a:t>
            </a:r>
            <a:r>
              <a:rPr lang="sk-SK" dirty="0" err="1"/>
              <a:t>parts</a:t>
            </a:r>
            <a:r>
              <a:rPr lang="sk-SK" dirty="0"/>
              <a:t> of </a:t>
            </a:r>
            <a:r>
              <a:rPr lang="sk-SK" dirty="0" err="1"/>
              <a:t>federation</a:t>
            </a:r>
            <a:r>
              <a:rPr lang="sk-SK" dirty="0"/>
              <a:t> </a:t>
            </a:r>
            <a:r>
              <a:rPr lang="sk-SK" dirty="0" err="1"/>
              <a:t>decided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different</a:t>
            </a:r>
            <a:r>
              <a:rPr lang="sk-SK" dirty="0"/>
              <a:t> </a:t>
            </a:r>
            <a:r>
              <a:rPr lang="sk-SK" dirty="0" err="1"/>
              <a:t>paths</a:t>
            </a:r>
            <a:r>
              <a:rPr lang="sk-SK" dirty="0"/>
              <a:t> of </a:t>
            </a:r>
            <a:r>
              <a:rPr lang="sk-SK" dirty="0" err="1"/>
              <a:t>their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354844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2276872"/>
          </a:xfrm>
        </p:spPr>
        <p:txBody>
          <a:bodyPr>
            <a:normAutofit/>
          </a:bodyPr>
          <a:lstStyle/>
          <a:p>
            <a:r>
              <a:rPr lang="sk-SK" altLang="sk-SK" dirty="0" err="1"/>
              <a:t>Ladner</a:t>
            </a:r>
            <a:r>
              <a:rPr lang="sk-SK" altLang="sk-SK" dirty="0"/>
              <a:t>, </a:t>
            </a:r>
            <a:r>
              <a:rPr lang="sk-SK" altLang="sk-SK" dirty="0" err="1"/>
              <a:t>Keuffer</a:t>
            </a:r>
            <a:r>
              <a:rPr lang="sk-SK" altLang="sk-SK" dirty="0"/>
              <a:t>, </a:t>
            </a:r>
            <a:r>
              <a:rPr lang="sk-SK" altLang="sk-SK" dirty="0" err="1"/>
              <a:t>Baldersheim</a:t>
            </a:r>
            <a:r>
              <a:rPr lang="sk-SK" altLang="sk-SK" dirty="0"/>
              <a:t>, </a:t>
            </a:r>
            <a:r>
              <a:rPr lang="sk-SK" altLang="sk-SK" dirty="0" err="1"/>
              <a:t>Hlepas</a:t>
            </a:r>
            <a:r>
              <a:rPr lang="sk-SK" altLang="sk-SK" dirty="0"/>
              <a:t>, </a:t>
            </a:r>
            <a:r>
              <a:rPr lang="sk-SK" altLang="sk-SK" dirty="0" err="1"/>
              <a:t>Swianiewicz</a:t>
            </a:r>
            <a:r>
              <a:rPr lang="sk-SK" altLang="sk-SK" dirty="0"/>
              <a:t>, </a:t>
            </a:r>
            <a:r>
              <a:rPr lang="sk-SK" altLang="sk-SK" dirty="0" err="1"/>
              <a:t>Steyvers</a:t>
            </a:r>
            <a:r>
              <a:rPr lang="sk-SK" altLang="sk-SK" dirty="0"/>
              <a:t> &amp; </a:t>
            </a:r>
            <a:r>
              <a:rPr lang="sk-SK" altLang="sk-SK" dirty="0" err="1"/>
              <a:t>Navarro</a:t>
            </a:r>
            <a:r>
              <a:rPr lang="sk-SK" altLang="sk-SK" dirty="0"/>
              <a:t> (2019)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27C8C417-0E1E-4A15-AA2F-A9ED8C540687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60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pic>
        <p:nvPicPr>
          <p:cNvPr id="6" name="Zástupný objekt pre obsa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8" y="3200400"/>
            <a:ext cx="92503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3176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93735"/>
          </a:xfrm>
        </p:spPr>
        <p:txBody>
          <a:bodyPr/>
          <a:lstStyle/>
          <a:p>
            <a:r>
              <a:rPr lang="sk-SK" dirty="0" err="1"/>
              <a:t>Thank</a:t>
            </a:r>
            <a:r>
              <a:rPr lang="sk-SK" dirty="0"/>
              <a:t> </a:t>
            </a:r>
            <a:r>
              <a:rPr lang="sk-SK" dirty="0" err="1"/>
              <a:t>you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 dirty="0" err="1"/>
              <a:t>attention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295401" y="4663440"/>
            <a:ext cx="9601196" cy="1212427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E-mail: daniel.klimovsky@uniba.sk</a:t>
            </a:r>
          </a:p>
          <a:p>
            <a:pPr marL="0" indent="0">
              <a:buNone/>
            </a:pPr>
            <a:r>
              <a:rPr lang="sk-SK" dirty="0"/>
              <a:t>Instagram: @daniel.klimovsky</a:t>
            </a:r>
          </a:p>
        </p:txBody>
      </p:sp>
    </p:spTree>
    <p:extLst>
      <p:ext uri="{BB962C8B-B14F-4D97-AF65-F5344CB8AC3E}">
        <p14:creationId xmlns:p14="http://schemas.microsoft.com/office/powerpoint/2010/main" val="353906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>
                <a:highlight>
                  <a:srgbClr val="FFFF00"/>
                </a:highlight>
              </a:rPr>
              <a:t>Dual</a:t>
            </a:r>
            <a:r>
              <a:rPr lang="sk-SK" dirty="0">
                <a:highlight>
                  <a:srgbClr val="FFFF00"/>
                </a:highlight>
              </a:rPr>
              <a:t> model </a:t>
            </a:r>
            <a:r>
              <a:rPr lang="sk-SK" dirty="0"/>
              <a:t>(</a:t>
            </a:r>
            <a:r>
              <a:rPr lang="sk-SK" dirty="0" err="1"/>
              <a:t>instead</a:t>
            </a:r>
            <a:r>
              <a:rPr lang="sk-SK" dirty="0"/>
              <a:t> of </a:t>
            </a:r>
            <a:r>
              <a:rPr lang="sk-SK" dirty="0" err="1"/>
              <a:t>integrated</a:t>
            </a:r>
            <a:r>
              <a:rPr lang="sk-SK" dirty="0"/>
              <a:t> model)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40290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o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602524"/>
            <a:ext cx="3819167" cy="4947557"/>
          </a:xfrm>
          <a:prstGeom prst="rect">
            <a:avLst/>
          </a:prstGeom>
        </p:spPr>
      </p:pic>
      <p:pic>
        <p:nvPicPr>
          <p:cNvPr id="14" name="Obrázo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842" y="602524"/>
            <a:ext cx="3381113" cy="3654334"/>
          </a:xfrm>
          <a:prstGeom prst="rect">
            <a:avLst/>
          </a:prstGeom>
        </p:spPr>
      </p:pic>
      <p:pic>
        <p:nvPicPr>
          <p:cNvPr id="18" name="Obrázok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955" y="602524"/>
            <a:ext cx="3485138" cy="259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50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0891" y="982132"/>
            <a:ext cx="10985863" cy="1303867"/>
          </a:xfrm>
        </p:spPr>
        <p:txBody>
          <a:bodyPr>
            <a:normAutofit/>
          </a:bodyPr>
          <a:lstStyle/>
          <a:p>
            <a:r>
              <a:rPr lang="sk-SK" dirty="0" err="1"/>
              <a:t>Renewal</a:t>
            </a:r>
            <a:r>
              <a:rPr lang="sk-SK" dirty="0"/>
              <a:t> of </a:t>
            </a:r>
            <a:r>
              <a:rPr lang="sk-SK" dirty="0" err="1"/>
              <a:t>democratic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Democratic</a:t>
            </a:r>
            <a:r>
              <a:rPr lang="sk-SK" dirty="0"/>
              <a:t> </a:t>
            </a:r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system</a:t>
            </a:r>
            <a:r>
              <a:rPr lang="sk-SK" dirty="0"/>
              <a:t> </a:t>
            </a:r>
            <a:r>
              <a:rPr lang="sk-SK" dirty="0" err="1"/>
              <a:t>based</a:t>
            </a:r>
            <a:r>
              <a:rPr lang="sk-SK" dirty="0"/>
              <a:t> on </a:t>
            </a:r>
            <a:r>
              <a:rPr lang="sk-SK" dirty="0" err="1"/>
              <a:t>self-government</a:t>
            </a:r>
            <a:r>
              <a:rPr lang="sk-SK" dirty="0"/>
              <a:t> </a:t>
            </a:r>
            <a:r>
              <a:rPr lang="sk-SK" dirty="0" err="1"/>
              <a:t>principle</a:t>
            </a:r>
            <a:r>
              <a:rPr lang="sk-SK" dirty="0"/>
              <a:t> </a:t>
            </a:r>
            <a:r>
              <a:rPr lang="sk-SK" dirty="0" err="1"/>
              <a:t>was</a:t>
            </a:r>
            <a:r>
              <a:rPr lang="sk-SK" dirty="0"/>
              <a:t> </a:t>
            </a:r>
            <a:r>
              <a:rPr lang="sk-SK" b="1" dirty="0" err="1">
                <a:highlight>
                  <a:srgbClr val="FFFF00"/>
                </a:highlight>
              </a:rPr>
              <a:t>renewed</a:t>
            </a:r>
            <a:r>
              <a:rPr lang="sk-SK" b="1" dirty="0">
                <a:highlight>
                  <a:srgbClr val="FFFF00"/>
                </a:highlight>
              </a:rPr>
              <a:t> in 1990</a:t>
            </a:r>
          </a:p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Elections</a:t>
            </a:r>
            <a:r>
              <a:rPr lang="sk-SK" dirty="0"/>
              <a:t> </a:t>
            </a:r>
            <a:r>
              <a:rPr lang="sk-SK" dirty="0" err="1"/>
              <a:t>Act</a:t>
            </a:r>
            <a:r>
              <a:rPr lang="sk-SK" dirty="0"/>
              <a:t> (No. 346/1990)</a:t>
            </a:r>
          </a:p>
          <a:p>
            <a:r>
              <a:rPr lang="sk-SK" dirty="0" err="1"/>
              <a:t>Local</a:t>
            </a:r>
            <a:r>
              <a:rPr lang="sk-SK" dirty="0"/>
              <a:t> </a:t>
            </a:r>
            <a:r>
              <a:rPr lang="sk-SK" dirty="0" err="1"/>
              <a:t>Government</a:t>
            </a:r>
            <a:r>
              <a:rPr lang="sk-SK" dirty="0"/>
              <a:t> </a:t>
            </a:r>
            <a:r>
              <a:rPr lang="sk-SK" dirty="0" err="1"/>
              <a:t>Act</a:t>
            </a:r>
            <a:r>
              <a:rPr lang="sk-SK" dirty="0"/>
              <a:t> (No. 369/1990)</a:t>
            </a:r>
          </a:p>
          <a:p>
            <a:r>
              <a:rPr lang="sk-SK" dirty="0" err="1"/>
              <a:t>Several</a:t>
            </a:r>
            <a:r>
              <a:rPr lang="sk-SK" dirty="0"/>
              <a:t> </a:t>
            </a:r>
            <a:r>
              <a:rPr lang="sk-SK" dirty="0" err="1"/>
              <a:t>other</a:t>
            </a:r>
            <a:r>
              <a:rPr lang="sk-SK" dirty="0"/>
              <a:t> </a:t>
            </a:r>
            <a:r>
              <a:rPr lang="sk-SK" dirty="0" err="1"/>
              <a:t>acts</a:t>
            </a:r>
            <a:r>
              <a:rPr lang="sk-SK" dirty="0"/>
              <a:t> (</a:t>
            </a:r>
            <a:r>
              <a:rPr lang="sk-SK" dirty="0" err="1"/>
              <a:t>e.g</a:t>
            </a:r>
            <a:r>
              <a:rPr lang="sk-SK" dirty="0"/>
              <a:t>. </a:t>
            </a:r>
            <a:r>
              <a:rPr lang="sk-SK" dirty="0" err="1"/>
              <a:t>specific</a:t>
            </a:r>
            <a:r>
              <a:rPr lang="sk-SK" dirty="0"/>
              <a:t> </a:t>
            </a:r>
            <a:r>
              <a:rPr lang="sk-SK" dirty="0" err="1"/>
              <a:t>legal</a:t>
            </a:r>
            <a:r>
              <a:rPr lang="sk-SK" dirty="0"/>
              <a:t> </a:t>
            </a:r>
            <a:r>
              <a:rPr lang="sk-SK" dirty="0" err="1"/>
              <a:t>provisions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Capital</a:t>
            </a:r>
            <a:r>
              <a:rPr lang="sk-SK" dirty="0"/>
              <a:t>, and </a:t>
            </a:r>
            <a:r>
              <a:rPr lang="sk-SK" dirty="0" err="1"/>
              <a:t>also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second</a:t>
            </a:r>
            <a:r>
              <a:rPr lang="sk-SK" dirty="0"/>
              <a:t> </a:t>
            </a:r>
            <a:r>
              <a:rPr lang="sk-SK" dirty="0" err="1"/>
              <a:t>largest</a:t>
            </a:r>
            <a:r>
              <a:rPr lang="sk-SK" dirty="0"/>
              <a:t> city of Slovakia)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10696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 motív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282</TotalTime>
  <Words>1805</Words>
  <Application>Microsoft Office PowerPoint</Application>
  <PresentationFormat>Širokouhlá</PresentationFormat>
  <Paragraphs>201</Paragraphs>
  <Slides>61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8</vt:i4>
      </vt:variant>
      <vt:variant>
        <vt:lpstr>Motív</vt:lpstr>
      </vt:variant>
      <vt:variant>
        <vt:i4>4</vt:i4>
      </vt:variant>
      <vt:variant>
        <vt:lpstr>Nadpisy snímok</vt:lpstr>
      </vt:variant>
      <vt:variant>
        <vt:i4>61</vt:i4>
      </vt:variant>
    </vt:vector>
  </HeadingPairs>
  <TitlesOfParts>
    <vt:vector size="73" baseType="lpstr">
      <vt:lpstr>Arial</vt:lpstr>
      <vt:lpstr>Calibri</vt:lpstr>
      <vt:lpstr>Calibri Light</vt:lpstr>
      <vt:lpstr>Garamond</vt:lpstr>
      <vt:lpstr>Georgia</vt:lpstr>
      <vt:lpstr>StoneSansITCPro-Bold</vt:lpstr>
      <vt:lpstr>StoneSansITCPro-Medium</vt:lpstr>
      <vt:lpstr>StoneSansITCPro-MediumItalic</vt:lpstr>
      <vt:lpstr>Organický motív</vt:lpstr>
      <vt:lpstr>Motiv systému Office</vt:lpstr>
      <vt:lpstr>1_Motiv systému Office</vt:lpstr>
      <vt:lpstr>Motív balíka Office</vt:lpstr>
      <vt:lpstr>Local Government in Slovakia</vt:lpstr>
      <vt:lpstr>Slovakia</vt:lpstr>
      <vt:lpstr>Agenda</vt:lpstr>
      <vt:lpstr>Czechoslovakia, Czecho-Slovakia, Slovakia</vt:lpstr>
      <vt:lpstr>Transition at the turn of the 1980s and 1990s</vt:lpstr>
      <vt:lpstr>Change of local government system in 1990</vt:lpstr>
      <vt:lpstr>Dual model (instead of integrated model)</vt:lpstr>
      <vt:lpstr>Prezentácia programu PowerPoint</vt:lpstr>
      <vt:lpstr>Renewal of democratic local government system</vt:lpstr>
      <vt:lpstr>Development in the mid-1990s</vt:lpstr>
      <vt:lpstr>Development of legal framework</vt:lpstr>
      <vt:lpstr>Decentralization reform in the early 2000s</vt:lpstr>
      <vt:lpstr>Introduction of regional governments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Devolution and delegation (2002-2004)</vt:lpstr>
      <vt:lpstr>Territorial consolidation reform</vt:lpstr>
      <vt:lpstr>Bratislava</vt:lpstr>
      <vt:lpstr>Prezentácia programu PowerPoint</vt:lpstr>
      <vt:lpstr>13</vt:lpstr>
      <vt:lpstr>Prezentácia programu PowerPoint</vt:lpstr>
      <vt:lpstr>Splits vs. mergers of municipalities since 1990</vt:lpstr>
      <vt:lpstr>Prezentácia programu PowerPoint</vt:lpstr>
      <vt:lpstr>Too high local fragmentation degree</vt:lpstr>
      <vt:lpstr>Prezentácia programu PowerPoint</vt:lpstr>
      <vt:lpstr>Prezentácia programu PowerPoint</vt:lpstr>
      <vt:lpstr>Prezentácia programu PowerPoint</vt:lpstr>
      <vt:lpstr>Peripheries on the territory of Slovakia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Mayors: electoral system and position</vt:lpstr>
      <vt:lpstr>Local councillors: electoral system and position</vt:lpstr>
      <vt:lpstr>Main bodies of local government</vt:lpstr>
      <vt:lpstr>Local politics</vt:lpstr>
      <vt:lpstr>Step to mergers?</vt:lpstr>
      <vt:lpstr>Local politicization – independent candidates</vt:lpstr>
      <vt:lpstr> Women at local level</vt:lpstr>
      <vt:lpstr>Women in local politics</vt:lpstr>
      <vt:lpstr>How many Roma are in Slovakia?</vt:lpstr>
      <vt:lpstr>Concentration of (segregated) Roma settlements</vt:lpstr>
      <vt:lpstr>Prezentácia programu PowerPoint</vt:lpstr>
      <vt:lpstr>Local policy making – main obstacle</vt:lpstr>
      <vt:lpstr>IMC as a solution?</vt:lpstr>
      <vt:lpstr>Reasons (rationale)</vt:lpstr>
      <vt:lpstr>Initiators</vt:lpstr>
      <vt:lpstr>Effects (achievements)</vt:lpstr>
      <vt:lpstr>Impacts of IMC initiatives</vt:lpstr>
      <vt:lpstr>IMC initiatives (Detva District)</vt:lpstr>
      <vt:lpstr>Heinelt &amp; Hlepas (2006)</vt:lpstr>
      <vt:lpstr>Swieniewicz (2014)</vt:lpstr>
      <vt:lpstr>Heinelt, Hlepas, Kuhlmann &amp; Swianiewicz (2018)</vt:lpstr>
      <vt:lpstr>Ladner, Keuffer, Baldersheim, Hlepas, Swianiewicz, Steyvers &amp; Navarro (2019)</vt:lpstr>
      <vt:lpstr>Ladner, Keuffer, Baldersheim, Hlepas, Swianiewicz, Steyvers &amp; Navarro (2019)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in Hungary</dc:title>
  <dc:creator>Daniel Klimovský</dc:creator>
  <cp:lastModifiedBy>Klimovský Daniel</cp:lastModifiedBy>
  <cp:revision>62</cp:revision>
  <dcterms:created xsi:type="dcterms:W3CDTF">2019-03-24T18:20:37Z</dcterms:created>
  <dcterms:modified xsi:type="dcterms:W3CDTF">2026-03-19T05:03:42Z</dcterms:modified>
</cp:coreProperties>
</file>