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2" r:id="rId2"/>
    <p:sldId id="257" r:id="rId3"/>
    <p:sldId id="258" r:id="rId4"/>
    <p:sldId id="269" r:id="rId5"/>
    <p:sldId id="265" r:id="rId6"/>
    <p:sldId id="266" r:id="rId7"/>
    <p:sldId id="267" r:id="rId8"/>
    <p:sldId id="290" r:id="rId9"/>
    <p:sldId id="271" r:id="rId10"/>
    <p:sldId id="316" r:id="rId11"/>
    <p:sldId id="275" r:id="rId12"/>
    <p:sldId id="291" r:id="rId13"/>
    <p:sldId id="329" r:id="rId14"/>
    <p:sldId id="330" r:id="rId15"/>
    <p:sldId id="331" r:id="rId16"/>
    <p:sldId id="332" r:id="rId17"/>
    <p:sldId id="333" r:id="rId18"/>
    <p:sldId id="324" r:id="rId19"/>
    <p:sldId id="281" r:id="rId20"/>
    <p:sldId id="282" r:id="rId21"/>
    <p:sldId id="318" r:id="rId22"/>
    <p:sldId id="319" r:id="rId23"/>
    <p:sldId id="320" r:id="rId24"/>
    <p:sldId id="327" r:id="rId25"/>
    <p:sldId id="283" r:id="rId26"/>
    <p:sldId id="286" r:id="rId27"/>
    <p:sldId id="317" r:id="rId28"/>
    <p:sldId id="321" r:id="rId29"/>
    <p:sldId id="276" r:id="rId30"/>
    <p:sldId id="273" r:id="rId31"/>
    <p:sldId id="328" r:id="rId32"/>
    <p:sldId id="325" r:id="rId33"/>
    <p:sldId id="284" r:id="rId34"/>
    <p:sldId id="334" r:id="rId35"/>
    <p:sldId id="289" r:id="rId36"/>
    <p:sldId id="294" r:id="rId37"/>
    <p:sldId id="288" r:id="rId38"/>
    <p:sldId id="299" r:id="rId39"/>
    <p:sldId id="29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0E70-8292-40BE-9857-4ABD8129A1EA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C5D1-9922-43F9-AFF2-3054E7F4B3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6969-36EE-4B46-B871-3243B9887406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C4AC-3428-4DE8-BB4E-AF177BEBF4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hosting.vse.cz/xhoup05/teachin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FF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312"/>
            <a:ext cx="3234518" cy="1452939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248280"/>
            <a:ext cx="7772400" cy="21574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APS300320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Heuristiky, zkreslení a iracionalita</a:t>
            </a:r>
            <a:b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(v každodenní praxi)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1600" dirty="0" smtClean="0">
                <a:latin typeface="Calibri" charset="0"/>
                <a:ea typeface="ＭＳ Ｐゴシック" charset="0"/>
                <a:cs typeface="ＭＳ Ｐゴシック" charset="0"/>
              </a:rPr>
              <a:t>Přednášející:</a:t>
            </a:r>
            <a: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Marek Vranka</a:t>
            </a:r>
            <a:r>
              <a:rPr lang="en-US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cs-CZ" sz="31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24399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2.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Meze „tvrdé“ racionality, koncept omezené racionality a ekologická racionalita</a:t>
            </a:r>
          </a:p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(aneb chyby vs. evoluční adaptace)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171" y="5998311"/>
            <a:ext cx="867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0000"/>
                </a:solidFill>
              </a:rPr>
              <a:t>Předmět APS300320 nebyl (ještě pořád) podpořen z žádného grantu.  Nevíte o nějakém..?</a:t>
            </a:r>
          </a:p>
          <a:p>
            <a:pPr algn="ctr"/>
            <a:r>
              <a:rPr lang="cs-CZ" sz="1400" dirty="0" smtClean="0">
                <a:solidFill>
                  <a:srgbClr val="000000"/>
                </a:solidFill>
              </a:rPr>
              <a:t>(část prezentace přebraná od Petra Houdka, </a:t>
            </a:r>
            <a:r>
              <a:rPr lang="cs-CZ" sz="1400" dirty="0" smtClean="0">
                <a:solidFill>
                  <a:srgbClr val="000000"/>
                </a:solidFill>
                <a:hlinkClick r:id="rId3"/>
              </a:rPr>
              <a:t>https://webhosting.vse.cz/xhoup05/teaching.html</a:t>
            </a:r>
            <a:r>
              <a:rPr lang="cs-CZ" sz="1400" dirty="0" smtClean="0">
                <a:solidFill>
                  <a:srgbClr val="000000"/>
                </a:solidFill>
              </a:rPr>
              <a:t>)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3379" y="-1"/>
            <a:ext cx="2920621" cy="1248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(prostor pro loga sponzorů)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/>
              <a:t>CRT - výsledky</a:t>
            </a:r>
            <a:endParaRPr lang="en-US" sz="4000" b="1"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1428736"/>
            <a:ext cx="8229600" cy="50720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MIT students				</a:t>
            </a:r>
            <a:r>
              <a:rPr lang="en-US" sz="2800" dirty="0" smtClean="0"/>
              <a:t>2</a:t>
            </a:r>
            <a:r>
              <a:rPr lang="cs-CZ" sz="2800" dirty="0" smtClean="0"/>
              <a:t>,</a:t>
            </a:r>
            <a:r>
              <a:rPr lang="en-US" sz="2800" dirty="0" smtClean="0"/>
              <a:t>18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Carnegie Mellon students 		</a:t>
            </a:r>
            <a:r>
              <a:rPr lang="en-US" sz="2800" dirty="0" smtClean="0"/>
              <a:t>1</a:t>
            </a:r>
            <a:r>
              <a:rPr lang="cs-CZ" sz="2800" dirty="0" smtClean="0"/>
              <a:t>,</a:t>
            </a:r>
            <a:r>
              <a:rPr lang="en-US" sz="2800" dirty="0" smtClean="0"/>
              <a:t>51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Harvard students			</a:t>
            </a:r>
            <a:r>
              <a:rPr lang="en-US" sz="2800" dirty="0" smtClean="0"/>
              <a:t>1</a:t>
            </a:r>
            <a:r>
              <a:rPr lang="cs-CZ" sz="2800" dirty="0" smtClean="0"/>
              <a:t>,</a:t>
            </a:r>
            <a:r>
              <a:rPr lang="en-US" sz="2800" dirty="0" smtClean="0"/>
              <a:t>43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Florida </a:t>
            </a:r>
            <a:r>
              <a:rPr lang="en-US" sz="2800" dirty="0"/>
              <a:t>trial judges			</a:t>
            </a:r>
            <a:r>
              <a:rPr lang="en-US" sz="2800" dirty="0" smtClean="0"/>
              <a:t>1</a:t>
            </a:r>
            <a:r>
              <a:rPr lang="cs-CZ" sz="2800" dirty="0" smtClean="0"/>
              <a:t>,</a:t>
            </a:r>
            <a:r>
              <a:rPr lang="en-US" sz="2800" dirty="0" smtClean="0"/>
              <a:t>23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Web-based participants		</a:t>
            </a:r>
            <a:r>
              <a:rPr lang="en-US" sz="2800" dirty="0" smtClean="0"/>
              <a:t>1</a:t>
            </a:r>
            <a:r>
              <a:rPr lang="cs-CZ" sz="2800" dirty="0" smtClean="0"/>
              <a:t>,</a:t>
            </a:r>
            <a:r>
              <a:rPr lang="en-US" sz="2800" dirty="0" smtClean="0"/>
              <a:t>10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Michigan State students		</a:t>
            </a:r>
            <a:r>
              <a:rPr lang="en-US" sz="2800" dirty="0" smtClean="0"/>
              <a:t>0</a:t>
            </a:r>
            <a:r>
              <a:rPr lang="cs-CZ" sz="2800" dirty="0" smtClean="0"/>
              <a:t>,</a:t>
            </a:r>
            <a:r>
              <a:rPr lang="en-US" sz="2800" dirty="0" smtClean="0"/>
              <a:t>79</a:t>
            </a:r>
            <a:r>
              <a:rPr lang="en-US" sz="2800" dirty="0"/>
              <a:t>	</a:t>
            </a:r>
            <a:endParaRPr lang="cs-CZ" sz="2800" dirty="0" smtClean="0"/>
          </a:p>
          <a:p>
            <a:pPr marL="742950" lvl="1" indent="-285750">
              <a:spcBef>
                <a:spcPct val="20000"/>
              </a:spcBef>
            </a:pPr>
            <a:endParaRPr lang="cs-CZ" sz="2800" dirty="0" smtClean="0"/>
          </a:p>
          <a:p>
            <a:pPr marL="742950" lvl="1" indent="-285750">
              <a:spcBef>
                <a:spcPct val="20000"/>
              </a:spcBef>
            </a:pPr>
            <a:r>
              <a:rPr lang="cs-CZ" sz="2800" dirty="0" smtClean="0"/>
              <a:t>studenti z ČR				</a:t>
            </a:r>
            <a:r>
              <a:rPr lang="cs-CZ" sz="2800" b="1" dirty="0" smtClean="0"/>
              <a:t>2,33</a:t>
            </a:r>
          </a:p>
          <a:p>
            <a:pPr marL="742950" lvl="1" indent="-285750">
              <a:spcBef>
                <a:spcPct val="20000"/>
              </a:spcBef>
            </a:pPr>
            <a:endParaRPr lang="cs-CZ" sz="2000" dirty="0" smtClean="0"/>
          </a:p>
          <a:p>
            <a:pPr marL="742950" lvl="1" indent="-285750">
              <a:spcBef>
                <a:spcPct val="20000"/>
              </a:spcBef>
            </a:pPr>
            <a:r>
              <a:rPr lang="cs-CZ" sz="2000" dirty="0" smtClean="0"/>
              <a:t>[</a:t>
            </a:r>
            <a:r>
              <a:rPr lang="de-DE" sz="2000" dirty="0" smtClean="0"/>
              <a:t>Frederick (2005)</a:t>
            </a:r>
            <a:r>
              <a:rPr lang="cs-CZ" sz="2000" dirty="0" smtClean="0"/>
              <a:t>,</a:t>
            </a:r>
            <a:r>
              <a:rPr lang="de-DE" sz="2000" dirty="0" smtClean="0"/>
              <a:t> Guthrie, Rachlinski</a:t>
            </a:r>
            <a:r>
              <a:rPr lang="cs-CZ" sz="2000" dirty="0" smtClean="0"/>
              <a:t>,</a:t>
            </a:r>
            <a:r>
              <a:rPr lang="de-DE" sz="2000" dirty="0" smtClean="0"/>
              <a:t> Wistrich (2007)</a:t>
            </a:r>
            <a:r>
              <a:rPr lang="cs-CZ" sz="2000" dirty="0" smtClean="0"/>
              <a:t>, Bahník (2011)]</a:t>
            </a:r>
            <a:endParaRPr lang="de-DE" sz="2000" dirty="0" smtClean="0"/>
          </a:p>
          <a:p>
            <a:pPr marL="742950" lvl="1" indent="-285750">
              <a:spcBef>
                <a:spcPct val="20000"/>
              </a:spcBef>
            </a:pPr>
            <a:endParaRPr lang="cs-CZ" sz="2800" b="1" dirty="0" smtClean="0"/>
          </a:p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	</a:t>
            </a:r>
          </a:p>
          <a:p>
            <a:pPr marL="742950" lvl="1" indent="-28575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ea typeface="ＭＳ Ｐゴシック" pitchFamily="34" charset="-128"/>
              </a:rPr>
              <a:t>Accessibility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přístupnost, snadnost s jakou se při vnímání vytvářejí reprezentace určitých vlastností. </a:t>
            </a:r>
          </a:p>
          <a:p>
            <a:r>
              <a:rPr lang="cs-CZ" sz="2400" dirty="0" smtClean="0"/>
              <a:t>souvisí s automatičností Systému I</a:t>
            </a:r>
          </a:p>
          <a:p>
            <a:pPr lvl="1"/>
            <a:r>
              <a:rPr lang="cs-CZ" sz="2000" dirty="0" smtClean="0"/>
              <a:t>„připravenost“ vnímat určité prvky určitým způsobem</a:t>
            </a:r>
          </a:p>
          <a:p>
            <a:pPr lvl="1"/>
            <a:r>
              <a:rPr lang="cs-CZ" sz="2000" dirty="0" smtClean="0"/>
              <a:t>vysoká variabilita</a:t>
            </a:r>
          </a:p>
          <a:p>
            <a:pPr lvl="1"/>
            <a:r>
              <a:rPr lang="cs-CZ" sz="2000" dirty="0" smtClean="0"/>
              <a:t>např. reakce v souladu s automatickým hodnocením rychlejší (pohyb páky / valence </a:t>
            </a:r>
            <a:r>
              <a:rPr lang="cs-CZ" sz="2000" dirty="0" err="1" smtClean="0"/>
              <a:t>podnětových</a:t>
            </a:r>
            <a:r>
              <a:rPr lang="cs-CZ" sz="2000" dirty="0" smtClean="0"/>
              <a:t> slov)</a:t>
            </a:r>
          </a:p>
          <a:p>
            <a:r>
              <a:rPr lang="cs-CZ" sz="2400" dirty="0" smtClean="0"/>
              <a:t>kontinuum</a:t>
            </a:r>
          </a:p>
          <a:p>
            <a:r>
              <a:rPr lang="cs-CZ" sz="2400" dirty="0" smtClean="0"/>
              <a:t>vliv:</a:t>
            </a:r>
          </a:p>
          <a:p>
            <a:pPr lvl="1"/>
            <a:r>
              <a:rPr lang="cs-CZ" sz="2000" dirty="0" smtClean="0"/>
              <a:t> zkušeností, instrukcí, kontextu, vyvolané emoce, </a:t>
            </a:r>
            <a:r>
              <a:rPr lang="cs-CZ" sz="2000" dirty="0" err="1" smtClean="0"/>
              <a:t>implictiní</a:t>
            </a:r>
            <a:r>
              <a:rPr lang="cs-CZ" sz="2000" dirty="0" smtClean="0"/>
              <a:t> asociace = zaměřením pozornosti. </a:t>
            </a:r>
          </a:p>
          <a:p>
            <a:r>
              <a:rPr lang="cs-CZ" sz="2400" dirty="0" smtClean="0"/>
              <a:t>možná adaptace na prostředí, pokud jsou dostupné relevantní </a:t>
            </a:r>
            <a:r>
              <a:rPr lang="cs-CZ" sz="2400" dirty="0" err="1" smtClean="0"/>
              <a:t>cues</a:t>
            </a:r>
            <a:r>
              <a:rPr lang="cs-CZ" sz="2400" dirty="0" smtClean="0"/>
              <a:t>  </a:t>
            </a:r>
          </a:p>
          <a:p>
            <a:pPr lvl="1"/>
            <a:r>
              <a:rPr lang="cs-CZ" sz="2000" dirty="0" smtClean="0"/>
              <a:t>analogie s </a:t>
            </a:r>
            <a:r>
              <a:rPr lang="cs-CZ" sz="2000" dirty="0" err="1" smtClean="0"/>
              <a:t>Bayesovským</a:t>
            </a:r>
            <a:r>
              <a:rPr lang="cs-CZ" sz="2000" dirty="0" smtClean="0"/>
              <a:t> </a:t>
            </a:r>
            <a:r>
              <a:rPr lang="cs-CZ" sz="2000" dirty="0" err="1" smtClean="0"/>
              <a:t>updateováním</a:t>
            </a:r>
            <a:r>
              <a:rPr lang="cs-CZ" sz="2000" dirty="0" smtClean="0"/>
              <a:t> - ale intuitivním.</a:t>
            </a:r>
          </a:p>
          <a:p>
            <a:r>
              <a:rPr lang="cs-CZ" sz="2400" dirty="0" smtClean="0"/>
              <a:t>možná záměrná manipulace či selhávání při náhlých změnách. </a:t>
            </a:r>
          </a:p>
          <a:p>
            <a:endParaRPr lang="cs-CZ" sz="2400" dirty="0" smtClean="0"/>
          </a:p>
          <a:p>
            <a:pPr eaLnBrk="1" hangingPunct="1"/>
            <a:endParaRPr lang="cs-CZ" sz="24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(vsuvka) </a:t>
            </a:r>
            <a:r>
              <a:rPr lang="cs-CZ" dirty="0" err="1" smtClean="0"/>
              <a:t>Bayesův</a:t>
            </a:r>
            <a:r>
              <a:rPr lang="cs-CZ" dirty="0" smtClean="0"/>
              <a:t> vzorec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zohlednění apriorních pravděpodobností, tzv. base </a:t>
            </a:r>
            <a:r>
              <a:rPr lang="cs-CZ" b="1" dirty="0" err="1" smtClean="0"/>
              <a:t>rate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Příklad:</a:t>
            </a:r>
          </a:p>
          <a:p>
            <a:r>
              <a:rPr lang="cs-CZ" dirty="0" smtClean="0"/>
              <a:t>svědek tvrdí, že městský (a ne státní) policista se dopustil policejní brutality</a:t>
            </a:r>
          </a:p>
          <a:p>
            <a:r>
              <a:rPr lang="cs-CZ" dirty="0" smtClean="0"/>
              <a:t>při rekonstrukci svědek správně identifikuje 4 z 5 policistů – úspěšnost = 0,8</a:t>
            </a:r>
          </a:p>
          <a:p>
            <a:r>
              <a:rPr lang="cs-CZ" dirty="0" smtClean="0"/>
              <a:t>jaká je pravděpodobnost, že čin spáchal městský policista? intuitivně – 80%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ale co base </a:t>
            </a:r>
            <a:r>
              <a:rPr lang="cs-CZ" dirty="0" err="1" smtClean="0">
                <a:solidFill>
                  <a:srgbClr val="FF0000"/>
                </a:solidFill>
              </a:rPr>
              <a:t>rate</a:t>
            </a:r>
            <a:r>
              <a:rPr lang="cs-CZ" dirty="0" smtClean="0">
                <a:solidFill>
                  <a:srgbClr val="FF0000"/>
                </a:solidFill>
              </a:rPr>
              <a:t>? </a:t>
            </a:r>
          </a:p>
          <a:p>
            <a:r>
              <a:rPr lang="cs-CZ" dirty="0" smtClean="0"/>
              <a:t>na místě bylo 100 městských a 900 státních policistů</a:t>
            </a:r>
          </a:p>
          <a:p>
            <a:r>
              <a:rPr lang="cs-CZ" dirty="0" smtClean="0"/>
              <a:t>p(M|V) = p (V|M)*M / (p (V|M)*M + p (V|S)*S)</a:t>
            </a:r>
          </a:p>
          <a:p>
            <a:r>
              <a:rPr lang="cs-CZ" dirty="0" smtClean="0"/>
              <a:t>p(M|V) = 0,8*100 / (0,8*100+0,2*900) = 30,77%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Dostupnostní</a:t>
            </a:r>
            <a:r>
              <a:rPr lang="cs-CZ" b="1" dirty="0"/>
              <a:t> heuristika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dirty="0" smtClean="0"/>
              <a:t>čili </a:t>
            </a:r>
            <a:r>
              <a:rPr lang="cs-CZ" sz="3600" dirty="0"/>
              <a:t>„</a:t>
            </a:r>
            <a:r>
              <a:rPr lang="en-US" sz="3600" dirty="0"/>
              <a:t>if you can think of it, it must be important”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3610" b="-33610"/>
          <a:stretch>
            <a:fillRect/>
          </a:stretch>
        </p:blipFill>
        <p:spPr>
          <a:xfrm>
            <a:off x="457200" y="1614006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31E-A800-F941-8790-41DB40E8F989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 rot="18717282" flipV="1">
            <a:off x="6026679" y="3087898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Iracionální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b="1" dirty="0" err="1" smtClean="0">
                <a:ea typeface="ＭＳ Ｐゴシック" pitchFamily="34" charset="-128"/>
              </a:rPr>
              <a:t>chyba</a:t>
            </a:r>
            <a:r>
              <a:rPr lang="en-US" altLang="ja-JP" b="1" dirty="0" smtClean="0">
                <a:ea typeface="ＭＳ Ｐゴシック" pitchFamily="34" charset="-128"/>
              </a:rPr>
              <a:t> </a:t>
            </a:r>
            <a:r>
              <a:rPr lang="en-US" altLang="ja-JP" b="1" dirty="0" err="1" smtClean="0">
                <a:ea typeface="ＭＳ Ｐゴシック" pitchFamily="34" charset="-128"/>
              </a:rPr>
              <a:t>souvislosti</a:t>
            </a:r>
            <a:r>
              <a:rPr lang="en-US" altLang="ja-JP" dirty="0" smtClean="0">
                <a:ea typeface="ＭＳ Ｐゴシック" pitchFamily="34" charset="-128"/>
              </a:rPr>
              <a:t> [conjunction fallacy]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Typický T&amp;K “případ Linda”: </a:t>
            </a:r>
            <a:r>
              <a:rPr lang="cs-CZ" dirty="0" err="1" smtClean="0"/>
              <a:t>Linda</a:t>
            </a:r>
            <a:r>
              <a:rPr lang="cs-CZ" dirty="0" smtClean="0"/>
              <a:t> je 31 </a:t>
            </a:r>
            <a:r>
              <a:rPr lang="cs-CZ" dirty="0" err="1" smtClean="0"/>
              <a:t>letá</a:t>
            </a:r>
            <a:r>
              <a:rPr lang="cs-CZ" dirty="0" smtClean="0"/>
              <a:t>, svobodná, přímočará a velmi chytrá absolventka filozofické fakulty. Jako studentka se velmi zajímala o problematiku diskriminace a sociální spravedlnosti a také se účastnila demonstrací proti atomovým elektrárnám.</a:t>
            </a:r>
          </a:p>
          <a:p>
            <a:r>
              <a:rPr lang="cs-CZ" dirty="0" smtClean="0"/>
              <a:t>Seřaďte varianty dle pravděpodobnosti:</a:t>
            </a:r>
          </a:p>
          <a:p>
            <a:pPr lvl="1"/>
            <a:r>
              <a:rPr lang="cs-CZ" dirty="0" smtClean="0"/>
              <a:t>A Linda je bankovní úřednice</a:t>
            </a:r>
          </a:p>
          <a:p>
            <a:pPr lvl="1"/>
            <a:r>
              <a:rPr lang="cs-CZ" dirty="0" smtClean="0"/>
              <a:t>B Linda je bankovní úřednice a feministka</a:t>
            </a:r>
          </a:p>
          <a:p>
            <a:pPr lvl="1"/>
            <a:r>
              <a:rPr lang="cs-CZ" dirty="0" smtClean="0"/>
              <a:t>C Linda je svobodná matka v domácnosti</a:t>
            </a:r>
          </a:p>
          <a:p>
            <a:pPr>
              <a:lnSpc>
                <a:spcPct val="90000"/>
              </a:lnSpc>
            </a:pPr>
            <a:endParaRPr lang="cs-CZ" sz="26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cs-CZ" sz="2600" dirty="0" smtClean="0">
                <a:ea typeface="ＭＳ Ｐゴシック" pitchFamily="34" charset="-128"/>
              </a:rPr>
              <a:t>(</a:t>
            </a:r>
            <a:r>
              <a:rPr lang="en-US" sz="2600" dirty="0" err="1" smtClean="0">
                <a:ea typeface="ＭＳ Ｐゴシック" pitchFamily="34" charset="-128"/>
              </a:rPr>
              <a:t>Podobné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však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i</a:t>
            </a:r>
            <a:r>
              <a:rPr lang="en-US" sz="2600" dirty="0" smtClean="0">
                <a:ea typeface="ＭＳ Ｐゴシック" pitchFamily="34" charset="-128"/>
              </a:rPr>
              <a:t> u </a:t>
            </a:r>
            <a:r>
              <a:rPr lang="en-US" sz="2600" dirty="0" err="1" smtClean="0">
                <a:ea typeface="ＭＳ Ｐゴシック" pitchFamily="34" charset="-128"/>
              </a:rPr>
              <a:t>expertů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při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předpovědích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neštěstí</a:t>
            </a:r>
            <a:r>
              <a:rPr lang="en-US" sz="2600" dirty="0" smtClean="0">
                <a:ea typeface="ＭＳ Ｐゴシック" pitchFamily="34" charset="-128"/>
              </a:rPr>
              <a:t>.</a:t>
            </a:r>
            <a:r>
              <a:rPr lang="cs-CZ" sz="2600" dirty="0" smtClean="0">
                <a:ea typeface="ＭＳ Ｐゴシック" pitchFamily="34" charset="-128"/>
              </a:rPr>
              <a:t>)</a:t>
            </a:r>
            <a:endParaRPr lang="en-US" sz="26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Heuristika reprezentativnosti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 odosobnění celého testu byl vytvořen příklad s 20 hody dvoubarevnou kostkou </a:t>
            </a:r>
            <a:r>
              <a:rPr lang="cs-CZ" b="1" dirty="0" smtClean="0"/>
              <a:t>(2 strany červené (Č) a 4 strany zelené (Z)). </a:t>
            </a:r>
          </a:p>
          <a:p>
            <a:r>
              <a:rPr lang="cs-CZ" dirty="0" smtClean="0"/>
              <a:t>Respondenti volili pod příslibem možné výhry 25 USD nejpravděpodobnější sérii zaznamenanou při hodech. </a:t>
            </a:r>
          </a:p>
          <a:p>
            <a:r>
              <a:rPr lang="cs-CZ" dirty="0" smtClean="0"/>
              <a:t>Byly předloženy tyto 3 možnosti: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Č</a:t>
            </a: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ČČČ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</a:t>
            </a: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ČČČ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ČČČČČ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3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Heuristika reprezentativnosti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Byly předloženy tyto 3 možnosti: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Č</a:t>
            </a: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ČČČ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</a:t>
            </a: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ČČČ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ČČČČČ</a:t>
            </a:r>
          </a:p>
          <a:p>
            <a:r>
              <a:rPr lang="cs-CZ" b="1" dirty="0" smtClean="0"/>
              <a:t>Ačkoliv 1. varianta je obecnější než 2. varianta  </a:t>
            </a:r>
            <a:r>
              <a:rPr lang="cs-CZ" b="1" dirty="0" smtClean="0">
                <a:solidFill>
                  <a:srgbClr val="FF0000"/>
                </a:solidFill>
              </a:rPr>
              <a:t>(tudíž je pravděpodobnější, platí při Č i Z na počátku)</a:t>
            </a:r>
            <a:r>
              <a:rPr lang="cs-CZ" b="1" dirty="0" smtClean="0"/>
              <a:t> 88 % subjektů volilo jako svou výherní variantu 2</a:t>
            </a:r>
            <a:r>
              <a:rPr lang="cs-CZ" dirty="0" smtClean="0"/>
              <a:t> a variantu 3 jako nejméně atraktivní (varianta 2 se zdá být „zajímavější“, neboť „více“ odpovídá rozložení barev na kostce).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7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Gigerenzerova</a:t>
            </a:r>
            <a:r>
              <a:rPr lang="cs-CZ" dirty="0" smtClean="0"/>
              <a:t> kritika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90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termíny</a:t>
            </a:r>
            <a:r>
              <a:rPr lang="en-US" dirty="0" smtClean="0"/>
              <a:t> “pr</a:t>
            </a:r>
            <a:r>
              <a:rPr lang="cs-CZ" dirty="0" err="1" smtClean="0"/>
              <a:t>avděpodobnost</a:t>
            </a:r>
            <a:r>
              <a:rPr lang="en-US" dirty="0" smtClean="0"/>
              <a:t>” a “</a:t>
            </a:r>
            <a:r>
              <a:rPr lang="cs-CZ" dirty="0" smtClean="0"/>
              <a:t>a</a:t>
            </a:r>
            <a:r>
              <a:rPr lang="en-US" dirty="0" smtClean="0"/>
              <a:t>,” </a:t>
            </a:r>
            <a:r>
              <a:rPr lang="cs-CZ" dirty="0" smtClean="0"/>
              <a:t>mají být interpretovány jako „matematická pravděpodobnost“ a logické „A (konjunkce)</a:t>
            </a:r>
          </a:p>
          <a:p>
            <a:r>
              <a:rPr lang="cs-CZ" dirty="0" smtClean="0"/>
              <a:t>avšak </a:t>
            </a:r>
            <a:r>
              <a:rPr lang="en-US" dirty="0" smtClean="0"/>
              <a:t> Oxford English</a:t>
            </a:r>
            <a:r>
              <a:rPr lang="cs-CZ" dirty="0" smtClean="0"/>
              <a:t> </a:t>
            </a:r>
            <a:r>
              <a:rPr lang="en-US" dirty="0" smtClean="0"/>
              <a:t>Dictionary </a:t>
            </a:r>
            <a:r>
              <a:rPr lang="cs-CZ" dirty="0" smtClean="0"/>
              <a:t>ukazuje, že tyto slova mají v přirozeném řeči mnoho jiných legitimních významů a jen několik z nich odpovídá výše uvedenému</a:t>
            </a:r>
          </a:p>
          <a:p>
            <a:r>
              <a:rPr lang="en-US" dirty="0" err="1" smtClean="0"/>
              <a:t>Hertwig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err="1" smtClean="0"/>
              <a:t>Gigerenzer</a:t>
            </a:r>
            <a:r>
              <a:rPr lang="en-US" dirty="0" smtClean="0"/>
              <a:t> (1999) </a:t>
            </a:r>
            <a:r>
              <a:rPr lang="cs-CZ" dirty="0" smtClean="0"/>
              <a:t>požádali účastníky aby parafrázovali problém Linda:</a:t>
            </a:r>
          </a:p>
          <a:p>
            <a:pPr lvl="1"/>
            <a:r>
              <a:rPr lang="cs-CZ" dirty="0" smtClean="0"/>
              <a:t>účastníci odpovídali až </a:t>
            </a:r>
            <a:r>
              <a:rPr lang="en-US" dirty="0" smtClean="0"/>
              <a:t>18 </a:t>
            </a:r>
            <a:r>
              <a:rPr lang="cs-CZ" dirty="0" smtClean="0"/>
              <a:t>různými interpretacemi</a:t>
            </a:r>
          </a:p>
          <a:p>
            <a:pPr lvl="1"/>
            <a:r>
              <a:rPr lang="cs-CZ" dirty="0" smtClean="0"/>
              <a:t>pouze</a:t>
            </a:r>
            <a:r>
              <a:rPr lang="en-US" dirty="0" smtClean="0"/>
              <a:t> 18% </a:t>
            </a:r>
            <a:r>
              <a:rPr lang="cs-CZ" dirty="0" smtClean="0"/>
              <a:t>bylo matematických, co odpovídá 10% až 20% správných odpovědí, které jsou u problému Linda obvykle zaznamenány</a:t>
            </a:r>
          </a:p>
          <a:p>
            <a:r>
              <a:rPr lang="cs-CZ" dirty="0" smtClean="0"/>
              <a:t>„chyba“ se ztratí, pokud použijeme formulaci s relativními četnostmi: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65" y="5291157"/>
            <a:ext cx="7884801" cy="12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4AE3C6-CECF-6D4C-AAC8-E586F0070338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(vsuvka) Praktická aplikace v diagnostice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38300"/>
            <a:ext cx="8591308" cy="45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ea typeface="ＭＳ Ｐゴシック" pitchFamily="34" charset="-128"/>
              </a:rPr>
              <a:t>Srovnávání k</a:t>
            </a:r>
            <a:r>
              <a:rPr lang="cs-CZ" sz="4000" b="1" dirty="0" smtClean="0">
                <a:ea typeface="ＭＳ Ｐゴシック" pitchFamily="34" charset="-128"/>
              </a:rPr>
              <a:t> referenčnímu bodu</a:t>
            </a:r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289" b="-10289"/>
          <a:stretch>
            <a:fillRect/>
          </a:stretch>
        </p:blipFill>
        <p:spPr/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05005"/>
            <a:ext cx="8153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Ekonomie vs. psychologie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357686" y="1285860"/>
            <a:ext cx="4614867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Fudenberg</a:t>
            </a:r>
            <a:r>
              <a:rPr lang="en-US" dirty="0" smtClean="0"/>
              <a:t> (2006)</a:t>
            </a:r>
            <a:r>
              <a:rPr lang="cs-CZ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cs-CZ" dirty="0" smtClean="0"/>
              <a:t>Psycholog: </a:t>
            </a:r>
          </a:p>
          <a:p>
            <a:r>
              <a:rPr lang="cs-CZ" altLang="ja-JP" dirty="0" smtClean="0"/>
              <a:t>„Rozdíl mezi ekonomií a psychologií je ten, že psycholog nikdy nezačíná s předpoklady, které jsou zjevně chybné.</a:t>
            </a:r>
            <a:r>
              <a:rPr lang="cs-CZ" dirty="0" smtClean="0"/>
              <a:t>”</a:t>
            </a:r>
            <a:endParaRPr lang="cs-CZ" altLang="ja-JP" dirty="0" smtClean="0"/>
          </a:p>
          <a:p>
            <a:pPr lvl="1"/>
            <a:r>
              <a:rPr lang="cs-CZ" dirty="0" smtClean="0"/>
              <a:t>Lidé jsou racionální, očekávaný užitek maximalizující sobci s konzistentními časovými preferencemi a </a:t>
            </a:r>
            <a:r>
              <a:rPr lang="cs-CZ" dirty="0" err="1" smtClean="0"/>
              <a:t>bayesovským</a:t>
            </a:r>
            <a:r>
              <a:rPr lang="cs-CZ" dirty="0" smtClean="0"/>
              <a:t> zpracováváním dat (“strašák </a:t>
            </a:r>
            <a:r>
              <a:rPr lang="cs-CZ" dirty="0" err="1" smtClean="0"/>
              <a:t>homo</a:t>
            </a:r>
            <a:r>
              <a:rPr lang="cs-CZ" dirty="0" smtClean="0"/>
              <a:t> </a:t>
            </a:r>
            <a:r>
              <a:rPr lang="cs-CZ" dirty="0" err="1" smtClean="0"/>
              <a:t>oeconomicus</a:t>
            </a:r>
            <a:r>
              <a:rPr lang="cs-CZ" dirty="0" smtClean="0"/>
              <a:t>”). </a:t>
            </a:r>
          </a:p>
          <a:p>
            <a:pPr>
              <a:buNone/>
            </a:pPr>
            <a:r>
              <a:rPr lang="cs-CZ" dirty="0" smtClean="0"/>
              <a:t>Ekonom: </a:t>
            </a:r>
          </a:p>
          <a:p>
            <a:r>
              <a:rPr lang="cs-CZ" dirty="0" smtClean="0"/>
              <a:t>„To je proto, že psychologie nemá vůbec žádné předpoklady.”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Ale nezapomenout na Adama </a:t>
            </a:r>
            <a:r>
              <a:rPr lang="cs-CZ" b="1" dirty="0" err="1" smtClean="0">
                <a:solidFill>
                  <a:srgbClr val="FF0000"/>
                </a:solidFill>
              </a:rPr>
              <a:t>Smithe</a:t>
            </a:r>
            <a:r>
              <a:rPr lang="cs-CZ" b="1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r>
              <a:rPr lang="cs-CZ" dirty="0" smtClean="0"/>
              <a:t>nejen </a:t>
            </a:r>
            <a:r>
              <a:rPr lang="cs-CZ" i="1" dirty="0" smtClean="0"/>
              <a:t>Bohatství národů </a:t>
            </a:r>
            <a:r>
              <a:rPr lang="cs-CZ" dirty="0" smtClean="0"/>
              <a:t>ale i </a:t>
            </a:r>
            <a:r>
              <a:rPr lang="cs-CZ" i="1" dirty="0" smtClean="0"/>
              <a:t>Teorie mravních citů </a:t>
            </a:r>
            <a:r>
              <a:rPr lang="cs-CZ" dirty="0" smtClean="0"/>
              <a:t>(</a:t>
            </a:r>
            <a:r>
              <a:rPr lang="cs-CZ" dirty="0" err="1" smtClean="0"/>
              <a:t>Ashraf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2005)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214710" cy="48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a typeface="ＭＳ Ｐゴシック" pitchFamily="34" charset="-128"/>
              </a:rPr>
              <a:t>Posuzování jako srovnávání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600" dirty="0" smtClean="0">
                <a:ea typeface="ＭＳ Ｐゴシック" pitchFamily="34" charset="-128"/>
              </a:rPr>
              <a:t>Lidé obvykle nezvažují konečné, absolutní, dlouhodobé hodnoty, ale </a:t>
            </a:r>
            <a:r>
              <a:rPr lang="cs-CZ" sz="2600" b="1" dirty="0" smtClean="0">
                <a:ea typeface="ＭＳ Ｐゴシック" pitchFamily="34" charset="-128"/>
              </a:rPr>
              <a:t>momentální změnu vůči stavu/bodu/okolnostem.</a:t>
            </a:r>
          </a:p>
          <a:p>
            <a:pPr lvl="1"/>
            <a:r>
              <a:rPr lang="cs-CZ" sz="2000" dirty="0" smtClean="0">
                <a:ea typeface="ＭＳ Ｐゴシック" pitchFamily="34" charset="-128"/>
              </a:rPr>
              <a:t>tzv. </a:t>
            </a:r>
            <a:r>
              <a:rPr lang="cs-CZ" sz="2000" dirty="0" err="1" smtClean="0">
                <a:ea typeface="ＭＳ Ｐゴシック" pitchFamily="34" charset="-128"/>
              </a:rPr>
              <a:t>state</a:t>
            </a:r>
            <a:r>
              <a:rPr lang="cs-CZ" sz="2000" dirty="0" smtClean="0">
                <a:ea typeface="ＭＳ Ｐゴシック" pitchFamily="34" charset="-128"/>
              </a:rPr>
              <a:t>-</a:t>
            </a:r>
            <a:r>
              <a:rPr lang="cs-CZ" sz="2000" dirty="0" err="1" smtClean="0">
                <a:ea typeface="ＭＳ Ｐゴシック" pitchFamily="34" charset="-128"/>
              </a:rPr>
              <a:t>dependent</a:t>
            </a:r>
            <a:r>
              <a:rPr lang="cs-CZ" sz="2000" dirty="0" smtClean="0">
                <a:ea typeface="ＭＳ Ｐゴシック" pitchFamily="34" charset="-128"/>
              </a:rPr>
              <a:t> (na stavu závislá), reference-</a:t>
            </a:r>
            <a:r>
              <a:rPr lang="cs-CZ" sz="2000" dirty="0" err="1" smtClean="0">
                <a:ea typeface="ＭＳ Ｐゴシック" pitchFamily="34" charset="-128"/>
              </a:rPr>
              <a:t>dependent</a:t>
            </a:r>
            <a:r>
              <a:rPr lang="cs-CZ" sz="2000" dirty="0" smtClean="0">
                <a:ea typeface="ＭＳ Ｐゴシック" pitchFamily="34" charset="-128"/>
              </a:rPr>
              <a:t> (srovnání k referenčnímu bodu), nebo relativizace rozhodování – synonyma</a:t>
            </a:r>
            <a:endParaRPr lang="cs-CZ" sz="2200" b="1" dirty="0" smtClean="0">
              <a:ea typeface="ＭＳ Ｐゴシック" pitchFamily="34" charset="-128"/>
            </a:endParaRPr>
          </a:p>
        </p:txBody>
      </p:sp>
      <p:pic>
        <p:nvPicPr>
          <p:cNvPr id="3891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19109" b="-19109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Kenri</a:t>
            </a:r>
            <a:r>
              <a:rPr lang="cs-CZ" dirty="0" smtClean="0"/>
              <a:t>c</a:t>
            </a:r>
            <a:r>
              <a:rPr lang="en-US" dirty="0" err="1" smtClean="0"/>
              <a:t>kův</a:t>
            </a:r>
            <a:r>
              <a:rPr lang="en-US" dirty="0" smtClean="0"/>
              <a:t> </a:t>
            </a:r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8934"/>
            <a:ext cx="4038600" cy="3197229"/>
          </a:xfrm>
        </p:spPr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připadá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přítelkyně</a:t>
            </a:r>
            <a:r>
              <a:rPr lang="en-US" dirty="0"/>
              <a:t> </a:t>
            </a:r>
            <a:r>
              <a:rPr lang="en-US" dirty="0" err="1"/>
              <a:t>atraktivní</a:t>
            </a:r>
            <a:r>
              <a:rPr lang="en-US" dirty="0"/>
              <a:t>? </a:t>
            </a:r>
          </a:p>
          <a:p>
            <a:r>
              <a:rPr lang="en-US" dirty="0"/>
              <a:t>(0 –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neatraktivní</a:t>
            </a:r>
            <a:r>
              <a:rPr lang="en-US" dirty="0"/>
              <a:t>, 10 –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atraktivní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24712" b="-2471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1529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Kenri</a:t>
            </a:r>
            <a:r>
              <a:rPr lang="cs-CZ" dirty="0" smtClean="0"/>
              <a:t>c</a:t>
            </a:r>
            <a:r>
              <a:rPr lang="en-US" dirty="0" err="1" smtClean="0"/>
              <a:t>kův</a:t>
            </a:r>
            <a:r>
              <a:rPr lang="en-US" dirty="0" smtClean="0"/>
              <a:t> </a:t>
            </a:r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28934"/>
            <a:ext cx="4038600" cy="3197229"/>
          </a:xfrm>
        </p:spPr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připadá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přítelkyně</a:t>
            </a:r>
            <a:r>
              <a:rPr lang="en-US" dirty="0"/>
              <a:t> </a:t>
            </a:r>
            <a:r>
              <a:rPr lang="en-US" dirty="0" err="1"/>
              <a:t>atraktivní</a:t>
            </a:r>
            <a:r>
              <a:rPr lang="en-US" dirty="0"/>
              <a:t>? </a:t>
            </a:r>
          </a:p>
          <a:p>
            <a:r>
              <a:rPr lang="en-US" dirty="0"/>
              <a:t>(0 –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neatraktivní</a:t>
            </a:r>
            <a:r>
              <a:rPr lang="en-US" dirty="0"/>
              <a:t>, 10 –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atraktivní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24808" b="-2480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Kenrick et al. 1989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3282" b="-13282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23</a:t>
            </a:fld>
            <a:endParaRPr lang="en-US"/>
          </a:p>
        </p:txBody>
      </p:sp>
      <p:sp>
        <p:nvSpPr>
          <p:cNvPr id="9" name="Left Arrow 8"/>
          <p:cNvSpPr/>
          <p:nvPr/>
        </p:nvSpPr>
        <p:spPr>
          <a:xfrm rot="18717282" flipV="1">
            <a:off x="7001972" y="4067532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7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17385" b="-17385"/>
          <a:stretch>
            <a:fillRect/>
          </a:stretch>
        </p:blipFill>
        <p:spPr>
          <a:xfrm>
            <a:off x="4929190" y="714356"/>
            <a:ext cx="3681410" cy="4125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err="1" smtClean="0"/>
              <a:t>Tversky</a:t>
            </a:r>
            <a:r>
              <a:rPr lang="en-US" dirty="0" smtClean="0"/>
              <a:t>, </a:t>
            </a:r>
            <a:r>
              <a:rPr lang="en-US" dirty="0" err="1" smtClean="0"/>
              <a:t>Shafir</a:t>
            </a:r>
            <a:r>
              <a:rPr lang="en-US" dirty="0" smtClean="0"/>
              <a:t> (1992)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286280" cy="31432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zavádí koncept rozhodovací náročnosti – konfliktu při volbě</a:t>
            </a:r>
          </a:p>
          <a:p>
            <a:pPr lvl="1"/>
            <a:r>
              <a:rPr lang="cs-CZ" dirty="0" smtClean="0"/>
              <a:t>tendence k volbě defaultu či odložení volby</a:t>
            </a:r>
          </a:p>
          <a:p>
            <a:r>
              <a:rPr lang="cs-CZ" dirty="0" smtClean="0"/>
              <a:t>posuzování sázek/bytů, koupě SONY/AIWA, změna </a:t>
            </a:r>
            <a:r>
              <a:rPr lang="cs-CZ" dirty="0" err="1" smtClean="0"/>
              <a:t>defaultní</a:t>
            </a:r>
            <a:r>
              <a:rPr lang="cs-CZ" dirty="0" smtClean="0"/>
              <a:t> odměny za vyplnění dotazníku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429132"/>
            <a:ext cx="6219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 rot="19627577" flipV="1">
            <a:off x="6125272" y="5535040"/>
            <a:ext cx="1053042" cy="5062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2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ea typeface="ＭＳ Ｐゴシック" pitchFamily="34" charset="-128"/>
              </a:rPr>
              <a:t>E</a:t>
            </a:r>
            <a:r>
              <a:rPr lang="en-US" sz="4000" dirty="0" err="1" smtClean="0">
                <a:ea typeface="ＭＳ Ｐゴシック" pitchFamily="34" charset="-128"/>
              </a:rPr>
              <a:t>fekt</a:t>
            </a:r>
            <a:r>
              <a:rPr lang="en-US" sz="4000" dirty="0" smtClean="0">
                <a:ea typeface="ＭＳ Ｐゴシック" pitchFamily="34" charset="-128"/>
              </a:rPr>
              <a:t> </a:t>
            </a:r>
            <a:r>
              <a:rPr lang="en-US" sz="4000" dirty="0" err="1" smtClean="0">
                <a:ea typeface="ＭＳ Ｐゴシック" pitchFamily="34" charset="-128"/>
              </a:rPr>
              <a:t>rámování</a:t>
            </a:r>
            <a:r>
              <a:rPr lang="en-US" sz="4000" dirty="0" smtClean="0">
                <a:ea typeface="ＭＳ Ｐゴシック" pitchFamily="34" charset="-128"/>
              </a:rPr>
              <a:t>  </a:t>
            </a:r>
            <a:r>
              <a:rPr lang="cs-CZ" sz="4000" dirty="0" smtClean="0">
                <a:ea typeface="ＭＳ Ｐゴシック" pitchFamily="34" charset="-128"/>
              </a:rPr>
              <a:t>[</a:t>
            </a:r>
            <a:r>
              <a:rPr lang="en-US" sz="4000" dirty="0" err="1" smtClean="0">
                <a:ea typeface="ＭＳ Ｐゴシック" pitchFamily="34" charset="-128"/>
              </a:rPr>
              <a:t>framingu</a:t>
            </a:r>
            <a:r>
              <a:rPr lang="cs-CZ" sz="4000" dirty="0" smtClean="0">
                <a:ea typeface="ＭＳ Ｐゴシック" pitchFamily="34" charset="-128"/>
              </a:rPr>
              <a:t>]</a:t>
            </a:r>
            <a:endParaRPr lang="en-US" sz="4000" dirty="0" smtClean="0">
              <a:ea typeface="ＭＳ Ｐゴシック" pitchFamily="34" charset="-128"/>
            </a:endParaRPr>
          </a:p>
        </p:txBody>
      </p:sp>
      <p:pic>
        <p:nvPicPr>
          <p:cNvPr id="39938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55118" b="-55118"/>
          <a:stretch>
            <a:fillRect/>
          </a:stretch>
        </p:blipFill>
        <p:spPr>
          <a:xfrm>
            <a:off x="4714876" y="2117748"/>
            <a:ext cx="4038600" cy="4525962"/>
          </a:xfrm>
        </p:spPr>
      </p:pic>
      <p:pic>
        <p:nvPicPr>
          <p:cNvPr id="3993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5917" b="-5917"/>
          <a:stretch>
            <a:fillRect/>
          </a:stretch>
        </p:blipFill>
        <p:spPr>
          <a:xfrm>
            <a:off x="285720" y="1117615"/>
            <a:ext cx="4038600" cy="4525963"/>
          </a:xfr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7752" y="1534057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Ale pokud se problém označí jako „test statistiky“ efekt (původního) </a:t>
            </a:r>
            <a:r>
              <a:rPr lang="cs-CZ" sz="2000" dirty="0" err="1" smtClean="0"/>
              <a:t>framingu</a:t>
            </a:r>
            <a:r>
              <a:rPr lang="cs-CZ" sz="2000" dirty="0" smtClean="0"/>
              <a:t> se ztrácí (</a:t>
            </a:r>
            <a:r>
              <a:rPr lang="cs-CZ" sz="2000" dirty="0" err="1" smtClean="0"/>
              <a:t>Bless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dirty="0" err="1" smtClean="0"/>
              <a:t>al</a:t>
            </a:r>
            <a:r>
              <a:rPr lang="cs-CZ" sz="2000" dirty="0" smtClean="0"/>
              <a:t>., 1998)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ea typeface="ＭＳ Ｐゴシック" pitchFamily="34" charset="-128"/>
              </a:rPr>
              <a:t>Diskuse: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cs-CZ" altLang="ja-JP" dirty="0" smtClean="0">
                <a:ea typeface="ＭＳ Ｐゴシック" pitchFamily="34" charset="-128"/>
              </a:rPr>
              <a:t>Iracionální</a:t>
            </a:r>
            <a:r>
              <a:rPr lang="cs-CZ" altLang="en-US" dirty="0" smtClean="0">
                <a:ea typeface="ＭＳ Ｐゴシック" pitchFamily="34" charset="-128"/>
              </a:rPr>
              <a:t>”</a:t>
            </a:r>
            <a:r>
              <a:rPr lang="cs-CZ" altLang="ja-JP" dirty="0" smtClean="0">
                <a:ea typeface="ＭＳ Ｐゴシック" pitchFamily="34" charset="-128"/>
              </a:rPr>
              <a:t> rámovací heuristika?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/>
            <a:r>
              <a:rPr lang="cs-CZ" dirty="0" smtClean="0">
                <a:ea typeface="ＭＳ Ｐゴシック" pitchFamily="34" charset="-128"/>
              </a:rPr>
              <a:t>Při operaci zemře 10% lidí.</a:t>
            </a:r>
          </a:p>
          <a:p>
            <a:pPr lvl="2" eaLnBrk="1" hangingPunct="1"/>
            <a:r>
              <a:rPr lang="cs-CZ" dirty="0" smtClean="0">
                <a:ea typeface="ＭＳ Ｐゴシック" pitchFamily="34" charset="-128"/>
              </a:rPr>
              <a:t>Operaci přežije 90% lidí.</a:t>
            </a:r>
          </a:p>
          <a:p>
            <a:pPr lvl="1"/>
            <a:r>
              <a:rPr lang="cs-CZ" dirty="0" smtClean="0">
                <a:ea typeface="ＭＳ Ｐゴシック" pitchFamily="34" charset="-128"/>
              </a:rPr>
              <a:t>Skrytý náznak</a:t>
            </a:r>
            <a:r>
              <a:rPr lang="en-US" dirty="0" smtClean="0">
                <a:ea typeface="ＭＳ Ｐゴシック" pitchFamily="34" charset="-128"/>
              </a:rPr>
              <a:t>?</a:t>
            </a:r>
            <a:endParaRPr lang="cs-CZ" dirty="0" smtClean="0">
              <a:ea typeface="ＭＳ Ｐゴシック" pitchFamily="34" charset="-128"/>
            </a:endParaRPr>
          </a:p>
          <a:p>
            <a:r>
              <a:rPr lang="cs-CZ" sz="2400" dirty="0" smtClean="0"/>
              <a:t>Souvislost s </a:t>
            </a:r>
            <a:r>
              <a:rPr lang="cs-CZ" sz="2400" dirty="0" err="1" smtClean="0"/>
              <a:t>accessibility</a:t>
            </a:r>
            <a:r>
              <a:rPr lang="cs-CZ" sz="2400" dirty="0" smtClean="0"/>
              <a:t> - </a:t>
            </a:r>
            <a:r>
              <a:rPr lang="cs-CZ" sz="2400" dirty="0" err="1" smtClean="0"/>
              <a:t>frame</a:t>
            </a:r>
            <a:r>
              <a:rPr lang="cs-CZ" sz="2400" dirty="0" smtClean="0"/>
              <a:t> zpřístupňuje určité aspekty situace, co pak ovlivňuje automatické zpracování a rozhodování. </a:t>
            </a:r>
          </a:p>
          <a:p>
            <a:pPr lvl="1"/>
            <a:r>
              <a:rPr lang="cs-CZ" sz="2000" dirty="0" smtClean="0">
                <a:ea typeface="ＭＳ Ｐゴシック" pitchFamily="34" charset="-128"/>
              </a:rPr>
              <a:t>„Přístupnost“ zisku/ztráty, pozitivní/negativní emoce – ekologicky racionální (bez zásahu zákeřného psychologa)</a:t>
            </a:r>
          </a:p>
          <a:p>
            <a:pPr lvl="1"/>
            <a:r>
              <a:rPr lang="cs-CZ" sz="2000" dirty="0" smtClean="0"/>
              <a:t>Problémem je, že výsledky těchto automatických procesů vstupují jako východiska i pro řadu dalších „rozumových“ analýz.</a:t>
            </a:r>
          </a:p>
          <a:p>
            <a:r>
              <a:rPr lang="cs-CZ" sz="2400" dirty="0" smtClean="0"/>
              <a:t>V praxi: </a:t>
            </a:r>
            <a:r>
              <a:rPr lang="cs-CZ" sz="2400" dirty="0" err="1" smtClean="0"/>
              <a:t>Thaler</a:t>
            </a:r>
            <a:r>
              <a:rPr lang="cs-CZ" sz="2400" dirty="0" smtClean="0"/>
              <a:t>, </a:t>
            </a:r>
            <a:r>
              <a:rPr lang="cs-CZ" sz="2400" dirty="0" err="1" smtClean="0"/>
              <a:t>Benartzi</a:t>
            </a:r>
            <a:r>
              <a:rPr lang="cs-CZ" sz="2400" dirty="0" smtClean="0"/>
              <a:t> (2002) – volba důchodového spoření se změní, pokud jsou prezentovány finální výnosy </a:t>
            </a: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Heuristiky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400" dirty="0" smtClean="0">
                <a:ea typeface="ＭＳ Ｐゴシック" pitchFamily="34" charset="-128"/>
              </a:rPr>
              <a:t>Jednoduché </a:t>
            </a:r>
            <a:r>
              <a:rPr lang="cs-CZ" sz="2400" b="1" dirty="0" smtClean="0">
                <a:ea typeface="ＭＳ Ｐゴシック" pitchFamily="34" charset="-128"/>
              </a:rPr>
              <a:t>pravidla pro získávání a vyhodnocení informací </a:t>
            </a:r>
            <a:r>
              <a:rPr lang="cs-CZ" sz="2400" dirty="0" smtClean="0">
                <a:ea typeface="ＭＳ Ｐゴシック" pitchFamily="34" charset="-128"/>
              </a:rPr>
              <a:t>(</a:t>
            </a:r>
            <a:r>
              <a:rPr lang="cs-CZ" sz="2400" dirty="0" err="1" smtClean="0">
                <a:ea typeface="ＭＳ Ｐゴシック" pitchFamily="34" charset="-128"/>
              </a:rPr>
              <a:t>Gigerenzer</a:t>
            </a:r>
            <a:r>
              <a:rPr lang="cs-CZ" sz="2400" dirty="0" smtClean="0">
                <a:ea typeface="ＭＳ Ｐゴシック" pitchFamily="34" charset="-128"/>
              </a:rPr>
              <a:t>).</a:t>
            </a:r>
          </a:p>
          <a:p>
            <a:pPr lvl="1"/>
            <a:r>
              <a:rPr lang="cs-CZ" sz="2000" dirty="0" smtClean="0">
                <a:ea typeface="ＭＳ Ｐゴシック" pitchFamily="34" charset="-128"/>
              </a:rPr>
              <a:t>např. založené na prosté </a:t>
            </a:r>
            <a:r>
              <a:rPr lang="cs-CZ" altLang="en-US" sz="2000" dirty="0" smtClean="0">
                <a:ea typeface="ＭＳ Ｐゴシック" pitchFamily="34" charset="-128"/>
              </a:rPr>
              <a:t>“</a:t>
            </a:r>
            <a:r>
              <a:rPr lang="cs-CZ" altLang="ja-JP" sz="2000" dirty="0" smtClean="0">
                <a:ea typeface="ＭＳ Ｐゴシック" pitchFamily="34" charset="-128"/>
              </a:rPr>
              <a:t>známosti</a:t>
            </a:r>
            <a:r>
              <a:rPr lang="cs-CZ" altLang="en-US" sz="2000" dirty="0" smtClean="0">
                <a:ea typeface="ＭＳ Ｐゴシック" pitchFamily="34" charset="-128"/>
              </a:rPr>
              <a:t>”</a:t>
            </a:r>
            <a:r>
              <a:rPr lang="cs-CZ" altLang="ja-JP" sz="2000" dirty="0" smtClean="0">
                <a:ea typeface="ＭＳ Ｐゴシック" pitchFamily="34" charset="-128"/>
              </a:rPr>
              <a:t> (nákup akcií dle známosti firem &gt; tržní index i fondové managery).</a:t>
            </a:r>
          </a:p>
          <a:p>
            <a:pPr lvl="1"/>
            <a:endParaRPr lang="cs-CZ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cs-CZ" sz="2400" b="1" dirty="0" smtClean="0">
                <a:ea typeface="ＭＳ Ｐゴシック" pitchFamily="34" charset="-128"/>
              </a:rPr>
              <a:t>Substituce cílového za heuristický atribut</a:t>
            </a:r>
            <a:r>
              <a:rPr lang="cs-CZ" sz="2400" dirty="0" smtClean="0">
                <a:ea typeface="ＭＳ Ｐゴシック" pitchFamily="34" charset="-128"/>
              </a:rPr>
              <a:t> a následné posouzení, rozhodnutí, chování (</a:t>
            </a:r>
            <a:r>
              <a:rPr lang="cs-CZ" sz="2400" dirty="0" err="1" smtClean="0">
                <a:ea typeface="ＭＳ Ｐゴシック" pitchFamily="34" charset="-128"/>
              </a:rPr>
              <a:t>Kahneman</a:t>
            </a:r>
            <a:r>
              <a:rPr lang="cs-CZ" sz="2400" dirty="0" smtClean="0">
                <a:ea typeface="ＭＳ Ｐゴシック" pitchFamily="34" charset="-128"/>
              </a:rPr>
              <a:t>).</a:t>
            </a:r>
          </a:p>
          <a:p>
            <a:pPr eaLnBrk="1" hangingPunct="1"/>
            <a:endParaRPr lang="cs-CZ" altLang="ja-JP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cs-CZ" sz="2400" dirty="0" smtClean="0">
                <a:ea typeface="ＭＳ Ｐゴシック" pitchFamily="34" charset="-128"/>
              </a:rPr>
              <a:t>Jednoduché</a:t>
            </a:r>
            <a:r>
              <a:rPr lang="cs-CZ" sz="2400" b="1" dirty="0" smtClean="0">
                <a:ea typeface="ＭＳ Ｐゴシック" pitchFamily="34" charset="-128"/>
              </a:rPr>
              <a:t> rozhodovací mechanismy</a:t>
            </a:r>
          </a:p>
          <a:p>
            <a:pPr lvl="1" eaLnBrk="1" hangingPunct="1"/>
            <a:r>
              <a:rPr lang="cs-CZ" sz="2400" dirty="0" smtClean="0">
                <a:ea typeface="ＭＳ Ｐゴシック" pitchFamily="34" charset="-128"/>
              </a:rPr>
              <a:t>Úspěšnost je závislá na okolnostech (prostředí), tj. mají </a:t>
            </a:r>
            <a:r>
              <a:rPr lang="cs-CZ" altLang="en-US" sz="2400" dirty="0" smtClean="0">
                <a:ea typeface="ＭＳ Ｐゴシック" pitchFamily="34" charset="-128"/>
              </a:rPr>
              <a:t>“</a:t>
            </a:r>
            <a:r>
              <a:rPr lang="cs-CZ" altLang="ja-JP" sz="2400" dirty="0" smtClean="0">
                <a:ea typeface="ＭＳ Ｐゴシック" pitchFamily="34" charset="-128"/>
              </a:rPr>
              <a:t>ekologickou validitu</a:t>
            </a:r>
            <a:r>
              <a:rPr lang="cs-CZ" altLang="en-US" sz="2400" dirty="0" smtClean="0">
                <a:ea typeface="ＭＳ Ｐゴシック" pitchFamily="34" charset="-128"/>
              </a:rPr>
              <a:t>”</a:t>
            </a:r>
            <a:r>
              <a:rPr lang="cs-CZ" altLang="ja-JP" sz="2400" dirty="0" smtClean="0">
                <a:ea typeface="ＭＳ Ｐゴシック" pitchFamily="34" charset="-128"/>
              </a:rPr>
              <a:t>.</a:t>
            </a:r>
          </a:p>
          <a:p>
            <a:pPr lvl="1" eaLnBrk="1" hangingPunct="1"/>
            <a:r>
              <a:rPr lang="cs-CZ" sz="2400" dirty="0" smtClean="0">
                <a:ea typeface="ＭＳ Ｐゴシック" pitchFamily="34" charset="-128"/>
              </a:rPr>
              <a:t>Nepřemýšlejí-li lidé dostatečně (či nemají informace), využijí (systematicky podobné) heuristické chování.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057298"/>
            <a:ext cx="5715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cs-CZ" dirty="0" smtClean="0"/>
              <a:t>Rychlé a úsporné investování?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3357586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dotazování náhodných chodců v Berlíně a Chicagu</a:t>
            </a:r>
          </a:p>
          <a:p>
            <a:r>
              <a:rPr lang="cs-CZ" dirty="0" smtClean="0"/>
              <a:t>S&amp;P500 a německý ekvivalent – posouzení známosti</a:t>
            </a:r>
          </a:p>
          <a:p>
            <a:r>
              <a:rPr lang="cs-CZ" dirty="0" smtClean="0"/>
              <a:t>vytvoření portfolií ze „známých“ akcií, nákup a držení bez změny 6 měsíců</a:t>
            </a:r>
          </a:p>
          <a:p>
            <a:r>
              <a:rPr lang="cs-CZ" dirty="0" smtClean="0"/>
              <a:t>„domácí“ a „mezinárodní“ známost</a:t>
            </a:r>
          </a:p>
          <a:p>
            <a:r>
              <a:rPr lang="cs-CZ" dirty="0" smtClean="0"/>
              <a:t>srovnání s tržním indexem, fondem, náhodným portfoliem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Heuristiky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Systém</a:t>
            </a:r>
            <a:r>
              <a:rPr lang="en-US" dirty="0" smtClean="0">
                <a:ea typeface="ＭＳ Ｐゴシック" pitchFamily="34" charset="-128"/>
              </a:rPr>
              <a:t> I a </a:t>
            </a:r>
            <a:r>
              <a:rPr lang="en-US" dirty="0" err="1" smtClean="0">
                <a:ea typeface="ＭＳ Ｐゴシック" pitchFamily="34" charset="-128"/>
              </a:rPr>
              <a:t>Systém</a:t>
            </a:r>
            <a:r>
              <a:rPr lang="en-US" dirty="0" smtClean="0">
                <a:ea typeface="ＭＳ Ｐゴシック" pitchFamily="34" charset="-128"/>
              </a:rPr>
              <a:t> II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Ne/</a:t>
            </a: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vypočitatelnost</a:t>
            </a:r>
            <a:r>
              <a:rPr lang="en-U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problému</a:t>
            </a:r>
            <a:r>
              <a:rPr lang="en-US" sz="3000" dirty="0" smtClean="0">
                <a:ea typeface="ＭＳ Ｐゴシック" pitchFamily="34" charset="-128"/>
              </a:rPr>
              <a:t> [tractability].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err="1" smtClean="0">
                <a:ea typeface="ＭＳ Ｐゴシック" pitchFamily="34" charset="-128"/>
              </a:rPr>
              <a:t>Heuristika</a:t>
            </a:r>
            <a:r>
              <a:rPr lang="en-US" sz="2600" dirty="0" smtClean="0">
                <a:ea typeface="ＭＳ Ｐゴシック" pitchFamily="34" charset="-128"/>
              </a:rPr>
              <a:t> 1/N u </a:t>
            </a:r>
            <a:r>
              <a:rPr lang="en-US" sz="2600" dirty="0" err="1" smtClean="0">
                <a:ea typeface="ＭＳ Ｐゴシック" pitchFamily="34" charset="-128"/>
              </a:rPr>
              <a:t>finančního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rozhodování</a:t>
            </a:r>
            <a:r>
              <a:rPr lang="en-US" sz="26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Robustnost</a:t>
            </a:r>
            <a:r>
              <a:rPr lang="en-U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módu</a:t>
            </a:r>
            <a:r>
              <a:rPr lang="en-U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rozhodování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vůči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budoucnosti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endParaRPr lang="cs-CZ" sz="30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je-</a:t>
            </a:r>
            <a:r>
              <a:rPr lang="en-US" sz="2600" dirty="0" err="1" smtClean="0">
                <a:ea typeface="ＭＳ Ｐゴシック" pitchFamily="34" charset="-128"/>
              </a:rPr>
              <a:t>li</a:t>
            </a:r>
            <a:r>
              <a:rPr lang="en-US" sz="2600" dirty="0" smtClean="0">
                <a:ea typeface="ＭＳ Ｐゴシック" pitchFamily="34" charset="-128"/>
              </a:rPr>
              <a:t> v </a:t>
            </a:r>
            <a:r>
              <a:rPr lang="en-US" sz="2600" dirty="0" err="1" smtClean="0">
                <a:ea typeface="ＭＳ Ｐゴシック" pitchFamily="34" charset="-128"/>
              </a:rPr>
              <a:t>prostředí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mnoho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šumu</a:t>
            </a:r>
            <a:r>
              <a:rPr lang="en-US" sz="2600" dirty="0" smtClean="0">
                <a:ea typeface="ＭＳ Ｐゴシック" pitchFamily="34" charset="-128"/>
              </a:rPr>
              <a:t>, </a:t>
            </a:r>
            <a:r>
              <a:rPr lang="en-US" sz="2600" dirty="0" err="1" smtClean="0">
                <a:ea typeface="ＭＳ Ｐゴシック" pitchFamily="34" charset="-128"/>
              </a:rPr>
              <a:t>vyhrávají</a:t>
            </a:r>
            <a:r>
              <a:rPr lang="en-US" sz="2600" dirty="0" smtClean="0">
                <a:ea typeface="ＭＳ Ｐゴシック" pitchFamily="34" charset="-128"/>
              </a:rPr>
              <a:t> v </a:t>
            </a:r>
            <a:r>
              <a:rPr lang="en-US" sz="2600" dirty="0" err="1" smtClean="0">
                <a:ea typeface="ＭＳ Ｐゴシック" pitchFamily="34" charset="-128"/>
              </a:rPr>
              <a:t>predikcích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pravidla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ignorující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většinu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minulosti</a:t>
            </a:r>
            <a:r>
              <a:rPr lang="cs-CZ" sz="2600" dirty="0" smtClean="0">
                <a:ea typeface="ＭＳ Ｐゴシック" pitchFamily="34" charset="-128"/>
              </a:rPr>
              <a:t>.</a:t>
            </a:r>
            <a:endParaRPr lang="en-US" sz="2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Evolučně</a:t>
            </a:r>
            <a:r>
              <a:rPr lang="en-U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daný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systém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rozhodování</a:t>
            </a:r>
            <a:endParaRPr lang="en-US" sz="3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Sociální</a:t>
            </a:r>
            <a:r>
              <a:rPr lang="en-U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prostředí</a:t>
            </a:r>
            <a:endParaRPr lang="en-US" sz="30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dirty="0" err="1" smtClean="0">
                <a:ea typeface="ＭＳ Ｐゴシック" pitchFamily="34" charset="-128"/>
              </a:rPr>
              <a:t>Kde</a:t>
            </a:r>
            <a:r>
              <a:rPr lang="en-US" sz="2600" dirty="0" smtClean="0">
                <a:ea typeface="ＭＳ Ｐゴシック" pitchFamily="34" charset="-128"/>
              </a:rPr>
              <a:t> se v </a:t>
            </a:r>
            <a:r>
              <a:rPr lang="en-US" sz="2600" dirty="0" err="1" smtClean="0">
                <a:ea typeface="ＭＳ Ｐゴシック" pitchFamily="34" charset="-128"/>
              </a:rPr>
              <a:t>zahraničí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najíst</a:t>
            </a:r>
            <a:r>
              <a:rPr lang="en-US" sz="2600" dirty="0" smtClean="0">
                <a:ea typeface="ＭＳ Ｐゴシック" pitchFamily="34" charset="-128"/>
              </a:rPr>
              <a:t>? Tam, </a:t>
            </a:r>
            <a:r>
              <a:rPr lang="en-US" sz="2600" dirty="0" err="1" smtClean="0">
                <a:ea typeface="ＭＳ Ｐゴシック" pitchFamily="34" charset="-128"/>
              </a:rPr>
              <a:t>kde</a:t>
            </a:r>
            <a:r>
              <a:rPr lang="en-US" sz="2600" dirty="0" smtClean="0">
                <a:ea typeface="ＭＳ Ｐゴシック" pitchFamily="34" charset="-128"/>
              </a:rPr>
              <a:t> je </a:t>
            </a:r>
            <a:r>
              <a:rPr lang="en-US" sz="2600" dirty="0" err="1" smtClean="0">
                <a:ea typeface="ＭＳ Ｐゴシック" pitchFamily="34" charset="-128"/>
              </a:rPr>
              <a:t>největší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fronta</a:t>
            </a:r>
            <a:r>
              <a:rPr lang="en-US" sz="2600" dirty="0" smtClean="0">
                <a:ea typeface="ＭＳ Ｐゴシック" pitchFamily="34" charset="-128"/>
              </a:rPr>
              <a:t> …</a:t>
            </a:r>
          </a:p>
          <a:p>
            <a:pPr eaLnBrk="1" hangingPunct="1">
              <a:lnSpc>
                <a:spcPct val="90000"/>
              </a:lnSpc>
              <a:buFont typeface="Lucida Grande" charset="0"/>
              <a:buChar char="⇒"/>
            </a:pPr>
            <a:r>
              <a:rPr lang="en-US" sz="3000" b="1" dirty="0" err="1" smtClean="0">
                <a:ea typeface="ＭＳ Ｐゴシック" pitchFamily="34" charset="-128"/>
              </a:rPr>
              <a:t>Adaptační</a:t>
            </a:r>
            <a:r>
              <a:rPr lang="en-US" sz="3000" b="1" dirty="0" smtClean="0"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ea typeface="ＭＳ Ｐゴシック" pitchFamily="34" charset="-128"/>
              </a:rPr>
              <a:t>nástroje</a:t>
            </a:r>
            <a:r>
              <a:rPr lang="en-US" sz="3000" b="1" dirty="0" smtClean="0"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ea typeface="ＭＳ Ｐゴシック" pitchFamily="34" charset="-128"/>
              </a:rPr>
              <a:t>řešící</a:t>
            </a:r>
            <a:r>
              <a:rPr lang="en-US" sz="3000" b="1" dirty="0" smtClean="0"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ea typeface="ＭＳ Ｐゴシック" pitchFamily="34" charset="-128"/>
              </a:rPr>
              <a:t>problémy</a:t>
            </a:r>
            <a:r>
              <a:rPr lang="en-US" sz="3000" b="1" dirty="0" smtClean="0"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ea typeface="ＭＳ Ｐゴシック" pitchFamily="34" charset="-128"/>
              </a:rPr>
              <a:t>ekologicky</a:t>
            </a:r>
            <a:r>
              <a:rPr lang="en-US" sz="3000" b="1" dirty="0" smtClean="0">
                <a:ea typeface="ＭＳ Ｐゴシック" pitchFamily="34" charset="-128"/>
              </a:rPr>
              <a:t> </a:t>
            </a:r>
            <a:r>
              <a:rPr lang="en-US" sz="3000" b="1" dirty="0" err="1" smtClean="0">
                <a:ea typeface="ＭＳ Ｐゴシック" pitchFamily="34" charset="-128"/>
              </a:rPr>
              <a:t>racionálně</a:t>
            </a:r>
            <a:r>
              <a:rPr lang="en-US" sz="3000" b="1" dirty="0" smtClean="0">
                <a:ea typeface="ＭＳ Ｐゴシック" pitchFamily="34" charset="-128"/>
              </a:rPr>
              <a:t>.</a:t>
            </a:r>
            <a:endParaRPr lang="cs-CZ" sz="3000" b="1" dirty="0" smtClean="0">
              <a:ea typeface="ＭＳ Ｐゴシック" pitchFamily="34" charset="-128"/>
            </a:endParaRPr>
          </a:p>
          <a:p>
            <a:pPr>
              <a:buNone/>
            </a:pPr>
            <a:endParaRPr lang="cs-CZ" sz="2600" dirty="0" smtClean="0"/>
          </a:p>
          <a:p>
            <a:pPr>
              <a:buNone/>
            </a:pPr>
            <a:r>
              <a:rPr lang="cs-CZ" sz="2600" dirty="0" smtClean="0"/>
              <a:t>přehled</a:t>
            </a:r>
          </a:p>
          <a:p>
            <a:r>
              <a:rPr lang="cs-CZ" sz="2600" dirty="0" smtClean="0"/>
              <a:t>heuristika: </a:t>
            </a:r>
          </a:p>
          <a:p>
            <a:pPr lvl="1"/>
            <a:r>
              <a:rPr lang="cs-CZ" sz="2300" dirty="0" smtClean="0"/>
              <a:t>dostupnosti, reprezentativnosti (zákon malých čísel, regrese k průměru), známosti, afektu, kotevní, rámování...</a:t>
            </a:r>
          </a:p>
          <a:p>
            <a:r>
              <a:rPr lang="cs-CZ" sz="2600" dirty="0" err="1" smtClean="0"/>
              <a:t>bias</a:t>
            </a:r>
            <a:r>
              <a:rPr lang="cs-CZ" sz="2600" dirty="0" smtClean="0"/>
              <a:t> (zkreslení): </a:t>
            </a:r>
          </a:p>
          <a:p>
            <a:pPr lvl="1"/>
            <a:r>
              <a:rPr lang="cs-CZ" sz="2300" dirty="0" err="1" smtClean="0"/>
              <a:t>omission</a:t>
            </a:r>
            <a:r>
              <a:rPr lang="cs-CZ" sz="2300" dirty="0" smtClean="0"/>
              <a:t>, </a:t>
            </a:r>
            <a:r>
              <a:rPr lang="cs-CZ" sz="2300" dirty="0" err="1" smtClean="0"/>
              <a:t>confirmation</a:t>
            </a:r>
            <a:r>
              <a:rPr lang="cs-CZ" sz="2300" dirty="0" smtClean="0"/>
              <a:t>, status </a:t>
            </a:r>
            <a:r>
              <a:rPr lang="cs-CZ" sz="2300" dirty="0" err="1" smtClean="0"/>
              <a:t>quo</a:t>
            </a:r>
            <a:r>
              <a:rPr lang="cs-CZ" sz="2300" dirty="0" smtClean="0"/>
              <a:t>, </a:t>
            </a:r>
            <a:r>
              <a:rPr lang="cs-CZ" sz="2300" dirty="0" err="1" smtClean="0"/>
              <a:t>over</a:t>
            </a:r>
            <a:r>
              <a:rPr lang="cs-CZ" sz="2300" dirty="0" smtClean="0"/>
              <a:t>-</a:t>
            </a:r>
            <a:r>
              <a:rPr lang="cs-CZ" sz="2300" dirty="0" err="1" smtClean="0"/>
              <a:t>optimism</a:t>
            </a:r>
            <a:r>
              <a:rPr lang="cs-CZ" sz="2300" dirty="0" smtClean="0"/>
              <a:t>, </a:t>
            </a:r>
            <a:r>
              <a:rPr lang="cs-CZ" sz="2300" dirty="0" err="1" smtClean="0"/>
              <a:t>over</a:t>
            </a:r>
            <a:r>
              <a:rPr lang="cs-CZ" sz="2300" dirty="0" smtClean="0"/>
              <a:t>-</a:t>
            </a:r>
            <a:r>
              <a:rPr lang="cs-CZ" sz="2300" dirty="0" err="1" smtClean="0"/>
              <a:t>confidence</a:t>
            </a:r>
            <a:r>
              <a:rPr lang="cs-CZ" sz="2300" dirty="0" smtClean="0"/>
              <a:t>, </a:t>
            </a:r>
            <a:r>
              <a:rPr lang="cs-CZ" sz="2300" dirty="0" err="1" smtClean="0"/>
              <a:t>hindsight</a:t>
            </a:r>
            <a:r>
              <a:rPr lang="cs-CZ" sz="2300" dirty="0" smtClean="0"/>
              <a:t>, </a:t>
            </a:r>
            <a:r>
              <a:rPr lang="cs-CZ" sz="2300" dirty="0" err="1" smtClean="0"/>
              <a:t>story</a:t>
            </a:r>
            <a:r>
              <a:rPr lang="cs-CZ" sz="2300" dirty="0" smtClean="0"/>
              <a:t>, </a:t>
            </a:r>
            <a:r>
              <a:rPr lang="cs-CZ" sz="2300" dirty="0" err="1" smtClean="0"/>
              <a:t>projection</a:t>
            </a:r>
            <a:r>
              <a:rPr lang="cs-CZ" sz="2300" dirty="0" smtClean="0"/>
              <a:t>, </a:t>
            </a:r>
            <a:r>
              <a:rPr lang="cs-CZ" sz="2300" dirty="0" err="1" smtClean="0"/>
              <a:t>self</a:t>
            </a:r>
            <a:r>
              <a:rPr lang="cs-CZ" sz="2300" dirty="0" smtClean="0"/>
              <a:t>-</a:t>
            </a:r>
            <a:r>
              <a:rPr lang="cs-CZ" sz="2300" dirty="0" err="1" smtClean="0"/>
              <a:t>serving</a:t>
            </a:r>
            <a:r>
              <a:rPr lang="cs-CZ" sz="2300" dirty="0" smtClean="0"/>
              <a:t>...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000" b="1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Ekonomie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v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s.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psychologie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Ekonomie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078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Standardní předpoklady jsou 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východiska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, z kterých začínají úvahy. Jinak bychom se “</a:t>
            </a:r>
            <a:r>
              <a:rPr lang="cs-CZ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utopili v komplexitě světa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cs-CZ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. Nemusí (či nemají) být odrazem reality.</a:t>
            </a:r>
          </a:p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Trh 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průměruje a agreguje chování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+ subjekty odchylující se od optima budou konkurenčními silami odstraněny.</a:t>
            </a:r>
          </a:p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Zajímá nás navíc chování 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mezního agenta, který ovlivní výsledný stav 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(ostatní proto můžeme zanedbat).</a:t>
            </a:r>
            <a:endParaRPr lang="cs-CZ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Psychologie</a:t>
            </a:r>
          </a:p>
        </p:txBody>
      </p:sp>
      <p:sp>
        <p:nvSpPr>
          <p:cNvPr id="19461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07812"/>
          </a:xfrm>
        </p:spPr>
        <p:txBody>
          <a:bodyPr/>
          <a:lstStyle/>
          <a:p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Pozorováním, řízenými a přirozenými experimenty lze přímo testovat (vůči nulové hypotéze), jak a </a:t>
            </a:r>
            <a:r>
              <a:rPr lang="cs-CZ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proč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se lidé chovají.</a:t>
            </a:r>
          </a:p>
          <a:p>
            <a:pPr lvl="1"/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Riziko nalézání významného 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působení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cs-CZ" dirty="0" err="1" smtClean="0">
                <a:latin typeface="Calibri" charset="0"/>
                <a:ea typeface="ＭＳ Ｐゴシック" charset="0"/>
                <a:cs typeface="ＭＳ Ｐゴシック" charset="0"/>
              </a:rPr>
              <a:t>narozdíl</a:t>
            </a:r>
            <a:r>
              <a:rPr lang="cs-CZ" dirty="0" smtClean="0">
                <a:latin typeface="Calibri" charset="0"/>
                <a:ea typeface="ＭＳ Ｐゴシック" charset="0"/>
                <a:cs typeface="ＭＳ Ｐゴシック" charset="0"/>
              </a:rPr>
              <a:t> od </a:t>
            </a:r>
            <a:r>
              <a:rPr lang="cs-CZ" b="1" dirty="0" smtClean="0">
                <a:latin typeface="Calibri" charset="0"/>
                <a:ea typeface="ＭＳ Ｐゴシック" charset="0"/>
                <a:cs typeface="ＭＳ Ｐゴシック" charset="0"/>
              </a:rPr>
              <a:t>reálného efektu.</a:t>
            </a:r>
            <a:endParaRPr lang="cs-CZ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ea typeface="ＭＳ Ｐゴシック" pitchFamily="34" charset="-128"/>
              </a:rPr>
              <a:t>Běžná „zkreslení“ u vnímání heuristik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43570" y="1600200"/>
            <a:ext cx="304323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Heuristiky využívající méně informací vedou v mnoha důležitých situacích k lepším výsledkům než komplexní, časově a výpočetně náročné analýzy.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5017123" cy="48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Nobelovská</a:t>
            </a:r>
            <a:r>
              <a:rPr lang="cs-CZ" dirty="0" smtClean="0"/>
              <a:t> investice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Harry</a:t>
            </a:r>
            <a:r>
              <a:rPr lang="cs-CZ" dirty="0" smtClean="0"/>
              <a:t> </a:t>
            </a:r>
            <a:r>
              <a:rPr lang="cs-CZ" dirty="0" err="1" smtClean="0"/>
              <a:t>Markowitz</a:t>
            </a:r>
            <a:r>
              <a:rPr lang="cs-CZ" dirty="0" smtClean="0"/>
              <a:t> a jeho 1/n strategie...</a:t>
            </a:r>
          </a:p>
          <a:p>
            <a:r>
              <a:rPr lang="cs-CZ" dirty="0" smtClean="0"/>
              <a:t>ale co ekologická racionalita a jednorázová vs. sekvenční volba?</a:t>
            </a:r>
          </a:p>
          <a:p>
            <a:r>
              <a:rPr lang="cs-CZ" dirty="0" err="1" smtClean="0"/>
              <a:t>Simonson</a:t>
            </a:r>
            <a:r>
              <a:rPr lang="cs-CZ" dirty="0" smtClean="0"/>
              <a:t> (1990) – volba svačinky: A) volit teď druh svačinek na další 3 týdny nebo B) volit na každém ze tří setkaní </a:t>
            </a:r>
          </a:p>
          <a:p>
            <a:pPr lvl="1"/>
            <a:r>
              <a:rPr lang="cs-CZ" dirty="0" smtClean="0"/>
              <a:t>A) 64% diverzifikuje v B) pouze 9%</a:t>
            </a:r>
          </a:p>
          <a:p>
            <a:r>
              <a:rPr lang="cs-CZ" dirty="0" smtClean="0"/>
              <a:t>je tato nekonzistence taky „ekologicky racionální“?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cs-CZ" dirty="0" smtClean="0"/>
              <a:t>Hans </a:t>
            </a:r>
            <a:r>
              <a:rPr lang="cs-CZ" dirty="0" err="1" smtClean="0"/>
              <a:t>Rosling</a:t>
            </a:r>
            <a:r>
              <a:rPr lang="cs-CZ" dirty="0" smtClean="0"/>
              <a:t> a dětská mortalita</a:t>
            </a:r>
            <a:endParaRPr lang="cs-CZ" dirty="0"/>
          </a:p>
        </p:txBody>
      </p:sp>
      <p:pic>
        <p:nvPicPr>
          <p:cNvPr id="3" name="Picture 2" descr="snapshot20130313234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7" y="1143000"/>
            <a:ext cx="7143779" cy="535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Iracionální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heuristika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známosti</a:t>
            </a:r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Které</a:t>
            </a:r>
            <a:r>
              <a:rPr lang="en-US" dirty="0" smtClean="0">
                <a:ea typeface="ＭＳ Ｐゴシック" pitchFamily="34" charset="-128"/>
              </a:rPr>
              <a:t> z </a:t>
            </a:r>
            <a:r>
              <a:rPr lang="en-US" dirty="0" err="1" smtClean="0">
                <a:ea typeface="ＭＳ Ｐゴシック" pitchFamily="34" charset="-128"/>
              </a:rPr>
              <a:t>párů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německých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měst</a:t>
            </a:r>
            <a:r>
              <a:rPr lang="en-US" dirty="0" smtClean="0">
                <a:ea typeface="ＭＳ Ｐゴシック" pitchFamily="34" charset="-128"/>
              </a:rPr>
              <a:t> je </a:t>
            </a:r>
            <a:r>
              <a:rPr lang="en-US" dirty="0" err="1" smtClean="0">
                <a:ea typeface="ＭＳ Ｐゴシック" pitchFamily="34" charset="-128"/>
              </a:rPr>
              <a:t>větších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američtí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studenti</a:t>
            </a:r>
            <a:r>
              <a:rPr lang="en-US" dirty="0" smtClean="0">
                <a:ea typeface="ＭＳ Ｐゴシック" pitchFamily="34" charset="-128"/>
              </a:rPr>
              <a:t>): 65% </a:t>
            </a:r>
            <a:r>
              <a:rPr lang="en-US" dirty="0" err="1" smtClean="0">
                <a:ea typeface="ＭＳ Ｐゴシック" pitchFamily="34" charset="-128"/>
              </a:rPr>
              <a:t>úspěšnost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při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přidání</a:t>
            </a:r>
            <a:r>
              <a:rPr lang="en-US" dirty="0" smtClean="0">
                <a:ea typeface="ＭＳ Ｐゴシック" pitchFamily="34" charset="-128"/>
              </a:rPr>
              <a:t> 9 </a:t>
            </a:r>
            <a:r>
              <a:rPr lang="en-US" dirty="0" err="1" smtClean="0">
                <a:ea typeface="ＭＳ Ｐゴシック" pitchFamily="34" charset="-128"/>
              </a:rPr>
              <a:t>informačních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nápověd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úspěšnost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vzrostla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jen</a:t>
            </a:r>
            <a:r>
              <a:rPr lang="en-US" dirty="0" smtClean="0">
                <a:ea typeface="ＭＳ Ｐゴシック" pitchFamily="34" charset="-128"/>
              </a:rPr>
              <a:t> o 7%, </a:t>
            </a:r>
            <a:r>
              <a:rPr lang="en-US" dirty="0" err="1" smtClean="0">
                <a:ea typeface="ＭＳ Ｐゴシック" pitchFamily="34" charset="-128"/>
              </a:rPr>
              <a:t>při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přidání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náznaků</a:t>
            </a:r>
            <a:r>
              <a:rPr lang="en-US" dirty="0" smtClean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kupř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 err="1" smtClean="0">
                <a:ea typeface="ＭＳ Ｐゴシック" pitchFamily="34" charset="-128"/>
              </a:rPr>
              <a:t>fotbalový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klub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dokonce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úspěšnost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klesla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  <a:p>
            <a:pPr lvl="1" eaLnBrk="1" hangingPunct="1"/>
            <a:r>
              <a:rPr lang="en-US" sz="2400" dirty="0" err="1" smtClean="0">
                <a:ea typeface="ＭＳ Ｐゴシック" pitchFamily="34" charset="-128"/>
              </a:rPr>
              <a:t>Nicméně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záleží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na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“</a:t>
            </a:r>
            <a:r>
              <a:rPr lang="en-US" sz="2400" dirty="0" err="1" smtClean="0">
                <a:ea typeface="ＭＳ Ｐゴシック" pitchFamily="34" charset="-128"/>
              </a:rPr>
              <a:t>ekologičnosti</a:t>
            </a:r>
            <a:r>
              <a:rPr lang="en-US" altLang="en-US" sz="2400" dirty="0" smtClean="0">
                <a:ea typeface="ＭＳ Ｐゴシック" pitchFamily="34" charset="-128"/>
              </a:rPr>
              <a:t>”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úlohy</a:t>
            </a:r>
            <a:r>
              <a:rPr lang="en-US" sz="2400" dirty="0" smtClean="0">
                <a:ea typeface="ＭＳ Ｐゴシック" pitchFamily="34" charset="-128"/>
              </a:rPr>
              <a:t>, v </a:t>
            </a:r>
            <a:r>
              <a:rPr lang="en-US" sz="2400" dirty="0" err="1" smtClean="0">
                <a:ea typeface="ＭＳ Ｐゴシック" pitchFamily="34" charset="-128"/>
              </a:rPr>
              <a:t>jiném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designu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 smtClean="0">
                <a:ea typeface="ＭＳ Ｐゴシック" pitchFamily="34" charset="-128"/>
              </a:rPr>
              <a:t>vymyšlené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město</a:t>
            </a:r>
            <a:r>
              <a:rPr lang="en-US" sz="2400" dirty="0" smtClean="0">
                <a:ea typeface="ＭＳ Ｐゴシック" pitchFamily="34" charset="-128"/>
              </a:rPr>
              <a:t>) se </a:t>
            </a:r>
            <a:r>
              <a:rPr lang="en-US" sz="2400" dirty="0" err="1" smtClean="0">
                <a:ea typeface="ＭＳ Ｐゴシック" pitchFamily="34" charset="-128"/>
              </a:rPr>
              <a:t>efekt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známosti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neprojevil</a:t>
            </a:r>
            <a:r>
              <a:rPr lang="en-US" sz="2400" dirty="0" smtClean="0">
                <a:ea typeface="ＭＳ Ｐゴシック" pitchFamily="34" charset="-128"/>
              </a:rPr>
              <a:t>, resp. </a:t>
            </a:r>
            <a:r>
              <a:rPr lang="en-US" sz="2400" dirty="0" err="1" smtClean="0">
                <a:ea typeface="ＭＳ Ｐゴシック" pitchFamily="34" charset="-128"/>
              </a:rPr>
              <a:t>respondenti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odpovídali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“</a:t>
            </a:r>
            <a:r>
              <a:rPr lang="en-US" sz="2400" dirty="0" err="1" smtClean="0">
                <a:ea typeface="ＭＳ Ｐゴシック" pitchFamily="34" charset="-128"/>
              </a:rPr>
              <a:t>správně</a:t>
            </a:r>
            <a:r>
              <a:rPr lang="en-US" altLang="en-US" sz="2400" dirty="0" smtClean="0">
                <a:ea typeface="ＭＳ Ｐゴシック" pitchFamily="34" charset="-128"/>
              </a:rPr>
              <a:t>”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412167" cy="543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81" y="5591192"/>
            <a:ext cx="8127585" cy="83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dirty="0" smtClean="0">
                <a:ea typeface="ＭＳ Ｐゴシック" pitchFamily="34" charset="-128"/>
              </a:rPr>
              <a:t>H</a:t>
            </a:r>
            <a:r>
              <a:rPr lang="en-US" sz="3600" dirty="0" err="1" smtClean="0">
                <a:ea typeface="ＭＳ Ｐゴシック" pitchFamily="34" charset="-128"/>
              </a:rPr>
              <a:t>euristika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ea typeface="ＭＳ Ｐゴシック" pitchFamily="34" charset="-128"/>
              </a:rPr>
              <a:t>prototypu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dirty="0" smtClean="0">
                <a:ea typeface="ＭＳ Ｐゴシック" pitchFamily="34" charset="-128"/>
              </a:rPr>
              <a:t>(</a:t>
            </a:r>
            <a:r>
              <a:rPr lang="en-US" sz="3600" dirty="0" err="1" smtClean="0">
                <a:ea typeface="ＭＳ Ｐゴシック" pitchFamily="34" charset="-128"/>
              </a:rPr>
              <a:t>typizovanost</a:t>
            </a:r>
            <a:r>
              <a:rPr lang="en-US" sz="36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err="1" smtClean="0">
                <a:ea typeface="ＭＳ Ｐゴシック" pitchFamily="34" charset="-128"/>
              </a:rPr>
              <a:t>Kategorie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jsou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reprezentovány</a:t>
            </a:r>
            <a:r>
              <a:rPr lang="en-US" sz="2600" dirty="0" smtClean="0">
                <a:ea typeface="ＭＳ Ｐゴシック" pitchFamily="34" charset="-128"/>
              </a:rPr>
              <a:t> (</a:t>
            </a:r>
            <a:r>
              <a:rPr lang="en-US" sz="2600" dirty="0" err="1" smtClean="0">
                <a:ea typeface="ＭＳ Ｐゴシック" pitchFamily="34" charset="-128"/>
              </a:rPr>
              <a:t>dostupnými</a:t>
            </a:r>
            <a:r>
              <a:rPr lang="en-US" sz="2600" dirty="0" smtClean="0">
                <a:ea typeface="ＭＳ Ｐゴシック" pitchFamily="34" charset="-128"/>
              </a:rPr>
              <a:t>) </a:t>
            </a:r>
            <a:r>
              <a:rPr lang="en-US" sz="2600" b="1" dirty="0" err="1" smtClean="0">
                <a:ea typeface="ＭＳ Ｐゴシック" pitchFamily="34" charset="-128"/>
              </a:rPr>
              <a:t>prototypy</a:t>
            </a:r>
            <a:endParaRPr lang="cs-CZ" sz="2600" b="1" dirty="0" smtClean="0">
              <a:ea typeface="ＭＳ Ｐゴシック" pitchFamily="34" charset="-128"/>
            </a:endParaRPr>
          </a:p>
          <a:p>
            <a:pPr eaLnBrk="1" hangingPunct="1"/>
            <a:r>
              <a:rPr lang="cs-CZ" sz="2600" dirty="0" smtClean="0">
                <a:ea typeface="ＭＳ Ｐゴシック" pitchFamily="34" charset="-128"/>
              </a:rPr>
              <a:t>Lze snadno pracovat s jedním typickým zástupcem a jeho vlastnostmi, problém představují extenzivní charakteristiky.</a:t>
            </a:r>
            <a:endParaRPr lang="en-US" sz="26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600" b="1" dirty="0" err="1" smtClean="0">
                <a:ea typeface="ＭＳ Ｐゴシック" pitchFamily="34" charset="-128"/>
              </a:rPr>
              <a:t>Ignorování</a:t>
            </a:r>
            <a:r>
              <a:rPr lang="en-US" sz="2600" b="1" dirty="0" smtClean="0">
                <a:ea typeface="ＭＳ Ｐゴシック" pitchFamily="34" charset="-128"/>
              </a:rPr>
              <a:t> </a:t>
            </a:r>
            <a:r>
              <a:rPr lang="en-US" sz="2600" b="1" dirty="0" err="1" smtClean="0">
                <a:ea typeface="ＭＳ Ｐゴシック" pitchFamily="34" charset="-128"/>
              </a:rPr>
              <a:t>rozsahu</a:t>
            </a:r>
            <a:r>
              <a:rPr lang="en-US" sz="2600" b="1" dirty="0" smtClean="0">
                <a:ea typeface="ＭＳ Ｐゴシック" pitchFamily="34" charset="-128"/>
              </a:rPr>
              <a:t>/</a:t>
            </a:r>
            <a:r>
              <a:rPr lang="en-US" sz="2600" b="1" dirty="0" err="1" smtClean="0">
                <a:ea typeface="ＭＳ Ｐゴシック" pitchFamily="34" charset="-128"/>
              </a:rPr>
              <a:t>velikosti</a:t>
            </a:r>
            <a:r>
              <a:rPr lang="en-US" sz="2600" b="1" dirty="0" smtClean="0"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(</a:t>
            </a:r>
            <a:r>
              <a:rPr lang="cs-CZ" sz="2600" dirty="0" smtClean="0">
                <a:ea typeface="ＭＳ Ｐゴシック" pitchFamily="34" charset="-128"/>
              </a:rPr>
              <a:t>ochota platit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za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veřejné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statky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sz="2600" b="1" dirty="0" err="1" smtClean="0">
                <a:ea typeface="ＭＳ Ｐゴシック" pitchFamily="34" charset="-128"/>
              </a:rPr>
              <a:t>Efekt</a:t>
            </a:r>
            <a:r>
              <a:rPr lang="en-US" sz="2600" b="1" dirty="0" smtClean="0">
                <a:ea typeface="ＭＳ Ｐゴシック" pitchFamily="34" charset="-128"/>
              </a:rPr>
              <a:t> </a:t>
            </a:r>
            <a:r>
              <a:rPr lang="en-US" sz="2600" b="1" dirty="0" err="1" smtClean="0">
                <a:ea typeface="ＭＳ Ｐゴシック" pitchFamily="34" charset="-128"/>
              </a:rPr>
              <a:t>trvání</a:t>
            </a:r>
            <a:r>
              <a:rPr lang="en-US" sz="2600" dirty="0" smtClean="0">
                <a:ea typeface="ＭＳ Ｐゴシック" pitchFamily="34" charset="-128"/>
              </a:rPr>
              <a:t> (</a:t>
            </a:r>
            <a:r>
              <a:rPr lang="en-US" sz="2600" dirty="0" err="1" smtClean="0">
                <a:ea typeface="ＭＳ Ｐゴシック" pitchFamily="34" charset="-128"/>
              </a:rPr>
              <a:t>kolonoskopie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sz="2600" b="1" dirty="0" err="1" smtClean="0">
                <a:ea typeface="ＭＳ Ｐゴシック" pitchFamily="34" charset="-128"/>
              </a:rPr>
              <a:t>Porušení</a:t>
            </a:r>
            <a:r>
              <a:rPr lang="en-US" sz="2600" b="1" dirty="0" smtClean="0">
                <a:ea typeface="ＭＳ Ｐゴシック" pitchFamily="34" charset="-128"/>
              </a:rPr>
              <a:t> dominance </a:t>
            </a:r>
            <a:r>
              <a:rPr lang="en-US" sz="2600" dirty="0" smtClean="0">
                <a:ea typeface="ＭＳ Ｐゴシック" pitchFamily="34" charset="-128"/>
              </a:rPr>
              <a:t>(</a:t>
            </a:r>
            <a:r>
              <a:rPr lang="en-US" sz="2600" dirty="0" err="1" smtClean="0">
                <a:ea typeface="ＭＳ Ｐゴシック" pitchFamily="34" charset="-128"/>
              </a:rPr>
              <a:t>ruka</a:t>
            </a:r>
            <a:r>
              <a:rPr lang="en-US" sz="2600" dirty="0" smtClean="0">
                <a:ea typeface="ＭＳ Ｐゴシック" pitchFamily="34" charset="-128"/>
              </a:rPr>
              <a:t> v </a:t>
            </a:r>
            <a:r>
              <a:rPr lang="en-US" sz="2600" dirty="0" err="1" smtClean="0">
                <a:ea typeface="ＭＳ Ｐゴシック" pitchFamily="34" charset="-128"/>
              </a:rPr>
              <a:t>ledové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vodě</a:t>
            </a:r>
            <a:r>
              <a:rPr lang="en-US" sz="2600" dirty="0" smtClean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en-US" sz="2600" b="1" dirty="0" err="1" smtClean="0">
                <a:ea typeface="ＭＳ Ｐゴシック" pitchFamily="34" charset="-128"/>
              </a:rPr>
              <a:t>Porušení</a:t>
            </a:r>
            <a:r>
              <a:rPr lang="en-US" sz="2600" b="1" dirty="0" smtClean="0">
                <a:ea typeface="ＭＳ Ｐゴシック" pitchFamily="34" charset="-128"/>
              </a:rPr>
              <a:t> </a:t>
            </a:r>
            <a:r>
              <a:rPr lang="en-US" sz="2600" b="1" dirty="0" err="1" smtClean="0">
                <a:ea typeface="ＭＳ Ｐゴシック" pitchFamily="34" charset="-128"/>
              </a:rPr>
              <a:t>monotonicity</a:t>
            </a:r>
            <a:r>
              <a:rPr lang="cs-CZ" sz="2600" b="1" dirty="0" smtClean="0">
                <a:ea typeface="ＭＳ Ｐゴシック" pitchFamily="34" charset="-128"/>
              </a:rPr>
              <a:t> </a:t>
            </a:r>
            <a:r>
              <a:rPr lang="cs-CZ" sz="2600" dirty="0" smtClean="0">
                <a:ea typeface="ＭＳ Ｐゴシック" pitchFamily="34" charset="-128"/>
              </a:rPr>
              <a:t>(obrácení preferencí po rozšíření dobrého souboru o méně dobré prvky)</a:t>
            </a:r>
            <a:endParaRPr lang="en-US" sz="2600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600" b="1" dirty="0" err="1" smtClean="0">
                <a:ea typeface="ＭＳ Ｐゴシック" pitchFamily="34" charset="-128"/>
              </a:rPr>
              <a:t>Defaultní</a:t>
            </a:r>
            <a:r>
              <a:rPr lang="en-US" sz="2600" b="1" dirty="0" smtClean="0">
                <a:ea typeface="ＭＳ Ｐゴシック" pitchFamily="34" charset="-128"/>
              </a:rPr>
              <a:t> </a:t>
            </a:r>
            <a:r>
              <a:rPr lang="en-US" sz="2600" b="1" dirty="0" err="1" smtClean="0">
                <a:ea typeface="ＭＳ Ｐゴシック" pitchFamily="34" charset="-128"/>
              </a:rPr>
              <a:t>volby</a:t>
            </a:r>
            <a:r>
              <a:rPr lang="en-US" sz="2600" b="1" dirty="0" smtClean="0"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(</a:t>
            </a:r>
            <a:r>
              <a:rPr lang="cs-CZ" sz="2600" dirty="0" smtClean="0">
                <a:ea typeface="ＭＳ Ｐゴシック" pitchFamily="34" charset="-128"/>
              </a:rPr>
              <a:t>např.: UK</a:t>
            </a:r>
            <a:r>
              <a:rPr lang="en-US" sz="2600" dirty="0" smtClean="0">
                <a:ea typeface="ＭＳ Ｐゴシック" pitchFamily="34" charset="-128"/>
              </a:rPr>
              <a:t> v</a:t>
            </a:r>
            <a:r>
              <a:rPr lang="cs-CZ" sz="2600" dirty="0" smtClean="0">
                <a:ea typeface="ＭＳ Ｐゴシック" pitchFamily="34" charset="-128"/>
              </a:rPr>
              <a:t>s.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cs-CZ" sz="2600" dirty="0" smtClean="0">
                <a:ea typeface="ＭＳ Ｐゴシック" pitchFamily="34" charset="-128"/>
              </a:rPr>
              <a:t>Francie</a:t>
            </a:r>
            <a:r>
              <a:rPr lang="en-US" sz="2600" dirty="0" smtClean="0">
                <a:ea typeface="ＭＳ Ｐゴシック" pitchFamily="34" charset="-128"/>
              </a:rPr>
              <a:t>,  </a:t>
            </a:r>
            <a:r>
              <a:rPr lang="cs-CZ" sz="2600" dirty="0" smtClean="0">
                <a:ea typeface="ＭＳ Ｐゴシック" pitchFamily="34" charset="-128"/>
              </a:rPr>
              <a:t>17</a:t>
            </a:r>
            <a:r>
              <a:rPr lang="en-US" sz="2600" dirty="0" smtClean="0">
                <a:ea typeface="ＭＳ Ｐゴシック" pitchFamily="34" charset="-128"/>
              </a:rPr>
              <a:t>% v</a:t>
            </a:r>
            <a:r>
              <a:rPr lang="cs-CZ" sz="2600" dirty="0" smtClean="0">
                <a:ea typeface="ＭＳ Ｐゴシック" pitchFamily="34" charset="-128"/>
              </a:rPr>
              <a:t>s.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cs-CZ" sz="2600" dirty="0" smtClean="0">
                <a:ea typeface="ＭＳ Ｐゴシック" pitchFamily="34" charset="-128"/>
              </a:rPr>
              <a:t>99</a:t>
            </a:r>
            <a:r>
              <a:rPr lang="en-US" sz="2600" dirty="0" smtClean="0">
                <a:ea typeface="ＭＳ Ｐゴシック" pitchFamily="34" charset="-128"/>
              </a:rPr>
              <a:t>%)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017" r="-1201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5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Efekt trvání</a:t>
            </a:r>
          </a:p>
        </p:txBody>
      </p:sp>
      <p:pic>
        <p:nvPicPr>
          <p:cNvPr id="4505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4939" b="-4939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CC: BY NC SA by Petr Houdek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Ukotvení</a:t>
            </a:r>
            <a:r>
              <a:rPr lang="en-US"/>
              <a:t> (kotevní heuristika)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Typický</a:t>
            </a:r>
            <a:r>
              <a:rPr lang="en-US" dirty="0"/>
              <a:t> </a:t>
            </a:r>
            <a:r>
              <a:rPr lang="en-US" dirty="0" err="1"/>
              <a:t>příklad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cs-CZ" dirty="0" smtClean="0"/>
              <a:t>H</a:t>
            </a:r>
            <a:r>
              <a:rPr lang="en-US" dirty="0" smtClean="0"/>
              <a:t>: </a:t>
            </a:r>
            <a:endParaRPr lang="cs-CZ" dirty="0" smtClean="0"/>
          </a:p>
          <a:p>
            <a:pPr lvl="1"/>
            <a:r>
              <a:rPr lang="cs-CZ" dirty="0" smtClean="0"/>
              <a:t>Náhodné číslo a počet africký</a:t>
            </a:r>
            <a:r>
              <a:rPr lang="cs-CZ" dirty="0" err="1" smtClean="0"/>
              <a:t>ch</a:t>
            </a:r>
            <a:r>
              <a:rPr lang="cs-CZ" dirty="0" smtClean="0"/>
              <a:t> zemí, které jsou členy OSN</a:t>
            </a:r>
            <a:r>
              <a:rPr lang="en-US" dirty="0" smtClean="0"/>
              <a:t>?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Je-</a:t>
            </a:r>
            <a:r>
              <a:rPr lang="en-US" dirty="0" err="1"/>
              <a:t>li</a:t>
            </a:r>
            <a:r>
              <a:rPr lang="en-US" dirty="0"/>
              <a:t> v </a:t>
            </a:r>
            <a:r>
              <a:rPr lang="en-US" dirty="0" err="1"/>
              <a:t>poukázce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charitu</a:t>
            </a:r>
            <a:r>
              <a:rPr lang="en-US" dirty="0"/>
              <a:t> </a:t>
            </a:r>
            <a:r>
              <a:rPr lang="en-US" dirty="0" err="1"/>
              <a:t>uvedeno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$100, $250, $1,000 a $5,000, </a:t>
            </a:r>
          </a:p>
          <a:p>
            <a:pPr lvl="2"/>
            <a:r>
              <a:rPr lang="en-US" dirty="0"/>
              <a:t>A </a:t>
            </a:r>
            <a:r>
              <a:rPr lang="en-US" dirty="0" err="1"/>
              <a:t>nebo</a:t>
            </a:r>
            <a:r>
              <a:rPr lang="en-US" dirty="0"/>
              <a:t> $50, </a:t>
            </a:r>
            <a:r>
              <a:rPr lang="en-US" dirty="0" smtClean="0"/>
              <a:t>$100</a:t>
            </a:r>
            <a:r>
              <a:rPr lang="cs-CZ" dirty="0" smtClean="0"/>
              <a:t>,</a:t>
            </a:r>
            <a:r>
              <a:rPr lang="en-US" dirty="0" smtClean="0"/>
              <a:t> $</a:t>
            </a:r>
            <a:r>
              <a:rPr lang="cs-CZ" dirty="0" smtClean="0"/>
              <a:t>2</a:t>
            </a:r>
            <a:r>
              <a:rPr lang="en-US" dirty="0" smtClean="0"/>
              <a:t>50</a:t>
            </a:r>
            <a:r>
              <a:rPr lang="cs-CZ" dirty="0" smtClean="0"/>
              <a:t> a </a:t>
            </a:r>
            <a:r>
              <a:rPr lang="en-US" dirty="0" smtClean="0"/>
              <a:t>$</a:t>
            </a:r>
            <a:r>
              <a:rPr lang="cs-CZ" dirty="0" smtClean="0"/>
              <a:t>100</a:t>
            </a:r>
            <a:r>
              <a:rPr lang="en-US" dirty="0" smtClean="0"/>
              <a:t>0 </a:t>
            </a:r>
            <a:r>
              <a:rPr lang="en-US" dirty="0"/>
              <a:t>…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dají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E3C6-CECF-6D4C-AAC8-E586F0070338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9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Kahneman</a:t>
            </a:r>
            <a:r>
              <a:rPr lang="en-US" dirty="0" smtClean="0"/>
              <a:t>, D. (2003). Maps of Bounded Rationality: Psychology for Behavioral Economics. </a:t>
            </a:r>
            <a:r>
              <a:rPr lang="en-US" i="1" dirty="0" smtClean="0"/>
              <a:t>The American Economic Review, 93(5), 1449–1475.</a:t>
            </a:r>
          </a:p>
          <a:p>
            <a:r>
              <a:rPr lang="en-US" dirty="0" err="1" smtClean="0"/>
              <a:t>Gigerenzer</a:t>
            </a:r>
            <a:r>
              <a:rPr lang="en-US" dirty="0" smtClean="0"/>
              <a:t>, G. (2008). Why heuristics work. </a:t>
            </a:r>
            <a:r>
              <a:rPr lang="en-US" i="1" dirty="0" smtClean="0"/>
              <a:t>Perspectives on Psychological Science, 3(1), 20–29.</a:t>
            </a:r>
            <a:endParaRPr lang="cs-CZ" i="1" dirty="0" smtClean="0"/>
          </a:p>
          <a:p>
            <a:r>
              <a:rPr lang="en-US" dirty="0" err="1" smtClean="0"/>
              <a:t>Ortmann</a:t>
            </a:r>
            <a:r>
              <a:rPr lang="en-US" dirty="0" smtClean="0"/>
              <a:t>, A., </a:t>
            </a:r>
            <a:r>
              <a:rPr lang="en-US" dirty="0" err="1" smtClean="0"/>
              <a:t>Gigerenzer</a:t>
            </a:r>
            <a:r>
              <a:rPr lang="en-US" dirty="0" smtClean="0"/>
              <a:t>, G., Borges, B., &amp; Goldstein, D. G. (2008). The recognition heuristic: a fast and frugal way to investment choice?. Handbook of experimental economics results, 1, 993-1003.</a:t>
            </a:r>
          </a:p>
          <a:p>
            <a:r>
              <a:rPr lang="en-US" dirty="0" err="1" smtClean="0"/>
              <a:t>Fudenberg</a:t>
            </a:r>
            <a:r>
              <a:rPr lang="en-US" dirty="0" smtClean="0"/>
              <a:t>, D. (2006). Advancing beyond advances in behavioral economics. </a:t>
            </a:r>
            <a:r>
              <a:rPr lang="en-US" i="1" dirty="0" smtClean="0"/>
              <a:t>Journal of Economic Literature, 44(3), 694–711.</a:t>
            </a:r>
          </a:p>
          <a:p>
            <a:r>
              <a:rPr lang="en-US" dirty="0" err="1" smtClean="0"/>
              <a:t>Ashraf</a:t>
            </a:r>
            <a:r>
              <a:rPr lang="en-US" dirty="0" smtClean="0"/>
              <a:t>, N., </a:t>
            </a:r>
            <a:r>
              <a:rPr lang="en-US" dirty="0" err="1" smtClean="0"/>
              <a:t>Camerer</a:t>
            </a:r>
            <a:r>
              <a:rPr lang="en-US" dirty="0" smtClean="0"/>
              <a:t>, C. F. &amp; </a:t>
            </a:r>
            <a:r>
              <a:rPr lang="en-US" dirty="0" err="1" smtClean="0"/>
              <a:t>Loewenstein</a:t>
            </a:r>
            <a:r>
              <a:rPr lang="en-US" dirty="0" smtClean="0"/>
              <a:t>, G. (2005). Adam Smith, behavioral economist. </a:t>
            </a:r>
            <a:r>
              <a:rPr lang="en-US" i="1" dirty="0" smtClean="0"/>
              <a:t>The Journal of Economic Perspectives, 19(3), 131–145.</a:t>
            </a:r>
            <a:endParaRPr lang="cs-CZ" i="1" dirty="0" smtClean="0"/>
          </a:p>
          <a:p>
            <a:r>
              <a:rPr lang="en-US" dirty="0" err="1" smtClean="0"/>
              <a:t>Kenrick</a:t>
            </a:r>
            <a:r>
              <a:rPr lang="en-US" dirty="0" smtClean="0"/>
              <a:t>, D. T., </a:t>
            </a:r>
            <a:r>
              <a:rPr lang="en-US" dirty="0" err="1" smtClean="0"/>
              <a:t>Gutierres</a:t>
            </a:r>
            <a:r>
              <a:rPr lang="en-US" dirty="0" smtClean="0"/>
              <a:t>, S. E., &amp; Goldberg, L. L. (1989). Influence of popular erotica on judgments of strangers and mates. </a:t>
            </a:r>
            <a:r>
              <a:rPr lang="en-US" i="1" dirty="0" smtClean="0"/>
              <a:t>Journal of Experimental Social Psychology, 25</a:t>
            </a:r>
            <a:r>
              <a:rPr lang="en-US" dirty="0" smtClean="0"/>
              <a:t>(2), 159-167.</a:t>
            </a:r>
          </a:p>
          <a:p>
            <a:r>
              <a:rPr lang="en-US" dirty="0" err="1" smtClean="0"/>
              <a:t>Tversky</a:t>
            </a:r>
            <a:r>
              <a:rPr lang="en-US" dirty="0" smtClean="0"/>
              <a:t>, A., </a:t>
            </a:r>
            <a:r>
              <a:rPr lang="en-US" dirty="0" err="1" smtClean="0"/>
              <a:t>Shafir</a:t>
            </a:r>
            <a:r>
              <a:rPr lang="en-US" dirty="0" smtClean="0"/>
              <a:t>, E. (1992)</a:t>
            </a:r>
            <a:r>
              <a:rPr lang="cs-CZ" dirty="0" smtClean="0"/>
              <a:t>.</a:t>
            </a:r>
            <a:r>
              <a:rPr lang="en-US" dirty="0" smtClean="0"/>
              <a:t> Choice under conflict: The dynamics of deferred decision. Psychological Science, 3(6), 358-361.</a:t>
            </a:r>
            <a:endParaRPr lang="cs-CZ" dirty="0" smtClean="0"/>
          </a:p>
          <a:p>
            <a:r>
              <a:rPr lang="en-US" dirty="0" err="1" smtClean="0"/>
              <a:t>Jolls</a:t>
            </a:r>
            <a:r>
              <a:rPr lang="en-US" dirty="0" smtClean="0"/>
              <a:t>, C., </a:t>
            </a:r>
            <a:r>
              <a:rPr lang="en-US" dirty="0" err="1" smtClean="0"/>
              <a:t>Sunstein</a:t>
            </a:r>
            <a:r>
              <a:rPr lang="en-US" dirty="0" smtClean="0"/>
              <a:t>, C. R., </a:t>
            </a:r>
            <a:r>
              <a:rPr lang="en-US" dirty="0" err="1" smtClean="0"/>
              <a:t>Thaler</a:t>
            </a:r>
            <a:r>
              <a:rPr lang="en-US" dirty="0" smtClean="0"/>
              <a:t>, R. (1998): A behavioral approach to law and economics. Stanford Law Review, 50(5), 1471-1550.</a:t>
            </a:r>
            <a:endParaRPr lang="cs-CZ" dirty="0" smtClean="0"/>
          </a:p>
          <a:p>
            <a:r>
              <a:rPr lang="en-US" dirty="0" smtClean="0"/>
              <a:t>Posner, R. A. (1998)</a:t>
            </a:r>
            <a:r>
              <a:rPr lang="cs-CZ" dirty="0" smtClean="0"/>
              <a:t>.</a:t>
            </a:r>
            <a:r>
              <a:rPr lang="en-US" dirty="0" smtClean="0"/>
              <a:t> Rational choice, behavioral economics, and the law. Stanford Law Review,</a:t>
            </a:r>
            <a:r>
              <a:rPr lang="cs-CZ" dirty="0" smtClean="0"/>
              <a:t> 50(5),</a:t>
            </a:r>
            <a:r>
              <a:rPr lang="en-US" dirty="0" smtClean="0"/>
              <a:t> 1551-1575.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itchFamily="34" charset="-128"/>
              </a:rPr>
              <a:t>“</a:t>
            </a:r>
            <a:r>
              <a:rPr lang="en-US" altLang="ja-JP" sz="3200" dirty="0" err="1" smtClean="0">
                <a:ea typeface="ＭＳ Ｐゴシック" pitchFamily="34" charset="-128"/>
              </a:rPr>
              <a:t>Omezená</a:t>
            </a:r>
            <a:r>
              <a:rPr lang="en-US" altLang="ja-JP" sz="3200" dirty="0" smtClean="0"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ea typeface="ＭＳ Ｐゴシック" pitchFamily="34" charset="-128"/>
              </a:rPr>
              <a:t>racionalita</a:t>
            </a:r>
            <a:r>
              <a:rPr lang="en-US" altLang="en-US" sz="3200" dirty="0" smtClean="0">
                <a:ea typeface="ＭＳ Ｐゴシック" pitchFamily="34" charset="-128"/>
              </a:rPr>
              <a:t>”</a:t>
            </a:r>
            <a:r>
              <a:rPr lang="en-US" altLang="ja-JP" sz="3200" dirty="0" smtClean="0"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ea typeface="ＭＳ Ｐゴシック" pitchFamily="34" charset="-128"/>
              </a:rPr>
              <a:t>není</a:t>
            </a:r>
            <a:r>
              <a:rPr lang="en-US" altLang="ja-JP" sz="3200" dirty="0" smtClean="0">
                <a:ea typeface="ＭＳ Ｐゴシック" pitchFamily="34" charset="-128"/>
              </a:rPr>
              <a:t> </a:t>
            </a:r>
            <a:r>
              <a:rPr lang="en-US" altLang="en-US" sz="3200" dirty="0" smtClean="0">
                <a:ea typeface="ＭＳ Ｐゴシック" pitchFamily="34" charset="-128"/>
              </a:rPr>
              <a:t>“</a:t>
            </a:r>
            <a:r>
              <a:rPr lang="en-US" altLang="ja-JP" sz="3200" dirty="0" err="1" smtClean="0">
                <a:ea typeface="ＭＳ Ｐゴシック" pitchFamily="34" charset="-128"/>
              </a:rPr>
              <a:t>iracionální</a:t>
            </a:r>
            <a:r>
              <a:rPr lang="en-US" altLang="en-US" sz="3200" dirty="0" smtClean="0">
                <a:ea typeface="ＭＳ Ｐゴシック" pitchFamily="34" charset="-128"/>
              </a:rPr>
              <a:t>”</a:t>
            </a:r>
            <a:r>
              <a:rPr lang="en-US" altLang="ja-JP" sz="3200" dirty="0" smtClean="0">
                <a:ea typeface="ＭＳ Ｐゴシック" pitchFamily="34" charset="-128"/>
              </a:rPr>
              <a:t> (</a:t>
            </a:r>
            <a:r>
              <a:rPr lang="en-US" altLang="ja-JP" sz="3200" dirty="0" err="1" smtClean="0">
                <a:ea typeface="ＭＳ Ｐゴシック" pitchFamily="34" charset="-128"/>
              </a:rPr>
              <a:t>obvykle</a:t>
            </a:r>
            <a:r>
              <a:rPr lang="en-US" altLang="ja-JP" sz="3200" dirty="0" smtClean="0">
                <a:ea typeface="ＭＳ Ｐゴシック" pitchFamily="34" charset="-128"/>
              </a:rPr>
              <a:t>)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600" i="1" dirty="0" smtClean="0">
                <a:ea typeface="ＭＳ Ｐゴシック" pitchFamily="34" charset="-128"/>
              </a:rPr>
              <a:t>„Mohli bychom chování považovat za iracionální proto, že ačkoliv někdy slouží určitým specifickým motivacím, </a:t>
            </a:r>
            <a:r>
              <a:rPr lang="cs-CZ" sz="1600" b="1" i="1" dirty="0" smtClean="0">
                <a:ea typeface="ＭＳ Ｐゴシック" pitchFamily="34" charset="-128"/>
              </a:rPr>
              <a:t>je v rozporu s dalšími cíli</a:t>
            </a:r>
            <a:r>
              <a:rPr lang="cs-CZ" sz="1600" i="1" dirty="0" smtClean="0">
                <a:ea typeface="ＭＳ Ｐゴシック" pitchFamily="34" charset="-128"/>
              </a:rPr>
              <a:t>, které můžeme považovat za důležitější. Můžeme ho považovat za iracionální, protože člověk </a:t>
            </a:r>
            <a:r>
              <a:rPr lang="cs-CZ" sz="1600" b="1" i="1" dirty="0" smtClean="0">
                <a:ea typeface="ＭＳ Ｐゴシック" pitchFamily="34" charset="-128"/>
              </a:rPr>
              <a:t>pokračuje v jistém chování i s chybnými údaji</a:t>
            </a:r>
            <a:r>
              <a:rPr lang="cs-CZ" sz="1600" i="1" dirty="0" smtClean="0">
                <a:ea typeface="ＭＳ Ｐゴシック" pitchFamily="34" charset="-128"/>
              </a:rPr>
              <a:t> nebo opomíjí celou řadu relevantních dat … protože jednající </a:t>
            </a:r>
            <a:r>
              <a:rPr lang="cs-CZ" sz="1600" b="1" i="1" dirty="0" smtClean="0">
                <a:ea typeface="ＭＳ Ｐゴシック" pitchFamily="34" charset="-128"/>
              </a:rPr>
              <a:t>vyvozuje špatné závěry</a:t>
            </a:r>
            <a:r>
              <a:rPr lang="cs-CZ" sz="1600" i="1" dirty="0" smtClean="0">
                <a:ea typeface="ＭＳ Ｐゴシック" pitchFamily="34" charset="-128"/>
              </a:rPr>
              <a:t> z dat … protože jednající </a:t>
            </a:r>
            <a:r>
              <a:rPr lang="cs-CZ" sz="1600" b="1" i="1" dirty="0" smtClean="0">
                <a:ea typeface="ＭＳ Ｐゴシック" pitchFamily="34" charset="-128"/>
              </a:rPr>
              <a:t>selhal při úvahách o alternativním chování</a:t>
            </a:r>
            <a:r>
              <a:rPr lang="cs-CZ" sz="1600" i="1" dirty="0" smtClean="0">
                <a:ea typeface="ＭＳ Ｐゴシック" pitchFamily="34" charset="-128"/>
              </a:rPr>
              <a:t>. Ovlivňuje-li chování budoucnost, jak se většinou děje, můžeme ho považovat za iracionální, protože si myslíme, že jednající </a:t>
            </a:r>
            <a:r>
              <a:rPr lang="cs-CZ" sz="1600" b="1" i="1" dirty="0" smtClean="0">
                <a:ea typeface="ＭＳ Ｐゴシック" pitchFamily="34" charset="-128"/>
              </a:rPr>
              <a:t>neužil ty nejlepší metody k vytvoření předpovědí</a:t>
            </a:r>
            <a:r>
              <a:rPr lang="cs-CZ" sz="1600" i="1" dirty="0" smtClean="0">
                <a:ea typeface="ＭＳ Ｐゴシック" pitchFamily="34" charset="-128"/>
              </a:rPr>
              <a:t> nebo k přizpůsobení se nejistotě. Všechny tyto formy iracionality hrají důležitou roli v životě každého z nás, myslím si však, že </a:t>
            </a:r>
            <a:r>
              <a:rPr lang="cs-CZ" sz="1800" b="1" i="1" dirty="0" smtClean="0">
                <a:solidFill>
                  <a:srgbClr val="FF0000"/>
                </a:solidFill>
                <a:ea typeface="ＭＳ Ｐゴシック" pitchFamily="34" charset="-128"/>
              </a:rPr>
              <a:t>je zavádějící nazývat je iracionalitou.</a:t>
            </a:r>
            <a:r>
              <a:rPr lang="cs-CZ" sz="1800" b="1" i="1" dirty="0" smtClean="0">
                <a:ea typeface="ＭＳ Ｐゴシック" pitchFamily="34" charset="-128"/>
              </a:rPr>
              <a:t> </a:t>
            </a:r>
            <a:r>
              <a:rPr lang="cs-CZ" sz="1800" b="1" i="1" dirty="0" smtClean="0">
                <a:solidFill>
                  <a:srgbClr val="FF0000"/>
                </a:solidFill>
                <a:ea typeface="ＭＳ Ｐゴシック" pitchFamily="34" charset="-128"/>
              </a:rPr>
              <a:t>Je lepší je vidět, jako podoby omezené racionality.</a:t>
            </a:r>
            <a:r>
              <a:rPr lang="cs-CZ" altLang="en-US" sz="1600" b="1" i="1" dirty="0" smtClean="0">
                <a:ea typeface="ＭＳ Ｐゴシック" pitchFamily="34" charset="-128"/>
              </a:rPr>
              <a:t>“</a:t>
            </a:r>
            <a:r>
              <a:rPr lang="cs-CZ" altLang="ja-JP" sz="1600" dirty="0" smtClean="0">
                <a:ea typeface="ＭＳ Ｐゴシック" pitchFamily="34" charset="-128"/>
              </a:rPr>
              <a:t> (Simon 1985, str. 297)</a:t>
            </a:r>
            <a:endParaRPr lang="en-US" sz="1600" dirty="0" smtClean="0">
              <a:ea typeface="ＭＳ Ｐゴシック" pitchFamily="34" charset="-128"/>
            </a:endParaRPr>
          </a:p>
        </p:txBody>
      </p:sp>
      <p:pic>
        <p:nvPicPr>
          <p:cNvPr id="22531" name="Content Placeholder 5" descr="simon_postc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3100" r="-13100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4AE3C6-CECF-6D4C-AAC8-E586F00703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Herbert</a:t>
            </a:r>
            <a:r>
              <a:rPr lang="cs-CZ" dirty="0" smtClean="0"/>
              <a:t> Simon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Racionalita (užitečný koncept?)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ea typeface="ＭＳ Ｐゴシック" pitchFamily="34" charset="-128"/>
              </a:rPr>
              <a:t>Zaměřeno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na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důsledky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ea typeface="ＭＳ Ｐゴシック" pitchFamily="34" charset="-128"/>
              </a:rPr>
              <a:t>“</a:t>
            </a:r>
            <a:r>
              <a:rPr lang="en-US" altLang="ja-JP" sz="2400" b="1" dirty="0" err="1" smtClean="0">
                <a:ea typeface="ＭＳ Ｐゴシック" pitchFamily="34" charset="-128"/>
              </a:rPr>
              <a:t>chování</a:t>
            </a:r>
            <a:r>
              <a:rPr lang="en-US" altLang="en-US" sz="2400" b="1" dirty="0" smtClean="0">
                <a:ea typeface="ＭＳ Ｐゴシック" pitchFamily="34" charset="-128"/>
              </a:rPr>
              <a:t>”</a:t>
            </a:r>
            <a:r>
              <a:rPr lang="en-US" altLang="ja-JP" sz="2400" b="1" dirty="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err="1" smtClean="0">
                <a:ea typeface="ＭＳ Ｐゴシック" pitchFamily="34" charset="-128"/>
              </a:rPr>
              <a:t>Standardní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ekonomie</a:t>
            </a:r>
            <a:r>
              <a:rPr lang="en-US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(</a:t>
            </a:r>
            <a:r>
              <a:rPr lang="en-US" altLang="ja-JP" sz="2000" dirty="0" err="1" smtClean="0">
                <a:ea typeface="ＭＳ Ｐゴシック" pitchFamily="34" charset="-128"/>
              </a:rPr>
              <a:t>či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as if</a:t>
            </a:r>
            <a:r>
              <a:rPr lang="en-US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ekonomie</a:t>
            </a:r>
            <a:r>
              <a:rPr lang="en-US" altLang="ja-JP" sz="2000" dirty="0" smtClean="0">
                <a:ea typeface="ＭＳ Ｐゴシック" pitchFamily="34" charset="-128"/>
              </a:rPr>
              <a:t>). </a:t>
            </a:r>
            <a:r>
              <a:rPr lang="en-US" altLang="ja-JP" sz="2000" dirty="0" err="1" smtClean="0">
                <a:ea typeface="ＭＳ Ｐゴシック" pitchFamily="34" charset="-128"/>
              </a:rPr>
              <a:t>Nejde</a:t>
            </a:r>
            <a:r>
              <a:rPr lang="en-US" altLang="ja-JP" sz="2000" dirty="0" smtClean="0">
                <a:ea typeface="ＭＳ Ｐゴシック" pitchFamily="34" charset="-128"/>
              </a:rPr>
              <a:t> o to, </a:t>
            </a:r>
            <a:r>
              <a:rPr lang="en-US" altLang="ja-JP" sz="2000" dirty="0" err="1" smtClean="0">
                <a:ea typeface="ＭＳ Ｐゴシック" pitchFamily="34" charset="-128"/>
              </a:rPr>
              <a:t>jak</a:t>
            </a:r>
            <a:r>
              <a:rPr lang="en-US" altLang="ja-JP" sz="2000" dirty="0" smtClean="0">
                <a:ea typeface="ＭＳ Ｐゴシック" pitchFamily="34" charset="-128"/>
              </a:rPr>
              <a:t> se </a:t>
            </a:r>
            <a:r>
              <a:rPr lang="en-US" altLang="ja-JP" sz="2000" dirty="0" err="1" smtClean="0">
                <a:ea typeface="ＭＳ Ｐゴシック" pitchFamily="34" charset="-128"/>
              </a:rPr>
              <a:t>lidé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rozhodují</a:t>
            </a:r>
            <a:r>
              <a:rPr lang="en-US" altLang="ja-JP" sz="2000" dirty="0" smtClean="0">
                <a:ea typeface="ＭＳ Ｐゴシック" pitchFamily="34" charset="-128"/>
              </a:rPr>
              <a:t>, ale k </a:t>
            </a:r>
            <a:r>
              <a:rPr lang="en-US" altLang="ja-JP" sz="2000" dirty="0" err="1" smtClean="0">
                <a:ea typeface="ＭＳ Ｐゴシック" pitchFamily="34" charset="-128"/>
              </a:rPr>
              <a:t>čemu</a:t>
            </a:r>
            <a:r>
              <a:rPr lang="en-US" altLang="ja-JP" sz="2000" dirty="0" smtClean="0">
                <a:ea typeface="ＭＳ Ｐゴシック" pitchFamily="34" charset="-128"/>
              </a:rPr>
              <a:t> v </a:t>
            </a:r>
            <a:r>
              <a:rPr lang="en-US" altLang="ja-JP" sz="2000" dirty="0" err="1" smtClean="0">
                <a:ea typeface="ＭＳ Ｐゴシック" pitchFamily="34" charset="-128"/>
              </a:rPr>
              <a:t>realitě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dospějí</a:t>
            </a:r>
            <a:r>
              <a:rPr lang="en-US" altLang="ja-JP" sz="2000" dirty="0" smtClean="0">
                <a:ea typeface="ＭＳ Ｐゴシック" pitchFamily="34" charset="-128"/>
              </a:rPr>
              <a:t> a </a:t>
            </a:r>
            <a:r>
              <a:rPr lang="en-US" altLang="ja-JP" sz="2000" dirty="0" err="1" smtClean="0">
                <a:ea typeface="ＭＳ Ｐゴシック" pitchFamily="34" charset="-128"/>
              </a:rPr>
              <a:t>jak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reagují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na</a:t>
            </a:r>
            <a:r>
              <a:rPr lang="en-US" altLang="ja-JP" sz="2000" dirty="0" smtClean="0">
                <a:ea typeface="ＭＳ Ｐゴシック" pitchFamily="34" charset="-128"/>
              </a:rPr>
              <a:t> (</a:t>
            </a:r>
            <a:r>
              <a:rPr lang="en-US" altLang="ja-JP" sz="2000" dirty="0" err="1" smtClean="0">
                <a:ea typeface="ＭＳ Ｐゴシック" pitchFamily="34" charset="-128"/>
              </a:rPr>
              <a:t>změny</a:t>
            </a:r>
            <a:r>
              <a:rPr lang="en-US" altLang="ja-JP" sz="2000" dirty="0" smtClean="0">
                <a:ea typeface="ＭＳ Ｐゴシック" pitchFamily="34" charset="-128"/>
              </a:rPr>
              <a:t>) </a:t>
            </a:r>
            <a:r>
              <a:rPr lang="en-US" altLang="ja-JP" sz="2000" dirty="0" err="1" smtClean="0">
                <a:ea typeface="ＭＳ Ｐゴシック" pitchFamily="34" charset="-128"/>
              </a:rPr>
              <a:t>incentivů</a:t>
            </a:r>
            <a:r>
              <a:rPr lang="en-US" altLang="ja-JP" sz="2000" dirty="0" smtClean="0">
                <a:ea typeface="ＭＳ Ｐゴシック" pitchFamily="34" charset="-128"/>
              </a:rPr>
              <a:t>. </a:t>
            </a:r>
          </a:p>
          <a:p>
            <a:pPr lvl="1" eaLnBrk="1" hangingPunct="1"/>
            <a:r>
              <a:rPr lang="en-US" altLang="ja-JP" sz="2000" dirty="0" err="1" smtClean="0">
                <a:ea typeface="ＭＳ Ｐゴシック" pitchFamily="34" charset="-128"/>
              </a:rPr>
              <a:t>Funkce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užitku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jsou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operacionální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schémata</a:t>
            </a:r>
            <a:r>
              <a:rPr lang="en-US" altLang="ja-JP" sz="2000" dirty="0" smtClean="0">
                <a:ea typeface="ＭＳ Ｐゴシック" pitchFamily="34" charset="-128"/>
              </a:rPr>
              <a:t>: </a:t>
            </a:r>
            <a:r>
              <a:rPr lang="en-US" altLang="ja-JP" sz="2000" dirty="0" err="1" smtClean="0">
                <a:ea typeface="ＭＳ Ｐゴシック" pitchFamily="34" charset="-128"/>
              </a:rPr>
              <a:t>lidé</a:t>
            </a:r>
            <a:r>
              <a:rPr lang="en-US" altLang="ja-JP" sz="2000" dirty="0" smtClean="0">
                <a:ea typeface="ＭＳ Ｐゴシック" pitchFamily="34" charset="-128"/>
              </a:rPr>
              <a:t> se </a:t>
            </a:r>
            <a:r>
              <a:rPr lang="en-US" altLang="ja-JP" sz="2000" dirty="0" err="1" smtClean="0">
                <a:ea typeface="ＭＳ Ｐゴシック" pitchFamily="34" charset="-128"/>
              </a:rPr>
              <a:t>chovají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en-US" altLang="ja-JP" sz="2000" dirty="0" err="1" smtClean="0">
                <a:ea typeface="ＭＳ Ｐゴシック" pitchFamily="34" charset="-128"/>
              </a:rPr>
              <a:t>racionálně</a:t>
            </a:r>
            <a:r>
              <a:rPr lang="en-US" altLang="ja-JP" sz="2000" dirty="0" smtClean="0">
                <a:ea typeface="ＭＳ Ｐゴシック" pitchFamily="34" charset="-128"/>
              </a:rPr>
              <a:t> z </a:t>
            </a:r>
            <a:r>
              <a:rPr lang="en-US" altLang="ja-JP" sz="2000" dirty="0" err="1" smtClean="0">
                <a:ea typeface="ＭＳ Ｐゴシック" pitchFamily="34" charset="-128"/>
              </a:rPr>
              <a:t>definice</a:t>
            </a:r>
            <a:r>
              <a:rPr lang="en-US" altLang="ja-JP" sz="2000" dirty="0" smtClean="0">
                <a:ea typeface="ＭＳ Ｐゴシック" pitchFamily="34" charset="-128"/>
              </a:rPr>
              <a:t> </a:t>
            </a:r>
            <a:r>
              <a:rPr lang="cs-CZ" altLang="ja-JP" sz="2000" dirty="0" smtClean="0">
                <a:ea typeface="ＭＳ Ｐゴシック" pitchFamily="34" charset="-128"/>
              </a:rPr>
              <a:t>a z uskutečněné volby se zpětně usuzuje na její „optimálnost“</a:t>
            </a:r>
            <a:r>
              <a:rPr lang="en-US" altLang="ja-JP" sz="2000" dirty="0" smtClean="0">
                <a:ea typeface="ＭＳ Ｐゴシック" pitchFamily="34" charset="-128"/>
              </a:rPr>
              <a:t>.</a:t>
            </a:r>
          </a:p>
        </p:txBody>
      </p:sp>
      <p:pic>
        <p:nvPicPr>
          <p:cNvPr id="17411" name="Content Placeholder 5" descr="be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2517" r="-12517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Gary</a:t>
            </a:r>
            <a:r>
              <a:rPr lang="cs-CZ" dirty="0" smtClean="0"/>
              <a:t> </a:t>
            </a:r>
            <a:r>
              <a:rPr lang="cs-CZ" dirty="0" err="1" smtClean="0"/>
              <a:t>Becker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Racionalita (užitečný koncept?)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smtClean="0">
                <a:ea typeface="ＭＳ Ｐゴシック" pitchFamily="34" charset="-128"/>
              </a:rPr>
              <a:t>Zaměřeno na </a:t>
            </a:r>
            <a:r>
              <a:rPr lang="en-US" sz="2200" b="1" smtClean="0">
                <a:solidFill>
                  <a:srgbClr val="FF0000"/>
                </a:solidFill>
                <a:ea typeface="ＭＳ Ｐゴシック" pitchFamily="34" charset="-128"/>
              </a:rPr>
              <a:t>způsoby</a:t>
            </a:r>
            <a:r>
              <a:rPr lang="en-US" sz="2200" b="1" smtClean="0">
                <a:ea typeface="ＭＳ Ｐゴシック" pitchFamily="34" charset="-128"/>
              </a:rPr>
              <a:t> uvažování, rozhodování a chování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Kahnemanův &amp; Tverskyho program </a:t>
            </a:r>
            <a:r>
              <a:rPr lang="en-US" altLang="en-US" sz="2200" smtClean="0">
                <a:ea typeface="ＭＳ Ｐゴシック" pitchFamily="34" charset="-128"/>
              </a:rPr>
              <a:t>“</a:t>
            </a:r>
            <a:r>
              <a:rPr lang="en-US" sz="2200" smtClean="0">
                <a:ea typeface="ＭＳ Ｐゴシック" pitchFamily="34" charset="-128"/>
              </a:rPr>
              <a:t>heuristics and biases</a:t>
            </a:r>
            <a:r>
              <a:rPr lang="en-US" altLang="en-US" sz="2200" smtClean="0">
                <a:ea typeface="ＭＳ Ｐゴシック" pitchFamily="34" charset="-128"/>
              </a:rPr>
              <a:t>”</a:t>
            </a:r>
            <a:r>
              <a:rPr lang="en-US" sz="2200" smtClean="0">
                <a:ea typeface="ＭＳ Ｐゴシック" pitchFamily="34" charset="-128"/>
              </a:rPr>
              <a:t>. Bohužel často interpretováno jen, že lidé  vykazují </a:t>
            </a:r>
            <a:r>
              <a:rPr lang="en-US" altLang="en-US" sz="2200" smtClean="0">
                <a:ea typeface="ＭＳ Ｐゴシック" pitchFamily="34" charset="-128"/>
              </a:rPr>
              <a:t>“</a:t>
            </a:r>
            <a:r>
              <a:rPr lang="en-US" sz="2200" smtClean="0">
                <a:ea typeface="ＭＳ Ｐゴシック" pitchFamily="34" charset="-128"/>
              </a:rPr>
              <a:t>iracionální</a:t>
            </a:r>
            <a:r>
              <a:rPr lang="en-US" altLang="en-US" sz="2200" smtClean="0">
                <a:ea typeface="ＭＳ Ｐゴシック" pitchFamily="34" charset="-128"/>
              </a:rPr>
              <a:t>”</a:t>
            </a:r>
            <a:r>
              <a:rPr lang="en-US" sz="2200" smtClean="0">
                <a:ea typeface="ＭＳ Ｐゴシック" pitchFamily="34" charset="-128"/>
              </a:rPr>
              <a:t> chování.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Pointa je spíše identifikace </a:t>
            </a:r>
            <a:r>
              <a:rPr lang="en-US" altLang="en-US" sz="2200" smtClean="0">
                <a:ea typeface="ＭＳ Ｐゴシック" pitchFamily="34" charset="-128"/>
              </a:rPr>
              <a:t>“</a:t>
            </a:r>
            <a:r>
              <a:rPr lang="en-US" sz="2200" smtClean="0">
                <a:ea typeface="ＭＳ Ｐゴシック" pitchFamily="34" charset="-128"/>
              </a:rPr>
              <a:t>systematických</a:t>
            </a:r>
            <a:r>
              <a:rPr lang="en-US" altLang="en-US" sz="2200" smtClean="0">
                <a:ea typeface="ＭＳ Ｐゴシック" pitchFamily="34" charset="-128"/>
              </a:rPr>
              <a:t>”</a:t>
            </a:r>
            <a:r>
              <a:rPr lang="en-US" sz="2200" smtClean="0">
                <a:ea typeface="ＭＳ Ｐゴシック" pitchFamily="34" charset="-128"/>
              </a:rPr>
              <a:t> sklonů k jednání v závislosti na rozhodovacím prostředí, stavu subjektu, atd.</a:t>
            </a:r>
          </a:p>
          <a:p>
            <a:pPr eaLnBrk="1" hangingPunct="1"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600" smtClean="0">
              <a:ea typeface="ＭＳ Ｐゴシック" pitchFamily="34" charset="-128"/>
            </a:endParaRPr>
          </a:p>
        </p:txBody>
      </p:sp>
      <p:pic>
        <p:nvPicPr>
          <p:cNvPr id="18435" name="Content Placeholder 5" descr="kahneman_postc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3100" r="-13100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Daniel </a:t>
            </a:r>
            <a:r>
              <a:rPr lang="cs-CZ" dirty="0" err="1" smtClean="0"/>
              <a:t>Kahneman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Racionalita (užitečný koncept?)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ea typeface="ＭＳ Ｐゴシック" pitchFamily="34" charset="-128"/>
              </a:rPr>
              <a:t>Zaměřeno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na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způsoby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uvažování</a:t>
            </a:r>
            <a:r>
              <a:rPr lang="en-US" sz="2400" b="1" dirty="0" smtClean="0">
                <a:ea typeface="ＭＳ Ｐゴシック" pitchFamily="34" charset="-128"/>
              </a:rPr>
              <a:t>, </a:t>
            </a:r>
            <a:r>
              <a:rPr lang="en-US" sz="2400" b="1" dirty="0" err="1" smtClean="0">
                <a:ea typeface="ＭＳ Ｐゴシック" pitchFamily="34" charset="-128"/>
              </a:rPr>
              <a:t>rozhodování</a:t>
            </a:r>
            <a:r>
              <a:rPr lang="en-US" sz="2400" b="1" dirty="0" smtClean="0">
                <a:ea typeface="ＭＳ Ｐゴシック" pitchFamily="34" charset="-128"/>
              </a:rPr>
              <a:t> a </a:t>
            </a:r>
            <a:r>
              <a:rPr lang="en-US" sz="2400" b="1" dirty="0" err="1" smtClean="0">
                <a:ea typeface="ＭＳ Ｐゴシック" pitchFamily="34" charset="-128"/>
              </a:rPr>
              <a:t>chování</a:t>
            </a:r>
            <a:r>
              <a:rPr lang="en-US" sz="2400" b="1" dirty="0" smtClean="0">
                <a:ea typeface="ＭＳ Ｐゴシック" pitchFamily="34" charset="-128"/>
              </a:rPr>
              <a:t> v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konkrétním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prostředí</a:t>
            </a:r>
            <a:r>
              <a:rPr lang="en-US" sz="2400" b="1" dirty="0" smtClean="0">
                <a:ea typeface="ＭＳ Ｐゴシック" pitchFamily="34" charset="-128"/>
              </a:rPr>
              <a:t> a </a:t>
            </a:r>
            <a:r>
              <a:rPr lang="en-US" sz="2400" b="1" dirty="0" err="1" smtClean="0">
                <a:ea typeface="ＭＳ Ｐゴシック" pitchFamily="34" charset="-128"/>
              </a:rPr>
              <a:t>jejich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ea typeface="ＭＳ Ｐゴシック" pitchFamily="34" charset="-128"/>
              </a:rPr>
              <a:t>důsledky</a:t>
            </a:r>
            <a:r>
              <a:rPr lang="en-US" sz="2400" b="1" dirty="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dirty="0" err="1" smtClean="0">
                <a:ea typeface="ＭＳ Ｐゴシック" pitchFamily="34" charset="-128"/>
              </a:rPr>
              <a:t>Heuristiky</a:t>
            </a:r>
            <a:r>
              <a:rPr lang="en-US" dirty="0" smtClean="0">
                <a:ea typeface="ＭＳ Ｐゴシック" pitchFamily="34" charset="-128"/>
              </a:rPr>
              <a:t> a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err="1" smtClean="0">
                <a:ea typeface="ＭＳ Ｐゴシック" pitchFamily="34" charset="-128"/>
              </a:rPr>
              <a:t>vzorce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chování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jako</a:t>
            </a:r>
            <a:r>
              <a:rPr lang="en-US" altLang="ja-JP" dirty="0" smtClean="0">
                <a:ea typeface="ＭＳ Ｐゴシック" pitchFamily="34" charset="-128"/>
              </a:rPr>
              <a:t> (</a:t>
            </a:r>
            <a:r>
              <a:rPr lang="en-US" altLang="ja-JP" dirty="0" err="1" smtClean="0">
                <a:ea typeface="ＭＳ Ｐゴシック" pitchFamily="34" charset="-128"/>
              </a:rPr>
              <a:t>i</a:t>
            </a:r>
            <a:r>
              <a:rPr lang="en-US" altLang="ja-JP" dirty="0" smtClean="0">
                <a:ea typeface="ＭＳ Ｐゴシック" pitchFamily="34" charset="-128"/>
              </a:rPr>
              <a:t>) </a:t>
            </a:r>
            <a:r>
              <a:rPr lang="en-US" altLang="ja-JP" dirty="0" err="1" smtClean="0">
                <a:ea typeface="ＭＳ Ｐゴシック" pitchFamily="34" charset="-128"/>
              </a:rPr>
              <a:t>adaptabilní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jednání</a:t>
            </a:r>
            <a:r>
              <a:rPr lang="en-US" altLang="ja-JP" dirty="0" smtClean="0">
                <a:ea typeface="ＭＳ Ｐゴシック" pitchFamily="34" charset="-128"/>
              </a:rPr>
              <a:t>, </a:t>
            </a:r>
            <a:r>
              <a:rPr lang="en-US" altLang="ja-JP" dirty="0" err="1" smtClean="0">
                <a:ea typeface="ＭＳ Ｐゴシック" pitchFamily="34" charset="-128"/>
              </a:rPr>
              <a:t>vždy</a:t>
            </a:r>
            <a:r>
              <a:rPr lang="en-US" altLang="ja-JP" dirty="0" smtClean="0">
                <a:ea typeface="ＭＳ Ｐゴシック" pitchFamily="34" charset="-128"/>
              </a:rPr>
              <a:t> je </a:t>
            </a:r>
            <a:r>
              <a:rPr lang="en-US" altLang="ja-JP" dirty="0" err="1" smtClean="0">
                <a:ea typeface="ＭＳ Ｐゴシック" pitchFamily="34" charset="-128"/>
              </a:rPr>
              <a:t>nutné</a:t>
            </a:r>
            <a:r>
              <a:rPr lang="en-US" altLang="ja-JP" dirty="0" smtClean="0">
                <a:ea typeface="ＭＳ Ｐゴシック" pitchFamily="34" charset="-128"/>
              </a:rPr>
              <a:t> je </a:t>
            </a:r>
            <a:r>
              <a:rPr lang="en-US" altLang="ja-JP" dirty="0" err="1" smtClean="0">
                <a:ea typeface="ＭＳ Ｐゴシック" pitchFamily="34" charset="-128"/>
              </a:rPr>
              <a:t>vztáhnout</a:t>
            </a:r>
            <a:r>
              <a:rPr lang="en-US" altLang="ja-JP" dirty="0" smtClean="0">
                <a:ea typeface="ＭＳ Ｐゴシック" pitchFamily="34" charset="-128"/>
              </a:rPr>
              <a:t> k (ii) </a:t>
            </a:r>
            <a:r>
              <a:rPr lang="en-US" altLang="ja-JP" dirty="0" err="1" smtClean="0">
                <a:ea typeface="ＭＳ Ｐゴシック" pitchFamily="34" charset="-128"/>
              </a:rPr>
              <a:t>prostředí</a:t>
            </a:r>
            <a:r>
              <a:rPr lang="en-US" altLang="ja-JP" dirty="0" smtClean="0">
                <a:ea typeface="ＭＳ Ｐゴシック" pitchFamily="34" charset="-128"/>
              </a:rPr>
              <a:t> (</a:t>
            </a:r>
            <a:r>
              <a:rPr lang="en-US" altLang="ja-JP" dirty="0" err="1" smtClean="0">
                <a:ea typeface="ＭＳ Ｐゴシック" pitchFamily="34" charset="-128"/>
              </a:rPr>
              <a:t>kontextu</a:t>
            </a:r>
            <a:r>
              <a:rPr lang="en-US" altLang="ja-JP" dirty="0" smtClean="0">
                <a:ea typeface="ＭＳ Ｐゴシック" pitchFamily="34" charset="-128"/>
              </a:rPr>
              <a:t>) </a:t>
            </a:r>
            <a:r>
              <a:rPr lang="en-US" altLang="ja-JP" dirty="0" err="1" smtClean="0">
                <a:ea typeface="ＭＳ Ｐゴシック" pitchFamily="34" charset="-128"/>
              </a:rPr>
              <a:t>volby</a:t>
            </a:r>
            <a:r>
              <a:rPr lang="cs-CZ" altLang="ja-JP" dirty="0" smtClean="0">
                <a:ea typeface="ＭＳ Ｐゴシック" pitchFamily="34" charset="-128"/>
              </a:rPr>
              <a:t>.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9459" name="Content Placeholder 5" descr="gigerenzer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305" b="5305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Gerd</a:t>
            </a:r>
            <a:r>
              <a:rPr lang="cs-CZ" dirty="0" smtClean="0"/>
              <a:t> </a:t>
            </a:r>
            <a:r>
              <a:rPr lang="cs-CZ" dirty="0" err="1" smtClean="0"/>
              <a:t>Gigerenzer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Heuristiky, zkreslení a </a:t>
            </a:r>
            <a:r>
              <a:rPr lang="cs-CZ" b="1" dirty="0" smtClean="0"/>
              <a:t>ne-racionalita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racionalita formálních modelů</a:t>
            </a:r>
          </a:p>
          <a:p>
            <a:pPr lvl="1"/>
            <a:r>
              <a:rPr lang="cs-CZ" dirty="0" smtClean="0"/>
              <a:t>chování: (1) splňuje axiomy EU, (2) reaguje na </a:t>
            </a:r>
            <a:r>
              <a:rPr lang="cs-CZ" dirty="0" err="1" smtClean="0"/>
              <a:t>incentivy</a:t>
            </a:r>
            <a:r>
              <a:rPr lang="cs-CZ" dirty="0" smtClean="0"/>
              <a:t>, (3) vnitrně konzistentní, (4) dosahuje vlastní </a:t>
            </a:r>
            <a:r>
              <a:rPr lang="cs-CZ" dirty="0" err="1" smtClean="0"/>
              <a:t>wellfare</a:t>
            </a:r>
            <a:r>
              <a:rPr lang="cs-CZ" dirty="0" smtClean="0"/>
              <a:t>, (5) dosahuje vlastní (jiné) cíle (JST, 1998) + (6) „volit nejlepší prostředky pro dané cíle v daných podmínkách“ (</a:t>
            </a:r>
            <a:r>
              <a:rPr lang="cs-CZ" dirty="0" err="1" smtClean="0"/>
              <a:t>Posner</a:t>
            </a:r>
            <a:r>
              <a:rPr lang="cs-CZ" dirty="0" smtClean="0"/>
              <a:t>, 1998)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zpochybnitelné všechny, kromě (2) a (6), které ale nic neříkají, protože jsou příliš neurčité</a:t>
            </a:r>
          </a:p>
          <a:p>
            <a:pPr lvl="2"/>
            <a:r>
              <a:rPr lang="cs-CZ" dirty="0" smtClean="0"/>
              <a:t>(to, na co jedinec reagoval byla </a:t>
            </a:r>
            <a:r>
              <a:rPr lang="cs-CZ" dirty="0" err="1" smtClean="0"/>
              <a:t>incentiva</a:t>
            </a:r>
            <a:r>
              <a:rPr lang="cs-CZ" dirty="0" smtClean="0"/>
              <a:t>, to, co udělal bylo za daných okolností nejlepší pro dosažení daného cíle)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4AE3C6-CECF-6D4C-AAC8-E586F007033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Heuristiky, Systém I. a Systém II.</a:t>
            </a:r>
          </a:p>
        </p:txBody>
      </p:sp>
      <p:pic>
        <p:nvPicPr>
          <p:cNvPr id="24578" name="Content Placeholder 4" descr="System I a System II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366" r="-4366"/>
          <a:stretch>
            <a:fillRect/>
          </a:stretch>
        </p:blipFill>
        <p:spPr/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FFD10-63EE-9C4F-9C69-6B73A8D1065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2237</Words>
  <Application>Microsoft Office PowerPoint</Application>
  <PresentationFormat>On-screen Show (4:3)</PresentationFormat>
  <Paragraphs>241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APS300320  Heuristiky, zkreslení a iracionalita (v každodenní praxi)  Přednášející: Marek Vranka  </vt:lpstr>
      <vt:lpstr>Ekonomie vs. psychologie</vt:lpstr>
      <vt:lpstr>Ekonomie vs. psychologie</vt:lpstr>
      <vt:lpstr>“Omezená racionalita” není “iracionální” (obvykle)</vt:lpstr>
      <vt:lpstr>Racionalita (užitečný koncept?)</vt:lpstr>
      <vt:lpstr>Racionalita (užitečný koncept?)</vt:lpstr>
      <vt:lpstr>Racionalita (užitečný koncept?)</vt:lpstr>
      <vt:lpstr>Heuristiky, zkreslení a ne-racionalita</vt:lpstr>
      <vt:lpstr>Heuristiky, Systém I. a Systém II.</vt:lpstr>
      <vt:lpstr>CRT - výsledky</vt:lpstr>
      <vt:lpstr>Accessibility</vt:lpstr>
      <vt:lpstr>(vsuvka) Bayesův vzorec</vt:lpstr>
      <vt:lpstr>Dostupnostní heuristika  čili „if you can think of it, it must be important”</vt:lpstr>
      <vt:lpstr>“Iracionální” chyba souvislosti [conjunction fallacy]</vt:lpstr>
      <vt:lpstr>Heuristika reprezentativnosti </vt:lpstr>
      <vt:lpstr>Heuristika reprezentativnosti </vt:lpstr>
      <vt:lpstr>Gigerenzerova kritika</vt:lpstr>
      <vt:lpstr>(vsuvka) Praktická aplikace v diagnostice</vt:lpstr>
      <vt:lpstr>Srovnávání k referenčnímu bodu</vt:lpstr>
      <vt:lpstr>Posuzování jako srovnávání</vt:lpstr>
      <vt:lpstr>Kenrickův experiment</vt:lpstr>
      <vt:lpstr>Kenrickův experiment</vt:lpstr>
      <vt:lpstr>Kenrick et al. 1989</vt:lpstr>
      <vt:lpstr>Tversky, Shafir (1992)</vt:lpstr>
      <vt:lpstr>Efekt rámování  [framingu]</vt:lpstr>
      <vt:lpstr>Diskuse:</vt:lpstr>
      <vt:lpstr>Heuristiky</vt:lpstr>
      <vt:lpstr>Rychlé a úsporné investování?</vt:lpstr>
      <vt:lpstr>Heuristiky, Systém I a Systém II</vt:lpstr>
      <vt:lpstr>Běžná „zkreslení“ u vnímání heuristik</vt:lpstr>
      <vt:lpstr>Nobelovská investice</vt:lpstr>
      <vt:lpstr>Hans Rosling a dětská mortalita</vt:lpstr>
      <vt:lpstr>“Iracionální” heuristika známosti</vt:lpstr>
      <vt:lpstr>Slide 34</vt:lpstr>
      <vt:lpstr>Heuristika prototypu (typizovanost)</vt:lpstr>
      <vt:lpstr>Defaultní volby (např.: UK vs. Francie,  17% vs. 99%)</vt:lpstr>
      <vt:lpstr>Efekt trvání</vt:lpstr>
      <vt:lpstr>Ukotvení (kotevní heuristika)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A. Vranka</dc:creator>
  <cp:lastModifiedBy>Marek A. Vranka</cp:lastModifiedBy>
  <cp:revision>192</cp:revision>
  <dcterms:created xsi:type="dcterms:W3CDTF">2013-03-07T08:35:12Z</dcterms:created>
  <dcterms:modified xsi:type="dcterms:W3CDTF">2013-03-14T16:57:08Z</dcterms:modified>
</cp:coreProperties>
</file>