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6CCE1-CC3D-4054-5B90-BC7585CA2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 ли уровень агрессии и насилия в обществе? Как с этим бороться?</a:t>
            </a:r>
            <a:endParaRPr lang="cs-CZ" sz="11500" dirty="0"/>
          </a:p>
        </p:txBody>
      </p:sp>
    </p:spTree>
    <p:extLst>
      <p:ext uri="{BB962C8B-B14F-4D97-AF65-F5344CB8AC3E}">
        <p14:creationId xmlns:p14="http://schemas.microsoft.com/office/powerpoint/2010/main" val="128604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F103874-FA6C-0FA7-19AD-F0C75186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138" y="-900"/>
            <a:ext cx="4389208" cy="685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6B7B1F-85CA-C66B-52AE-416ACC10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86" y="3783724"/>
            <a:ext cx="4611414" cy="3074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C398EE-01EA-3E34-9562-F5C90C195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6" b="18554"/>
          <a:stretch/>
        </p:blipFill>
        <p:spPr>
          <a:xfrm>
            <a:off x="0" y="0"/>
            <a:ext cx="2699120" cy="2895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F6F3C3-C59E-2EC5-61DB-136476CB8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56" t="-1141" r="-227" b="1141"/>
          <a:stretch/>
        </p:blipFill>
        <p:spPr>
          <a:xfrm>
            <a:off x="10117346" y="-901"/>
            <a:ext cx="2115397" cy="1536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690375C-E1DA-85E4-AB00-122EA53B7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895601"/>
            <a:ext cx="6013759" cy="3962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FCD7D31-EC91-E0EA-3FE1-5C54798C1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14" y="730996"/>
            <a:ext cx="2418557" cy="1609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3E2030-1684-9E08-15D5-437730066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120" y="-901"/>
            <a:ext cx="3063494" cy="2507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F0E464-8D74-849F-AF8C-856B709769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06" r="35218"/>
          <a:stretch/>
        </p:blipFill>
        <p:spPr>
          <a:xfrm>
            <a:off x="10125876" y="1535716"/>
            <a:ext cx="2066123" cy="2248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04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6E77CA-DFDF-BB81-6AE2-5DD19922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8" t="12941" r="17414" b="14981"/>
          <a:stretch/>
        </p:blipFill>
        <p:spPr>
          <a:xfrm>
            <a:off x="2225413" y="769566"/>
            <a:ext cx="7741173" cy="53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9D226A0-6209-9220-2289-79FD0EE6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A08ADC3-FC8A-954E-AA31-95B8F360155A}"/>
              </a:ext>
            </a:extLst>
          </p:cNvPr>
          <p:cNvSpPr txBox="1"/>
          <p:nvPr/>
        </p:nvSpPr>
        <p:spPr>
          <a:xfrm>
            <a:off x="9525000" y="0"/>
            <a:ext cx="266699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Детская агрессия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имеет несколько ключевых причин:</a:t>
            </a:r>
          </a:p>
          <a:p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самоутверждение и привлечение внимания сверстников и друзей;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получить желаемое;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к доминированию;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месть;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защитная реакция;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подчеркивание собственного превосходства с помощью ущемления личности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86633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C6ED1A4-8ED2-3A95-B6B3-F9F31D8DF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7" b="2205"/>
          <a:stretch/>
        </p:blipFill>
        <p:spPr>
          <a:xfrm>
            <a:off x="0" y="141194"/>
            <a:ext cx="5560359" cy="38256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4F0EBE3-C9A0-36E9-F79E-7C10A8E8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79"/>
          <a:stretch/>
        </p:blipFill>
        <p:spPr>
          <a:xfrm>
            <a:off x="0" y="3966891"/>
            <a:ext cx="5560359" cy="289110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D388E02-4955-D1CA-B0C5-1687E04C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550" y="0"/>
            <a:ext cx="5880450" cy="68579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F1BE268-927D-A92B-7B41-781BDEA03BB2}"/>
              </a:ext>
            </a:extLst>
          </p:cNvPr>
          <p:cNvSpPr txBox="1"/>
          <p:nvPr/>
        </p:nvSpPr>
        <p:spPr>
          <a:xfrm rot="16200000">
            <a:off x="2965836" y="3013500"/>
            <a:ext cx="5940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 точки зрения психолога.</a:t>
            </a:r>
          </a:p>
          <a:p>
            <a:r>
              <a:rPr lang="ru-RU" sz="2400" b="1" dirty="0"/>
              <a:t>С точки зрения участника ситуации.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4560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3C1EECC-9197-4601-9117-C1D0CE78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7" y="484094"/>
            <a:ext cx="5643975" cy="570186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1DFC307-0A17-7B80-557F-E3E710F689C0}"/>
              </a:ext>
            </a:extLst>
          </p:cNvPr>
          <p:cNvSpPr txBox="1"/>
          <p:nvPr/>
        </p:nvSpPr>
        <p:spPr>
          <a:xfrm>
            <a:off x="6320794" y="484094"/>
            <a:ext cx="5391594" cy="5701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Методы борьбы с агрессией (советы из журнала для мужчин)</a:t>
            </a:r>
          </a:p>
          <a:p>
            <a:endParaRPr lang="ru-RU" sz="2400" b="1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Отвлекитесь от ситуации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Выдохните и сосчитайте до 10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Развивайте терпение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Не кричите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Прикусите губу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Практикуйте навыки спокойного присутствия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Больше смейтесь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Поменяйтесь местами с другим человеком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Больше отдыхайте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Займитесь спортом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051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ovéPole 2">
            <a:extLst>
              <a:ext uri="{FF2B5EF4-FFF2-40B4-BE49-F238E27FC236}">
                <a16:creationId xmlns:a16="http://schemas.microsoft.com/office/drawing/2014/main" id="{4C298FF2-49AA-353F-3253-5C80502AB914}"/>
              </a:ext>
            </a:extLst>
          </p:cNvPr>
          <p:cNvSpPr txBox="1"/>
          <p:nvPr/>
        </p:nvSpPr>
        <p:spPr>
          <a:xfrm>
            <a:off x="1" y="0"/>
            <a:ext cx="2567547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Poeti AAA"/>
              </a:rPr>
              <a:t>Вербальная агрессия</a:t>
            </a:r>
          </a:p>
          <a:p>
            <a:r>
              <a:rPr lang="ru-RU" dirty="0">
                <a:latin typeface="Poeti AAA"/>
              </a:rPr>
              <a:t>Критика, окрики, игнорирование, оскорбления, унижения, манипуляции, </a:t>
            </a:r>
            <a:r>
              <a:rPr lang="ru-RU" sz="1700" dirty="0">
                <a:latin typeface="Poeti AAA"/>
                <a:cs typeface="Arial" panose="020B0604020202020204" pitchFamily="34" charset="0"/>
              </a:rPr>
              <a:t>причиняющие</a:t>
            </a:r>
            <a:r>
              <a:rPr lang="ru-RU" dirty="0">
                <a:latin typeface="Poeti AAA"/>
              </a:rPr>
              <a:t> страдания объекту насилия</a:t>
            </a:r>
            <a:endParaRPr lang="cs-CZ" dirty="0">
              <a:latin typeface="Poeti AAA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F69A21-283B-2FB8-BF38-365DE1E85022}"/>
              </a:ext>
            </a:extLst>
          </p:cNvPr>
          <p:cNvSpPr txBox="1"/>
          <p:nvPr/>
        </p:nvSpPr>
        <p:spPr>
          <a:xfrm>
            <a:off x="7329487" y="107193"/>
            <a:ext cx="498717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oeti AAA"/>
              </a:rPr>
              <a:t>Изоляция и слежка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Poeti AAA"/>
              </a:rPr>
              <a:t>Абьюзер</a:t>
            </a:r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 вырывает свою жертву из привычного окружения, не давая ей общаться с семьей, с друзьями и знакомыми, ограничивает свободу жертвы и следит за ее перемещениями – физически или с помощью технологий.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9B1B65-7A33-D49F-C22A-49AAD8183101}"/>
              </a:ext>
            </a:extLst>
          </p:cNvPr>
          <p:cNvSpPr txBox="1"/>
          <p:nvPr/>
        </p:nvSpPr>
        <p:spPr>
          <a:xfrm>
            <a:off x="8621247" y="3916713"/>
            <a:ext cx="343236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oeti AAA"/>
              </a:rPr>
              <a:t>Экономическое насилие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Контроль над объектом насилия достигается помещением его/ее в экономически зависимое состояние: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oeti AAA"/>
              </a:rPr>
              <a:t>абьюзер</a:t>
            </a:r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 контролирует финансовые ресурсы партнера, скрывает информацию о них, не позволяет другой стороне распоряжаться средствами.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F5FD759-92E3-C35F-B2B9-E8C010DA7F06}"/>
              </a:ext>
            </a:extLst>
          </p:cNvPr>
          <p:cNvSpPr txBox="1"/>
          <p:nvPr/>
        </p:nvSpPr>
        <p:spPr>
          <a:xfrm>
            <a:off x="0" y="2531718"/>
            <a:ext cx="236136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Poeti AAA"/>
              </a:rPr>
              <a:t>Тирания</a:t>
            </a:r>
          </a:p>
          <a:p>
            <a:r>
              <a:rPr lang="ru-RU" dirty="0" err="1">
                <a:latin typeface="Poeti AAA"/>
              </a:rPr>
              <a:t>Абьюзер</a:t>
            </a:r>
            <a:r>
              <a:rPr lang="ru-RU" dirty="0">
                <a:latin typeface="Poeti AAA"/>
              </a:rPr>
              <a:t> навязывает объекту </a:t>
            </a:r>
            <a:r>
              <a:rPr lang="ru-RU" sz="1700" dirty="0">
                <a:latin typeface="Poeti AAA"/>
              </a:rPr>
              <a:t>насилия</a:t>
            </a:r>
            <a:r>
              <a:rPr lang="ru-RU" dirty="0">
                <a:latin typeface="Poeti AAA"/>
              </a:rPr>
              <a:t> свою волю, прибегая к угрозам или психологическим манипуляциям, ограничивает свободный выбор жертвы. К тирании относятся крайняя подозрительность, ревность и другие формы властного поведения.</a:t>
            </a:r>
            <a:endParaRPr lang="cs-CZ" dirty="0">
              <a:latin typeface="Poeti AAA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84E8363-EC0D-ABF5-7A47-7113346EB75F}"/>
              </a:ext>
            </a:extLst>
          </p:cNvPr>
          <p:cNvSpPr txBox="1"/>
          <p:nvPr/>
        </p:nvSpPr>
        <p:spPr>
          <a:xfrm>
            <a:off x="2489248" y="5317387"/>
            <a:ext cx="600411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Poeti AAA"/>
              </a:rPr>
              <a:t>Религиозное и духовное насилие</a:t>
            </a:r>
          </a:p>
          <a:p>
            <a:r>
              <a:rPr lang="ru-RU" dirty="0">
                <a:latin typeface="Poeti AAA"/>
              </a:rPr>
              <a:t>Абьюз на почве религии: подавление или унижение партнера под предлогом веры, неуважение к религиозным или духовным убеждениям партнера, навязывание религиозных обрядов и пр.</a:t>
            </a:r>
            <a:endParaRPr lang="cs-CZ" dirty="0">
              <a:latin typeface="Poeti AAA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BE7158-1CE2-5CCA-E86C-2970EE1C2302}"/>
              </a:ext>
            </a:extLst>
          </p:cNvPr>
          <p:cNvSpPr txBox="1"/>
          <p:nvPr/>
        </p:nvSpPr>
        <p:spPr>
          <a:xfrm>
            <a:off x="2668680" y="813876"/>
            <a:ext cx="2143405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Poeti AAA"/>
              </a:rPr>
              <a:t>Сексуальное насилие</a:t>
            </a:r>
          </a:p>
          <a:p>
            <a:r>
              <a:rPr lang="ru-RU" dirty="0">
                <a:latin typeface="Poeti AAA"/>
              </a:rPr>
              <a:t>Нарушение автономии партнера на собственное тело, навязывание действий сексуального характера, в том числе путем угроз, применения силы или шантажа.</a:t>
            </a:r>
            <a:endParaRPr lang="cs-CZ" dirty="0">
              <a:latin typeface="Poeti AAA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9174CE5-8F21-F740-C5B0-6469B55FC938}"/>
              </a:ext>
            </a:extLst>
          </p:cNvPr>
          <p:cNvSpPr txBox="1"/>
          <p:nvPr/>
        </p:nvSpPr>
        <p:spPr>
          <a:xfrm>
            <a:off x="4900617" y="1229375"/>
            <a:ext cx="24793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oeti AAA"/>
              </a:rPr>
              <a:t>Физическое насилие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Поведение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oeti AAA"/>
              </a:rPr>
              <a:t>абьюзера</a:t>
            </a:r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, лишающее партнера чувства физической защищенности: причинение вреда (или угроза такового), человеку, имуществу, домашним животным и т.д. с применением физической силы или оружия.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9F476C-3567-B1F7-B559-F659434E6F97}"/>
              </a:ext>
            </a:extLst>
          </p:cNvPr>
          <p:cNvSpPr txBox="1"/>
          <p:nvPr/>
        </p:nvSpPr>
        <p:spPr>
          <a:xfrm>
            <a:off x="7575455" y="2060372"/>
            <a:ext cx="447815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oeti AAA"/>
              </a:rPr>
              <a:t>Другие виды насилия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Шантаж с помощью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oeti AAA"/>
              </a:rPr>
              <a:t>соцслужб</a:t>
            </a:r>
            <a:r>
              <a:rPr lang="ru-RU" b="0" i="0" dirty="0">
                <a:solidFill>
                  <a:srgbClr val="000000"/>
                </a:solidFill>
                <a:effectLst/>
                <a:latin typeface="Poeti AAA"/>
              </a:rPr>
              <a:t>, религиозных институтов и судебной системы, отказ дать разводное письмо, шантаж детьми, использование зависимого гражданского статуса партнера и так далее.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F28D07-2A89-DA83-4054-2B271C60FB45}"/>
              </a:ext>
            </a:extLst>
          </p:cNvPr>
          <p:cNvSpPr txBox="1"/>
          <p:nvPr/>
        </p:nvSpPr>
        <p:spPr>
          <a:xfrm>
            <a:off x="2682688" y="174818"/>
            <a:ext cx="4457700" cy="5386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Насилие в отношениях</a:t>
            </a:r>
            <a:endParaRPr lang="cs-CZ" sz="2900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527C527-BD92-8B66-9860-7B412CEF4C9F}"/>
              </a:ext>
            </a:extLst>
          </p:cNvPr>
          <p:cNvSpPr txBox="1"/>
          <p:nvPr/>
        </p:nvSpPr>
        <p:spPr>
          <a:xfrm>
            <a:off x="4153879" y="4722678"/>
            <a:ext cx="28901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КАК ПОМОЧЬ?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E90E21C-77F0-B715-F505-54ADE06BCFE6}"/>
              </a:ext>
            </a:extLst>
          </p:cNvPr>
          <p:cNvSpPr txBox="1"/>
          <p:nvPr/>
        </p:nvSpPr>
        <p:spPr>
          <a:xfrm>
            <a:off x="333935" y="226830"/>
            <a:ext cx="1152413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SuisseIntl"/>
              </a:rPr>
              <a:t>ПОГОВОРИМ?</a:t>
            </a:r>
          </a:p>
          <a:p>
            <a:endParaRPr lang="ru-RU" sz="2400" dirty="0">
              <a:solidFill>
                <a:srgbClr val="000000"/>
              </a:solidFill>
              <a:latin typeface="SuisseInt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C00000"/>
                </a:solidFill>
                <a:effectLst/>
                <a:latin typeface="SuisseIntl"/>
              </a:rPr>
              <a:t>Откуда берутся </a:t>
            </a:r>
            <a:r>
              <a:rPr lang="ru-RU" sz="2800" b="0" i="0" dirty="0" err="1">
                <a:solidFill>
                  <a:srgbClr val="C00000"/>
                </a:solidFill>
                <a:effectLst/>
                <a:latin typeface="SuisseIntl"/>
              </a:rPr>
              <a:t>хейтеры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SuisseIntl"/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Почему все такие злые?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Sitka Text Semibold" pitchFamily="2" charset="0"/>
              </a:rPr>
              <a:t>Как быть, если вас послали матом или не извинились, наступив вам на ногу?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1" dirty="0">
                <a:solidFill>
                  <a:srgbClr val="FFC000"/>
                </a:solidFill>
                <a:effectLst/>
                <a:latin typeface="SuisseIntl"/>
              </a:rPr>
              <a:t>Почему люди звереют во время дискуссий в соцсетях?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Sitka Text Semibold" pitchFamily="2" charset="0"/>
              </a:rPr>
              <a:t>Военная пропаганда манипулирует человеческой агрессией?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SuisseIntl"/>
              </a:rPr>
              <a:t>Насилие по отношению к женщинам преувеличивают, неужели и правда «сами виноваты»?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Bahnschrift" panose="020B0502040204020203" pitchFamily="34" charset="0"/>
              </a:rPr>
              <a:t>Считается ли, по вашему мнению, в современной России агрессия нормой жизни?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История человечества — это история войн. Значит, от насилия никуда не уйти?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Montserrat" panose="00000500000000000000" pitchFamily="2" charset="-18"/>
              </a:rPr>
              <a:t>Почему война легализует агрессию не только на фронте, но и в семьях, на улице, в соцсетях?</a:t>
            </a:r>
            <a:endParaRPr lang="cs-CZ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106</TotalTime>
  <Words>459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SimSun</vt:lpstr>
      <vt:lpstr>Arial</vt:lpstr>
      <vt:lpstr>Bahnschrift</vt:lpstr>
      <vt:lpstr>Calibri</vt:lpstr>
      <vt:lpstr>Century Gothic</vt:lpstr>
      <vt:lpstr>Garamond</vt:lpstr>
      <vt:lpstr>Montserrat</vt:lpstr>
      <vt:lpstr>Poeti AAA</vt:lpstr>
      <vt:lpstr>Sitka Text Semibold</vt:lpstr>
      <vt:lpstr>SuisseIntl</vt:lpstr>
      <vt:lpstr>Savon</vt:lpstr>
      <vt:lpstr>Повышается ли уровень агрессии и насилия в обществе? Как с этим бороться?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Повышается ли уровень агрессии и насилия в обществе? Как с этим бороться?</dc:title>
  <dc:creator>Veronika SN</dc:creator>
  <cp:lastModifiedBy>Veronika SN</cp:lastModifiedBy>
  <cp:revision>1</cp:revision>
  <dcterms:created xsi:type="dcterms:W3CDTF">2024-02-14T13:23:44Z</dcterms:created>
  <dcterms:modified xsi:type="dcterms:W3CDTF">2024-02-14T15:09:48Z</dcterms:modified>
</cp:coreProperties>
</file>