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77" r:id="rId4"/>
    <p:sldId id="279" r:id="rId5"/>
    <p:sldId id="278" r:id="rId6"/>
    <p:sldId id="290" r:id="rId7"/>
    <p:sldId id="292" r:id="rId8"/>
    <p:sldId id="293" r:id="rId9"/>
    <p:sldId id="294" r:id="rId10"/>
    <p:sldId id="295" r:id="rId11"/>
    <p:sldId id="258" r:id="rId12"/>
    <p:sldId id="285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96" r:id="rId23"/>
    <p:sldId id="297" r:id="rId24"/>
    <p:sldId id="269" r:id="rId25"/>
    <p:sldId id="283" r:id="rId26"/>
    <p:sldId id="284" r:id="rId27"/>
    <p:sldId id="282" r:id="rId28"/>
    <p:sldId id="273" r:id="rId29"/>
    <p:sldId id="272" r:id="rId30"/>
    <p:sldId id="275" r:id="rId31"/>
    <p:sldId id="276" r:id="rId32"/>
    <p:sldId id="286" r:id="rId33"/>
    <p:sldId id="287" r:id="rId34"/>
    <p:sldId id="288" r:id="rId35"/>
    <p:sldId id="280" r:id="rId36"/>
    <p:sldId id="281" r:id="rId37"/>
    <p:sldId id="289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F085049-095A-4523-B47C-B35188170DAD}" type="datetimeFigureOut">
              <a:rPr lang="cs-CZ" smtClean="0"/>
              <a:t>04.05.2021</a:t>
            </a:fld>
            <a:endParaRPr lang="cs-CZ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462039F-64B9-4065-A6F5-2D41841D7F9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8077200" cy="2640356"/>
          </a:xfrm>
        </p:spPr>
        <p:txBody>
          <a:bodyPr>
            <a:normAutofit/>
          </a:bodyPr>
          <a:lstStyle/>
          <a:p>
            <a:r>
              <a:rPr lang="cs-CZ" sz="3800" b="1" dirty="0"/>
              <a:t>České cestopisy a počátky knihtisku. </a:t>
            </a:r>
            <a:br>
              <a:rPr lang="cs-CZ" sz="3800" b="1" dirty="0"/>
            </a:br>
            <a:r>
              <a:rPr lang="cs-CZ" sz="3800" b="1" dirty="0"/>
              <a:t>Příklad Traktátu o zemi svaté (1498)</a:t>
            </a:r>
            <a:endParaRPr lang="cs-CZ" sz="3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2714620"/>
            <a:ext cx="8077200" cy="392909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PVP Cestopisy českého středověku, FF UK, 4. 5. 2021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098" name="Picture 2" descr="Historie černého umění. S knihtiskem u nás přišla první Plzeň, tu později  trumfla Praha – Plzeňoviny.cz">
            <a:extLst>
              <a:ext uri="{FF2B5EF4-FFF2-40B4-BE49-F238E27FC236}">
                <a16:creationId xmlns:a16="http://schemas.microsoft.com/office/drawing/2014/main" id="{D4F37A96-A280-49F9-A0E4-4A4C8A32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27095"/>
            <a:ext cx="5256584" cy="29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 err="1"/>
              <a:t>Breydenbach</a:t>
            </a:r>
            <a:r>
              <a:rPr lang="cs-CZ" sz="2500" b="1" dirty="0"/>
              <a:t> - obsah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9105" y="1714488"/>
            <a:ext cx="315116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1800" dirty="0"/>
              <a:t>Dedikace, předmluva, obsah</a:t>
            </a:r>
          </a:p>
          <a:p>
            <a:pPr>
              <a:buNone/>
            </a:pPr>
            <a:r>
              <a:rPr lang="cs-CZ" sz="1800" b="1" dirty="0"/>
              <a:t>I) </a:t>
            </a:r>
            <a:r>
              <a:rPr lang="cs-CZ" sz="1800" b="1" i="1" dirty="0" err="1"/>
              <a:t>Inicium</a:t>
            </a:r>
            <a:r>
              <a:rPr lang="cs-CZ" sz="1800" b="1" i="1" dirty="0"/>
              <a:t> </a:t>
            </a:r>
            <a:r>
              <a:rPr lang="cs-CZ" sz="1800" b="1" i="1" dirty="0" err="1"/>
              <a:t>huius</a:t>
            </a:r>
            <a:r>
              <a:rPr lang="cs-CZ" sz="1800" b="1" i="1" dirty="0"/>
              <a:t> </a:t>
            </a:r>
            <a:r>
              <a:rPr lang="cs-CZ" sz="1800" b="1" i="1" dirty="0" err="1"/>
              <a:t>peregrinationis</a:t>
            </a:r>
            <a:r>
              <a:rPr lang="cs-CZ" sz="1800" b="1" i="1" dirty="0"/>
              <a:t> a </a:t>
            </a:r>
            <a:r>
              <a:rPr lang="cs-CZ" sz="1800" b="1" i="1" dirty="0" err="1"/>
              <a:t>solo</a:t>
            </a:r>
            <a:r>
              <a:rPr lang="cs-CZ" sz="1800" b="1" i="1" dirty="0"/>
              <a:t> </a:t>
            </a:r>
            <a:r>
              <a:rPr lang="cs-CZ" sz="1800" b="1" i="1" dirty="0" err="1"/>
              <a:t>natali</a:t>
            </a:r>
            <a:r>
              <a:rPr lang="cs-CZ" sz="1800" b="1" i="1" dirty="0"/>
              <a:t> </a:t>
            </a:r>
            <a:r>
              <a:rPr lang="cs-CZ" sz="1800" b="1" i="1" dirty="0" err="1"/>
              <a:t>usque</a:t>
            </a:r>
            <a:r>
              <a:rPr lang="cs-CZ" sz="1800" b="1" i="1" dirty="0"/>
              <a:t> </a:t>
            </a:r>
            <a:r>
              <a:rPr lang="cs-CZ" sz="1800" b="1" i="1" dirty="0" err="1"/>
              <a:t>Venecias</a:t>
            </a:r>
            <a:r>
              <a:rPr lang="cs-CZ" sz="1800" i="1" dirty="0"/>
              <a:t> </a:t>
            </a:r>
            <a:r>
              <a:rPr lang="cs-CZ" sz="1800" dirty="0"/>
              <a:t>16</a:t>
            </a:r>
          </a:p>
          <a:p>
            <a:r>
              <a:rPr lang="cs-CZ" sz="1800" i="1" dirty="0" err="1"/>
              <a:t>Descriptio</a:t>
            </a:r>
            <a:r>
              <a:rPr lang="cs-CZ" sz="1800" i="1" dirty="0"/>
              <a:t> </a:t>
            </a:r>
            <a:r>
              <a:rPr lang="cs-CZ" sz="1800" i="1" dirty="0" err="1"/>
              <a:t>processus</a:t>
            </a:r>
            <a:r>
              <a:rPr lang="cs-CZ" sz="1800" i="1" dirty="0"/>
              <a:t> </a:t>
            </a:r>
            <a:r>
              <a:rPr lang="cs-CZ" sz="1800" i="1" dirty="0" err="1"/>
              <a:t>transmarini</a:t>
            </a:r>
            <a:r>
              <a:rPr lang="cs-CZ" sz="1800" i="1" dirty="0"/>
              <a:t> ex </a:t>
            </a:r>
            <a:r>
              <a:rPr lang="cs-CZ" sz="1800" i="1" dirty="0" err="1"/>
              <a:t>Veneciis</a:t>
            </a:r>
            <a:r>
              <a:rPr lang="cs-CZ" sz="1800" i="1" dirty="0"/>
              <a:t> </a:t>
            </a:r>
            <a:r>
              <a:rPr lang="cs-CZ" sz="1800" i="1" dirty="0" err="1"/>
              <a:t>usque</a:t>
            </a:r>
            <a:r>
              <a:rPr lang="cs-CZ" sz="1800" i="1" dirty="0"/>
              <a:t> in </a:t>
            </a:r>
            <a:r>
              <a:rPr lang="cs-CZ" sz="1800" i="1" dirty="0" err="1"/>
              <a:t>Terram</a:t>
            </a:r>
            <a:r>
              <a:rPr lang="cs-CZ" sz="1800" i="1" dirty="0"/>
              <a:t> </a:t>
            </a:r>
            <a:r>
              <a:rPr lang="cs-CZ" sz="1800" i="1" dirty="0" err="1"/>
              <a:t>Sanctam</a:t>
            </a:r>
            <a:r>
              <a:rPr lang="cs-CZ" sz="1800" i="1" dirty="0"/>
              <a:t> </a:t>
            </a:r>
            <a:r>
              <a:rPr lang="cs-CZ" sz="1800" dirty="0"/>
              <a:t>26</a:t>
            </a:r>
          </a:p>
          <a:p>
            <a:r>
              <a:rPr lang="cs-CZ" sz="1800" dirty="0">
                <a:solidFill>
                  <a:srgbClr val="FF0000"/>
                </a:solidFill>
              </a:rPr>
              <a:t>Popis poutě ve Svaté zemi 65</a:t>
            </a:r>
          </a:p>
          <a:p>
            <a:r>
              <a:rPr lang="cs-CZ" sz="1800" i="1" dirty="0" err="1"/>
              <a:t>Compendiosa</a:t>
            </a:r>
            <a:r>
              <a:rPr lang="cs-CZ" sz="1800" i="1" dirty="0"/>
              <a:t> </a:t>
            </a:r>
            <a:r>
              <a:rPr lang="cs-CZ" sz="1800" i="1" dirty="0" err="1"/>
              <a:t>terre</a:t>
            </a:r>
            <a:r>
              <a:rPr lang="cs-CZ" sz="1800" i="1" dirty="0"/>
              <a:t> </a:t>
            </a:r>
            <a:r>
              <a:rPr lang="cs-CZ" sz="1800" i="1" dirty="0" err="1"/>
              <a:t>sancte</a:t>
            </a:r>
            <a:r>
              <a:rPr lang="cs-CZ" sz="1800" i="1" dirty="0"/>
              <a:t> </a:t>
            </a:r>
            <a:r>
              <a:rPr lang="cs-CZ" sz="1800" i="1" dirty="0" err="1"/>
              <a:t>descriptio</a:t>
            </a:r>
            <a:r>
              <a:rPr lang="cs-CZ" sz="1800" i="1" dirty="0"/>
              <a:t> </a:t>
            </a:r>
            <a:r>
              <a:rPr lang="cs-CZ" sz="1800" i="1" dirty="0" err="1"/>
              <a:t>et</a:t>
            </a:r>
            <a:r>
              <a:rPr lang="cs-CZ" sz="1800" i="1" dirty="0"/>
              <a:t> </a:t>
            </a:r>
            <a:r>
              <a:rPr lang="cs-CZ" sz="1800" i="1" dirty="0" err="1"/>
              <a:t>singulorum</a:t>
            </a:r>
            <a:r>
              <a:rPr lang="cs-CZ" sz="1800" i="1" dirty="0"/>
              <a:t> </a:t>
            </a:r>
            <a:r>
              <a:rPr lang="cs-CZ" sz="1800" i="1" dirty="0" err="1"/>
              <a:t>locorum</a:t>
            </a:r>
            <a:r>
              <a:rPr lang="cs-CZ" sz="1800" i="1" dirty="0"/>
              <a:t> </a:t>
            </a:r>
            <a:r>
              <a:rPr lang="cs-CZ" sz="1800" dirty="0"/>
              <a:t>88 (BMS)</a:t>
            </a:r>
          </a:p>
          <a:p>
            <a:r>
              <a:rPr lang="cs-CZ" sz="1800" i="1" dirty="0"/>
              <a:t>De </a:t>
            </a:r>
            <a:r>
              <a:rPr lang="cs-CZ" sz="1800" i="1" dirty="0" err="1"/>
              <a:t>moribus</a:t>
            </a:r>
            <a:r>
              <a:rPr lang="cs-CZ" sz="1800" i="1" dirty="0"/>
              <a:t>, </a:t>
            </a:r>
            <a:r>
              <a:rPr lang="cs-CZ" sz="1800" i="1" dirty="0" err="1"/>
              <a:t>ritibus</a:t>
            </a:r>
            <a:r>
              <a:rPr lang="cs-CZ" sz="1800" i="1" dirty="0"/>
              <a:t> </a:t>
            </a:r>
            <a:r>
              <a:rPr lang="cs-CZ" sz="1800" i="1" dirty="0" err="1"/>
              <a:t>et</a:t>
            </a:r>
            <a:r>
              <a:rPr lang="cs-CZ" sz="1800" i="1" dirty="0"/>
              <a:t> </a:t>
            </a:r>
            <a:r>
              <a:rPr lang="cs-CZ" sz="1800" i="1" dirty="0" err="1"/>
              <a:t>erroribus</a:t>
            </a:r>
            <a:r>
              <a:rPr lang="cs-CZ" sz="1800" i="1" dirty="0"/>
              <a:t> </a:t>
            </a:r>
            <a:r>
              <a:rPr lang="cs-CZ" sz="1800" i="1" dirty="0" err="1"/>
              <a:t>eorum</a:t>
            </a:r>
            <a:r>
              <a:rPr lang="cs-CZ" sz="1800" i="1" dirty="0"/>
              <a:t> </a:t>
            </a:r>
            <a:r>
              <a:rPr lang="cs-CZ" sz="1800" i="1" dirty="0" err="1"/>
              <a:t>qui</a:t>
            </a:r>
            <a:r>
              <a:rPr lang="cs-CZ" sz="1800" i="1" dirty="0"/>
              <a:t> </a:t>
            </a:r>
            <a:r>
              <a:rPr lang="cs-CZ" sz="1800" i="1" dirty="0" err="1"/>
              <a:t>sancta</a:t>
            </a:r>
            <a:r>
              <a:rPr lang="cs-CZ" sz="1800" i="1" dirty="0"/>
              <a:t> </a:t>
            </a:r>
            <a:r>
              <a:rPr lang="cs-CZ" sz="1800" i="1" dirty="0" err="1"/>
              <a:t>loca</a:t>
            </a:r>
            <a:r>
              <a:rPr lang="cs-CZ" sz="1800" i="1" dirty="0"/>
              <a:t> </a:t>
            </a:r>
            <a:r>
              <a:rPr lang="cs-CZ" sz="1800" i="1" dirty="0" err="1"/>
              <a:t>inhabitant</a:t>
            </a:r>
            <a:r>
              <a:rPr lang="cs-CZ" sz="1800" i="1" dirty="0"/>
              <a:t> </a:t>
            </a:r>
            <a:r>
              <a:rPr lang="cs-CZ" sz="1800" dirty="0"/>
              <a:t>129</a:t>
            </a:r>
          </a:p>
          <a:p>
            <a:r>
              <a:rPr lang="cs-CZ" sz="1800" i="1" dirty="0" err="1"/>
              <a:t>Luctuosa</a:t>
            </a:r>
            <a:r>
              <a:rPr lang="cs-CZ" sz="1800" i="1" dirty="0"/>
              <a:t> </a:t>
            </a:r>
            <a:r>
              <a:rPr lang="cs-CZ" sz="1800" i="1" dirty="0" err="1"/>
              <a:t>oratio</a:t>
            </a:r>
            <a:r>
              <a:rPr lang="cs-CZ" sz="1800" i="1" dirty="0"/>
              <a:t> super </a:t>
            </a:r>
            <a:r>
              <a:rPr lang="cs-CZ" sz="1800" i="1" dirty="0" err="1"/>
              <a:t>desolatione</a:t>
            </a:r>
            <a:r>
              <a:rPr lang="cs-CZ" sz="1800" i="1" dirty="0"/>
              <a:t> </a:t>
            </a:r>
            <a:r>
              <a:rPr lang="cs-CZ" sz="1800" i="1" dirty="0" err="1"/>
              <a:t>Terre</a:t>
            </a:r>
            <a:r>
              <a:rPr lang="cs-CZ" sz="1800" i="1" dirty="0"/>
              <a:t> </a:t>
            </a:r>
            <a:r>
              <a:rPr lang="cs-CZ" sz="1800" i="1" dirty="0" err="1"/>
              <a:t>Sancte</a:t>
            </a:r>
            <a:r>
              <a:rPr lang="cs-CZ" sz="1800" i="1" dirty="0"/>
              <a:t> </a:t>
            </a:r>
            <a:r>
              <a:rPr lang="cs-CZ" sz="1800" dirty="0"/>
              <a:t>196</a:t>
            </a:r>
          </a:p>
          <a:p>
            <a:pPr>
              <a:buNone/>
            </a:pPr>
            <a:r>
              <a:rPr lang="cs-CZ" sz="1800" b="1" dirty="0"/>
              <a:t>II) Pouť ke Svaté Kateřině 216 </a:t>
            </a:r>
          </a:p>
          <a:p>
            <a:r>
              <a:rPr lang="cs-CZ" sz="1800" b="1" dirty="0"/>
              <a:t>Seznam ostrovů z Benátek až k Rhodu</a:t>
            </a:r>
            <a:r>
              <a:rPr lang="cs-CZ" sz="1800" dirty="0"/>
              <a:t> 277</a:t>
            </a:r>
          </a:p>
          <a:p>
            <a:r>
              <a:rPr lang="cs-CZ" sz="1800" b="1" dirty="0"/>
              <a:t>Slovníček latinsko-arabský</a:t>
            </a:r>
            <a:r>
              <a:rPr lang="cs-CZ" sz="1800" dirty="0"/>
              <a:t> 279</a:t>
            </a:r>
          </a:p>
          <a:p>
            <a:r>
              <a:rPr lang="cs-CZ" sz="1800" b="1" i="1" dirty="0" err="1"/>
              <a:t>historias</a:t>
            </a:r>
            <a:r>
              <a:rPr lang="cs-CZ" sz="1800" b="1" i="1" dirty="0"/>
              <a:t> </a:t>
            </a:r>
            <a:r>
              <a:rPr lang="cs-CZ" sz="1800" b="1" i="1" dirty="0" err="1"/>
              <a:t>prefantiuncula</a:t>
            </a:r>
            <a:r>
              <a:rPr lang="cs-CZ" sz="1800" dirty="0"/>
              <a:t> 281</a:t>
            </a:r>
          </a:p>
          <a:p>
            <a:r>
              <a:rPr lang="cs-CZ" sz="1800" i="1" dirty="0"/>
              <a:t>De </a:t>
            </a:r>
            <a:r>
              <a:rPr lang="cs-CZ" sz="1800" i="1" dirty="0" err="1"/>
              <a:t>regimine</a:t>
            </a:r>
            <a:r>
              <a:rPr lang="cs-CZ" sz="1800" i="1" dirty="0"/>
              <a:t> </a:t>
            </a:r>
            <a:r>
              <a:rPr lang="cs-CZ" sz="1800" i="1" dirty="0" err="1"/>
              <a:t>peregrinatium</a:t>
            </a:r>
            <a:r>
              <a:rPr lang="cs-CZ" sz="1800" i="1" dirty="0"/>
              <a:t> in </a:t>
            </a:r>
            <a:r>
              <a:rPr lang="cs-CZ" sz="1800" i="1" dirty="0" err="1"/>
              <a:t>transmare</a:t>
            </a:r>
            <a:r>
              <a:rPr lang="cs-CZ" sz="1800" dirty="0"/>
              <a:t> 305 (</a:t>
            </a:r>
            <a:r>
              <a:rPr lang="cs-CZ" sz="1800" b="1" dirty="0"/>
              <a:t>lékařské rady</a:t>
            </a:r>
            <a:r>
              <a:rPr lang="cs-CZ" sz="1800" dirty="0"/>
              <a:t>)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Traktát o zemi svaté</a:t>
            </a:r>
          </a:p>
        </p:txBody>
      </p:sp>
      <p:pic>
        <p:nvPicPr>
          <p:cNvPr id="7" name="Zástupný symbol pro obsah 6" descr="25_E_8_________18QTN10001R_ořez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61819" y="2357430"/>
            <a:ext cx="3526007" cy="3357585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dirty="0"/>
              <a:t>Knihovna Národního muzea 25 E 8 (32 </a:t>
            </a:r>
            <a:r>
              <a:rPr lang="cs-CZ" sz="2200" dirty="0" err="1"/>
              <a:t>fol</a:t>
            </a:r>
            <a:r>
              <a:rPr lang="cs-CZ" sz="2200" dirty="0"/>
              <a:t>., 2 chybějí)</a:t>
            </a:r>
          </a:p>
          <a:p>
            <a:r>
              <a:rPr lang="cs-CZ" sz="2200" dirty="0"/>
              <a:t>Knihovna premonstrátské kanonie Strahov DR IV 37/5 (</a:t>
            </a:r>
            <a:r>
              <a:rPr lang="cs-CZ" sz="2200" dirty="0" err="1"/>
              <a:t>fragm</a:t>
            </a:r>
            <a:r>
              <a:rPr lang="cs-CZ" sz="2200" dirty="0"/>
              <a:t>.)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1600" cap="small" dirty="0" err="1"/>
              <a:t>Cyrill</a:t>
            </a:r>
            <a:r>
              <a:rPr lang="cs-CZ" sz="1600" cap="small" dirty="0"/>
              <a:t> A. Straka</a:t>
            </a:r>
            <a:r>
              <a:rPr lang="cs-CZ" sz="1600" dirty="0"/>
              <a:t>, </a:t>
            </a:r>
            <a:r>
              <a:rPr lang="cs-CZ" sz="1600" i="1" dirty="0"/>
              <a:t>Nález dosud nezvěstných prvotisků v knihovně Strahovské</a:t>
            </a:r>
            <a:r>
              <a:rPr lang="cs-CZ" sz="1600" dirty="0"/>
              <a:t>, in: Časopis musea král. českého 86, 1912, s. 209–219</a:t>
            </a:r>
          </a:p>
          <a:p>
            <a:endParaRPr lang="cs-CZ" sz="1600" dirty="0"/>
          </a:p>
          <a:p>
            <a:r>
              <a:rPr lang="cs-CZ" sz="1600" cap="small" dirty="0"/>
              <a:t>Lenka Koutníková</a:t>
            </a:r>
            <a:r>
              <a:rPr lang="cs-CZ" sz="1600" dirty="0"/>
              <a:t>, </a:t>
            </a:r>
            <a:r>
              <a:rPr lang="cs-CZ" sz="1600" i="1" dirty="0"/>
              <a:t>Český prvotisk: „Traktát o zemi svaté“</a:t>
            </a:r>
            <a:r>
              <a:rPr lang="cs-CZ" sz="1600" dirty="0"/>
              <a:t>, in: Časopis čs. knihovníků 3, 1924, s. 191–196</a:t>
            </a:r>
          </a:p>
          <a:p>
            <a:endParaRPr lang="cs-CZ" sz="1600" dirty="0"/>
          </a:p>
          <a:p>
            <a:r>
              <a:rPr lang="cs-CZ" sz="1600" cap="small" dirty="0"/>
              <a:t>Jaroslav Svátek</a:t>
            </a:r>
            <a:r>
              <a:rPr lang="cs-CZ" sz="1600" dirty="0"/>
              <a:t>, </a:t>
            </a:r>
            <a:r>
              <a:rPr lang="cs-CZ" sz="1800" b="0" i="0" u="none" strike="noStrike" baseline="0" dirty="0">
                <a:solidFill>
                  <a:srgbClr val="353535"/>
                </a:solidFill>
                <a:latin typeface="Times New Roman" panose="02020603050405020304" pitchFamily="18" charset="0"/>
              </a:rPr>
              <a:t>Traktát o zemi svaté (1498). Staročeská adaptace cestopisu norimberského měšťana Hanse </a:t>
            </a:r>
            <a:r>
              <a:rPr lang="cs-CZ" sz="1800" b="0" i="0" u="none" strike="noStrike" baseline="0" dirty="0" err="1">
                <a:solidFill>
                  <a:srgbClr val="353535"/>
                </a:solidFill>
                <a:latin typeface="Times New Roman" panose="02020603050405020304" pitchFamily="18" charset="0"/>
              </a:rPr>
              <a:t>Tuchera</a:t>
            </a:r>
            <a:r>
              <a:rPr lang="cs-CZ" sz="1800" b="0" i="0" u="none" strike="noStrike" baseline="0" dirty="0">
                <a:solidFill>
                  <a:srgbClr val="353535"/>
                </a:solidFill>
                <a:latin typeface="Times New Roman" panose="02020603050405020304" pitchFamily="18" charset="0"/>
              </a:rPr>
              <a:t>, </a:t>
            </a:r>
            <a:r>
              <a:rPr lang="pl-PL" sz="1800" b="0" i="1" u="none" strike="noStrike" baseline="0" dirty="0">
                <a:solidFill>
                  <a:srgbClr val="353535"/>
                </a:solidFill>
                <a:latin typeface="Times New Roman" panose="02020603050405020304" pitchFamily="18" charset="0"/>
              </a:rPr>
              <a:t>Listy filologické </a:t>
            </a:r>
            <a:r>
              <a:rPr lang="pl-PL" sz="1800" b="0" i="0" u="none" strike="noStrike" baseline="0" dirty="0">
                <a:solidFill>
                  <a:srgbClr val="353535"/>
                </a:solidFill>
                <a:latin typeface="Times New Roman" panose="02020603050405020304" pitchFamily="18" charset="0"/>
              </a:rPr>
              <a:t>140/1–2, 2017, p. 91–141 </a:t>
            </a:r>
            <a:r>
              <a:rPr lang="cs-CZ" sz="1800" b="0" i="0" u="none" strike="noStrike" baseline="0" dirty="0">
                <a:solidFill>
                  <a:srgbClr val="353535"/>
                </a:solidFill>
                <a:latin typeface="Times New Roman" panose="02020603050405020304" pitchFamily="18" charset="0"/>
              </a:rPr>
              <a:t> </a:t>
            </a:r>
            <a:endParaRPr lang="cs-CZ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292080" y="152400"/>
            <a:ext cx="3394720" cy="125106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Espace réservé du contenu 6" descr="25_E_8_________18QTN10001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01268" y="397955"/>
            <a:ext cx="4293850" cy="6180835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64259A9-087D-4C16-AC75-C4A896D62B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397955"/>
            <a:ext cx="5504358" cy="62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4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Prolog TZS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93166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Léta od porodu panenského T(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isícého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CCCC. LXXXII. v pondělí dne šestého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měsiece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máje, my, kněz Mikuláš, kanovník řezenský, a Jan, měštěnín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normberský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vyjeli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Normberka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jméno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božie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tiem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úmyslem prostě pro milého boha 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spasenie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našie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duše a pro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žádnú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marnú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chlúbu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 s které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všetečtnosti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abychom ohledali svatá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miesta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zvláště ty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miesta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krajiny, v nichž pán Ježíš v svém svatém člověčenství obyt měl a divy činil a potom veliké a ukrutné muky trpěl 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umřieti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naše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spasenie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ráčil. A zvláště k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božiemu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hrobu do Jeruzaléma a dále do Jericho a k Jordánu až do Mrtvého moře tu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jiezdu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vzeli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předse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splnili i dokonali s pomocí boží a zase se vrátili do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Normberga</a:t>
            </a: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space réservé du contenu 6" descr="25_E_8_________18QTN10001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61210" y="1773238"/>
            <a:ext cx="3212580" cy="462438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Prolog TZS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6 května 1482</a:t>
            </a:r>
          </a:p>
          <a:p>
            <a:endParaRPr lang="cs-CZ" sz="2200" dirty="0"/>
          </a:p>
        </p:txBody>
      </p:sp>
      <p:pic>
        <p:nvPicPr>
          <p:cNvPr id="7" name="Espace réservé du contenu 6" descr="25_E_8_________18QTN10001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61210" y="1773238"/>
            <a:ext cx="3212580" cy="46243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Prolog TZS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200" dirty="0"/>
              <a:t>6 května 1482</a:t>
            </a:r>
          </a:p>
          <a:p>
            <a:r>
              <a:rPr lang="cs-CZ" sz="2200" dirty="0"/>
              <a:t>Kněz Mikuláš, kanovník řezenský</a:t>
            </a:r>
          </a:p>
        </p:txBody>
      </p:sp>
      <p:pic>
        <p:nvPicPr>
          <p:cNvPr id="7" name="Espace réservé du contenu 6" descr="25_E_8_________18QTN10001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61210" y="1773238"/>
            <a:ext cx="3212580" cy="462438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Prolog TZS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200" dirty="0"/>
              <a:t>6 května 1482</a:t>
            </a:r>
          </a:p>
          <a:p>
            <a:r>
              <a:rPr lang="cs-CZ" sz="2200" dirty="0"/>
              <a:t>Kněz Mikuláš, kanovník řezenský</a:t>
            </a:r>
          </a:p>
          <a:p>
            <a:r>
              <a:rPr lang="cs-CZ" sz="2200" dirty="0"/>
              <a:t>Jan, měštěnín </a:t>
            </a:r>
            <a:r>
              <a:rPr lang="cs-CZ" sz="2200" dirty="0" err="1"/>
              <a:t>normberský</a:t>
            </a:r>
            <a:endParaRPr lang="cs-CZ" sz="2200" dirty="0"/>
          </a:p>
          <a:p>
            <a:pPr>
              <a:buNone/>
            </a:pPr>
            <a:endParaRPr lang="cs-CZ" dirty="0"/>
          </a:p>
        </p:txBody>
      </p:sp>
      <p:pic>
        <p:nvPicPr>
          <p:cNvPr id="7" name="Espace réservé du contenu 6" descr="25_E_8_________18QTN10001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61210" y="1773238"/>
            <a:ext cx="3212580" cy="462438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Prolog TZS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200" dirty="0"/>
              <a:t>6 května 1482</a:t>
            </a:r>
          </a:p>
          <a:p>
            <a:r>
              <a:rPr lang="cs-CZ" sz="2200" dirty="0"/>
              <a:t>Kněz Mikuláš, kanovník řezenský</a:t>
            </a:r>
          </a:p>
          <a:p>
            <a:r>
              <a:rPr lang="cs-CZ" sz="2200" dirty="0"/>
              <a:t>Jan, měštěnín </a:t>
            </a:r>
            <a:r>
              <a:rPr lang="cs-CZ" sz="2200" dirty="0" err="1"/>
              <a:t>normberský</a:t>
            </a:r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 err="1"/>
              <a:t>Bernhard</a:t>
            </a:r>
            <a:r>
              <a:rPr lang="cs-CZ" sz="2200" dirty="0"/>
              <a:t> z </a:t>
            </a:r>
            <a:r>
              <a:rPr lang="cs-CZ" sz="2200" dirty="0" err="1"/>
              <a:t>Breydenbachu</a:t>
            </a:r>
            <a:endParaRPr lang="cs-CZ" sz="2200" dirty="0"/>
          </a:p>
          <a:p>
            <a:r>
              <a:rPr lang="cs-CZ" sz="2400" dirty="0"/>
              <a:t>25. dubna 1483</a:t>
            </a:r>
          </a:p>
          <a:p>
            <a:r>
              <a:rPr lang="cs-CZ" sz="2400" dirty="0"/>
              <a:t>Oba jmenované neuvádí</a:t>
            </a:r>
          </a:p>
          <a:p>
            <a:pPr>
              <a:buNone/>
            </a:pPr>
            <a:endParaRPr lang="cs-CZ" sz="2400" dirty="0"/>
          </a:p>
          <a:p>
            <a:pPr>
              <a:buNone/>
            </a:pPr>
            <a:r>
              <a:rPr lang="cs-CZ" sz="2400" dirty="0"/>
              <a:t>1482: Paul Walther von </a:t>
            </a:r>
            <a:r>
              <a:rPr lang="cs-CZ" sz="2400" dirty="0" err="1"/>
              <a:t>Güglingen</a:t>
            </a:r>
            <a:endParaRPr lang="cs-CZ" sz="2200" dirty="0"/>
          </a:p>
          <a:p>
            <a:pPr>
              <a:buNone/>
            </a:pPr>
            <a:endParaRPr lang="cs-CZ" dirty="0"/>
          </a:p>
        </p:txBody>
      </p:sp>
      <p:pic>
        <p:nvPicPr>
          <p:cNvPr id="7" name="Espace réservé du contenu 6" descr="25_E_8_________18QTN10001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61210" y="1773238"/>
            <a:ext cx="3212580" cy="46243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67838" y="152400"/>
            <a:ext cx="8404690" cy="978408"/>
          </a:xfrm>
        </p:spPr>
        <p:txBody>
          <a:bodyPr>
            <a:normAutofit/>
          </a:bodyPr>
          <a:lstStyle/>
          <a:p>
            <a:r>
              <a:rPr lang="cs-CZ" sz="3600" b="1" dirty="0"/>
              <a:t>Kněz Mikuláš, kanovník řezenský</a:t>
            </a:r>
          </a:p>
        </p:txBody>
      </p:sp>
      <p:pic>
        <p:nvPicPr>
          <p:cNvPr id="5" name="Image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57554" y="2071678"/>
            <a:ext cx="5111750" cy="462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Nikolaus</a:t>
            </a:r>
            <a:r>
              <a:rPr lang="cs-CZ" b="1" dirty="0"/>
              <a:t> </a:t>
            </a:r>
            <a:r>
              <a:rPr lang="cs-CZ" b="1" dirty="0" err="1"/>
              <a:t>Sturm</a:t>
            </a:r>
            <a:r>
              <a:rPr lang="cs-CZ" dirty="0"/>
              <a:t> – kanovník  kapituly </a:t>
            </a:r>
            <a:r>
              <a:rPr lang="cs-CZ" i="1" dirty="0" err="1"/>
              <a:t>Unser</a:t>
            </a:r>
            <a:r>
              <a:rPr lang="cs-CZ" i="1" dirty="0"/>
              <a:t> </a:t>
            </a:r>
            <a:r>
              <a:rPr lang="cs-CZ" i="1" dirty="0" err="1"/>
              <a:t>Liebe</a:t>
            </a:r>
            <a:r>
              <a:rPr lang="cs-CZ" i="1" dirty="0"/>
              <a:t> </a:t>
            </a:r>
            <a:r>
              <a:rPr lang="cs-CZ" i="1" dirty="0" err="1"/>
              <a:t>Frau</a:t>
            </a:r>
            <a:r>
              <a:rPr lang="cs-CZ" i="1" dirty="0"/>
              <a:t> </a:t>
            </a:r>
            <a:r>
              <a:rPr lang="cs-CZ" i="1" dirty="0" err="1"/>
              <a:t>zur</a:t>
            </a:r>
            <a:r>
              <a:rPr lang="cs-CZ" i="1" dirty="0"/>
              <a:t> </a:t>
            </a:r>
            <a:r>
              <a:rPr lang="cs-CZ" i="1" dirty="0" err="1"/>
              <a:t>Alten</a:t>
            </a:r>
            <a:r>
              <a:rPr lang="cs-CZ" i="1" dirty="0"/>
              <a:t> Kapelle in </a:t>
            </a:r>
            <a:r>
              <a:rPr lang="cs-CZ" i="1" dirty="0" err="1"/>
              <a:t>Regensburg</a:t>
            </a:r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r>
              <a:rPr lang="cs-CZ" dirty="0"/>
              <a:t>J. </a:t>
            </a:r>
            <a:r>
              <a:rPr lang="cs-CZ" dirty="0" err="1"/>
              <a:t>Schmid</a:t>
            </a:r>
            <a:r>
              <a:rPr lang="cs-CZ" dirty="0"/>
              <a:t>: </a:t>
            </a:r>
            <a:r>
              <a:rPr lang="cs-CZ" i="1" dirty="0"/>
              <a:t>Die </a:t>
            </a:r>
            <a:r>
              <a:rPr lang="cs-CZ" i="1" dirty="0" err="1"/>
              <a:t>Geschichte</a:t>
            </a:r>
            <a:r>
              <a:rPr lang="cs-CZ" i="1" dirty="0"/>
              <a:t> des </a:t>
            </a:r>
            <a:r>
              <a:rPr lang="cs-CZ" i="1" dirty="0" err="1"/>
              <a:t>Kollegiatstiftes</a:t>
            </a:r>
            <a:r>
              <a:rPr lang="cs-CZ" i="1" dirty="0"/>
              <a:t> U. L. </a:t>
            </a:r>
            <a:r>
              <a:rPr lang="cs-CZ" i="1" dirty="0" err="1"/>
              <a:t>Frau</a:t>
            </a:r>
            <a:r>
              <a:rPr lang="cs-CZ" i="1" dirty="0"/>
              <a:t> </a:t>
            </a:r>
            <a:r>
              <a:rPr lang="cs-CZ" i="1" dirty="0" err="1"/>
              <a:t>zur</a:t>
            </a:r>
            <a:r>
              <a:rPr lang="cs-CZ" i="1" dirty="0"/>
              <a:t> </a:t>
            </a:r>
            <a:r>
              <a:rPr lang="cs-CZ" i="1" dirty="0" err="1"/>
              <a:t>Alten</a:t>
            </a:r>
            <a:r>
              <a:rPr lang="cs-CZ" i="1" dirty="0"/>
              <a:t> Kapelle in </a:t>
            </a:r>
            <a:r>
              <a:rPr lang="cs-CZ" i="1" dirty="0" err="1"/>
              <a:t>Regensburg</a:t>
            </a:r>
            <a:r>
              <a:rPr lang="cs-CZ" dirty="0"/>
              <a:t>, </a:t>
            </a:r>
            <a:r>
              <a:rPr lang="cs-CZ" dirty="0" err="1"/>
              <a:t>Regensburg</a:t>
            </a:r>
            <a:r>
              <a:rPr lang="cs-CZ" dirty="0"/>
              <a:t> 1922, s. 124</a:t>
            </a:r>
          </a:p>
          <a:p>
            <a:endParaRPr lang="cs-CZ" i="1" dirty="0"/>
          </a:p>
          <a:p>
            <a:endParaRPr lang="cs-CZ" i="1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Hans </a:t>
            </a:r>
            <a:r>
              <a:rPr lang="cs-CZ" dirty="0" err="1"/>
              <a:t>Tucher</a:t>
            </a:r>
            <a:r>
              <a:rPr lang="cs-CZ" dirty="0"/>
              <a:t>, měštěnín </a:t>
            </a:r>
            <a:r>
              <a:rPr lang="cs-CZ" dirty="0" err="1"/>
              <a:t>normberský</a:t>
            </a:r>
            <a:endParaRPr lang="cs-CZ" dirty="0"/>
          </a:p>
        </p:txBody>
      </p:sp>
      <p:pic>
        <p:nvPicPr>
          <p:cNvPr id="5" name="Zástupný symbol pro obsah 4" descr="Hans Tucher_Michael Wolgemu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135" y="1773238"/>
            <a:ext cx="3298729" cy="462438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Hans </a:t>
            </a:r>
            <a:r>
              <a:rPr lang="cs-CZ" sz="2200" dirty="0" err="1"/>
              <a:t>Tucher</a:t>
            </a:r>
            <a:r>
              <a:rPr lang="cs-CZ" sz="2200" dirty="0"/>
              <a:t> VI. (starší) 1428-1491</a:t>
            </a:r>
          </a:p>
          <a:p>
            <a:r>
              <a:rPr lang="cs-CZ" sz="2200" dirty="0"/>
              <a:t>Nejvyšší purkmistr, člen malé rady v Norimberku</a:t>
            </a:r>
          </a:p>
          <a:p>
            <a:r>
              <a:rPr lang="cs-CZ" sz="2200" dirty="0"/>
              <a:t>1479-1480 pouť do Svaté země a do Egypta</a:t>
            </a:r>
          </a:p>
          <a:p>
            <a:r>
              <a:rPr lang="cs-CZ" sz="2200" dirty="0"/>
              <a:t>Cestopis: </a:t>
            </a:r>
            <a:r>
              <a:rPr lang="cs-CZ" sz="2400" i="1" dirty="0"/>
              <a:t>Die </a:t>
            </a:r>
            <a:r>
              <a:rPr lang="cs-CZ" sz="2400" i="1" dirty="0" err="1"/>
              <a:t>Reise</a:t>
            </a:r>
            <a:r>
              <a:rPr lang="cs-CZ" sz="2400" i="1" dirty="0"/>
              <a:t> </a:t>
            </a:r>
            <a:r>
              <a:rPr lang="cs-CZ" sz="2400" i="1" dirty="0" err="1"/>
              <a:t>ins</a:t>
            </a:r>
            <a:r>
              <a:rPr lang="cs-CZ" sz="2400" i="1" dirty="0"/>
              <a:t> </a:t>
            </a:r>
            <a:r>
              <a:rPr lang="cs-CZ" sz="2400" i="1" dirty="0" err="1"/>
              <a:t>Gelobte</a:t>
            </a:r>
            <a:r>
              <a:rPr lang="cs-CZ" sz="2400" i="1" dirty="0"/>
              <a:t> </a:t>
            </a:r>
            <a:r>
              <a:rPr lang="cs-CZ" sz="2400" i="1" dirty="0" err="1"/>
              <a:t>Land</a:t>
            </a:r>
            <a:endParaRPr lang="cs-CZ" sz="2400" i="1" dirty="0"/>
          </a:p>
          <a:p>
            <a:endParaRPr lang="cs-CZ" sz="2400" i="1" dirty="0"/>
          </a:p>
          <a:p>
            <a:r>
              <a:rPr lang="cs-CZ" sz="2400" dirty="0" err="1"/>
              <a:t>vyd</a:t>
            </a:r>
            <a:r>
              <a:rPr lang="cs-CZ" sz="2400" dirty="0"/>
              <a:t>. </a:t>
            </a:r>
            <a:r>
              <a:rPr lang="cs-CZ" sz="2400" dirty="0" err="1"/>
              <a:t>Randall</a:t>
            </a:r>
            <a:r>
              <a:rPr lang="cs-CZ" sz="2400" dirty="0"/>
              <a:t> </a:t>
            </a:r>
            <a:r>
              <a:rPr lang="cs-CZ" sz="2400" dirty="0" err="1"/>
              <a:t>Herz</a:t>
            </a:r>
            <a:r>
              <a:rPr lang="cs-CZ" sz="2400" dirty="0"/>
              <a:t>, Wiesbaden 2002</a:t>
            </a:r>
            <a:endParaRPr lang="cs-CZ" sz="2200" dirty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Literatura (obecně ke knihtisku)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Petr </a:t>
            </a:r>
            <a:r>
              <a:rPr lang="cs-CZ" sz="2200" dirty="0" err="1"/>
              <a:t>Voit</a:t>
            </a:r>
            <a:r>
              <a:rPr lang="cs-CZ" sz="2200" dirty="0"/>
              <a:t>, </a:t>
            </a:r>
            <a:r>
              <a:rPr lang="cs-CZ" sz="2200" i="1" dirty="0"/>
              <a:t>Encyklopedie knihy</a:t>
            </a:r>
            <a:r>
              <a:rPr lang="cs-CZ" sz="2200" dirty="0"/>
              <a:t>, Praha 2006</a:t>
            </a:r>
          </a:p>
          <a:p>
            <a:r>
              <a:rPr lang="cs-CZ" sz="2200" dirty="0"/>
              <a:t>Petr </a:t>
            </a:r>
            <a:r>
              <a:rPr lang="cs-CZ" sz="2200" dirty="0" err="1"/>
              <a:t>Voit</a:t>
            </a:r>
            <a:r>
              <a:rPr lang="cs-CZ" sz="2200" dirty="0"/>
              <a:t>, </a:t>
            </a:r>
            <a:r>
              <a:rPr lang="cs-CZ" sz="2200" i="1" dirty="0"/>
              <a:t>Český knihtisk mezi pozdní gotikou a renesancí</a:t>
            </a:r>
            <a:r>
              <a:rPr lang="cs-CZ" sz="2200" dirty="0"/>
              <a:t> (2 díly), Praha 2013 a 2017</a:t>
            </a:r>
          </a:p>
          <a:p>
            <a:r>
              <a:rPr lang="cs-CZ" sz="2200" dirty="0"/>
              <a:t>Kamil </a:t>
            </a:r>
            <a:r>
              <a:rPr lang="cs-CZ" sz="2200" dirty="0" err="1"/>
              <a:t>Boldan</a:t>
            </a:r>
            <a:r>
              <a:rPr lang="cs-CZ" sz="2200" dirty="0"/>
              <a:t>, </a:t>
            </a:r>
            <a:r>
              <a:rPr lang="cs-CZ" sz="2200" i="1" dirty="0"/>
              <a:t>Počátek českého knihtisku</a:t>
            </a:r>
            <a:r>
              <a:rPr lang="cs-CZ" sz="2200" dirty="0"/>
              <a:t>, Praha 2018</a:t>
            </a:r>
          </a:p>
          <a:p>
            <a:r>
              <a:rPr lang="cs-CZ" sz="2200" dirty="0"/>
              <a:t>Emma Urbánková, Knihopis českých a slovenských tisků od doby nejstarší až do konce 18. století, díl I. Prvotisky, Praha 1994</a:t>
            </a:r>
          </a:p>
          <a:p>
            <a:r>
              <a:rPr lang="cs-CZ" sz="2200" i="1" dirty="0"/>
              <a:t>Česká kniha v proměnách staletí</a:t>
            </a:r>
            <a:r>
              <a:rPr lang="cs-CZ" sz="2200" dirty="0"/>
              <a:t>, </a:t>
            </a:r>
            <a:r>
              <a:rPr lang="cs-CZ" sz="2200" dirty="0" err="1"/>
              <a:t>ed</a:t>
            </a:r>
            <a:r>
              <a:rPr lang="cs-CZ" sz="2200" dirty="0"/>
              <a:t>. M. </a:t>
            </a:r>
            <a:r>
              <a:rPr lang="cs-CZ" sz="2200" dirty="0" err="1"/>
              <a:t>Bohatcová</a:t>
            </a:r>
            <a:r>
              <a:rPr lang="cs-CZ" sz="2200" dirty="0"/>
              <a:t>, Praha 1990</a:t>
            </a:r>
            <a:endParaRPr lang="cs-CZ" sz="2200" i="1" dirty="0"/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Leo Kohút (</a:t>
            </a:r>
            <a:r>
              <a:rPr lang="cs-CZ" sz="2200" dirty="0" err="1"/>
              <a:t>ed</a:t>
            </a:r>
            <a:r>
              <a:rPr lang="cs-CZ" sz="2200" dirty="0"/>
              <a:t>.), Mikuláš </a:t>
            </a:r>
            <a:r>
              <a:rPr lang="cs-CZ" sz="2200" dirty="0" err="1"/>
              <a:t>Bakalár</a:t>
            </a:r>
            <a:r>
              <a:rPr lang="cs-CZ" sz="2200" dirty="0"/>
              <a:t> </a:t>
            </a:r>
            <a:r>
              <a:rPr lang="cs-CZ" sz="2200" dirty="0" err="1"/>
              <a:t>Štetina</a:t>
            </a:r>
            <a:r>
              <a:rPr lang="cs-CZ" sz="2200" dirty="0"/>
              <a:t>, Bratislava 1966</a:t>
            </a:r>
          </a:p>
          <a:p>
            <a:r>
              <a:rPr lang="cs-CZ" sz="2200" dirty="0"/>
              <a:t>Pravoslav </a:t>
            </a:r>
            <a:r>
              <a:rPr lang="cs-CZ" sz="2200" dirty="0" err="1"/>
              <a:t>Kneidl</a:t>
            </a:r>
            <a:r>
              <a:rPr lang="cs-CZ" sz="2200" dirty="0"/>
              <a:t>, Spis o nových zemích a Novém světě…, Praha 1981</a:t>
            </a:r>
          </a:p>
          <a:p>
            <a:pPr marL="118872" indent="0"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Die </a:t>
            </a:r>
            <a:r>
              <a:rPr lang="cs-CZ" i="1" dirty="0" err="1"/>
              <a:t>Reise</a:t>
            </a:r>
            <a:r>
              <a:rPr lang="cs-CZ" i="1" dirty="0"/>
              <a:t> </a:t>
            </a:r>
            <a:r>
              <a:rPr lang="cs-CZ" i="1" dirty="0" err="1"/>
              <a:t>ins</a:t>
            </a:r>
            <a:r>
              <a:rPr lang="cs-CZ" i="1" dirty="0"/>
              <a:t> </a:t>
            </a:r>
            <a:r>
              <a:rPr lang="cs-CZ" i="1" dirty="0" err="1"/>
              <a:t>Gelobte</a:t>
            </a:r>
            <a:r>
              <a:rPr lang="cs-CZ" i="1" dirty="0"/>
              <a:t> </a:t>
            </a:r>
            <a:r>
              <a:rPr lang="cs-CZ" i="1" dirty="0" err="1"/>
              <a:t>Land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6 přípravných rukopisů - autografy (z toho 2 opisy)</a:t>
            </a:r>
          </a:p>
          <a:p>
            <a:r>
              <a:rPr lang="cs-CZ" sz="2200" dirty="0"/>
              <a:t>22 rukopisů z 15. a 16. stol.</a:t>
            </a:r>
          </a:p>
          <a:p>
            <a:pPr>
              <a:buNone/>
            </a:pPr>
            <a:endParaRPr lang="cs-CZ" sz="2200" dirty="0"/>
          </a:p>
          <a:p>
            <a:r>
              <a:rPr lang="cs-CZ" sz="2200" b="1" dirty="0"/>
              <a:t>Tisky</a:t>
            </a:r>
            <a:r>
              <a:rPr lang="cs-CZ" sz="2200" dirty="0"/>
              <a:t>: </a:t>
            </a:r>
          </a:p>
          <a:p>
            <a:r>
              <a:rPr lang="cs-CZ" sz="1700" dirty="0"/>
              <a:t>1482 Augsburg - </a:t>
            </a:r>
            <a:r>
              <a:rPr lang="cs-CZ" sz="1700" dirty="0" err="1"/>
              <a:t>Johann</a:t>
            </a:r>
            <a:r>
              <a:rPr lang="cs-CZ" sz="1700" dirty="0"/>
              <a:t> </a:t>
            </a:r>
            <a:r>
              <a:rPr lang="cs-CZ" sz="1700" dirty="0" err="1"/>
              <a:t>Schönsperger</a:t>
            </a:r>
            <a:endParaRPr lang="cs-CZ" sz="1700" dirty="0"/>
          </a:p>
          <a:p>
            <a:r>
              <a:rPr lang="cs-CZ" sz="1700" dirty="0"/>
              <a:t>1482 </a:t>
            </a:r>
            <a:r>
              <a:rPr lang="cs-CZ" sz="1700" dirty="0" err="1"/>
              <a:t>Nürnberg</a:t>
            </a:r>
            <a:r>
              <a:rPr lang="cs-CZ" sz="1700" dirty="0"/>
              <a:t> - </a:t>
            </a:r>
            <a:r>
              <a:rPr lang="cs-CZ" sz="1700" dirty="0" err="1"/>
              <a:t>Konrad</a:t>
            </a:r>
            <a:r>
              <a:rPr lang="cs-CZ" sz="1700" dirty="0"/>
              <a:t> </a:t>
            </a:r>
            <a:r>
              <a:rPr lang="cs-CZ" sz="1700" dirty="0" err="1"/>
              <a:t>Zeninger</a:t>
            </a:r>
            <a:endParaRPr lang="cs-CZ" sz="1700" dirty="0"/>
          </a:p>
          <a:p>
            <a:r>
              <a:rPr lang="cs-CZ" sz="1700" dirty="0"/>
              <a:t>1482² Augsburg - </a:t>
            </a:r>
            <a:r>
              <a:rPr lang="cs-CZ" sz="1700" dirty="0" err="1"/>
              <a:t>Johannes</a:t>
            </a:r>
            <a:r>
              <a:rPr lang="cs-CZ" sz="1700" dirty="0"/>
              <a:t> </a:t>
            </a:r>
            <a:r>
              <a:rPr lang="cs-CZ" sz="1700" dirty="0" err="1"/>
              <a:t>Schönsperger</a:t>
            </a:r>
            <a:endParaRPr lang="cs-CZ" sz="1700" dirty="0"/>
          </a:p>
          <a:p>
            <a:r>
              <a:rPr lang="cs-CZ" sz="1700" dirty="0"/>
              <a:t>1483 </a:t>
            </a:r>
            <a:r>
              <a:rPr lang="cs-CZ" sz="1700" dirty="0" err="1"/>
              <a:t>Nürnberg</a:t>
            </a:r>
            <a:r>
              <a:rPr lang="cs-CZ" sz="1700" dirty="0"/>
              <a:t> - </a:t>
            </a:r>
            <a:r>
              <a:rPr lang="cs-CZ" sz="1700" dirty="0" err="1"/>
              <a:t>Konrad</a:t>
            </a:r>
            <a:r>
              <a:rPr lang="cs-CZ" sz="1700" dirty="0"/>
              <a:t> </a:t>
            </a:r>
            <a:r>
              <a:rPr lang="cs-CZ" sz="1700" dirty="0" err="1"/>
              <a:t>Zeninger</a:t>
            </a:r>
            <a:r>
              <a:rPr lang="cs-CZ" sz="1700" dirty="0"/>
              <a:t>?</a:t>
            </a:r>
          </a:p>
          <a:p>
            <a:r>
              <a:rPr lang="cs-CZ" sz="1700" dirty="0"/>
              <a:t>1484 </a:t>
            </a:r>
            <a:r>
              <a:rPr lang="cs-CZ" sz="1700" dirty="0" err="1"/>
              <a:t>Straßburg</a:t>
            </a:r>
            <a:r>
              <a:rPr lang="cs-CZ" sz="1700" dirty="0"/>
              <a:t> - Heinrich </a:t>
            </a:r>
            <a:r>
              <a:rPr lang="cs-CZ" sz="1700" dirty="0" err="1"/>
              <a:t>Knoblochtzer</a:t>
            </a:r>
            <a:r>
              <a:rPr lang="cs-CZ" sz="1700" dirty="0"/>
              <a:t> </a:t>
            </a:r>
          </a:p>
          <a:p>
            <a:r>
              <a:rPr lang="cs-CZ" sz="1700" dirty="0"/>
              <a:t>1486 Augsburg  - Anton </a:t>
            </a:r>
            <a:r>
              <a:rPr lang="cs-CZ" sz="1700" dirty="0" err="1"/>
              <a:t>Sorg</a:t>
            </a:r>
            <a:r>
              <a:rPr lang="cs-CZ" sz="1700" dirty="0"/>
              <a:t> </a:t>
            </a:r>
          </a:p>
          <a:p>
            <a:r>
              <a:rPr lang="cs-CZ" sz="1700" dirty="0"/>
              <a:t>1489 </a:t>
            </a:r>
            <a:r>
              <a:rPr lang="cs-CZ" sz="1700" dirty="0" err="1"/>
              <a:t>Nürnberg</a:t>
            </a:r>
            <a:r>
              <a:rPr lang="cs-CZ" sz="1700" dirty="0"/>
              <a:t> – Max </a:t>
            </a:r>
            <a:r>
              <a:rPr lang="cs-CZ" sz="1700" dirty="0" err="1"/>
              <a:t>Ayrer</a:t>
            </a:r>
            <a:r>
              <a:rPr lang="cs-CZ" sz="1700" dirty="0"/>
              <a:t> (část)</a:t>
            </a:r>
          </a:p>
          <a:p>
            <a:endParaRPr lang="cs-CZ" sz="2200" dirty="0"/>
          </a:p>
        </p:txBody>
      </p:sp>
      <p:pic>
        <p:nvPicPr>
          <p:cNvPr id="5" name="Zástupný symbol pro obsah 4" descr="Tucher_Augsburg 1482_2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3886" y="1773238"/>
            <a:ext cx="3127227" cy="462438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Tucher</a:t>
            </a:r>
            <a:r>
              <a:rPr lang="cs-CZ" dirty="0"/>
              <a:t> a TZS: porovnání prologů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(339-340) Nach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vnsers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Heren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gepurt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cccc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lxxix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dorstag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do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sechst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deß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monetz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pin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Hanns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Tucher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burger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zeyt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kleineren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ratz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Nuremberg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meines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alter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einvndfunfczig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wochen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doselbst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außgezogen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almechtigen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Gottes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meynung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alleyn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vmb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Gotes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meiner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selikeyt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keÿnes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rumes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furwiczes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noch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ander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leichtuertikeyt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heiligen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stete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besunder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ende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Christus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Jhesus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vnser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seligmacher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seiner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heiligen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menschheit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gehabt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gewandelt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gotliche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wunderwerck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erzaigt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vmb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vnsers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hails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manigueltigs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piners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leiden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marter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geliden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erlich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leiplich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begrebnuß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erwelt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gehabt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besunder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Heiliges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Grab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</a:t>
            </a: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Jherusalem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furbaß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seiner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heiligen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rastung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zubesuchen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(1v-2r)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Léta od porodu panenského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tisícého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CCCC. LXXXII. v pondělí dne šestého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měsiece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máje, my, kněz Mikuláš, kanovník řezenský, a Jan, měštěnín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normberský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vyjeli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Normberka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jméno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úmyslem prostě pro milého boha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spasenie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našie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duše a pro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žádnú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marnú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chlúbu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 s které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všetečtnosti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abychom ohledali svatá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miesta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zvláště ty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miesta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krajiny, v nichž pán Ježíš v svém svatém člověčenství obyt měl a divy činil a potom veliké a ukrutné muky trpěl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umřieti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naše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spasenie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ráčil. A zvláště 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božiemu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hrobu do Jeruzaléma a dále do Jericho a k Jordánu až do Mrtvého moře tu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jiezdu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vzeli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předse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splnili i dokonali s pomocí boží a zase se vrátili do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Normberga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Cesta po moři z Benátek do SZ podle TZS</a:t>
            </a:r>
          </a:p>
        </p:txBody>
      </p:sp>
      <p:pic>
        <p:nvPicPr>
          <p:cNvPr id="7" name="Zástupný symbol pro obsah 6" descr="mapy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7604" r="17604"/>
          <a:stretch>
            <a:fillRect/>
          </a:stretch>
        </p:blipFill>
        <p:spPr/>
      </p:pic>
      <p:sp>
        <p:nvSpPr>
          <p:cNvPr id="9" name="Zástupný symbol pro text 8"/>
          <p:cNvSpPr>
            <a:spLocks noGrp="1"/>
          </p:cNvSpPr>
          <p:nvPr>
            <p:ph type="body" sz="half" idx="2"/>
          </p:nvPr>
        </p:nvSpPr>
        <p:spPr>
          <a:xfrm>
            <a:off x="323528" y="1700808"/>
            <a:ext cx="2366214" cy="4492039"/>
          </a:xfrm>
        </p:spPr>
        <p:txBody>
          <a:bodyPr>
            <a:normAutofit/>
          </a:bodyPr>
          <a:lstStyle/>
          <a:p>
            <a:r>
              <a:rPr lang="cs-CZ" sz="1800" dirty="0" err="1"/>
              <a:t>Parenzo</a:t>
            </a:r>
            <a:r>
              <a:rPr lang="cs-CZ" sz="1800" dirty="0"/>
              <a:t> (</a:t>
            </a:r>
            <a:r>
              <a:rPr lang="cs-CZ" sz="1800" dirty="0" err="1"/>
              <a:t>Poreč</a:t>
            </a:r>
            <a:r>
              <a:rPr lang="cs-CZ" sz="1800" dirty="0"/>
              <a:t>)</a:t>
            </a:r>
          </a:p>
          <a:p>
            <a:r>
              <a:rPr lang="cs-CZ" sz="1800" dirty="0"/>
              <a:t>Zara (Zadar)</a:t>
            </a:r>
          </a:p>
          <a:p>
            <a:r>
              <a:rPr lang="cs-CZ" sz="1800" dirty="0" err="1"/>
              <a:t>Ragusa</a:t>
            </a:r>
            <a:r>
              <a:rPr lang="cs-CZ" sz="1800" dirty="0"/>
              <a:t> (Dubrovník)</a:t>
            </a:r>
          </a:p>
          <a:p>
            <a:r>
              <a:rPr lang="cs-CZ" sz="1800" dirty="0"/>
              <a:t>Korfu (</a:t>
            </a:r>
            <a:r>
              <a:rPr lang="cs-CZ" sz="1800" i="1" dirty="0" err="1"/>
              <a:t>Korsim</a:t>
            </a:r>
            <a:r>
              <a:rPr lang="cs-CZ" sz="1800" dirty="0"/>
              <a:t>)</a:t>
            </a:r>
          </a:p>
          <a:p>
            <a:r>
              <a:rPr lang="cs-CZ" sz="1800" dirty="0" err="1"/>
              <a:t>Morea</a:t>
            </a:r>
            <a:r>
              <a:rPr lang="cs-CZ" sz="1800" dirty="0"/>
              <a:t> (Peloponés), </a:t>
            </a:r>
            <a:r>
              <a:rPr lang="cs-CZ" sz="1800" dirty="0" err="1"/>
              <a:t>Candia</a:t>
            </a:r>
            <a:r>
              <a:rPr lang="cs-CZ" sz="1800" dirty="0"/>
              <a:t> (Kréta) </a:t>
            </a:r>
          </a:p>
          <a:p>
            <a:r>
              <a:rPr lang="cs-CZ" sz="1800" dirty="0"/>
              <a:t>Rhodos </a:t>
            </a:r>
          </a:p>
          <a:p>
            <a:r>
              <a:rPr lang="cs-CZ" sz="1800" dirty="0"/>
              <a:t>Kypr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Vojta\Pictures\map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3714776" cy="6166337"/>
          </a:xfrm>
          <a:prstGeom prst="rect">
            <a:avLst/>
          </a:prstGeom>
          <a:noFill/>
        </p:spPr>
      </p:pic>
      <p:pic>
        <p:nvPicPr>
          <p:cNvPr id="2050" name="Picture 2" descr="C:\Users\Jaroslav\Documents\Cestopisy\Jeroným2016\maml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1808" y="357166"/>
            <a:ext cx="4602192" cy="6069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Pouť ve Svaté zemi (srovnání)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Tucher</a:t>
            </a:r>
            <a:r>
              <a:rPr lang="cs-CZ" dirty="0"/>
              <a:t>: </a:t>
            </a:r>
            <a:r>
              <a:rPr lang="cs-CZ" dirty="0" err="1"/>
              <a:t>Jaffa</a:t>
            </a:r>
            <a:r>
              <a:rPr lang="cs-CZ" dirty="0"/>
              <a:t>, Jeruzalém, Betlém, Jordán, </a:t>
            </a:r>
            <a:r>
              <a:rPr lang="cs-CZ" dirty="0" err="1"/>
              <a:t>Gaza</a:t>
            </a:r>
            <a:r>
              <a:rPr lang="cs-CZ" dirty="0"/>
              <a:t>, Sinaj, Káhira, Alexandrie</a:t>
            </a:r>
          </a:p>
          <a:p>
            <a:endParaRPr lang="cs-CZ" dirty="0"/>
          </a:p>
          <a:p>
            <a:r>
              <a:rPr lang="cs-CZ" dirty="0"/>
              <a:t>TZS: </a:t>
            </a:r>
            <a:r>
              <a:rPr lang="cs-CZ" dirty="0" err="1"/>
              <a:t>Jaffa</a:t>
            </a:r>
            <a:r>
              <a:rPr lang="cs-CZ" dirty="0"/>
              <a:t>, Jeruzalém, Betlém, Jordán, návrat do Evropy</a:t>
            </a:r>
          </a:p>
        </p:txBody>
      </p:sp>
      <p:pic>
        <p:nvPicPr>
          <p:cNvPr id="6" name="Espace réservé du contenu 5" descr="Holly-Land-pilgrimage toda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32615" y="1773238"/>
            <a:ext cx="3269769" cy="462438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Kostel Božího hrobu</a:t>
            </a:r>
          </a:p>
        </p:txBody>
      </p:sp>
      <p:pic>
        <p:nvPicPr>
          <p:cNvPr id="5" name="Espace réservé du contenu 4" descr="800px-Church_of_the_Holy_Sepulchre_-_Ilan_Ara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714488"/>
            <a:ext cx="4038600" cy="2781586"/>
          </a:xfrm>
        </p:spPr>
      </p:pic>
      <p:pic>
        <p:nvPicPr>
          <p:cNvPr id="6" name="Espace réservé du contenu 5" descr="edicule-church-holy-sepulchre-jerusalem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643314"/>
            <a:ext cx="4038600" cy="2693541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Bernard </a:t>
            </a:r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Breydenbach</a:t>
            </a:r>
            <a:r>
              <a:rPr lang="cs-CZ" dirty="0"/>
              <a:t> – kostel Božího hrobu</a:t>
            </a:r>
          </a:p>
        </p:txBody>
      </p:sp>
      <p:pic>
        <p:nvPicPr>
          <p:cNvPr id="5" name="Espace réservé du contenu 4" descr="breidenbach_14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1008" y="2000240"/>
            <a:ext cx="4222544" cy="3786214"/>
          </a:xfrm>
        </p:spPr>
      </p:pic>
      <p:pic>
        <p:nvPicPr>
          <p:cNvPr id="6" name="Espace réservé du contenu 5" descr="Breydenbach_edicul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6059" y="2285992"/>
            <a:ext cx="3903400" cy="3357586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714380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Křížová cesta</a:t>
            </a:r>
          </a:p>
        </p:txBody>
      </p:sp>
      <p:pic>
        <p:nvPicPr>
          <p:cNvPr id="6" name="Espace réservé du contenu 5" descr="map_station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1857364"/>
            <a:ext cx="5681674" cy="3591352"/>
          </a:xfrm>
        </p:spPr>
      </p:pic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5786446" y="1571612"/>
            <a:ext cx="3143272" cy="507209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1 Pilátův dům – odsouzení, </a:t>
            </a:r>
          </a:p>
          <a:p>
            <a:r>
              <a:rPr lang="cs-CZ" dirty="0"/>
              <a:t>2 Ježíš bere kříž</a:t>
            </a:r>
          </a:p>
          <a:p>
            <a:r>
              <a:rPr lang="cs-CZ" dirty="0"/>
              <a:t> 3 První pád</a:t>
            </a:r>
          </a:p>
          <a:p>
            <a:r>
              <a:rPr lang="cs-CZ" dirty="0"/>
              <a:t>4 potkává matku svou</a:t>
            </a:r>
          </a:p>
          <a:p>
            <a:r>
              <a:rPr lang="cs-CZ" dirty="0"/>
              <a:t>5 Šimon z </a:t>
            </a:r>
            <a:r>
              <a:rPr lang="cs-CZ" dirty="0" err="1"/>
              <a:t>Kyrény</a:t>
            </a:r>
            <a:endParaRPr lang="cs-CZ" dirty="0"/>
          </a:p>
          <a:p>
            <a:r>
              <a:rPr lang="cs-CZ" dirty="0"/>
              <a:t>6 Veronika</a:t>
            </a:r>
          </a:p>
          <a:p>
            <a:r>
              <a:rPr lang="cs-CZ" dirty="0"/>
              <a:t>7 Druhý pád</a:t>
            </a:r>
          </a:p>
          <a:p>
            <a:r>
              <a:rPr lang="cs-CZ" dirty="0"/>
              <a:t>8 Dcery Jeruzalémské</a:t>
            </a:r>
          </a:p>
          <a:p>
            <a:r>
              <a:rPr lang="cs-CZ" dirty="0"/>
              <a:t>9 Třetí pád</a:t>
            </a:r>
          </a:p>
          <a:p>
            <a:r>
              <a:rPr lang="cs-CZ" dirty="0"/>
              <a:t>10-14 Ukřižování, sejmutí, uložení do hrobu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Křížová cesta v TZS 1</a:t>
            </a:r>
          </a:p>
        </p:txBody>
      </p:sp>
      <p:pic>
        <p:nvPicPr>
          <p:cNvPr id="5" name="Espace réservé du contenu 4" descr="18v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9991"/>
            <a:ext cx="4358617" cy="5354591"/>
          </a:xfrm>
        </p:spPr>
      </p:pic>
      <p:pic>
        <p:nvPicPr>
          <p:cNvPr id="6" name="Zástupný symbol pro obsah 7" descr="Le_Portement_de_Croi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83452" y="1773238"/>
            <a:ext cx="3368095" cy="462438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66800"/>
          </a:xfrm>
        </p:spPr>
        <p:txBody>
          <a:bodyPr>
            <a:normAutofit/>
          </a:bodyPr>
          <a:lstStyle/>
          <a:p>
            <a:r>
              <a:rPr lang="cs-CZ" sz="2500" b="1" dirty="0" err="1"/>
              <a:t>Bernhard</a:t>
            </a:r>
            <a:r>
              <a:rPr lang="cs-CZ" sz="2500" b="1" dirty="0"/>
              <a:t> </a:t>
            </a:r>
            <a:r>
              <a:rPr lang="cs-CZ" sz="2500" b="1" dirty="0" err="1"/>
              <a:t>of</a:t>
            </a:r>
            <a:r>
              <a:rPr lang="cs-CZ" sz="2500" b="1" dirty="0"/>
              <a:t> </a:t>
            </a:r>
            <a:r>
              <a:rPr lang="cs-CZ" sz="2500" b="1" dirty="0" err="1"/>
              <a:t>Breydenbach</a:t>
            </a:r>
            <a:r>
              <a:rPr lang="cs-CZ" sz="2500" b="1" dirty="0"/>
              <a:t>: </a:t>
            </a:r>
            <a:r>
              <a:rPr lang="cs-CZ" sz="2500" b="1" i="1" dirty="0" err="1"/>
              <a:t>Peregrinatio</a:t>
            </a:r>
            <a:r>
              <a:rPr lang="cs-CZ" sz="2500" b="1" i="1" dirty="0"/>
              <a:t> </a:t>
            </a:r>
            <a:r>
              <a:rPr lang="cs-CZ" sz="2500" i="1" dirty="0"/>
              <a:t>in </a:t>
            </a:r>
            <a:r>
              <a:rPr lang="cs-CZ" sz="2500" i="1" dirty="0" err="1"/>
              <a:t>Terram</a:t>
            </a:r>
            <a:r>
              <a:rPr lang="cs-CZ" sz="2500" i="1" dirty="0"/>
              <a:t> </a:t>
            </a:r>
            <a:r>
              <a:rPr lang="cs-CZ" sz="2500" i="1" dirty="0" err="1"/>
              <a:t>sanctam</a:t>
            </a:r>
            <a:r>
              <a:rPr lang="cs-CZ" sz="2500" i="1" dirty="0"/>
              <a:t> </a:t>
            </a:r>
            <a:r>
              <a:rPr lang="cs-CZ" sz="2500" dirty="0"/>
              <a:t>a jeho vydání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0034" y="178592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cs-CZ" sz="1800" b="1" dirty="0" err="1"/>
              <a:t>Bernhard</a:t>
            </a:r>
            <a:r>
              <a:rPr lang="cs-CZ" sz="1800" b="1" dirty="0"/>
              <a:t> </a:t>
            </a:r>
            <a:r>
              <a:rPr lang="cs-CZ" sz="1800" b="1" dirty="0" err="1"/>
              <a:t>von</a:t>
            </a:r>
            <a:r>
              <a:rPr lang="cs-CZ" sz="1800" b="1" dirty="0"/>
              <a:t> </a:t>
            </a:r>
            <a:r>
              <a:rPr lang="cs-CZ" sz="1800" b="1" dirty="0" err="1"/>
              <a:t>Breydenbach</a:t>
            </a:r>
            <a:r>
              <a:rPr lang="cs-CZ" sz="1800" b="1" dirty="0"/>
              <a:t> </a:t>
            </a:r>
            <a:r>
              <a:rPr lang="cs-CZ" sz="1800" dirty="0"/>
              <a:t>(ca. 1440-1497) – </a:t>
            </a:r>
            <a:r>
              <a:rPr lang="cs-CZ" sz="1800" dirty="0" err="1"/>
              <a:t>dean</a:t>
            </a:r>
            <a:r>
              <a:rPr lang="cs-CZ" sz="1800" dirty="0"/>
              <a:t> in </a:t>
            </a:r>
            <a:r>
              <a:rPr lang="cs-CZ" sz="1800" dirty="0" err="1"/>
              <a:t>Mainz</a:t>
            </a:r>
            <a:endParaRPr lang="cs-CZ" sz="1800" dirty="0"/>
          </a:p>
          <a:p>
            <a:r>
              <a:rPr lang="cs-CZ" sz="1800" dirty="0"/>
              <a:t>1483-1484 – </a:t>
            </a:r>
            <a:r>
              <a:rPr lang="cs-CZ" sz="1800" dirty="0" err="1"/>
              <a:t>travels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Holy</a:t>
            </a:r>
            <a:r>
              <a:rPr lang="cs-CZ" sz="1800" dirty="0"/>
              <a:t> </a:t>
            </a:r>
            <a:r>
              <a:rPr lang="cs-CZ" sz="1800" dirty="0" err="1"/>
              <a:t>Land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Johannes</a:t>
            </a:r>
            <a:r>
              <a:rPr lang="cs-CZ" sz="1800" dirty="0"/>
              <a:t> </a:t>
            </a:r>
            <a:r>
              <a:rPr lang="cs-CZ" sz="1800" dirty="0" err="1"/>
              <a:t>von</a:t>
            </a:r>
            <a:r>
              <a:rPr lang="cs-CZ" sz="1800" dirty="0"/>
              <a:t> </a:t>
            </a:r>
            <a:r>
              <a:rPr lang="cs-CZ" sz="1800" dirty="0" err="1"/>
              <a:t>Solms</a:t>
            </a:r>
            <a:r>
              <a:rPr lang="cs-CZ" sz="1800" dirty="0"/>
              <a:t> </a:t>
            </a:r>
            <a:r>
              <a:rPr lang="cs-CZ" sz="1800" dirty="0" err="1"/>
              <a:t>and</a:t>
            </a:r>
            <a:r>
              <a:rPr lang="cs-CZ" sz="1800" dirty="0"/>
              <a:t> </a:t>
            </a:r>
            <a:r>
              <a:rPr lang="cs-CZ" sz="1800" dirty="0" err="1"/>
              <a:t>others</a:t>
            </a:r>
            <a:endParaRPr lang="cs-CZ" sz="1800" dirty="0"/>
          </a:p>
          <a:p>
            <a:pPr>
              <a:buNone/>
            </a:pPr>
            <a:r>
              <a:rPr lang="cs-CZ" sz="1800" dirty="0"/>
              <a:t> </a:t>
            </a:r>
          </a:p>
          <a:p>
            <a:pPr>
              <a:buNone/>
            </a:pPr>
            <a:r>
              <a:rPr lang="cs-CZ" sz="1800" b="1" dirty="0" err="1"/>
              <a:t>Prints</a:t>
            </a:r>
            <a:r>
              <a:rPr lang="cs-CZ" sz="1800" b="1" dirty="0"/>
              <a:t> </a:t>
            </a:r>
            <a:r>
              <a:rPr lang="cs-CZ" sz="1800" b="1" dirty="0" err="1"/>
              <a:t>and</a:t>
            </a:r>
            <a:r>
              <a:rPr lang="cs-CZ" sz="1800" b="1" dirty="0"/>
              <a:t> </a:t>
            </a:r>
            <a:r>
              <a:rPr lang="cs-CZ" sz="1800" b="1" dirty="0" err="1"/>
              <a:t>translations</a:t>
            </a:r>
            <a:r>
              <a:rPr lang="cs-CZ" sz="1800" b="1" dirty="0"/>
              <a:t>:</a:t>
            </a:r>
          </a:p>
          <a:p>
            <a:r>
              <a:rPr lang="cs-CZ" sz="1800" dirty="0"/>
              <a:t>1486 </a:t>
            </a:r>
            <a:r>
              <a:rPr lang="cs-CZ" sz="1800" dirty="0" err="1"/>
              <a:t>Mainz</a:t>
            </a:r>
            <a:r>
              <a:rPr lang="cs-CZ" sz="1800" dirty="0"/>
              <a:t> (Lat., </a:t>
            </a:r>
            <a:r>
              <a:rPr lang="cs-CZ" sz="1800" dirty="0" err="1"/>
              <a:t>High</a:t>
            </a:r>
            <a:r>
              <a:rPr lang="cs-CZ" sz="1800" dirty="0"/>
              <a:t> </a:t>
            </a:r>
            <a:r>
              <a:rPr lang="cs-CZ" sz="1800" dirty="0" err="1"/>
              <a:t>German</a:t>
            </a:r>
            <a:r>
              <a:rPr lang="cs-CZ" sz="1800" dirty="0"/>
              <a:t>) – E. </a:t>
            </a:r>
            <a:r>
              <a:rPr lang="cs-CZ" sz="1800" dirty="0" err="1"/>
              <a:t>Reuwich</a:t>
            </a:r>
            <a:endParaRPr lang="cs-CZ" sz="1800" dirty="0"/>
          </a:p>
          <a:p>
            <a:r>
              <a:rPr lang="cs-CZ" sz="1800" dirty="0"/>
              <a:t>1486 </a:t>
            </a:r>
            <a:r>
              <a:rPr lang="cs-CZ" sz="1800" dirty="0" err="1"/>
              <a:t>Haarlem</a:t>
            </a:r>
            <a:r>
              <a:rPr lang="cs-CZ" sz="1800" dirty="0"/>
              <a:t> (</a:t>
            </a:r>
            <a:r>
              <a:rPr lang="cs-CZ" sz="1800" dirty="0" err="1"/>
              <a:t>Dutch</a:t>
            </a:r>
            <a:r>
              <a:rPr lang="cs-CZ" sz="1800" dirty="0"/>
              <a:t>)</a:t>
            </a:r>
          </a:p>
          <a:p>
            <a:r>
              <a:rPr lang="cs-CZ" sz="1800" dirty="0"/>
              <a:t>1487 </a:t>
            </a:r>
            <a:r>
              <a:rPr lang="cs-CZ" sz="1800" dirty="0" err="1"/>
              <a:t>Strassburg</a:t>
            </a:r>
            <a:r>
              <a:rPr lang="cs-CZ" sz="1800" dirty="0"/>
              <a:t> (</a:t>
            </a:r>
            <a:r>
              <a:rPr lang="cs-CZ" sz="1800" dirty="0" err="1"/>
              <a:t>High</a:t>
            </a:r>
            <a:r>
              <a:rPr lang="cs-CZ" sz="1800" dirty="0"/>
              <a:t> </a:t>
            </a:r>
            <a:r>
              <a:rPr lang="cs-CZ" sz="1800" dirty="0" err="1"/>
              <a:t>German</a:t>
            </a:r>
            <a:r>
              <a:rPr lang="cs-CZ" sz="1800" dirty="0"/>
              <a:t>)</a:t>
            </a:r>
          </a:p>
          <a:p>
            <a:r>
              <a:rPr lang="cs-CZ" sz="1800" dirty="0"/>
              <a:t>1488 </a:t>
            </a:r>
            <a:r>
              <a:rPr lang="cs-CZ" sz="1800" dirty="0" err="1"/>
              <a:t>Mainz</a:t>
            </a:r>
            <a:r>
              <a:rPr lang="cs-CZ" sz="1800" dirty="0"/>
              <a:t> (</a:t>
            </a:r>
            <a:r>
              <a:rPr lang="cs-CZ" sz="1800" dirty="0" err="1"/>
              <a:t>Dutch</a:t>
            </a:r>
            <a:r>
              <a:rPr lang="cs-CZ" sz="1800" dirty="0"/>
              <a:t>)</a:t>
            </a:r>
          </a:p>
          <a:p>
            <a:r>
              <a:rPr lang="cs-CZ" sz="1800" dirty="0"/>
              <a:t>1488 Lyon (3x </a:t>
            </a:r>
            <a:r>
              <a:rPr lang="cs-CZ" sz="1800" dirty="0" err="1"/>
              <a:t>French</a:t>
            </a:r>
            <a:r>
              <a:rPr lang="cs-CZ" sz="1800" dirty="0"/>
              <a:t>, </a:t>
            </a:r>
            <a:r>
              <a:rPr lang="cs-CZ" sz="1800" dirty="0" err="1"/>
              <a:t>Nicolas</a:t>
            </a:r>
            <a:r>
              <a:rPr lang="cs-CZ" sz="1800" dirty="0"/>
              <a:t> </a:t>
            </a: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Huen</a:t>
            </a:r>
            <a:r>
              <a:rPr lang="cs-CZ" sz="1800" dirty="0"/>
              <a:t>)</a:t>
            </a:r>
          </a:p>
          <a:p>
            <a:r>
              <a:rPr lang="cs-CZ" sz="1800" dirty="0"/>
              <a:t>1488 </a:t>
            </a:r>
            <a:r>
              <a:rPr lang="cs-CZ" sz="1800" dirty="0" err="1"/>
              <a:t>Mainz</a:t>
            </a:r>
            <a:r>
              <a:rPr lang="cs-CZ" sz="1800" dirty="0"/>
              <a:t> (</a:t>
            </a:r>
            <a:r>
              <a:rPr lang="cs-CZ" sz="1800" dirty="0" err="1"/>
              <a:t>Lower</a:t>
            </a:r>
            <a:r>
              <a:rPr lang="cs-CZ" sz="1800" dirty="0"/>
              <a:t> </a:t>
            </a:r>
            <a:r>
              <a:rPr lang="cs-CZ" sz="1800" dirty="0" err="1"/>
              <a:t>German</a:t>
            </a:r>
            <a:r>
              <a:rPr lang="cs-CZ" sz="1800" dirty="0"/>
              <a:t>) – E. </a:t>
            </a:r>
            <a:r>
              <a:rPr lang="cs-CZ" sz="1800" dirty="0" err="1"/>
              <a:t>Reuwich</a:t>
            </a:r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8592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1489 Paris (Fr.)</a:t>
            </a:r>
          </a:p>
          <a:p>
            <a:r>
              <a:rPr lang="cs-CZ" sz="1800" dirty="0"/>
              <a:t>1490 </a:t>
            </a:r>
            <a:r>
              <a:rPr lang="cs-CZ" sz="1800" dirty="0" err="1"/>
              <a:t>Speyer</a:t>
            </a:r>
            <a:r>
              <a:rPr lang="cs-CZ" sz="1800" dirty="0"/>
              <a:t> (Lat.)</a:t>
            </a:r>
          </a:p>
          <a:p>
            <a:r>
              <a:rPr lang="cs-CZ" sz="1800" dirty="0"/>
              <a:t>1492 </a:t>
            </a:r>
            <a:r>
              <a:rPr lang="cs-CZ" sz="1800" dirty="0" err="1"/>
              <a:t>Mainz</a:t>
            </a:r>
            <a:r>
              <a:rPr lang="cs-CZ" sz="1800" dirty="0"/>
              <a:t> </a:t>
            </a:r>
          </a:p>
          <a:p>
            <a:r>
              <a:rPr lang="cs-CZ" sz="1800" dirty="0"/>
              <a:t>1498 Zaragoza (</a:t>
            </a:r>
            <a:r>
              <a:rPr lang="cs-CZ" sz="1800" dirty="0" err="1"/>
              <a:t>Spanish</a:t>
            </a:r>
            <a:r>
              <a:rPr lang="cs-CZ" sz="1800" dirty="0"/>
              <a:t>)</a:t>
            </a:r>
          </a:p>
          <a:p>
            <a:r>
              <a:rPr lang="cs-CZ" sz="1800" dirty="0"/>
              <a:t>1498 </a:t>
            </a:r>
            <a:r>
              <a:rPr lang="cs-CZ" sz="1800" dirty="0" err="1"/>
              <a:t>Delst</a:t>
            </a:r>
            <a:r>
              <a:rPr lang="cs-CZ" sz="1800" dirty="0"/>
              <a:t> (</a:t>
            </a:r>
            <a:r>
              <a:rPr lang="cs-CZ" sz="1800" dirty="0" err="1"/>
              <a:t>Dutch</a:t>
            </a:r>
            <a:r>
              <a:rPr lang="cs-CZ" sz="1800" dirty="0"/>
              <a:t>)</a:t>
            </a:r>
          </a:p>
          <a:p>
            <a:r>
              <a:rPr lang="cs-CZ" sz="1800" dirty="0"/>
              <a:t>1500 Bologna (</a:t>
            </a:r>
            <a:r>
              <a:rPr lang="cs-CZ" sz="1800" dirty="0" err="1"/>
              <a:t>Italian</a:t>
            </a:r>
            <a:r>
              <a:rPr lang="cs-CZ" sz="1800" dirty="0"/>
              <a:t>)</a:t>
            </a:r>
          </a:p>
          <a:p>
            <a:r>
              <a:rPr lang="cs-CZ" sz="1800" dirty="0"/>
              <a:t>1503 </a:t>
            </a:r>
            <a:r>
              <a:rPr lang="cs-CZ" sz="1800" dirty="0" err="1"/>
              <a:t>Speyer</a:t>
            </a:r>
            <a:r>
              <a:rPr lang="cs-CZ" sz="1800" dirty="0"/>
              <a:t> (Lat., </a:t>
            </a:r>
            <a:r>
              <a:rPr lang="cs-CZ" sz="1800" dirty="0" err="1"/>
              <a:t>High</a:t>
            </a:r>
            <a:r>
              <a:rPr lang="cs-CZ" sz="1800" dirty="0"/>
              <a:t> </a:t>
            </a:r>
            <a:r>
              <a:rPr lang="cs-CZ" sz="1800" dirty="0" err="1"/>
              <a:t>German</a:t>
            </a:r>
            <a:r>
              <a:rPr lang="cs-CZ" sz="1800" dirty="0"/>
              <a:t>)</a:t>
            </a:r>
          </a:p>
          <a:p>
            <a:r>
              <a:rPr lang="cs-CZ" sz="1800" dirty="0"/>
              <a:t>1505 </a:t>
            </a:r>
            <a:r>
              <a:rPr lang="cs-CZ" sz="1800" dirty="0" err="1"/>
              <a:t>Speyer</a:t>
            </a:r>
            <a:r>
              <a:rPr lang="cs-CZ" sz="1800" dirty="0"/>
              <a:t> (Lat.)</a:t>
            </a:r>
          </a:p>
          <a:p>
            <a:r>
              <a:rPr lang="cs-CZ" sz="1800" dirty="0"/>
              <a:t>1517 Lyon (Fr.)</a:t>
            </a:r>
          </a:p>
          <a:p>
            <a:r>
              <a:rPr lang="cs-CZ" sz="1800" dirty="0"/>
              <a:t>1517 Paris (Fr.)</a:t>
            </a:r>
          </a:p>
          <a:p>
            <a:endParaRPr lang="cs-CZ" sz="1800" dirty="0"/>
          </a:p>
          <a:p>
            <a:r>
              <a:rPr lang="cs-CZ" sz="1800" dirty="0"/>
              <a:t>33 </a:t>
            </a:r>
            <a:r>
              <a:rPr lang="cs-CZ" sz="1800" dirty="0" err="1"/>
              <a:t>other</a:t>
            </a:r>
            <a:r>
              <a:rPr lang="cs-CZ" sz="1800" dirty="0"/>
              <a:t> </a:t>
            </a:r>
            <a:r>
              <a:rPr lang="cs-CZ" sz="1800" dirty="0" err="1"/>
              <a:t>editions</a:t>
            </a:r>
            <a:r>
              <a:rPr lang="cs-CZ" sz="1800" dirty="0"/>
              <a:t> in 16th-18th </a:t>
            </a:r>
            <a:r>
              <a:rPr lang="cs-CZ" sz="1800" dirty="0" err="1"/>
              <a:t>c</a:t>
            </a:r>
            <a:r>
              <a:rPr lang="cs-CZ" sz="1800" dirty="0"/>
              <a:t>. (22 in </a:t>
            </a:r>
            <a:r>
              <a:rPr lang="cs-CZ" sz="1800" dirty="0" err="1"/>
              <a:t>It</a:t>
            </a:r>
            <a:r>
              <a:rPr lang="cs-CZ" sz="1800" dirty="0"/>
              <a:t>. In </a:t>
            </a:r>
            <a:r>
              <a:rPr lang="cs-CZ" sz="1800" dirty="0" err="1"/>
              <a:t>Venice</a:t>
            </a:r>
            <a:r>
              <a:rPr lang="cs-CZ" sz="1800" dirty="0"/>
              <a:t>; 1 </a:t>
            </a:r>
            <a:r>
              <a:rPr lang="cs-CZ" sz="1800" dirty="0" err="1"/>
              <a:t>ed</a:t>
            </a:r>
            <a:r>
              <a:rPr lang="cs-CZ" sz="1800" dirty="0"/>
              <a:t>. in </a:t>
            </a:r>
            <a:r>
              <a:rPr lang="cs-CZ" sz="1800" dirty="0" err="1"/>
              <a:t>Polish</a:t>
            </a:r>
            <a:r>
              <a:rPr lang="cs-CZ" sz="1800" dirty="0"/>
              <a:t> 1610)</a:t>
            </a:r>
          </a:p>
          <a:p>
            <a:r>
              <a:rPr lang="cs-CZ" sz="1800" dirty="0"/>
              <a:t>+ </a:t>
            </a:r>
            <a:r>
              <a:rPr lang="cs-CZ" sz="1800" dirty="0" err="1"/>
              <a:t>several</a:t>
            </a:r>
            <a:r>
              <a:rPr lang="cs-CZ" sz="1800" dirty="0"/>
              <a:t> </a:t>
            </a:r>
            <a:r>
              <a:rPr lang="cs-CZ" sz="1800" dirty="0" err="1"/>
              <a:t>manuscript</a:t>
            </a:r>
            <a:r>
              <a:rPr lang="cs-CZ" sz="1800" dirty="0"/>
              <a:t> </a:t>
            </a:r>
            <a:r>
              <a:rPr lang="cs-CZ" sz="1800" dirty="0" err="1"/>
              <a:t>copies</a:t>
            </a:r>
            <a:r>
              <a:rPr lang="cs-CZ" sz="1800" dirty="0"/>
              <a:t> in 15th </a:t>
            </a:r>
            <a:r>
              <a:rPr lang="cs-CZ" sz="1800" dirty="0" err="1"/>
              <a:t>and</a:t>
            </a:r>
            <a:r>
              <a:rPr lang="cs-CZ" sz="1800" dirty="0"/>
              <a:t> 16th </a:t>
            </a:r>
            <a:r>
              <a:rPr lang="cs-CZ" sz="1800" dirty="0" err="1"/>
              <a:t>c</a:t>
            </a:r>
            <a:r>
              <a:rPr lang="cs-CZ" sz="1800" dirty="0"/>
              <a:t>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Šalamounův chrám v TZS</a:t>
            </a:r>
          </a:p>
        </p:txBody>
      </p:sp>
      <p:pic>
        <p:nvPicPr>
          <p:cNvPr id="5" name="Espace réservé du contenu 4" descr="20r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1199105"/>
            <a:ext cx="6000792" cy="5961889"/>
          </a:xfrm>
        </p:spPr>
      </p:pic>
      <p:pic>
        <p:nvPicPr>
          <p:cNvPr id="6" name="Zástupný symbol pro obsah 8" descr="640px-Al-mawazin_next_to_the_Dome_of_the_Rock,_Jerusalem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41335"/>
            <a:ext cx="4038600" cy="268819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(19v) V tom domu pán Ježíš mrskán, svázán, bit 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trnovú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korunú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korunován a k smrti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odsúzen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do toho domu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pútníkóv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nepustie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leč by který daroval pohany. 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tiem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domem jest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odpustkóv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let a VII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karén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7" name="Espace réservé du contenu 6" descr="ecce hom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2355" y="1773238"/>
            <a:ext cx="3468290" cy="4624387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Náštěva</a:t>
            </a:r>
            <a:r>
              <a:rPr lang="cs-CZ" dirty="0"/>
              <a:t> Pilátova domu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(415-416)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demselben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hauß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Pÿlatj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almechtig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gegeyselt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gepunden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geschlagen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durnen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gekronet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verurteylt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hauß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volkumener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ablaß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pilgram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lest man nit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darein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wiewol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meiner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geselschaft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darjnnen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geschah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andern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pilgram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weck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vber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ettlich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sunder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heymlich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hylff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heyden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hernach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geschriben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wirdt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Vor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hauß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Pylati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ablas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vij jar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vij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karren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(19v) V tom domu pán Ježíš mrskán, svázán, bit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trnovú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korunú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korunován a k smrti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odsúzen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do toho domu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pútníkóv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nepustie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leč by který daroval pohany. 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domem jest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odpustkóv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let a VII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karén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Klášter s kočkami u ostrova Kypru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(367)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Jtem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Limiso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deine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rÿfir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souol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vnreyns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gewurems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nyemant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gewonen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closter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aldo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kaczen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teglich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lauffen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gewurems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fohen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abthun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closter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glocken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lewtten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kummen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kaczen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geloffen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speyß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lauffen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darnach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wyder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Jtem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peÿ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Limiso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groß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eytel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pawmen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Johanns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tragen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(4v</a:t>
            </a:r>
            <a:r>
              <a:rPr lang="cs-CZ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5r) A na tom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Ciperu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nedaleko od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Waffa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leží malý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ostrovec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L mil,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ješto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jest pln nečistých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červóv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hadóv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že žádný tu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bydleti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nemuož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Než jest tu jeden klášter a ti mniši mají mnoho koček velikých,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ješto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každý den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běžie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pole a ty červy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dávie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mají v tom klášteře zvon. Když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veň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zazvonie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tehdy kočky zase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běžie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kláštera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svój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pokrm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pak zase po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polech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běžie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Okolo toho města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Limizo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velicí. A to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dřievie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nese svatého Jana chléb.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FEF43-59DB-46EA-9E23-64DD772B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Mrtvého moře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C68573B-85CA-4E65-9948-8C99A19CCA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nedaleko odtud jest Mrtvé moře, kde se propadlo pět měst Sodoma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Gomorra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jest to moře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zdéli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VIII mil německých.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pravie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že to moře na některých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miestech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jest beze dna. A také na mnohých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miestech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uzřie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staré zdi. A šeredně smrdí okolo toho moře. Však sú tu stromové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nesú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veliké ovoce jako jablka, ale když je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češí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tehdy sú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vnitř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plné prachu a zlého smradu. A sú ty krajiny všecky prokleté pro jich veliké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hřiechy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(29r-29v)</a:t>
            </a:r>
          </a:p>
          <a:p>
            <a:endParaRPr lang="cs-CZ" dirty="0"/>
          </a:p>
        </p:txBody>
      </p:sp>
      <p:pic>
        <p:nvPicPr>
          <p:cNvPr id="2052" name="Picture 4" descr="There's a way to save Jordan. But it might kill the Dead Sea - Israel News  - Haaretz.com">
            <a:extLst>
              <a:ext uri="{FF2B5EF4-FFF2-40B4-BE49-F238E27FC236}">
                <a16:creationId xmlns:a16="http://schemas.microsoft.com/office/drawing/2014/main" id="{52304B7A-9E35-42A0-9F50-887172961F8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4" y="1844824"/>
            <a:ext cx="4248471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16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Theriac</a:t>
            </a:r>
            <a:r>
              <a:rPr lang="cs-CZ" dirty="0"/>
              <a:t>, neboli dryák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 při tom Mrtvém moři lapají ten jedovatý had jménem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od kteréhož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driák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jméno má a s něho se dělá.“ (TZS,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29v)</a:t>
            </a:r>
          </a:p>
          <a:p>
            <a:pPr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diesem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todten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wirt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gefangen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vergifte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slange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thÿrus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genant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davon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tÿriaca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gemeyn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volck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zungen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trÿackers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nennet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gemacht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geheissen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(</a:t>
            </a:r>
            <a:r>
              <a:rPr lang="cs-CZ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Tucher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458)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sz="2300" dirty="0"/>
          </a:p>
          <a:p>
            <a:endParaRPr lang="cs-CZ" sz="2300" dirty="0"/>
          </a:p>
          <a:p>
            <a:endParaRPr lang="cs-CZ" sz="2300" dirty="0"/>
          </a:p>
          <a:p>
            <a:r>
              <a:rPr lang="cs-CZ" sz="2300" dirty="0"/>
              <a:t>Získávání </a:t>
            </a:r>
            <a:r>
              <a:rPr lang="cs-CZ" sz="2300" i="1" dirty="0" err="1"/>
              <a:t>theriacu</a:t>
            </a:r>
            <a:r>
              <a:rPr lang="cs-CZ" sz="2300" dirty="0"/>
              <a:t> vyobrazené ve spisu </a:t>
            </a:r>
            <a:r>
              <a:rPr lang="cs-CZ" sz="2300" i="1" dirty="0" err="1"/>
              <a:t>Hortus</a:t>
            </a:r>
            <a:r>
              <a:rPr lang="cs-CZ" sz="2300" i="1" dirty="0"/>
              <a:t> </a:t>
            </a:r>
            <a:r>
              <a:rPr lang="cs-CZ" sz="2300" i="1" dirty="0" err="1"/>
              <a:t>sanitatis</a:t>
            </a:r>
            <a:r>
              <a:rPr lang="cs-CZ" sz="2300" dirty="0"/>
              <a:t>, tisk 1491</a:t>
            </a:r>
          </a:p>
          <a:p>
            <a:endParaRPr lang="cs-CZ" dirty="0"/>
          </a:p>
        </p:txBody>
      </p:sp>
      <p:pic>
        <p:nvPicPr>
          <p:cNvPr id="5" name="Zástupný symbol pro obsah 4" descr="příprava tyriacu_hortussanitati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2066" y="1928802"/>
            <a:ext cx="3515226" cy="435771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Pokoutné získávání </a:t>
            </a:r>
            <a:r>
              <a:rPr lang="cs-CZ" i="1" dirty="0" err="1"/>
              <a:t>theriacu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Wiewol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andere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vergiffte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wurem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Venedig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vnd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anderßwo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thiro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nympt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jst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doch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thiro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wurem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gerechtest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(</a:t>
            </a:r>
            <a:r>
              <a:rPr lang="cs-CZ" sz="2200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Tucher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459)</a:t>
            </a: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Ačkolvěk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 Benátkách jiné červy k tomu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berú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miesto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tira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 (TZS,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30r)</a:t>
            </a:r>
          </a:p>
          <a:p>
            <a:endParaRPr lang="cs-CZ" sz="2200" dirty="0"/>
          </a:p>
          <a:p>
            <a:endParaRPr lang="cs-CZ" sz="2200" dirty="0"/>
          </a:p>
          <a:p>
            <a:r>
              <a:rPr lang="cs-CZ" sz="1700" dirty="0" err="1"/>
              <a:t>Tacuinum</a:t>
            </a:r>
            <a:r>
              <a:rPr lang="cs-CZ" sz="1700" dirty="0"/>
              <a:t> </a:t>
            </a:r>
            <a:r>
              <a:rPr lang="cs-CZ" sz="1700" dirty="0" err="1"/>
              <a:t>sanitatis</a:t>
            </a:r>
            <a:r>
              <a:rPr lang="cs-CZ" sz="1700" dirty="0"/>
              <a:t> (Porýní, </a:t>
            </a:r>
            <a:r>
              <a:rPr lang="cs-CZ" sz="1700" dirty="0" err="1"/>
              <a:t>pol</a:t>
            </a:r>
            <a:r>
              <a:rPr lang="cs-CZ" sz="1700" dirty="0"/>
              <a:t>. 15. stol.), </a:t>
            </a:r>
            <a:r>
              <a:rPr lang="cs-CZ" sz="1700" dirty="0" err="1"/>
              <a:t>BnF</a:t>
            </a:r>
            <a:r>
              <a:rPr lang="cs-CZ" sz="1700" dirty="0"/>
              <a:t>, </a:t>
            </a:r>
            <a:r>
              <a:rPr lang="cs-CZ" sz="1700" dirty="0" err="1"/>
              <a:t>Ms</a:t>
            </a:r>
            <a:r>
              <a:rPr lang="cs-CZ" sz="1700" dirty="0"/>
              <a:t>. Lat. 9333, </a:t>
            </a:r>
            <a:r>
              <a:rPr lang="cs-CZ" sz="1700" dirty="0" err="1"/>
              <a:t>fol</a:t>
            </a:r>
            <a:r>
              <a:rPr lang="cs-CZ" sz="1700" dirty="0"/>
              <a:t>. 51v</a:t>
            </a:r>
          </a:p>
          <a:p>
            <a:endParaRPr lang="cs-CZ" sz="2200" dirty="0"/>
          </a:p>
        </p:txBody>
      </p:sp>
      <p:pic>
        <p:nvPicPr>
          <p:cNvPr id="5" name="Zástupný symbol pro obsah 8" descr="xTAS-4fe2dfdcda348-1000-3000.jpg.pagespeed.ic.ziW0Loz-JW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86380" y="1631538"/>
            <a:ext cx="3284941" cy="4704789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69AF9-5A49-4B6A-8FE1-EB9B4037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Mikuláš Bakalář - cestopisy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B76CA1-BBB1-489E-849D-05AD188741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Traktát o zemi svaté (1498)</a:t>
            </a:r>
          </a:p>
          <a:p>
            <a:r>
              <a:rPr lang="cs-CZ" sz="2400" dirty="0"/>
              <a:t>Život Mohamedův (1498)</a:t>
            </a:r>
          </a:p>
          <a:p>
            <a:r>
              <a:rPr lang="cs-CZ" sz="2400" dirty="0" err="1"/>
              <a:t>Vespucci</a:t>
            </a:r>
            <a:r>
              <a:rPr lang="cs-CZ" sz="2400" dirty="0"/>
              <a:t>:  Spis o nových zemích… (1506)</a:t>
            </a:r>
          </a:p>
          <a:p>
            <a:r>
              <a:rPr lang="cs-CZ" sz="2400" dirty="0" err="1"/>
              <a:t>Mandeville</a:t>
            </a:r>
            <a:r>
              <a:rPr lang="cs-CZ" sz="2400" dirty="0"/>
              <a:t>: Knížka o putování jeho po světě… (1513)</a:t>
            </a:r>
          </a:p>
        </p:txBody>
      </p:sp>
      <p:pic>
        <p:nvPicPr>
          <p:cNvPr id="3078" name="Picture 6" descr="Mikuláš Bakalář – Encyklopedie knihy">
            <a:extLst>
              <a:ext uri="{FF2B5EF4-FFF2-40B4-BE49-F238E27FC236}">
                <a16:creationId xmlns:a16="http://schemas.microsoft.com/office/drawing/2014/main" id="{73A69B7D-AB08-40C8-914F-CDF7756B6B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74137"/>
            <a:ext cx="3149476" cy="50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70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Bernhard</a:t>
            </a:r>
            <a:r>
              <a:rPr lang="cs-CZ" sz="3600" dirty="0"/>
              <a:t> </a:t>
            </a:r>
            <a:r>
              <a:rPr lang="cs-CZ" sz="3600" dirty="0" err="1"/>
              <a:t>von</a:t>
            </a:r>
            <a:r>
              <a:rPr lang="cs-CZ" sz="3600" dirty="0"/>
              <a:t> </a:t>
            </a:r>
            <a:r>
              <a:rPr lang="cs-CZ" sz="3600" dirty="0" err="1"/>
              <a:t>Breydenbach</a:t>
            </a:r>
            <a:r>
              <a:rPr lang="cs-CZ" sz="3600" dirty="0"/>
              <a:t> v českých knihovnách (Praha, Klementinum)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800" dirty="0"/>
              <a:t>4</a:t>
            </a:r>
            <a:r>
              <a:rPr lang="cs-CZ" sz="2400" dirty="0"/>
              <a:t>1. C. 1,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(lat.), 1486 Mohuč </a:t>
            </a:r>
          </a:p>
          <a:p>
            <a:r>
              <a:rPr lang="cs-CZ" sz="2400" dirty="0"/>
              <a:t>41. E. 28. </a:t>
            </a:r>
            <a:r>
              <a:rPr lang="cs-CZ" sz="2400" dirty="0" err="1"/>
              <a:t>adl</a:t>
            </a:r>
            <a:r>
              <a:rPr lang="cs-CZ" sz="2400" dirty="0"/>
              <a:t>. 1,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(lat.), 1490 </a:t>
            </a:r>
            <a:r>
              <a:rPr lang="cs-CZ" sz="2400" dirty="0" err="1"/>
              <a:t>Špýr</a:t>
            </a:r>
            <a:r>
              <a:rPr lang="cs-CZ" sz="2400" dirty="0"/>
              <a:t> </a:t>
            </a:r>
          </a:p>
          <a:p>
            <a:r>
              <a:rPr lang="cs-CZ" sz="2400" dirty="0"/>
              <a:t>41. F. 47. </a:t>
            </a:r>
            <a:r>
              <a:rPr lang="cs-CZ" sz="2400" dirty="0" err="1"/>
              <a:t>adl</a:t>
            </a:r>
            <a:r>
              <a:rPr lang="cs-CZ" sz="2400" dirty="0"/>
              <a:t>. 3,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(lat.), 1486 Mohuč </a:t>
            </a:r>
          </a:p>
          <a:p>
            <a:r>
              <a:rPr lang="cs-CZ" sz="2400" dirty="0"/>
              <a:t>41. E. 8,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 1486 Mohuč </a:t>
            </a:r>
          </a:p>
          <a:p>
            <a:r>
              <a:rPr lang="cs-CZ" sz="2400" dirty="0"/>
              <a:t>41. F. 6, Des </a:t>
            </a:r>
            <a:r>
              <a:rPr lang="cs-CZ" sz="2400" dirty="0" err="1"/>
              <a:t>sainctes</a:t>
            </a:r>
            <a:r>
              <a:rPr lang="cs-CZ" sz="2400" dirty="0"/>
              <a:t> </a:t>
            </a:r>
            <a:r>
              <a:rPr lang="cs-CZ" sz="2400" dirty="0" err="1"/>
              <a:t>peregrinationes</a:t>
            </a:r>
            <a:r>
              <a:rPr lang="cs-CZ" sz="2400" dirty="0"/>
              <a:t> de </a:t>
            </a:r>
            <a:r>
              <a:rPr lang="cs-CZ" sz="2400" dirty="0" err="1"/>
              <a:t>iherusalem</a:t>
            </a:r>
            <a:r>
              <a:rPr lang="cs-CZ" sz="2400" dirty="0"/>
              <a:t> (fr.) 1488 Lyon </a:t>
            </a:r>
          </a:p>
          <a:p>
            <a:r>
              <a:rPr lang="cs-CZ" sz="2400" dirty="0"/>
              <a:t>44. C. 40, Die </a:t>
            </a:r>
            <a:r>
              <a:rPr lang="cs-CZ" sz="2400" dirty="0" err="1"/>
              <a:t>heyligen</a:t>
            </a:r>
            <a:r>
              <a:rPr lang="cs-CZ" sz="2400" dirty="0"/>
              <a:t> </a:t>
            </a:r>
            <a:r>
              <a:rPr lang="cs-CZ" sz="2400" dirty="0" err="1"/>
              <a:t>reyssen</a:t>
            </a:r>
            <a:r>
              <a:rPr lang="cs-CZ" sz="2400" dirty="0"/>
              <a:t> gen </a:t>
            </a:r>
            <a:r>
              <a:rPr lang="cs-CZ" sz="2400" dirty="0" err="1"/>
              <a:t>Jherusalem</a:t>
            </a:r>
            <a:r>
              <a:rPr lang="cs-CZ" sz="2400" dirty="0"/>
              <a:t> (něm.) 1502 </a:t>
            </a:r>
            <a:r>
              <a:rPr lang="cs-CZ" sz="2400" dirty="0" err="1"/>
              <a:t>Špýr</a:t>
            </a:r>
            <a:endParaRPr lang="cs-CZ" sz="2400" dirty="0"/>
          </a:p>
          <a:p>
            <a:r>
              <a:rPr lang="cs-CZ" sz="2400" dirty="0"/>
              <a:t>Cheb 06/039,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 1486 Mohuč </a:t>
            </a:r>
          </a:p>
          <a:p>
            <a:r>
              <a:rPr lang="cs-CZ" sz="2400" dirty="0"/>
              <a:t>Teplá B 64,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 1490 </a:t>
            </a:r>
            <a:r>
              <a:rPr lang="cs-CZ" sz="2400" dirty="0" err="1"/>
              <a:t>Špýr</a:t>
            </a:r>
            <a:r>
              <a:rPr lang="cs-CZ" sz="2400" dirty="0"/>
              <a:t> </a:t>
            </a:r>
          </a:p>
          <a:p>
            <a:r>
              <a:rPr lang="cs-CZ" sz="2400" dirty="0"/>
              <a:t>Teplá C 1 </a:t>
            </a:r>
            <a:r>
              <a:rPr lang="cs-CZ" sz="2400" dirty="0" err="1"/>
              <a:t>adl</a:t>
            </a:r>
            <a:r>
              <a:rPr lang="cs-CZ" sz="2400" dirty="0"/>
              <a:t>. 2,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, </a:t>
            </a:r>
            <a:r>
              <a:rPr lang="cs-CZ" sz="2400" dirty="0" err="1"/>
              <a:t>germ</a:t>
            </a:r>
            <a:r>
              <a:rPr lang="cs-CZ" sz="2400" dirty="0"/>
              <a:t> (něm?) 1486 Mohuč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Bernhard</a:t>
            </a:r>
            <a:r>
              <a:rPr lang="cs-CZ" sz="3600" dirty="0"/>
              <a:t> </a:t>
            </a:r>
            <a:r>
              <a:rPr lang="cs-CZ" sz="3600" dirty="0" err="1"/>
              <a:t>von</a:t>
            </a:r>
            <a:r>
              <a:rPr lang="cs-CZ" sz="3600" dirty="0"/>
              <a:t> </a:t>
            </a:r>
            <a:r>
              <a:rPr lang="cs-CZ" sz="3600" dirty="0" err="1"/>
              <a:t>Breydenbach</a:t>
            </a:r>
            <a:r>
              <a:rPr lang="cs-CZ" sz="3600" dirty="0"/>
              <a:t> v českých knihovnách (zbytek)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Praha, KNM, 69 B 11, </a:t>
            </a:r>
            <a:r>
              <a:rPr lang="cs-CZ" sz="2000" dirty="0" err="1"/>
              <a:t>Peregrinatio</a:t>
            </a:r>
            <a:r>
              <a:rPr lang="cs-CZ" sz="2000" dirty="0"/>
              <a:t> in </a:t>
            </a:r>
            <a:r>
              <a:rPr lang="cs-CZ" sz="2000" dirty="0" err="1"/>
              <a:t>terram</a:t>
            </a:r>
            <a:r>
              <a:rPr lang="cs-CZ" sz="2000" dirty="0"/>
              <a:t> </a:t>
            </a:r>
            <a:r>
              <a:rPr lang="cs-CZ" sz="2000" dirty="0" err="1"/>
              <a:t>sanctam</a:t>
            </a:r>
            <a:r>
              <a:rPr lang="cs-CZ" sz="2000" dirty="0"/>
              <a:t>  1502 </a:t>
            </a:r>
            <a:r>
              <a:rPr lang="cs-CZ" sz="2000" dirty="0" err="1"/>
              <a:t>Špýr</a:t>
            </a:r>
            <a:endParaRPr lang="cs-CZ" sz="2000" dirty="0"/>
          </a:p>
          <a:p>
            <a:r>
              <a:rPr lang="cs-CZ" sz="2000" dirty="0"/>
              <a:t>Praha, Strahov, DR IV 37/c, Život Mohamedův , 1498 Plzeň</a:t>
            </a:r>
          </a:p>
          <a:p>
            <a:r>
              <a:rPr lang="cs-CZ" sz="2000" dirty="0"/>
              <a:t>Olomouc, VK, II 47. 902, </a:t>
            </a:r>
            <a:r>
              <a:rPr lang="cs-CZ" sz="2000" dirty="0" err="1"/>
              <a:t>Opusculum</a:t>
            </a:r>
            <a:r>
              <a:rPr lang="cs-CZ" sz="2000" dirty="0"/>
              <a:t> </a:t>
            </a:r>
            <a:r>
              <a:rPr lang="cs-CZ" sz="2000" dirty="0" err="1"/>
              <a:t>sanctarum</a:t>
            </a:r>
            <a:r>
              <a:rPr lang="cs-CZ" sz="2000" dirty="0"/>
              <a:t> </a:t>
            </a:r>
            <a:r>
              <a:rPr lang="cs-CZ" sz="2000" dirty="0" err="1"/>
              <a:t>peregrinationum</a:t>
            </a:r>
            <a:r>
              <a:rPr lang="cs-CZ" sz="2000" dirty="0"/>
              <a:t> ad </a:t>
            </a:r>
            <a:r>
              <a:rPr lang="cs-CZ" sz="2000" dirty="0" err="1"/>
              <a:t>sepulcrum</a:t>
            </a:r>
            <a:r>
              <a:rPr lang="cs-CZ" sz="2000" dirty="0"/>
              <a:t> </a:t>
            </a:r>
            <a:r>
              <a:rPr lang="cs-CZ" sz="2000" dirty="0" err="1"/>
              <a:t>Christi</a:t>
            </a:r>
            <a:r>
              <a:rPr lang="cs-CZ" sz="2000" dirty="0"/>
              <a:t>, 1486 Mohuč</a:t>
            </a:r>
          </a:p>
          <a:p>
            <a:r>
              <a:rPr lang="cs-CZ" sz="2000" dirty="0"/>
              <a:t>Olomouc, VK, II 48. 194 tisk </a:t>
            </a:r>
            <a:r>
              <a:rPr lang="cs-CZ" sz="2000" dirty="0" err="1"/>
              <a:t>Opusculum</a:t>
            </a:r>
            <a:r>
              <a:rPr lang="cs-CZ" sz="2000" dirty="0"/>
              <a:t> </a:t>
            </a:r>
            <a:r>
              <a:rPr lang="cs-CZ" sz="2000" dirty="0" err="1"/>
              <a:t>sanctarum</a:t>
            </a:r>
            <a:r>
              <a:rPr lang="cs-CZ" sz="2000" dirty="0"/>
              <a:t> </a:t>
            </a:r>
            <a:r>
              <a:rPr lang="cs-CZ" sz="2000" dirty="0" err="1"/>
              <a:t>peregrinationum</a:t>
            </a:r>
            <a:r>
              <a:rPr lang="cs-CZ" sz="2000" dirty="0"/>
              <a:t> ad </a:t>
            </a:r>
            <a:r>
              <a:rPr lang="cs-CZ" sz="2000" dirty="0" err="1"/>
              <a:t>sepulcrum</a:t>
            </a:r>
            <a:r>
              <a:rPr lang="cs-CZ" sz="2000" dirty="0"/>
              <a:t> </a:t>
            </a:r>
            <a:r>
              <a:rPr lang="cs-CZ" sz="2000" dirty="0" err="1"/>
              <a:t>Christi</a:t>
            </a:r>
            <a:r>
              <a:rPr lang="cs-CZ" sz="2000" dirty="0"/>
              <a:t> , 1490 Mohuč</a:t>
            </a:r>
          </a:p>
          <a:p>
            <a:r>
              <a:rPr lang="cs-CZ" sz="2000" dirty="0"/>
              <a:t>Plzeň, Západočeské muzeum, 502 F 1 , </a:t>
            </a:r>
            <a:r>
              <a:rPr lang="cs-CZ" sz="2000" dirty="0" err="1"/>
              <a:t>Peregrinatio</a:t>
            </a:r>
            <a:r>
              <a:rPr lang="cs-CZ" sz="2000" dirty="0"/>
              <a:t> in </a:t>
            </a:r>
            <a:r>
              <a:rPr lang="cs-CZ" sz="2000" dirty="0" err="1"/>
              <a:t>terram</a:t>
            </a:r>
            <a:r>
              <a:rPr lang="cs-CZ" sz="2000" dirty="0"/>
              <a:t> </a:t>
            </a:r>
            <a:r>
              <a:rPr lang="cs-CZ" sz="2000" dirty="0" err="1"/>
              <a:t>sanctam</a:t>
            </a:r>
            <a:r>
              <a:rPr lang="cs-CZ" sz="2000" dirty="0"/>
              <a:t>, 1490 </a:t>
            </a:r>
            <a:r>
              <a:rPr lang="cs-CZ" sz="2000" dirty="0" err="1"/>
              <a:t>Špýr</a:t>
            </a:r>
            <a:endParaRPr lang="cs-CZ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Breydenbach</a:t>
            </a:r>
            <a:r>
              <a:rPr lang="cs-CZ" dirty="0"/>
              <a:t> – titulní list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82526" y="273050"/>
            <a:ext cx="4096797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ástupný symbol pro text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Die </a:t>
            </a:r>
            <a:r>
              <a:rPr lang="cs-CZ" dirty="0" err="1"/>
              <a:t>heyligen</a:t>
            </a:r>
            <a:r>
              <a:rPr lang="cs-CZ" dirty="0"/>
              <a:t> </a:t>
            </a:r>
            <a:r>
              <a:rPr lang="cs-CZ" dirty="0" err="1"/>
              <a:t>rey</a:t>
            </a:r>
            <a:r>
              <a:rPr lang="el-GR" dirty="0"/>
              <a:t>β</a:t>
            </a:r>
            <a:r>
              <a:rPr lang="cs-CZ" dirty="0" err="1"/>
              <a:t>en</a:t>
            </a:r>
            <a:r>
              <a:rPr lang="cs-CZ" dirty="0"/>
              <a:t> gen </a:t>
            </a:r>
            <a:r>
              <a:rPr lang="cs-CZ" dirty="0" err="1"/>
              <a:t>Jherusalem</a:t>
            </a:r>
            <a:r>
              <a:rPr lang="cs-CZ" dirty="0"/>
              <a:t> </a:t>
            </a:r>
            <a:r>
              <a:rPr lang="cs-CZ" dirty="0" err="1"/>
              <a:t>zuo</a:t>
            </a:r>
            <a:r>
              <a:rPr lang="cs-CZ" dirty="0"/>
              <a:t> </a:t>
            </a:r>
            <a:r>
              <a:rPr lang="cs-CZ" dirty="0" err="1"/>
              <a:t>dem</a:t>
            </a:r>
            <a:r>
              <a:rPr lang="cs-CZ" dirty="0"/>
              <a:t> </a:t>
            </a:r>
            <a:r>
              <a:rPr lang="cs-CZ" dirty="0" err="1"/>
              <a:t>heiligen</a:t>
            </a:r>
            <a:r>
              <a:rPr lang="cs-CZ" dirty="0"/>
              <a:t> </a:t>
            </a:r>
            <a:r>
              <a:rPr lang="cs-CZ" dirty="0" err="1"/>
              <a:t>grab</a:t>
            </a:r>
            <a:r>
              <a:rPr lang="cs-CZ" dirty="0"/>
              <a:t> (</a:t>
            </a:r>
            <a:r>
              <a:rPr lang="cs-CZ" dirty="0" err="1"/>
              <a:t>Mainz</a:t>
            </a:r>
            <a:r>
              <a:rPr lang="cs-CZ" dirty="0"/>
              <a:t> 21. 6. 1486)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Die </a:t>
            </a:r>
            <a:r>
              <a:rPr lang="cs-CZ" sz="1800" dirty="0" err="1"/>
              <a:t>heyligen</a:t>
            </a:r>
            <a:r>
              <a:rPr lang="cs-CZ" sz="1800" dirty="0"/>
              <a:t> </a:t>
            </a:r>
            <a:r>
              <a:rPr lang="cs-CZ" sz="1800" dirty="0" err="1"/>
              <a:t>rey</a:t>
            </a:r>
            <a:r>
              <a:rPr lang="el-GR" sz="1800" dirty="0"/>
              <a:t>β</a:t>
            </a:r>
            <a:r>
              <a:rPr lang="cs-CZ" sz="1800" dirty="0" err="1"/>
              <a:t>en</a:t>
            </a:r>
            <a:r>
              <a:rPr lang="cs-CZ" sz="1800" dirty="0"/>
              <a:t> gen </a:t>
            </a:r>
            <a:r>
              <a:rPr lang="cs-CZ" sz="1800" dirty="0" err="1"/>
              <a:t>Jherusalem</a:t>
            </a:r>
            <a:r>
              <a:rPr lang="cs-CZ" sz="1800" dirty="0"/>
              <a:t> </a:t>
            </a:r>
            <a:r>
              <a:rPr lang="cs-CZ" sz="1800" dirty="0" err="1"/>
              <a:t>zuo</a:t>
            </a:r>
            <a:r>
              <a:rPr lang="cs-CZ" sz="1800" dirty="0"/>
              <a:t> </a:t>
            </a:r>
            <a:r>
              <a:rPr lang="cs-CZ" sz="1800" dirty="0" err="1"/>
              <a:t>dem</a:t>
            </a:r>
            <a:r>
              <a:rPr lang="cs-CZ" sz="1800" dirty="0"/>
              <a:t> </a:t>
            </a:r>
            <a:r>
              <a:rPr lang="cs-CZ" sz="1800" dirty="0" err="1"/>
              <a:t>heiligen</a:t>
            </a:r>
            <a:r>
              <a:rPr lang="cs-CZ" sz="1800" dirty="0"/>
              <a:t> </a:t>
            </a:r>
            <a:r>
              <a:rPr lang="cs-CZ" sz="1800" dirty="0" err="1"/>
              <a:t>grab</a:t>
            </a:r>
            <a:r>
              <a:rPr lang="cs-CZ" sz="1800" dirty="0"/>
              <a:t> (</a:t>
            </a:r>
            <a:r>
              <a:rPr lang="cs-CZ" sz="1800" dirty="0" err="1"/>
              <a:t>Mainz</a:t>
            </a:r>
            <a:r>
              <a:rPr lang="cs-CZ" sz="1800" dirty="0"/>
              <a:t> 21. 6. 1486),</a:t>
            </a:r>
            <a:br>
              <a:rPr lang="cs-CZ" sz="1800" dirty="0"/>
            </a:br>
            <a:r>
              <a:rPr lang="cs-CZ" sz="1800" dirty="0" err="1"/>
              <a:t>fol</a:t>
            </a:r>
            <a:r>
              <a:rPr lang="cs-CZ" sz="1800" dirty="0"/>
              <a:t>. 19v-20r (veduta Korfu)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357298"/>
            <a:ext cx="3214710" cy="45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86402"/>
            <a:ext cx="3243266" cy="444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Rytina kostela Božího hrobu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Die </a:t>
            </a:r>
            <a:r>
              <a:rPr lang="cs-CZ" dirty="0" err="1"/>
              <a:t>heyligen</a:t>
            </a:r>
            <a:r>
              <a:rPr lang="cs-CZ" dirty="0"/>
              <a:t> </a:t>
            </a:r>
            <a:r>
              <a:rPr lang="cs-CZ" dirty="0" err="1"/>
              <a:t>rey</a:t>
            </a:r>
            <a:r>
              <a:rPr lang="el-GR" dirty="0"/>
              <a:t>β</a:t>
            </a:r>
            <a:r>
              <a:rPr lang="cs-CZ" dirty="0" err="1"/>
              <a:t>en</a:t>
            </a:r>
            <a:r>
              <a:rPr lang="cs-CZ" dirty="0"/>
              <a:t> gen </a:t>
            </a:r>
            <a:r>
              <a:rPr lang="cs-CZ" dirty="0" err="1"/>
              <a:t>Jherusalem</a:t>
            </a:r>
            <a:r>
              <a:rPr lang="cs-CZ" dirty="0"/>
              <a:t> </a:t>
            </a:r>
            <a:r>
              <a:rPr lang="cs-CZ" dirty="0" err="1"/>
              <a:t>zuo</a:t>
            </a:r>
            <a:r>
              <a:rPr lang="cs-CZ" dirty="0"/>
              <a:t> </a:t>
            </a:r>
            <a:r>
              <a:rPr lang="cs-CZ" dirty="0" err="1"/>
              <a:t>dem</a:t>
            </a:r>
            <a:r>
              <a:rPr lang="cs-CZ" dirty="0"/>
              <a:t> </a:t>
            </a:r>
            <a:r>
              <a:rPr lang="cs-CZ" dirty="0" err="1"/>
              <a:t>heiligen</a:t>
            </a:r>
            <a:r>
              <a:rPr lang="cs-CZ" dirty="0"/>
              <a:t> </a:t>
            </a:r>
            <a:r>
              <a:rPr lang="cs-CZ" dirty="0" err="1"/>
              <a:t>grab</a:t>
            </a:r>
            <a:r>
              <a:rPr lang="cs-CZ" dirty="0"/>
              <a:t> (</a:t>
            </a:r>
            <a:r>
              <a:rPr lang="cs-CZ" dirty="0" err="1"/>
              <a:t>Mainz</a:t>
            </a:r>
            <a:r>
              <a:rPr lang="cs-CZ" dirty="0"/>
              <a:t> 21. 6. 1486), </a:t>
            </a:r>
            <a:r>
              <a:rPr lang="cs-CZ" dirty="0" err="1"/>
              <a:t>fol</a:t>
            </a:r>
            <a:r>
              <a:rPr lang="cs-CZ" dirty="0"/>
              <a:t>. 30r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700" b="77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Zvířata ve Svaté zemi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Itinerarium </a:t>
            </a:r>
            <a:r>
              <a:rPr lang="cs-CZ" dirty="0" err="1"/>
              <a:t>Hierosolymitanam</a:t>
            </a:r>
            <a:r>
              <a:rPr lang="cs-CZ" dirty="0"/>
              <a:t> in </a:t>
            </a:r>
            <a:r>
              <a:rPr lang="cs-CZ" dirty="0" err="1"/>
              <a:t>terram</a:t>
            </a:r>
            <a:r>
              <a:rPr lang="cs-CZ" dirty="0"/>
              <a:t> </a:t>
            </a:r>
            <a:r>
              <a:rPr lang="cs-CZ" dirty="0" err="1"/>
              <a:t>sanctam</a:t>
            </a:r>
            <a:r>
              <a:rPr lang="cs-CZ" dirty="0"/>
              <a:t> (</a:t>
            </a:r>
            <a:r>
              <a:rPr lang="cs-CZ" dirty="0" err="1"/>
              <a:t>Moguntiae</a:t>
            </a:r>
            <a:r>
              <a:rPr lang="cs-CZ" dirty="0"/>
              <a:t> 1486),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7247" y="273050"/>
            <a:ext cx="4427355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426</TotalTime>
  <Words>2315</Words>
  <Application>Microsoft Office PowerPoint</Application>
  <PresentationFormat>Předvádění na obrazovce (4:3)</PresentationFormat>
  <Paragraphs>220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Arial</vt:lpstr>
      <vt:lpstr>Corbel</vt:lpstr>
      <vt:lpstr>Times New Roman</vt:lpstr>
      <vt:lpstr>Wingdings</vt:lpstr>
      <vt:lpstr>Wingdings 2</vt:lpstr>
      <vt:lpstr>Wingdings 3</vt:lpstr>
      <vt:lpstr>Module</vt:lpstr>
      <vt:lpstr>České cestopisy a počátky knihtisku.  Příklad Traktátu o zemi svaté (1498)</vt:lpstr>
      <vt:lpstr>Literatura (obecně ke knihtisku)</vt:lpstr>
      <vt:lpstr>Bernhard of Breydenbach: Peregrinatio in Terram sanctam a jeho vydání</vt:lpstr>
      <vt:lpstr>Bernhard von Breydenbach v českých knihovnách (Praha, Klementinum)</vt:lpstr>
      <vt:lpstr>Bernhard von Breydenbach v českých knihovnách (zbytek)</vt:lpstr>
      <vt:lpstr>Breydenbach – titulní list</vt:lpstr>
      <vt:lpstr>Die heyligen reyβen gen Jherusalem zuo dem heiligen grab (Mainz 21. 6. 1486), fol. 19v-20r (veduta Korfu)</vt:lpstr>
      <vt:lpstr>Rytina kostela Božího hrobu</vt:lpstr>
      <vt:lpstr>Zvířata ve Svaté zemi</vt:lpstr>
      <vt:lpstr>Breydenbach - obsah</vt:lpstr>
      <vt:lpstr>Traktát o zemi svaté</vt:lpstr>
      <vt:lpstr>Prezentace aplikace PowerPoint</vt:lpstr>
      <vt:lpstr>Prolog TZS</vt:lpstr>
      <vt:lpstr>Prolog TZS</vt:lpstr>
      <vt:lpstr>Prolog TZS</vt:lpstr>
      <vt:lpstr>Prolog TZS</vt:lpstr>
      <vt:lpstr>Prolog TZS</vt:lpstr>
      <vt:lpstr>Kněz Mikuláš, kanovník řezenský</vt:lpstr>
      <vt:lpstr>Hans Tucher, měštěnín normberský</vt:lpstr>
      <vt:lpstr>Die Reise ins Gelobte Land</vt:lpstr>
      <vt:lpstr>Tucher a TZS: porovnání prologů</vt:lpstr>
      <vt:lpstr>Cesta po moři z Benátek do SZ podle TZS</vt:lpstr>
      <vt:lpstr>Prezentace aplikace PowerPoint</vt:lpstr>
      <vt:lpstr>Pouť ve Svaté zemi (srovnání)</vt:lpstr>
      <vt:lpstr>Kostel Božího hrobu</vt:lpstr>
      <vt:lpstr>Bernard von Breydenbach – kostel Božího hrobu</vt:lpstr>
      <vt:lpstr>Prezentace aplikace PowerPoint</vt:lpstr>
      <vt:lpstr>Křížová cesta</vt:lpstr>
      <vt:lpstr>Křížová cesta v TZS 1</vt:lpstr>
      <vt:lpstr>Šalamounův chrám v TZS</vt:lpstr>
      <vt:lpstr>Prezentace aplikace PowerPoint</vt:lpstr>
      <vt:lpstr>Náštěva Pilátova domu</vt:lpstr>
      <vt:lpstr>Klášter s kočkami u ostrova Kypru</vt:lpstr>
      <vt:lpstr>Popis Mrtvého moře</vt:lpstr>
      <vt:lpstr>Theriac, neboli dryák</vt:lpstr>
      <vt:lpstr>Pokoutné získávání theriacu</vt:lpstr>
      <vt:lpstr>Mikuláš Bakalář - cestopisy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České cestopisy a počátky knihtisku.  Příklad Traktátu o zemi svaté (1498)</dc:title>
  <dc:creator>JARDA</dc:creator>
  <cp:lastModifiedBy>Jaroslav Svátek</cp:lastModifiedBy>
  <cp:revision>14</cp:revision>
  <dcterms:created xsi:type="dcterms:W3CDTF">2018-04-16T10:36:42Z</dcterms:created>
  <dcterms:modified xsi:type="dcterms:W3CDTF">2021-05-04T14:04:31Z</dcterms:modified>
</cp:coreProperties>
</file>