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0" r:id="rId10"/>
    <p:sldId id="269" r:id="rId11"/>
    <p:sldId id="271" r:id="rId12"/>
    <p:sldId id="263" r:id="rId13"/>
    <p:sldId id="273" r:id="rId14"/>
    <p:sldId id="264" r:id="rId15"/>
    <p:sldId id="279" r:id="rId16"/>
    <p:sldId id="274" r:id="rId17"/>
    <p:sldId id="265" r:id="rId18"/>
    <p:sldId id="275" r:id="rId19"/>
    <p:sldId id="278" r:id="rId20"/>
    <p:sldId id="276" r:id="rId21"/>
    <p:sldId id="277" r:id="rId22"/>
    <p:sldId id="266" r:id="rId2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263878-20EC-4709-99F0-17538664EECE}" type="datetimeFigureOut">
              <a:rPr lang="cs-CZ" smtClean="0"/>
              <a:t>5.4.2018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5F0380-5CF1-453B-BA9A-FB544B9BBA8E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ОДНОРОДНЫЕ И ОБОСОБЛЕННЫЕ ЧЛЕНЫ ПРЕДЛОЖЕНИЯ</a:t>
            </a:r>
            <a:endParaRPr lang="cs-CZ" sz="3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363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7848872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2553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488832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429000"/>
            <a:ext cx="7488831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66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69753" y="1124744"/>
            <a:ext cx="7488832" cy="4220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Обособленное приложение </a:t>
            </a:r>
            <a:r>
              <a:rPr lang="cs-CZ" b="1" u="sng" dirty="0" smtClean="0">
                <a:effectLst/>
                <a:latin typeface="Calibri"/>
                <a:ea typeface="Calibri"/>
                <a:cs typeface="Times New Roman"/>
              </a:rPr>
              <a:t>(přístavek)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В сени вошел кучер, заросший мужик лет пятидесяти пяти. Он уже присмотрел несколько подходящих квартир, жалких лачуг.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Если определение имеет уточняющее значение или более точное наименование оно выделяется с помощью тире.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За рекой виднелись серые избы – </a:t>
            </a:r>
            <a:r>
              <a:rPr lang="ru-RU" i="1" dirty="0" err="1" smtClean="0">
                <a:effectLst/>
                <a:latin typeface="Calibri"/>
                <a:ea typeface="Calibri"/>
                <a:cs typeface="Times New Roman"/>
              </a:rPr>
              <a:t>Тухманово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. Вернулись с трофеями – тремя скальпами.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Приложение, относящееся к местоимению</a:t>
            </a:r>
            <a:r>
              <a:rPr lang="cs-CZ" dirty="0" smtClean="0">
                <a:effectLst/>
                <a:latin typeface="Calibri"/>
                <a:ea typeface="Calibri"/>
                <a:cs typeface="Times New Roman"/>
              </a:rPr>
              <a:t>,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всегда обособляется.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Да они же просто ненавидят нас, православных! Терпеть не могу ее, кашу с комочками.</a:t>
            </a:r>
            <a:endParaRPr lang="cs-CZ" i="1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cs-CZ" i="1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210721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80728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Говорила больше мать, дама с седыми волосами.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Добродушный старичок, больничный сторож, тотчас же впустил его.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Ухаживала за мной одна девушка, полька.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Отца, пьяницу, кормила с малых лет, и сама себя.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Илюше иногда, как резвому мальчику, так и хочется броситься и переделать всё самому.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Ему ли, карлику, тягаться с исполином?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Рядом помещалась каморка – хранилище каталогов.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Смотритель ночлежки – отставной солдат – шёл следом за хозяином.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Sněžka, nejvyšší hora Čech, měří 1602 m.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Praha, hlavní město ČR, přivítala herce na filmovém festivalu.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Jan Neruda, spisovatel, napsal Povídky malostranské.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Jaroslav Seifert, významný český spisovatel, získal roku 1984 Nobelovu cenu za literaturu.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Albert Einstein, teoretický fyzik, je označován za největšího vědce 20. století.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Navštivte také Šumavu</a:t>
            </a:r>
            <a:r>
              <a:rPr lang="ru-RU" dirty="0"/>
              <a:t>,</a:t>
            </a:r>
            <a:r>
              <a:rPr lang="cs-CZ" dirty="0" smtClean="0"/>
              <a:t> národní park České republiky.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Jan Novák</a:t>
            </a:r>
            <a:r>
              <a:rPr lang="ru-RU" dirty="0" smtClean="0"/>
              <a:t>,</a:t>
            </a:r>
            <a:r>
              <a:rPr lang="cs-CZ" dirty="0" smtClean="0"/>
              <a:t> soused naší babičky koupil nové sazenice rajčat. </a:t>
            </a:r>
            <a:endParaRPr lang="ru-RU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Přihlášky na muzikál vybírá Karel Honzík</a:t>
            </a:r>
            <a:r>
              <a:rPr lang="ru-RU" dirty="0" smtClean="0"/>
              <a:t>,</a:t>
            </a:r>
            <a:r>
              <a:rPr lang="cs-CZ" dirty="0" smtClean="0"/>
              <a:t> učitel hudební výchovy ve svém kabinetě.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8736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1412776"/>
            <a:ext cx="7632848" cy="3343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Обособленный </a:t>
            </a:r>
            <a:r>
              <a:rPr lang="ru-RU" b="1" u="sng" dirty="0" err="1" smtClean="0">
                <a:effectLst/>
                <a:latin typeface="Calibri"/>
                <a:ea typeface="Calibri"/>
                <a:cs typeface="Times New Roman"/>
              </a:rPr>
              <a:t>дуплексив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Чаще всего он расположен в начале предложения, и определяемый член следует непосредственно за ним.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Полное ничтожество, он жалобно смотрел на победителя. Как известный политик, Виктор не мог себе позволить скандала. Рыбки, хоть и вялые, но плавали еще в аквариуме.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Если обособленный </a:t>
            </a:r>
            <a:r>
              <a:rPr lang="ru-RU" dirty="0" err="1" smtClean="0">
                <a:effectLst/>
                <a:latin typeface="Calibri"/>
                <a:ea typeface="Calibri"/>
                <a:cs typeface="Times New Roman"/>
              </a:rPr>
              <a:t>дуплексив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выражает образ действия, он обычно отделяется от подлежащего сказуемым.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Мы вернулись из похода за полночь, продрогшие и голодные.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998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908720"/>
            <a:ext cx="7488832" cy="538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Конструкции с глаголами чувственного восприятия или мышления </a:t>
            </a:r>
            <a:r>
              <a:rPr lang="ru-RU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типа переводятся </a:t>
            </a: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на ЧЯ с помощью инфинитива</a:t>
            </a:r>
            <a:r>
              <a:rPr lang="ru-RU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</a:pPr>
            <a:r>
              <a:rPr lang="ru-RU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Мы </a:t>
            </a:r>
            <a:r>
              <a:rPr lang="ru-RU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увидели ведьму, летящую на фоне вечернего неба. Васильевич услышал девочку, плачущую в углу.</a:t>
            </a: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→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viděli letět, slyšeli </a:t>
            </a: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plakat</a:t>
            </a:r>
            <a:endParaRPr lang="ru-RU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</a:pPr>
            <a:endParaRPr lang="cs-CZ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В ЧЯ </a:t>
            </a:r>
            <a:r>
              <a:rPr lang="ru-RU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дуплексив</a:t>
            </a: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относящийся к местоимению, обособляется только в случае, если он отделен от местоимения или относится к местоимению 3 лица. </a:t>
            </a:r>
            <a:endParaRPr lang="ru-RU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Мне</a:t>
            </a:r>
            <a:r>
              <a:rPr lang="ru-RU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как твоему другу, жаль видеть тебя таким одиноким.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Mně jako tvému příteli je líto, že tě vidím tak osamělého</a:t>
            </a: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  <a:endParaRPr lang="ru-RU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cs-CZ" i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В препозитивном </a:t>
            </a:r>
            <a:r>
              <a:rPr lang="ru-RU" i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дуплексиве</a:t>
            </a:r>
            <a:r>
              <a:rPr lang="ru-RU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в ЧЯ, в отличие от РЯ, используется краткая форма причастия</a:t>
            </a:r>
            <a:r>
              <a:rPr lang="ru-RU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Přilákáni světlem přilétali motýli a kroužili okolo lucerny. </a:t>
            </a:r>
            <a:r>
              <a:rPr lang="ru-RU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Привлеченные светом, бабочки прилетали и кружились около фонаря.</a:t>
            </a: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endParaRPr lang="cs-CZ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9554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115616" y="1772816"/>
            <a:ext cx="69127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Zodpovídá její otázky, ruce v klíně, nohy v černých botách u sebe, kabelku u nohou.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Strýc se vracíval domů kolem šesté, maje na hlavě měkký plstěný klobouk a v kapse nečtený výtisk ranních novin.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Jako rodilému Pražanovi je mu atmosféra velkoměsta důvěrně známa.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Tvářil se lhostejně a nenuceně, zakrývajíc tak svůj zármutek.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Brečel, nos zabořený do kapesníku.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U kamen sedí dědeček, ruce v klíně.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cs-CZ" i="1" dirty="0" smtClean="0">
                <a:latin typeface="+mj-lt"/>
              </a:rPr>
              <a:t>Už dnes si, chlapec teprve devítiletý, získal uznání v hudebních kruzích.</a:t>
            </a:r>
            <a:endParaRPr lang="cs-CZ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45717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656" y="-27384"/>
            <a:ext cx="9144000" cy="700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Обособленный деепричастный оборот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В русской грамматической традиции деепричастный оборот считается обстоятельством Х в чешской - </a:t>
            </a:r>
            <a:r>
              <a:rPr lang="ru-RU" dirty="0" err="1" smtClean="0">
                <a:effectLst/>
                <a:latin typeface="Calibri"/>
                <a:ea typeface="Calibri"/>
                <a:cs typeface="Times New Roman"/>
              </a:rPr>
              <a:t>дуплексивом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(по причине согласования с подлежащим).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Деепричастные обороты переводятся на ЧЯ как часть сложного предложения, с помощью отглагольного существительно или многих других конструкций.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Маша готовила обед, слушая радио.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Máša vařila oběd a poslouchala hudbu.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Получив пятерку, Маша сразу пришла похвастаться.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Když </a:t>
            </a:r>
            <a:r>
              <a:rPr lang="cs-CZ" i="1" dirty="0" err="1" smtClean="0">
                <a:effectLst/>
                <a:latin typeface="Calibri"/>
                <a:ea typeface="Calibri"/>
                <a:cs typeface="Times New Roman"/>
              </a:rPr>
              <a:t>Мáša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 dostala jedničku,  přišla se hned pochlubit.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i="1" dirty="0" err="1" smtClean="0">
                <a:effectLst/>
                <a:latin typeface="Calibri"/>
                <a:ea typeface="Calibri"/>
                <a:cs typeface="Times New Roman"/>
              </a:rPr>
              <a:t>Будьте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cs-CZ" i="1" dirty="0" err="1" smtClean="0">
                <a:effectLst/>
                <a:latin typeface="Calibri"/>
                <a:ea typeface="Calibri"/>
                <a:cs typeface="Times New Roman"/>
              </a:rPr>
              <a:t>осторожны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, </a:t>
            </a:r>
            <a:r>
              <a:rPr lang="cs-CZ" i="1" dirty="0" err="1" smtClean="0">
                <a:effectLst/>
                <a:latin typeface="Calibri"/>
                <a:ea typeface="Calibri"/>
                <a:cs typeface="Times New Roman"/>
              </a:rPr>
              <a:t>смотря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cs-CZ" i="1" dirty="0" err="1" smtClean="0">
                <a:effectLst/>
                <a:latin typeface="Calibri"/>
                <a:ea typeface="Calibri"/>
                <a:cs typeface="Times New Roman"/>
              </a:rPr>
              <a:t>телевизор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! Buďte opatrní při sledování televize.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Отношения между полной и неполной предикацией в предложениях с деепричастным оборотам могут иметь различные смысловые оттенки.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Параллельное действие.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Помешивая ложкой чай, она не отрываясь смотрела в окно.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Время.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Выйдя, Кирилл хлопнул дверью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Причина.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Не найдя разумного объяснения, он обратился к гадалке.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Условие.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Убежав от проблемы, ты ее не решишь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Средств</a:t>
            </a:r>
            <a:r>
              <a:rPr lang="ru-RU" dirty="0">
                <a:latin typeface="Calibri"/>
                <a:ea typeface="Calibri"/>
                <a:cs typeface="Times New Roman"/>
              </a:rPr>
              <a:t>о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Повторяя слова каждый день, мы их обязательно выучим.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Образ действия.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Он бежал по улицу, подпрыгивая и размахивая руками.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51121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36712"/>
            <a:ext cx="604867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437112"/>
            <a:ext cx="6048672" cy="1150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461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052736"/>
            <a:ext cx="676875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614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645244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ОДНОРОДНЫЕ ЧЛЕНЫ ПРЕДЛОЖЕНИЯ (</a:t>
            </a:r>
            <a:r>
              <a:rPr lang="cs-CZ" b="1" dirty="0" smtClean="0">
                <a:effectLst/>
                <a:latin typeface="Calibri"/>
                <a:ea typeface="Calibri"/>
                <a:cs typeface="Times New Roman"/>
              </a:rPr>
              <a:t>několikanásobné větné členy</a:t>
            </a: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)</a:t>
            </a:r>
          </a:p>
          <a:p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Однородные члены предложения </a:t>
            </a:r>
            <a:r>
              <a:rPr lang="cs-CZ" b="1" dirty="0" smtClean="0">
                <a:latin typeface="Calibri"/>
                <a:ea typeface="Calibri"/>
                <a:cs typeface="Times New Roman"/>
              </a:rPr>
              <a:t>- </a:t>
            </a: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это главные или второстепенные члены предложения, синтаксически связанные с одним и тем же членом предложения и выполняющие одну и ту же синтаксическую функцию. Они объединены друг с другом сочинительной связью.</a:t>
            </a:r>
            <a:endParaRPr lang="cs-CZ" b="1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cs-CZ" b="1" dirty="0">
              <a:latin typeface="Calibri"/>
              <a:cs typeface="Times New Roman"/>
            </a:endParaRPr>
          </a:p>
          <a:p>
            <a:r>
              <a:rPr lang="ru-RU" u="sng" dirty="0" smtClean="0"/>
              <a:t>Однородными могут быть все члены предложения</a:t>
            </a:r>
            <a:r>
              <a:rPr lang="ru-RU" dirty="0" smtClean="0"/>
              <a:t>. Они могут быть по-разному оформлены грамматически (выражены разными частями речи).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Девочка пела красиво, чисто, высоким голосом.</a:t>
            </a:r>
          </a:p>
          <a:p>
            <a:endParaRPr lang="cs-CZ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Однородные </a:t>
            </a:r>
            <a:r>
              <a:rPr lang="ru-RU" b="1" dirty="0" smtClean="0"/>
              <a:t>подлежащие</a:t>
            </a:r>
            <a:r>
              <a:rPr lang="ru-RU" dirty="0" smtClean="0"/>
              <a:t>: </a:t>
            </a:r>
            <a:endParaRPr lang="cs-CZ" dirty="0" smtClean="0"/>
          </a:p>
          <a:p>
            <a:r>
              <a:rPr lang="ru-RU" i="1" dirty="0" smtClean="0"/>
              <a:t>В зале были мальчишки, девчонки и их родители.</a:t>
            </a:r>
            <a:r>
              <a:rPr lang="cs-CZ" i="1" dirty="0" smtClean="0"/>
              <a:t> </a:t>
            </a:r>
            <a:r>
              <a:rPr lang="pl-PL" i="1" dirty="0" smtClean="0"/>
              <a:t>Na stole </a:t>
            </a:r>
            <a:r>
              <a:rPr lang="pl-PL" i="1" dirty="0" err="1" smtClean="0"/>
              <a:t>ležely</a:t>
            </a:r>
            <a:r>
              <a:rPr lang="pl-PL" i="1" dirty="0" smtClean="0"/>
              <a:t> </a:t>
            </a:r>
            <a:r>
              <a:rPr lang="pl-PL" i="1" dirty="0" err="1" smtClean="0"/>
              <a:t>talíře</a:t>
            </a:r>
            <a:r>
              <a:rPr lang="pl-PL" i="1" dirty="0" smtClean="0"/>
              <a:t> a </a:t>
            </a:r>
            <a:r>
              <a:rPr lang="pl-PL" i="1" dirty="0" err="1" smtClean="0"/>
              <a:t>příbory</a:t>
            </a:r>
            <a:r>
              <a:rPr lang="pl-PL" i="1" dirty="0" smtClean="0"/>
              <a:t>.</a:t>
            </a:r>
            <a:endParaRPr lang="ru-RU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Однородные </a:t>
            </a:r>
            <a:r>
              <a:rPr lang="ru-RU" b="1" dirty="0" smtClean="0"/>
              <a:t>дополнения</a:t>
            </a:r>
            <a:r>
              <a:rPr lang="ru-RU" dirty="0" smtClean="0"/>
              <a:t>: </a:t>
            </a:r>
            <a:r>
              <a:rPr lang="ru-RU" i="1" dirty="0" smtClean="0"/>
              <a:t>Я любил книжки, конструкторы и мультфильмы.</a:t>
            </a:r>
            <a:r>
              <a:rPr lang="cs-CZ" i="1" dirty="0" smtClean="0"/>
              <a:t> Pes štěkal na kočku a kolemjdoucího.</a:t>
            </a:r>
            <a:endParaRPr lang="ru-RU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Однородные </a:t>
            </a:r>
            <a:r>
              <a:rPr lang="ru-RU" b="1" dirty="0" smtClean="0"/>
              <a:t>обстоятельства</a:t>
            </a:r>
            <a:r>
              <a:rPr lang="ru-RU" dirty="0" smtClean="0"/>
              <a:t>: </a:t>
            </a:r>
            <a:r>
              <a:rPr lang="ru-RU" i="1" dirty="0" smtClean="0"/>
              <a:t>Все дни мы проводили в лесу или на речке.</a:t>
            </a:r>
            <a:r>
              <a:rPr lang="cs-CZ" i="1" dirty="0" smtClean="0"/>
              <a:t> </a:t>
            </a:r>
            <a:r>
              <a:rPr lang="pl-PL" i="1" dirty="0" err="1" smtClean="0"/>
              <a:t>Mluvil</a:t>
            </a:r>
            <a:r>
              <a:rPr lang="pl-PL" i="1" dirty="0" smtClean="0"/>
              <a:t> rychle, a tedy </a:t>
            </a:r>
            <a:r>
              <a:rPr lang="pl-PL" i="1" dirty="0" err="1" smtClean="0"/>
              <a:t>nesrozumitelně</a:t>
            </a:r>
            <a:r>
              <a:rPr lang="pl-PL" i="1" dirty="0" smtClean="0"/>
              <a:t>.</a:t>
            </a:r>
            <a:r>
              <a:rPr lang="cs-CZ" dirty="0" smtClean="0"/>
              <a:t>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Однородные </a:t>
            </a:r>
            <a:r>
              <a:rPr lang="ru-RU" b="1" dirty="0" smtClean="0"/>
              <a:t>определения</a:t>
            </a:r>
            <a:r>
              <a:rPr lang="ru-RU" dirty="0" smtClean="0"/>
              <a:t>: </a:t>
            </a:r>
            <a:r>
              <a:rPr lang="ru-RU" i="1" dirty="0" smtClean="0"/>
              <a:t>Был ясный, жаркий, по-настоящему летний день.</a:t>
            </a:r>
            <a:r>
              <a:rPr lang="cs-CZ" i="1" dirty="0" smtClean="0"/>
              <a:t> Vymysleli jsme jednoduchý, ale účelný systém.</a:t>
            </a:r>
            <a:endParaRPr lang="ru-RU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Однородные </a:t>
            </a:r>
            <a:r>
              <a:rPr lang="ru-RU" b="1" dirty="0" err="1" smtClean="0"/>
              <a:t>дуплексивы</a:t>
            </a:r>
            <a:r>
              <a:rPr lang="ru-RU" dirty="0" smtClean="0"/>
              <a:t>: </a:t>
            </a:r>
            <a:r>
              <a:rPr lang="ru-RU" i="1" dirty="0" smtClean="0"/>
              <a:t>Он вернулся расстроенным и озадаченным.</a:t>
            </a:r>
            <a:r>
              <a:rPr lang="pt-BR" i="1" dirty="0" smtClean="0"/>
              <a:t> David se vrátil sám a zklamaný.</a:t>
            </a:r>
            <a:endParaRPr lang="ru-RU" i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5360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48883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2730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7488832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0405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-29604" y="764704"/>
            <a:ext cx="9144000" cy="5768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Обособленное обстоятельство 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чаще всего выражается наречием и существительным.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В отличие от ЧЯ, в РЯ обособляются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: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Сравнительные обороты со словами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: </a:t>
            </a:r>
            <a:r>
              <a:rPr lang="ru-RU" sz="1400" b="1" dirty="0" smtClean="0">
                <a:effectLst/>
                <a:latin typeface="Calibri"/>
                <a:ea typeface="Calibri"/>
                <a:cs typeface="Times New Roman"/>
              </a:rPr>
              <a:t>как, словно, точно, подобно, как будто, чем</a:t>
            </a:r>
            <a:r>
              <a:rPr lang="ru-RU" sz="1600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Она выглядела, словно увядший цветок. Ему удается запустить змея выше, чем мне. Водная поверхность блестела, как сталь. Он лежит, будто мертвый. Нина плачет, словно ребенок.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Уступительные конструкции.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Несмотря на отвратительную погоду, экспедиция продолжила восхождение. При всем понимании создавшейся ситуации, я с вами не согласен. Вопреки моему желанию, брат продал велосипед. Несмотря на дождь, мы пошли купаться. При всем уважении к нему, мне пришлось отказаться от его предложения.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Также как и в ЧЯ обособляются уточняющие конструкции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Именно тогда, на пятый день пребывания, он и понял, что дело пахнет керосином. </a:t>
            </a:r>
            <a:r>
              <a:rPr lang="ru-RU" i="1" dirty="0" err="1" smtClean="0">
                <a:effectLst/>
                <a:latin typeface="Calibri"/>
                <a:ea typeface="Calibri"/>
                <a:cs typeface="Times New Roman"/>
              </a:rPr>
              <a:t>Милютины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 жили в соседнем доме, на пятом этаже. Пришлось остановиться именно здесь, недалеко от шоссе. </a:t>
            </a:r>
            <a:endParaRPr lang="cs-CZ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73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1268760"/>
            <a:ext cx="8424936" cy="5510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prstClr val="black"/>
                </a:solidFill>
              </a:rPr>
              <a:t>Однородные </a:t>
            </a:r>
            <a:r>
              <a:rPr lang="ru-RU" b="1" dirty="0">
                <a:solidFill>
                  <a:prstClr val="black"/>
                </a:solidFill>
              </a:rPr>
              <a:t>сказуемые</a:t>
            </a:r>
            <a:r>
              <a:rPr lang="ru-RU" dirty="0">
                <a:solidFill>
                  <a:prstClr val="black"/>
                </a:solidFill>
              </a:rPr>
              <a:t>: </a:t>
            </a:r>
            <a:endParaRPr lang="cs-CZ" dirty="0">
              <a:solidFill>
                <a:prstClr val="black"/>
              </a:solidFill>
            </a:endParaRPr>
          </a:p>
          <a:p>
            <a:pPr lvl="0"/>
            <a:r>
              <a:rPr lang="ru-RU" i="1" dirty="0">
                <a:solidFill>
                  <a:prstClr val="black"/>
                </a:solidFill>
              </a:rPr>
              <a:t>Мы бегали, прыгали, носились по залу. </a:t>
            </a:r>
            <a:r>
              <a:rPr lang="cs-CZ" i="1" dirty="0">
                <a:solidFill>
                  <a:prstClr val="black"/>
                </a:solidFill>
              </a:rPr>
              <a:t>Davy lidí se valily, křičely a mávaly.</a:t>
            </a:r>
          </a:p>
          <a:p>
            <a:pPr lvl="0"/>
            <a:endParaRPr lang="cs-CZ" i="1" dirty="0" smtClean="0">
              <a:solidFill>
                <a:prstClr val="black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prstClr val="black"/>
                </a:solidFill>
              </a:rPr>
              <a:t>В </a:t>
            </a:r>
            <a:r>
              <a:rPr lang="ru-RU" dirty="0">
                <a:solidFill>
                  <a:prstClr val="black"/>
                </a:solidFill>
              </a:rPr>
              <a:t>русской грамматической традиции все сказуемые, относящиеся к одному подлежащему, считаются </a:t>
            </a:r>
            <a:r>
              <a:rPr lang="ru-RU" dirty="0" smtClean="0">
                <a:solidFill>
                  <a:prstClr val="black"/>
                </a:solidFill>
              </a:rPr>
              <a:t>однородными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prstClr val="black"/>
                </a:solidFill>
              </a:rPr>
              <a:t>В чешской традиции</a:t>
            </a:r>
            <a:r>
              <a:rPr lang="ru-RU" dirty="0">
                <a:solidFill>
                  <a:prstClr val="black"/>
                </a:solidFill>
              </a:rPr>
              <a:t>, если это не </a:t>
            </a:r>
            <a:r>
              <a:rPr lang="ru-RU" dirty="0" smtClean="0">
                <a:solidFill>
                  <a:prstClr val="black"/>
                </a:solidFill>
              </a:rPr>
              <a:t>инфинитив </a:t>
            </a:r>
            <a:r>
              <a:rPr lang="ru-RU" dirty="0">
                <a:solidFill>
                  <a:prstClr val="black"/>
                </a:solidFill>
              </a:rPr>
              <a:t>или именная часть </a:t>
            </a:r>
            <a:r>
              <a:rPr lang="ru-RU" dirty="0" err="1">
                <a:solidFill>
                  <a:prstClr val="black"/>
                </a:solidFill>
              </a:rPr>
              <a:t>связочно</a:t>
            </a:r>
            <a:r>
              <a:rPr lang="ru-RU" dirty="0">
                <a:solidFill>
                  <a:prstClr val="black"/>
                </a:solidFill>
              </a:rPr>
              <a:t>-именного сказуемого, они считаются частями сложного </a:t>
            </a:r>
            <a:r>
              <a:rPr lang="ru-RU" dirty="0" smtClean="0">
                <a:solidFill>
                  <a:prstClr val="black"/>
                </a:solidFill>
              </a:rPr>
              <a:t>предложения. Однородными считаются сказуемые, которые не распространены другими членами предложения и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находятся в соединительных отношениях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cs-CZ" i="1" dirty="0" smtClean="0">
                <a:solidFill>
                  <a:prstClr val="black"/>
                </a:solidFill>
              </a:rPr>
              <a:t>Chlapec </a:t>
            </a:r>
            <a:r>
              <a:rPr lang="cs-CZ" i="1" dirty="0">
                <a:solidFill>
                  <a:prstClr val="black"/>
                </a:solidFill>
              </a:rPr>
              <a:t>vykřikl a rozběhl </a:t>
            </a:r>
            <a:r>
              <a:rPr lang="cs-CZ" i="1" dirty="0" smtClean="0">
                <a:solidFill>
                  <a:prstClr val="black"/>
                </a:solidFill>
              </a:rPr>
              <a:t>se</a:t>
            </a:r>
            <a:r>
              <a:rPr lang="ru-RU" i="1" dirty="0">
                <a:solidFill>
                  <a:prstClr val="black"/>
                </a:solidFill>
              </a:rPr>
              <a:t>.</a:t>
            </a:r>
            <a:r>
              <a:rPr lang="cs-CZ" i="1" dirty="0" smtClean="0">
                <a:solidFill>
                  <a:prstClr val="black"/>
                </a:solidFill>
              </a:rPr>
              <a:t> </a:t>
            </a:r>
            <a:r>
              <a:rPr lang="cs-CZ" dirty="0">
                <a:solidFill>
                  <a:prstClr val="black"/>
                </a:solidFill>
              </a:rPr>
              <a:t>(několikanásobný přísudek). x </a:t>
            </a:r>
            <a:r>
              <a:rPr lang="cs-CZ" i="1" dirty="0">
                <a:solidFill>
                  <a:prstClr val="black"/>
                </a:solidFill>
              </a:rPr>
              <a:t>Chlapec hlasitě a bolestně vykřikl a se slzami v očích se rozběhl za odjíždějícím </a:t>
            </a:r>
            <a:r>
              <a:rPr lang="cs-CZ" i="1" dirty="0" smtClean="0">
                <a:solidFill>
                  <a:prstClr val="black"/>
                </a:solidFill>
              </a:rPr>
              <a:t>autem</a:t>
            </a:r>
            <a:r>
              <a:rPr lang="ru-RU" i="1" dirty="0">
                <a:solidFill>
                  <a:prstClr val="black"/>
                </a:solidFill>
              </a:rPr>
              <a:t>.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>
                <a:solidFill>
                  <a:prstClr val="black"/>
                </a:solidFill>
              </a:rPr>
              <a:t>(souvětí souřadné).</a:t>
            </a:r>
          </a:p>
          <a:p>
            <a:pPr lvl="0"/>
            <a:r>
              <a:rPr lang="cs-CZ" i="1" dirty="0">
                <a:solidFill>
                  <a:prstClr val="black"/>
                </a:solidFill>
              </a:rPr>
              <a:t>Přečetl a prostudoval doporučenou literaturu</a:t>
            </a:r>
            <a:r>
              <a:rPr lang="cs-CZ" dirty="0">
                <a:solidFill>
                  <a:prstClr val="black"/>
                </a:solidFill>
              </a:rPr>
              <a:t>. (několikanásobný přísudek). x </a:t>
            </a:r>
            <a:r>
              <a:rPr lang="cs-CZ" i="1" dirty="0">
                <a:solidFill>
                  <a:prstClr val="black"/>
                </a:solidFill>
              </a:rPr>
              <a:t>Postupně přečetl veškerou doporučenou literaturu a pečlivě prostudoval i některé odborné texty.</a:t>
            </a:r>
            <a:r>
              <a:rPr lang="cs-CZ" dirty="0">
                <a:solidFill>
                  <a:prstClr val="black"/>
                </a:solidFill>
              </a:rPr>
              <a:t> (souvětí souřadné</a:t>
            </a:r>
            <a:r>
              <a:rPr lang="cs-CZ" dirty="0" smtClean="0">
                <a:solidFill>
                  <a:prstClr val="black"/>
                </a:solidFill>
              </a:rPr>
              <a:t>)</a:t>
            </a:r>
            <a:endParaRPr lang="ru-RU" dirty="0" smtClean="0">
              <a:solidFill>
                <a:prstClr val="black"/>
              </a:solidFill>
            </a:endParaRPr>
          </a:p>
          <a:p>
            <a:pPr lvl="0"/>
            <a:endParaRPr lang="ru-RU" sz="1200" dirty="0">
              <a:solidFill>
                <a:prstClr val="black"/>
              </a:solidFill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Однородными сказуемыми также не являются повторяющиеся члены.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Мы строили-строили и наконец, построили. </a:t>
            </a:r>
            <a:r>
              <a:rPr lang="ru-RU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(средство экспрессии)</a:t>
            </a:r>
          </a:p>
          <a:p>
            <a:pPr lvl="0"/>
            <a:endParaRPr lang="cs-CZ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571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1052736"/>
            <a:ext cx="8784976" cy="4559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Наибольшие затруднения вызывают </a:t>
            </a: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однородные определения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От однородных определений необходимо отличать определения, не относящиеся непосредственно к одному определяемому слову → не являющиеся однородными: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лучший, последний совет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 (второе определение поясняет первое),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новые еловые посадки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(второе определение поясняет словосочетание)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Особый случай – </a:t>
            </a: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повтор местоимений кто и что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Кого-кого, а меня не обманут.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Někoho jiného snad ano, ale mě neoklamou.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С кем - с кем, а с Павлом я туда не пойду.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S kýmkoli jiným ano, ale s Pavlem tam nepůjdu.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Чего-чего, а сил у нас хватает. Чему-чему, а этому я не поверю. Кого-кого он только не спрашивал. Кому-кому он только не звонил. Кого-кого, а </a:t>
            </a:r>
            <a:r>
              <a:rPr lang="ru-RU" i="1" dirty="0">
                <a:latin typeface="Calibri"/>
                <a:ea typeface="Calibri"/>
                <a:cs typeface="Times New Roman"/>
              </a:rPr>
              <a:t>И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вана я знаю хорошо. Чем-чем, а грамматикой я сроду не интересовался.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804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836712"/>
            <a:ext cx="8280920" cy="5428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Однородные определения влияют на форму поясняемого существительного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Существительное стоит в </a:t>
            </a:r>
            <a:r>
              <a:rPr lang="ru-RU" u="sng" dirty="0" err="1" smtClean="0">
                <a:effectLst/>
                <a:latin typeface="Calibri"/>
                <a:ea typeface="Calibri"/>
                <a:cs typeface="Times New Roman"/>
              </a:rPr>
              <a:t>ед.ч</a:t>
            </a: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. если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: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Подчеркивается близость и сходство: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Верхняя и нижняя челюсть. Головной и спинной мозг.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Между опр. разделительная или противительная связь: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не домашнее, а дикое животное; или домашнее или дикое животное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Существительное стоит в </a:t>
            </a:r>
            <a:r>
              <a:rPr lang="ru-RU" u="sng" dirty="0" err="1" smtClean="0">
                <a:effectLst/>
                <a:latin typeface="Calibri"/>
                <a:ea typeface="Calibri"/>
                <a:cs typeface="Times New Roman"/>
              </a:rPr>
              <a:t>мн.ч</a:t>
            </a:r>
            <a:r>
              <a:rPr lang="ru-RU" u="sng" dirty="0" smtClean="0">
                <a:effectLst/>
                <a:latin typeface="Calibri"/>
                <a:ea typeface="Calibri"/>
                <a:cs typeface="Times New Roman"/>
              </a:rPr>
              <a:t>. если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: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Подчеркиваются отличия: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синтаксические особенности русского и чешского языков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У обоих определений имеется общее определение: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встреча усталых старого и нового вождей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Определения стоят после определяемого существительного: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столы кухонный и письменный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Форма </a:t>
            </a:r>
            <a:r>
              <a:rPr lang="ru-RU" dirty="0" err="1" smtClean="0">
                <a:effectLst/>
                <a:latin typeface="Calibri"/>
                <a:ea typeface="Calibri"/>
                <a:cs typeface="Times New Roman"/>
              </a:rPr>
              <a:t>мн.ч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подчеркивает, что определение относится ко всем однородным членам.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с пропавшими братом и сестрой, новенькие велосипед и самокат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481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6840760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37112"/>
            <a:ext cx="6192688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202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736425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ОБОСОБЛЕННЫЕ ЧЛЕНЫ ПРЕДЛОЖЕНИЯ</a:t>
            </a:r>
            <a:r>
              <a:rPr lang="cs-CZ" b="1" dirty="0" smtClean="0">
                <a:effectLst/>
                <a:latin typeface="Calibri"/>
                <a:ea typeface="Calibri"/>
                <a:cs typeface="Times New Roman"/>
              </a:rPr>
              <a:t> (volně připojené větné členy)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196752"/>
            <a:ext cx="9144000" cy="5449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Обособленные члены предложения – это второстепенные члены предложения, которые характеризуются семантической независимостью.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→ на письме выделяются запятыми или тире, в устной речи – интонацией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Обособляться могут все второстепенные члены предложения кроме дополнения.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Типы: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1. Уточняющие ОЧП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(можно поставить дополнительный вопрос</a:t>
            </a:r>
            <a:r>
              <a:rPr lang="cs-CZ" dirty="0" smtClean="0">
                <a:effectLst/>
                <a:latin typeface="Calibri"/>
                <a:ea typeface="Calibri"/>
                <a:cs typeface="Times New Roman"/>
              </a:rPr>
              <a:t>: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где именно? как именно? кто именно? и т.п.):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Казалось, что там, на краю моря, облаков бесконечно много. Однажды, в студёную зимнюю пору, я из лесу вышел.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2.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Передают самостоятельное сообщение = </a:t>
            </a: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полупредикативные конструкции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Однажды в лесу я провалился в глубокую яму, распоров себе сучком бок и разорвав кожу на затылке. Фанатик своего дела, </a:t>
            </a:r>
            <a:r>
              <a:rPr lang="ru-RU" i="1" dirty="0" err="1" smtClean="0">
                <a:effectLst/>
                <a:latin typeface="Calibri"/>
                <a:ea typeface="Calibri"/>
                <a:cs typeface="Times New Roman"/>
              </a:rPr>
              <a:t>Кузьмичов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 всегда, даже во сне и за молитвой в церкви... думал о своих делах.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Имеется возможность замены обособленного члена придаточным предложением или вторым сказуемым путем конверсии.</a:t>
            </a:r>
            <a:endParaRPr lang="cs-CZ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0863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-8887" y="836712"/>
            <a:ext cx="9144000" cy="538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effectLst/>
                <a:latin typeface="Calibri"/>
                <a:ea typeface="Calibri"/>
                <a:cs typeface="Times New Roman"/>
              </a:rPr>
              <a:t>Обособленное определение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Согласованное</a:t>
            </a:r>
            <a:r>
              <a:rPr lang="cs-CZ" b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может быть выражено причастным оборотом или прилагательным с зависимыми словами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</a:t>
            </a:r>
            <a:r>
              <a:rPr lang="cs-CZ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Тропинка, зарастающая травой, вела к реке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Довольный своими успехами, он рассказал мне о них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. 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Несогласованное может быть выражено предложно-падежной конструкцией.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Мальчишка, в не по росту больших сапогах, насуплено смотрел на них. Второй подвал, намного глубже и темнее первого, был вечно закрыт на висячий замок.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! В ЧЯ обособляются только определения, которые можно выпустить, не повредив смыслу</a:t>
            </a:r>
            <a:r>
              <a:rPr lang="cs-CZ" b="1" dirty="0" smtClean="0">
                <a:latin typeface="Calibri"/>
                <a:ea typeface="Calibri"/>
                <a:cs typeface="Times New Roman"/>
              </a:rPr>
              <a:t>!</a:t>
            </a:r>
            <a:r>
              <a:rPr lang="cs-CZ" b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Hleděli jsme na vzdálené kopce, osvětlené zapadajícím sluncem. </a:t>
            </a:r>
            <a:r>
              <a:rPr lang="ru-RU" dirty="0" err="1" smtClean="0">
                <a:effectLst/>
                <a:latin typeface="Calibri"/>
                <a:ea typeface="Calibri"/>
                <a:cs typeface="Times New Roman"/>
              </a:rPr>
              <a:t>Рестриктивные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 опреде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ле</a:t>
            </a:r>
            <a:r>
              <a:rPr lang="ru-RU" dirty="0" smtClean="0">
                <a:effectLst/>
                <a:latin typeface="Calibri"/>
                <a:ea typeface="Calibri"/>
                <a:cs typeface="Times New Roman"/>
              </a:rPr>
              <a:t>ния, которые суживают семантический объем, невозможно выпустить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. </a:t>
            </a:r>
            <a:r>
              <a:rPr lang="cs-CZ" i="1" dirty="0" smtClean="0">
                <a:effectLst/>
                <a:latin typeface="Calibri"/>
                <a:ea typeface="Calibri"/>
                <a:cs typeface="Times New Roman"/>
              </a:rPr>
              <a:t>Horniny bohaté na dusík jsou výtečným hnojivem.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endParaRPr lang="cs-CZ" i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effectLst/>
                <a:latin typeface="Calibri"/>
                <a:ea typeface="Calibri"/>
                <a:cs typeface="Times New Roman"/>
              </a:rPr>
              <a:t>! В РЯ встречается замена обособленного определения препозитивным необособленным определением! </a:t>
            </a:r>
            <a:r>
              <a:rPr lang="ru-RU" i="1" dirty="0" smtClean="0">
                <a:effectLst/>
                <a:latin typeface="Calibri"/>
                <a:ea typeface="Calibri"/>
                <a:cs typeface="Times New Roman"/>
              </a:rPr>
              <a:t>У окна стоял ожидающий карету Алексей. Х У окна стоял Алексей, ожидающий карету. Я заметил бегущего в сторону бухты контрабандиста. Я заметил контрабандиста, бегущего в сторону бухты.</a:t>
            </a:r>
            <a:endParaRPr lang="cs-CZ" dirty="0" smtClean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5516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17236" y="836712"/>
            <a:ext cx="8352928" cy="5834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Mužstvo, hrající v dobré kondici, zvítězilo zcela přesvědčivě. 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Prašná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brána, upravená architektem </a:t>
            </a:r>
            <a:r>
              <a:rPr lang="cs-CZ" i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Mockerem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stojí poblíž Obecního domu</a:t>
            </a: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Na stole, obklopeném pohodlnými židlemi, byly vystaveny odborné časopisy. 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Vzácné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psy, mnohými chovateli velmi pečlivě </a:t>
            </a:r>
            <a:r>
              <a:rPr lang="cs-CZ" i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opatrované,můžeme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často obdivovat na výstavách. 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Z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hradu, vybudovaného na strmé skále, zbyly už jen trosky.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Výraznou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dominantou obce je barokní kostel, přebudovaný do nynější podoby v letech 1862–1864. Lidové noviny jsou nejstarší český deník, založený roku 1893. 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Ovce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pokojně se pasoucí na louce, střežili dva psi.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Svaz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je dobrovolnou, nepolitickou a nevládní organizací, založenou jako zájmové sdružení. </a:t>
            </a:r>
            <a:endParaRPr lang="cs-CZ" i="1" dirty="0" smtClean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Karlův </a:t>
            </a:r>
            <a:r>
              <a:rPr lang="cs-CZ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most, založený Karlem IV. roku 1357, je turisticky atraktivní</a:t>
            </a:r>
            <a:r>
              <a:rPr lang="cs-CZ" i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Tento film, natočený těsně po návratu z Nepálu, patří k jeho nejlepším</a:t>
            </a:r>
            <a:r>
              <a:rPr lang="cs-CZ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marL="285750" lvl="0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Velký dvůr, roubený starými vrbami, byl pečlivě </a:t>
            </a:r>
            <a:r>
              <a:rPr lang="cs-CZ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uklizen.</a:t>
            </a:r>
            <a:endParaRPr lang="cs-CZ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03882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491</TotalTime>
  <Words>1795</Words>
  <Application>Microsoft Office PowerPoint</Application>
  <PresentationFormat>Předvádění na obrazovce (4:3)</PresentationFormat>
  <Paragraphs>128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Calibri</vt:lpstr>
      <vt:lpstr>Constantia</vt:lpstr>
      <vt:lpstr>Courier New</vt:lpstr>
      <vt:lpstr>Symbol</vt:lpstr>
      <vt:lpstr>Times New Roman</vt:lpstr>
      <vt:lpstr>Wingdings</vt:lpstr>
      <vt:lpstr>Wingdings 2</vt:lpstr>
      <vt:lpstr>Tok</vt:lpstr>
      <vt:lpstr>ОДНОРОДНЫЕ И ОБОСОБЛЕННЫЕ ЧЛЕНЫ ПРЕДЛОЖЕНИЯ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Übersetzer René Stranz-Nikitin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Stranz-Nikitina</dc:creator>
  <cp:lastModifiedBy>Stranz-Nikitina, Veronika</cp:lastModifiedBy>
  <cp:revision>30</cp:revision>
  <cp:lastPrinted>2016-12-07T13:26:13Z</cp:lastPrinted>
  <dcterms:created xsi:type="dcterms:W3CDTF">2016-09-30T09:27:00Z</dcterms:created>
  <dcterms:modified xsi:type="dcterms:W3CDTF">2018-04-05T06:42:32Z</dcterms:modified>
</cp:coreProperties>
</file>