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258E9-CD79-4AA8-85B2-0B10F08405EE}" v="93" dt="2020-11-24T12:06:35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ga Plíčková" userId="af5888e5b7bc3aec" providerId="LiveId" clId="{B9D258E9-CD79-4AA8-85B2-0B10F08405EE}"/>
    <pc:docChg chg="undo redo custSel addSld modSld">
      <pc:chgData name="Olga Plíčková" userId="af5888e5b7bc3aec" providerId="LiveId" clId="{B9D258E9-CD79-4AA8-85B2-0B10F08405EE}" dt="2020-11-24T12:07:23.153" v="2565" actId="20577"/>
      <pc:docMkLst>
        <pc:docMk/>
      </pc:docMkLst>
      <pc:sldChg chg="modSp">
        <pc:chgData name="Olga Plíčková" userId="af5888e5b7bc3aec" providerId="LiveId" clId="{B9D258E9-CD79-4AA8-85B2-0B10F08405EE}" dt="2020-11-24T12:06:35.387" v="2519" actId="20577"/>
        <pc:sldMkLst>
          <pc:docMk/>
          <pc:sldMk cId="334412766" sldId="257"/>
        </pc:sldMkLst>
        <pc:graphicFrameChg chg="mod">
          <ac:chgData name="Olga Plíčková" userId="af5888e5b7bc3aec" providerId="LiveId" clId="{B9D258E9-CD79-4AA8-85B2-0B10F08405EE}" dt="2020-11-24T12:06:35.387" v="2519" actId="20577"/>
          <ac:graphicFrameMkLst>
            <pc:docMk/>
            <pc:sldMk cId="334412766" sldId="257"/>
            <ac:graphicFrameMk id="18" creationId="{E523CD9C-6A4C-4114-B0E6-E10E71AD0DF2}"/>
          </ac:graphicFrameMkLst>
        </pc:graphicFrameChg>
      </pc:sldChg>
      <pc:sldChg chg="modSp mod">
        <pc:chgData name="Olga Plíčková" userId="af5888e5b7bc3aec" providerId="LiveId" clId="{B9D258E9-CD79-4AA8-85B2-0B10F08405EE}" dt="2020-11-24T12:07:23.153" v="2565" actId="20577"/>
        <pc:sldMkLst>
          <pc:docMk/>
          <pc:sldMk cId="2324748913" sldId="259"/>
        </pc:sldMkLst>
        <pc:spChg chg="mod">
          <ac:chgData name="Olga Plíčková" userId="af5888e5b7bc3aec" providerId="LiveId" clId="{B9D258E9-CD79-4AA8-85B2-0B10F08405EE}" dt="2020-11-24T12:07:23.153" v="2565" actId="20577"/>
          <ac:spMkLst>
            <pc:docMk/>
            <pc:sldMk cId="2324748913" sldId="259"/>
            <ac:spMk id="3" creationId="{3667524A-5C92-4E09-B1CF-92C389DA9176}"/>
          </ac:spMkLst>
        </pc:spChg>
      </pc:sldChg>
      <pc:sldChg chg="modSp mod">
        <pc:chgData name="Olga Plíčková" userId="af5888e5b7bc3aec" providerId="LiveId" clId="{B9D258E9-CD79-4AA8-85B2-0B10F08405EE}" dt="2020-11-24T10:43:32.634" v="766" actId="20577"/>
        <pc:sldMkLst>
          <pc:docMk/>
          <pc:sldMk cId="2921589363" sldId="260"/>
        </pc:sldMkLst>
        <pc:spChg chg="mod">
          <ac:chgData name="Olga Plíčková" userId="af5888e5b7bc3aec" providerId="LiveId" clId="{B9D258E9-CD79-4AA8-85B2-0B10F08405EE}" dt="2020-11-24T10:43:32.634" v="766" actId="20577"/>
          <ac:spMkLst>
            <pc:docMk/>
            <pc:sldMk cId="2921589363" sldId="260"/>
            <ac:spMk id="3" creationId="{7AB1BDAC-EFAB-4AD3-B30A-D49F7F2EAB55}"/>
          </ac:spMkLst>
        </pc:spChg>
      </pc:sldChg>
      <pc:sldChg chg="modSp new mod">
        <pc:chgData name="Olga Plíčková" userId="af5888e5b7bc3aec" providerId="LiveId" clId="{B9D258E9-CD79-4AA8-85B2-0B10F08405EE}" dt="2020-11-24T10:44:48.756" v="858" actId="5793"/>
        <pc:sldMkLst>
          <pc:docMk/>
          <pc:sldMk cId="3411866076" sldId="262"/>
        </pc:sldMkLst>
        <pc:spChg chg="mod">
          <ac:chgData name="Olga Plíčková" userId="af5888e5b7bc3aec" providerId="LiveId" clId="{B9D258E9-CD79-4AA8-85B2-0B10F08405EE}" dt="2020-11-23T10:49:00.344" v="6" actId="20577"/>
          <ac:spMkLst>
            <pc:docMk/>
            <pc:sldMk cId="3411866076" sldId="262"/>
            <ac:spMk id="2" creationId="{F0297788-0FEF-41B4-9829-246F771F6BBD}"/>
          </ac:spMkLst>
        </pc:spChg>
        <pc:spChg chg="mod">
          <ac:chgData name="Olga Plíčková" userId="af5888e5b7bc3aec" providerId="LiveId" clId="{B9D258E9-CD79-4AA8-85B2-0B10F08405EE}" dt="2020-11-24T10:44:48.756" v="858" actId="5793"/>
          <ac:spMkLst>
            <pc:docMk/>
            <pc:sldMk cId="3411866076" sldId="262"/>
            <ac:spMk id="3" creationId="{6E97140C-E1AC-46F3-A267-AC09A5F790F0}"/>
          </ac:spMkLst>
        </pc:spChg>
      </pc:sldChg>
      <pc:sldChg chg="modSp new mod">
        <pc:chgData name="Olga Plíčková" userId="af5888e5b7bc3aec" providerId="LiveId" clId="{B9D258E9-CD79-4AA8-85B2-0B10F08405EE}" dt="2020-11-24T11:00:44.024" v="1519" actId="5793"/>
        <pc:sldMkLst>
          <pc:docMk/>
          <pc:sldMk cId="2798357216" sldId="263"/>
        </pc:sldMkLst>
        <pc:spChg chg="mod">
          <ac:chgData name="Olga Plíčková" userId="af5888e5b7bc3aec" providerId="LiveId" clId="{B9D258E9-CD79-4AA8-85B2-0B10F08405EE}" dt="2020-11-24T10:57:08.143" v="911" actId="20577"/>
          <ac:spMkLst>
            <pc:docMk/>
            <pc:sldMk cId="2798357216" sldId="263"/>
            <ac:spMk id="2" creationId="{942E15A0-15ED-4392-85A0-41F33F176353}"/>
          </ac:spMkLst>
        </pc:spChg>
        <pc:spChg chg="mod">
          <ac:chgData name="Olga Plíčková" userId="af5888e5b7bc3aec" providerId="LiveId" clId="{B9D258E9-CD79-4AA8-85B2-0B10F08405EE}" dt="2020-11-24T11:00:44.024" v="1519" actId="5793"/>
          <ac:spMkLst>
            <pc:docMk/>
            <pc:sldMk cId="2798357216" sldId="263"/>
            <ac:spMk id="3" creationId="{9FA15360-EE23-4AC9-8966-B3A91CF161ED}"/>
          </ac:spMkLst>
        </pc:spChg>
      </pc:sldChg>
      <pc:sldChg chg="modSp new mod">
        <pc:chgData name="Olga Plíčková" userId="af5888e5b7bc3aec" providerId="LiveId" clId="{B9D258E9-CD79-4AA8-85B2-0B10F08405EE}" dt="2020-11-24T12:00:20.148" v="2490" actId="20577"/>
        <pc:sldMkLst>
          <pc:docMk/>
          <pc:sldMk cId="3498899192" sldId="264"/>
        </pc:sldMkLst>
        <pc:spChg chg="mod">
          <ac:chgData name="Olga Plíčková" userId="af5888e5b7bc3aec" providerId="LiveId" clId="{B9D258E9-CD79-4AA8-85B2-0B10F08405EE}" dt="2020-11-24T11:02:56.467" v="1576" actId="20577"/>
          <ac:spMkLst>
            <pc:docMk/>
            <pc:sldMk cId="3498899192" sldId="264"/>
            <ac:spMk id="2" creationId="{71138056-75D4-4408-A65B-723D14C99DBA}"/>
          </ac:spMkLst>
        </pc:spChg>
        <pc:spChg chg="mod">
          <ac:chgData name="Olga Plíčková" userId="af5888e5b7bc3aec" providerId="LiveId" clId="{B9D258E9-CD79-4AA8-85B2-0B10F08405EE}" dt="2020-11-24T12:00:20.148" v="2490" actId="20577"/>
          <ac:spMkLst>
            <pc:docMk/>
            <pc:sldMk cId="3498899192" sldId="264"/>
            <ac:spMk id="3" creationId="{81C07B80-A0FA-4D06-9C8E-17BC31EF0CA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738908-9BB9-4728-B0CC-0AAFE3B98F6C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C88C22E-7073-4B3E-A739-CF4163E4C008}">
      <dgm:prSet/>
      <dgm:spPr/>
      <dgm:t>
        <a:bodyPr/>
        <a:lstStyle/>
        <a:p>
          <a:r>
            <a:rPr lang="cs-CZ" dirty="0"/>
            <a:t>C. G. Jung (W. Reich, J. Campbell, M. </a:t>
          </a:r>
          <a:r>
            <a:rPr lang="cs-CZ" dirty="0" err="1"/>
            <a:t>Eliade</a:t>
          </a:r>
          <a:r>
            <a:rPr lang="cs-CZ" dirty="0"/>
            <a:t>, M.L. von Franz ad.) – archetypy jako vrozené „orgány“ duše-psýché – duši organizující principy, které mají svůj projev v chování, myšlení i cítění – napříč kulturami a dobami (král, hrdina, matka, chaos, řád…).</a:t>
          </a:r>
          <a:endParaRPr lang="en-US" dirty="0"/>
        </a:p>
      </dgm:t>
    </dgm:pt>
    <dgm:pt modelId="{4C2859AA-C47E-4313-9EC0-9D78689BFD1D}" type="parTrans" cxnId="{2E6E0149-1DCF-4EE1-817D-9D6DC7BAD488}">
      <dgm:prSet/>
      <dgm:spPr/>
      <dgm:t>
        <a:bodyPr/>
        <a:lstStyle/>
        <a:p>
          <a:endParaRPr lang="en-US"/>
        </a:p>
      </dgm:t>
    </dgm:pt>
    <dgm:pt modelId="{58DB88E3-D68A-4E42-B0D7-4AE27345692A}" type="sibTrans" cxnId="{2E6E0149-1DCF-4EE1-817D-9D6DC7BAD488}">
      <dgm:prSet/>
      <dgm:spPr/>
      <dgm:t>
        <a:bodyPr/>
        <a:lstStyle/>
        <a:p>
          <a:endParaRPr lang="en-US"/>
        </a:p>
      </dgm:t>
    </dgm:pt>
    <dgm:pt modelId="{2F9CD3DF-3944-4D6B-9592-FD28A4264091}">
      <dgm:prSet/>
      <dgm:spPr/>
      <dgm:t>
        <a:bodyPr/>
        <a:lstStyle/>
        <a:p>
          <a:r>
            <a:rPr lang="cs-CZ" dirty="0"/>
            <a:t>Fyzický předpoklad pro prožívání mystických zážitků (psychedelické studie)  - tělo a duše nejsou oddělené, co prožíváme jako psychické má svůj obraz v těle a naopak</a:t>
          </a:r>
          <a:endParaRPr lang="en-US" dirty="0"/>
        </a:p>
      </dgm:t>
    </dgm:pt>
    <dgm:pt modelId="{899A36FA-4917-4A4B-AD01-8B645D34D3BD}" type="parTrans" cxnId="{E79A0BDC-1ECF-4DB2-A267-36EDB6AE6FC7}">
      <dgm:prSet/>
      <dgm:spPr/>
      <dgm:t>
        <a:bodyPr/>
        <a:lstStyle/>
        <a:p>
          <a:endParaRPr lang="en-US"/>
        </a:p>
      </dgm:t>
    </dgm:pt>
    <dgm:pt modelId="{8FEAC1B7-297D-441F-A04B-F6BE010BFF4F}" type="sibTrans" cxnId="{E79A0BDC-1ECF-4DB2-A267-36EDB6AE6FC7}">
      <dgm:prSet/>
      <dgm:spPr/>
      <dgm:t>
        <a:bodyPr/>
        <a:lstStyle/>
        <a:p>
          <a:endParaRPr lang="en-US"/>
        </a:p>
      </dgm:t>
    </dgm:pt>
    <dgm:pt modelId="{B24D8C42-5DB4-4404-8D5F-5126EDF6B0BD}">
      <dgm:prSet/>
      <dgm:spPr/>
      <dgm:t>
        <a:bodyPr/>
        <a:lstStyle/>
        <a:p>
          <a:r>
            <a:rPr lang="cs-CZ" dirty="0"/>
            <a:t>„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external</a:t>
          </a:r>
          <a:r>
            <a:rPr lang="cs-CZ" dirty="0"/>
            <a:t> </a:t>
          </a:r>
          <a:r>
            <a:rPr lang="cs-CZ" dirty="0" err="1"/>
            <a:t>stories</a:t>
          </a:r>
          <a:r>
            <a:rPr lang="cs-CZ" dirty="0"/>
            <a:t> are </a:t>
          </a:r>
          <a:r>
            <a:rPr lang="cs-CZ" dirty="0" err="1"/>
            <a:t>manifestations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internal</a:t>
          </a:r>
          <a:r>
            <a:rPr lang="cs-CZ" dirty="0"/>
            <a:t> reality.“ (</a:t>
          </a:r>
          <a:r>
            <a:rPr lang="cs-CZ" dirty="0" err="1"/>
            <a:t>Peterson</a:t>
          </a:r>
          <a:r>
            <a:rPr lang="cs-CZ" dirty="0"/>
            <a:t>)</a:t>
          </a:r>
        </a:p>
      </dgm:t>
    </dgm:pt>
    <dgm:pt modelId="{601B1754-80BC-47F9-B2B3-C295F5982A12}" type="parTrans" cxnId="{6B6B50FD-1C40-479D-A274-6B6C2D0701FE}">
      <dgm:prSet/>
      <dgm:spPr/>
      <dgm:t>
        <a:bodyPr/>
        <a:lstStyle/>
        <a:p>
          <a:endParaRPr lang="en-US"/>
        </a:p>
      </dgm:t>
    </dgm:pt>
    <dgm:pt modelId="{754C654B-CCEB-4FC2-9DD3-3066D37E584D}" type="sibTrans" cxnId="{6B6B50FD-1C40-479D-A274-6B6C2D0701FE}">
      <dgm:prSet/>
      <dgm:spPr/>
      <dgm:t>
        <a:bodyPr/>
        <a:lstStyle/>
        <a:p>
          <a:endParaRPr lang="en-US"/>
        </a:p>
      </dgm:t>
    </dgm:pt>
    <dgm:pt modelId="{0A6B5CA6-BA76-4AC9-9AAD-B89791608BBD}" type="pres">
      <dgm:prSet presAssocID="{9B738908-9BB9-4728-B0CC-0AAFE3B98F6C}" presName="vert0" presStyleCnt="0">
        <dgm:presLayoutVars>
          <dgm:dir/>
          <dgm:animOne val="branch"/>
          <dgm:animLvl val="lvl"/>
        </dgm:presLayoutVars>
      </dgm:prSet>
      <dgm:spPr/>
    </dgm:pt>
    <dgm:pt modelId="{E90ADA55-FD1F-4664-9F1B-B28269DA6A15}" type="pres">
      <dgm:prSet presAssocID="{7C88C22E-7073-4B3E-A739-CF4163E4C008}" presName="thickLine" presStyleLbl="alignNode1" presStyleIdx="0" presStyleCnt="3"/>
      <dgm:spPr/>
    </dgm:pt>
    <dgm:pt modelId="{AB77EF04-3672-4568-AE65-4442328E6F7C}" type="pres">
      <dgm:prSet presAssocID="{7C88C22E-7073-4B3E-A739-CF4163E4C008}" presName="horz1" presStyleCnt="0"/>
      <dgm:spPr/>
    </dgm:pt>
    <dgm:pt modelId="{19D8C107-26AD-41DE-B552-EB9A42C1AF92}" type="pres">
      <dgm:prSet presAssocID="{7C88C22E-7073-4B3E-A739-CF4163E4C008}" presName="tx1" presStyleLbl="revTx" presStyleIdx="0" presStyleCnt="3"/>
      <dgm:spPr/>
    </dgm:pt>
    <dgm:pt modelId="{682E9981-86DA-40D5-802F-8E0CEDF22450}" type="pres">
      <dgm:prSet presAssocID="{7C88C22E-7073-4B3E-A739-CF4163E4C008}" presName="vert1" presStyleCnt="0"/>
      <dgm:spPr/>
    </dgm:pt>
    <dgm:pt modelId="{E42C4B68-C7E3-4C09-9E34-B88E2649D1F5}" type="pres">
      <dgm:prSet presAssocID="{2F9CD3DF-3944-4D6B-9592-FD28A4264091}" presName="thickLine" presStyleLbl="alignNode1" presStyleIdx="1" presStyleCnt="3"/>
      <dgm:spPr/>
    </dgm:pt>
    <dgm:pt modelId="{D6CCEF8F-B20C-4D47-8C63-15CD809AAD5C}" type="pres">
      <dgm:prSet presAssocID="{2F9CD3DF-3944-4D6B-9592-FD28A4264091}" presName="horz1" presStyleCnt="0"/>
      <dgm:spPr/>
    </dgm:pt>
    <dgm:pt modelId="{983C23DD-6B7B-4872-8B10-17A30978A275}" type="pres">
      <dgm:prSet presAssocID="{2F9CD3DF-3944-4D6B-9592-FD28A4264091}" presName="tx1" presStyleLbl="revTx" presStyleIdx="1" presStyleCnt="3"/>
      <dgm:spPr/>
    </dgm:pt>
    <dgm:pt modelId="{ED2CCF7D-1FA6-4420-B396-F08A1F3E9E58}" type="pres">
      <dgm:prSet presAssocID="{2F9CD3DF-3944-4D6B-9592-FD28A4264091}" presName="vert1" presStyleCnt="0"/>
      <dgm:spPr/>
    </dgm:pt>
    <dgm:pt modelId="{D6B9ABBA-D117-49C4-99F2-3AE8E661B889}" type="pres">
      <dgm:prSet presAssocID="{B24D8C42-5DB4-4404-8D5F-5126EDF6B0BD}" presName="thickLine" presStyleLbl="alignNode1" presStyleIdx="2" presStyleCnt="3"/>
      <dgm:spPr/>
    </dgm:pt>
    <dgm:pt modelId="{0E3AD088-1775-44E7-B96E-41A1EF7B8CE3}" type="pres">
      <dgm:prSet presAssocID="{B24D8C42-5DB4-4404-8D5F-5126EDF6B0BD}" presName="horz1" presStyleCnt="0"/>
      <dgm:spPr/>
    </dgm:pt>
    <dgm:pt modelId="{7F35EF92-A720-42A3-AA93-C0DDACB02233}" type="pres">
      <dgm:prSet presAssocID="{B24D8C42-5DB4-4404-8D5F-5126EDF6B0BD}" presName="tx1" presStyleLbl="revTx" presStyleIdx="2" presStyleCnt="3"/>
      <dgm:spPr/>
    </dgm:pt>
    <dgm:pt modelId="{C1829F48-80BD-45D5-B9B1-9592E6DEC165}" type="pres">
      <dgm:prSet presAssocID="{B24D8C42-5DB4-4404-8D5F-5126EDF6B0BD}" presName="vert1" presStyleCnt="0"/>
      <dgm:spPr/>
    </dgm:pt>
  </dgm:ptLst>
  <dgm:cxnLst>
    <dgm:cxn modelId="{2E6E0149-1DCF-4EE1-817D-9D6DC7BAD488}" srcId="{9B738908-9BB9-4728-B0CC-0AAFE3B98F6C}" destId="{7C88C22E-7073-4B3E-A739-CF4163E4C008}" srcOrd="0" destOrd="0" parTransId="{4C2859AA-C47E-4313-9EC0-9D78689BFD1D}" sibTransId="{58DB88E3-D68A-4E42-B0D7-4AE27345692A}"/>
    <dgm:cxn modelId="{F7845F4B-EB0D-4DD8-ABB7-F9F3BAA8A838}" type="presOf" srcId="{2F9CD3DF-3944-4D6B-9592-FD28A4264091}" destId="{983C23DD-6B7B-4872-8B10-17A30978A275}" srcOrd="0" destOrd="0" presId="urn:microsoft.com/office/officeart/2008/layout/LinedList"/>
    <dgm:cxn modelId="{1E101DB1-D4A5-4F18-9B63-6EFA2B266D2E}" type="presOf" srcId="{9B738908-9BB9-4728-B0CC-0AAFE3B98F6C}" destId="{0A6B5CA6-BA76-4AC9-9AAD-B89791608BBD}" srcOrd="0" destOrd="0" presId="urn:microsoft.com/office/officeart/2008/layout/LinedList"/>
    <dgm:cxn modelId="{E79A0BDC-1ECF-4DB2-A267-36EDB6AE6FC7}" srcId="{9B738908-9BB9-4728-B0CC-0AAFE3B98F6C}" destId="{2F9CD3DF-3944-4D6B-9592-FD28A4264091}" srcOrd="1" destOrd="0" parTransId="{899A36FA-4917-4A4B-AD01-8B645D34D3BD}" sibTransId="{8FEAC1B7-297D-441F-A04B-F6BE010BFF4F}"/>
    <dgm:cxn modelId="{6D234BDE-68E2-462A-820E-523AE251F82B}" type="presOf" srcId="{B24D8C42-5DB4-4404-8D5F-5126EDF6B0BD}" destId="{7F35EF92-A720-42A3-AA93-C0DDACB02233}" srcOrd="0" destOrd="0" presId="urn:microsoft.com/office/officeart/2008/layout/LinedList"/>
    <dgm:cxn modelId="{6B6B50FD-1C40-479D-A274-6B6C2D0701FE}" srcId="{9B738908-9BB9-4728-B0CC-0AAFE3B98F6C}" destId="{B24D8C42-5DB4-4404-8D5F-5126EDF6B0BD}" srcOrd="2" destOrd="0" parTransId="{601B1754-80BC-47F9-B2B3-C295F5982A12}" sibTransId="{754C654B-CCEB-4FC2-9DD3-3066D37E584D}"/>
    <dgm:cxn modelId="{C75D3DFF-4443-45E7-A448-690A5DC6193B}" type="presOf" srcId="{7C88C22E-7073-4B3E-A739-CF4163E4C008}" destId="{19D8C107-26AD-41DE-B552-EB9A42C1AF92}" srcOrd="0" destOrd="0" presId="urn:microsoft.com/office/officeart/2008/layout/LinedList"/>
    <dgm:cxn modelId="{79766114-0891-4A6A-BF0D-B93259CB81B9}" type="presParOf" srcId="{0A6B5CA6-BA76-4AC9-9AAD-B89791608BBD}" destId="{E90ADA55-FD1F-4664-9F1B-B28269DA6A15}" srcOrd="0" destOrd="0" presId="urn:microsoft.com/office/officeart/2008/layout/LinedList"/>
    <dgm:cxn modelId="{5D875627-5F3F-4F40-957D-2E6A1D446DFF}" type="presParOf" srcId="{0A6B5CA6-BA76-4AC9-9AAD-B89791608BBD}" destId="{AB77EF04-3672-4568-AE65-4442328E6F7C}" srcOrd="1" destOrd="0" presId="urn:microsoft.com/office/officeart/2008/layout/LinedList"/>
    <dgm:cxn modelId="{8490CFE6-9361-4B37-BDBB-3C10174429DB}" type="presParOf" srcId="{AB77EF04-3672-4568-AE65-4442328E6F7C}" destId="{19D8C107-26AD-41DE-B552-EB9A42C1AF92}" srcOrd="0" destOrd="0" presId="urn:microsoft.com/office/officeart/2008/layout/LinedList"/>
    <dgm:cxn modelId="{B469C062-2635-465C-962F-2FFA692459A6}" type="presParOf" srcId="{AB77EF04-3672-4568-AE65-4442328E6F7C}" destId="{682E9981-86DA-40D5-802F-8E0CEDF22450}" srcOrd="1" destOrd="0" presId="urn:microsoft.com/office/officeart/2008/layout/LinedList"/>
    <dgm:cxn modelId="{B85F10ED-F97B-42DA-9D0F-F00CC8C32082}" type="presParOf" srcId="{0A6B5CA6-BA76-4AC9-9AAD-B89791608BBD}" destId="{E42C4B68-C7E3-4C09-9E34-B88E2649D1F5}" srcOrd="2" destOrd="0" presId="urn:microsoft.com/office/officeart/2008/layout/LinedList"/>
    <dgm:cxn modelId="{F689E7ED-C6FF-456E-92C4-1E9DD3524BBE}" type="presParOf" srcId="{0A6B5CA6-BA76-4AC9-9AAD-B89791608BBD}" destId="{D6CCEF8F-B20C-4D47-8C63-15CD809AAD5C}" srcOrd="3" destOrd="0" presId="urn:microsoft.com/office/officeart/2008/layout/LinedList"/>
    <dgm:cxn modelId="{B9D9B47B-78DA-4698-92F0-D1490CAB4EF9}" type="presParOf" srcId="{D6CCEF8F-B20C-4D47-8C63-15CD809AAD5C}" destId="{983C23DD-6B7B-4872-8B10-17A30978A275}" srcOrd="0" destOrd="0" presId="urn:microsoft.com/office/officeart/2008/layout/LinedList"/>
    <dgm:cxn modelId="{E4FC0D69-F9EE-43FB-B764-C7F1C054A39B}" type="presParOf" srcId="{D6CCEF8F-B20C-4D47-8C63-15CD809AAD5C}" destId="{ED2CCF7D-1FA6-4420-B396-F08A1F3E9E58}" srcOrd="1" destOrd="0" presId="urn:microsoft.com/office/officeart/2008/layout/LinedList"/>
    <dgm:cxn modelId="{7EA6AA1C-8605-4066-ABA6-4A62975EA0B7}" type="presParOf" srcId="{0A6B5CA6-BA76-4AC9-9AAD-B89791608BBD}" destId="{D6B9ABBA-D117-49C4-99F2-3AE8E661B889}" srcOrd="4" destOrd="0" presId="urn:microsoft.com/office/officeart/2008/layout/LinedList"/>
    <dgm:cxn modelId="{6431BFF8-65BE-4F8D-9E18-8EAFC4BDA73F}" type="presParOf" srcId="{0A6B5CA6-BA76-4AC9-9AAD-B89791608BBD}" destId="{0E3AD088-1775-44E7-B96E-41A1EF7B8CE3}" srcOrd="5" destOrd="0" presId="urn:microsoft.com/office/officeart/2008/layout/LinedList"/>
    <dgm:cxn modelId="{B93C86E7-4322-4938-8EA9-8A5AD1C685D2}" type="presParOf" srcId="{0E3AD088-1775-44E7-B96E-41A1EF7B8CE3}" destId="{7F35EF92-A720-42A3-AA93-C0DDACB02233}" srcOrd="0" destOrd="0" presId="urn:microsoft.com/office/officeart/2008/layout/LinedList"/>
    <dgm:cxn modelId="{A01E57F4-3086-4F0A-835F-15D222C8AF92}" type="presParOf" srcId="{0E3AD088-1775-44E7-B96E-41A1EF7B8CE3}" destId="{C1829F48-80BD-45D5-B9B1-9592E6DEC1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ADA55-FD1F-4664-9F1B-B28269DA6A15}">
      <dsp:nvSpPr>
        <dsp:cNvPr id="0" name=""/>
        <dsp:cNvSpPr/>
      </dsp:nvSpPr>
      <dsp:spPr>
        <a:xfrm>
          <a:off x="0" y="2665"/>
          <a:ext cx="745236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8C107-26AD-41DE-B552-EB9A42C1AF92}">
      <dsp:nvSpPr>
        <dsp:cNvPr id="0" name=""/>
        <dsp:cNvSpPr/>
      </dsp:nvSpPr>
      <dsp:spPr>
        <a:xfrm>
          <a:off x="0" y="2665"/>
          <a:ext cx="7452360" cy="1818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C. G. Jung (W. Reich, J. Campbell, M. </a:t>
          </a:r>
          <a:r>
            <a:rPr lang="cs-CZ" sz="2300" kern="1200" dirty="0" err="1"/>
            <a:t>Eliade</a:t>
          </a:r>
          <a:r>
            <a:rPr lang="cs-CZ" sz="2300" kern="1200" dirty="0"/>
            <a:t>, M.L. von Franz ad.) – archetypy jako vrozené „orgány“ duše-psýché – duši organizující principy, které mají svůj projev v chování, myšlení i cítění – napříč kulturami a dobami (král, hrdina, matka, chaos, řád…).</a:t>
          </a:r>
          <a:endParaRPr lang="en-US" sz="2300" kern="1200" dirty="0"/>
        </a:p>
      </dsp:txBody>
      <dsp:txXfrm>
        <a:off x="0" y="2665"/>
        <a:ext cx="7452360" cy="1818124"/>
      </dsp:txXfrm>
    </dsp:sp>
    <dsp:sp modelId="{E42C4B68-C7E3-4C09-9E34-B88E2649D1F5}">
      <dsp:nvSpPr>
        <dsp:cNvPr id="0" name=""/>
        <dsp:cNvSpPr/>
      </dsp:nvSpPr>
      <dsp:spPr>
        <a:xfrm>
          <a:off x="0" y="1820790"/>
          <a:ext cx="7452360" cy="0"/>
        </a:xfrm>
        <a:prstGeom prst="line">
          <a:avLst/>
        </a:prstGeom>
        <a:solidFill>
          <a:schemeClr val="accent5">
            <a:hueOff val="-749621"/>
            <a:satOff val="1767"/>
            <a:lumOff val="-1471"/>
            <a:alphaOff val="0"/>
          </a:schemeClr>
        </a:solidFill>
        <a:ln w="12700" cap="flat" cmpd="sng" algn="ctr">
          <a:solidFill>
            <a:schemeClr val="accent5">
              <a:hueOff val="-749621"/>
              <a:satOff val="1767"/>
              <a:lumOff val="-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C23DD-6B7B-4872-8B10-17A30978A275}">
      <dsp:nvSpPr>
        <dsp:cNvPr id="0" name=""/>
        <dsp:cNvSpPr/>
      </dsp:nvSpPr>
      <dsp:spPr>
        <a:xfrm>
          <a:off x="0" y="1820790"/>
          <a:ext cx="7452360" cy="1818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Fyzický předpoklad pro prožívání mystických zážitků (psychedelické studie)  - tělo a duše nejsou oddělené, co prožíváme jako psychické má svůj obraz v těle a naopak</a:t>
          </a:r>
          <a:endParaRPr lang="en-US" sz="2300" kern="1200" dirty="0"/>
        </a:p>
      </dsp:txBody>
      <dsp:txXfrm>
        <a:off x="0" y="1820790"/>
        <a:ext cx="7452360" cy="1818124"/>
      </dsp:txXfrm>
    </dsp:sp>
    <dsp:sp modelId="{D6B9ABBA-D117-49C4-99F2-3AE8E661B889}">
      <dsp:nvSpPr>
        <dsp:cNvPr id="0" name=""/>
        <dsp:cNvSpPr/>
      </dsp:nvSpPr>
      <dsp:spPr>
        <a:xfrm>
          <a:off x="0" y="3638915"/>
          <a:ext cx="7452360" cy="0"/>
        </a:xfrm>
        <a:prstGeom prst="line">
          <a:avLst/>
        </a:prstGeom>
        <a:solidFill>
          <a:schemeClr val="accent5">
            <a:hueOff val="-1499243"/>
            <a:satOff val="3534"/>
            <a:lumOff val="-2941"/>
            <a:alphaOff val="0"/>
          </a:schemeClr>
        </a:solidFill>
        <a:ln w="12700" cap="flat" cmpd="sng" algn="ctr">
          <a:solidFill>
            <a:schemeClr val="accent5">
              <a:hueOff val="-1499243"/>
              <a:satOff val="3534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35EF92-A720-42A3-AA93-C0DDACB02233}">
      <dsp:nvSpPr>
        <dsp:cNvPr id="0" name=""/>
        <dsp:cNvSpPr/>
      </dsp:nvSpPr>
      <dsp:spPr>
        <a:xfrm>
          <a:off x="0" y="3638915"/>
          <a:ext cx="7452360" cy="18181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„</a:t>
          </a:r>
          <a:r>
            <a:rPr lang="cs-CZ" sz="2300" kern="1200" dirty="0" err="1"/>
            <a:t>The</a:t>
          </a:r>
          <a:r>
            <a:rPr lang="cs-CZ" sz="2300" kern="1200" dirty="0"/>
            <a:t> </a:t>
          </a:r>
          <a:r>
            <a:rPr lang="cs-CZ" sz="2300" kern="1200" dirty="0" err="1"/>
            <a:t>external</a:t>
          </a:r>
          <a:r>
            <a:rPr lang="cs-CZ" sz="2300" kern="1200" dirty="0"/>
            <a:t> </a:t>
          </a:r>
          <a:r>
            <a:rPr lang="cs-CZ" sz="2300" kern="1200" dirty="0" err="1"/>
            <a:t>stories</a:t>
          </a:r>
          <a:r>
            <a:rPr lang="cs-CZ" sz="2300" kern="1200" dirty="0"/>
            <a:t> are </a:t>
          </a:r>
          <a:r>
            <a:rPr lang="cs-CZ" sz="2300" kern="1200" dirty="0" err="1"/>
            <a:t>manifestations</a:t>
          </a:r>
          <a:r>
            <a:rPr lang="cs-CZ" sz="2300" kern="1200" dirty="0"/>
            <a:t> </a:t>
          </a:r>
          <a:r>
            <a:rPr lang="cs-CZ" sz="2300" kern="1200" dirty="0" err="1"/>
            <a:t>of</a:t>
          </a:r>
          <a:r>
            <a:rPr lang="cs-CZ" sz="2300" kern="1200" dirty="0"/>
            <a:t> </a:t>
          </a:r>
          <a:r>
            <a:rPr lang="cs-CZ" sz="2300" kern="1200" dirty="0" err="1"/>
            <a:t>internal</a:t>
          </a:r>
          <a:r>
            <a:rPr lang="cs-CZ" sz="2300" kern="1200" dirty="0"/>
            <a:t> reality.“ (</a:t>
          </a:r>
          <a:r>
            <a:rPr lang="cs-CZ" sz="2300" kern="1200" dirty="0" err="1"/>
            <a:t>Peterson</a:t>
          </a:r>
          <a:r>
            <a:rPr lang="cs-CZ" sz="2300" kern="1200" dirty="0"/>
            <a:t>)</a:t>
          </a:r>
        </a:p>
      </dsp:txBody>
      <dsp:txXfrm>
        <a:off x="0" y="3638915"/>
        <a:ext cx="7452360" cy="181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40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2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8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2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4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7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9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11/23/2020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1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8" r:id="rId5"/>
    <p:sldLayoutId id="2147483692" r:id="rId6"/>
    <p:sldLayoutId id="2147483693" r:id="rId7"/>
    <p:sldLayoutId id="2147483694" r:id="rId8"/>
    <p:sldLayoutId id="2147483697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AtDGnnIXp4" TargetMode="External"/><Relationship Id="rId2" Type="http://schemas.openxmlformats.org/officeDocument/2006/relationships/hyperlink" Target="https://www.pnas.org/content/113/17/48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J9j-bVDrGd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DCA50624-A31C-4E44-A0A7-20C79B7275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833" b="89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BA70CE-1E0F-48E8-BA3D-D810C6C6D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cs-CZ" sz="5600" dirty="0"/>
              <a:t>Jsme příběhy, které vyprávíme – mýtus a věda</a:t>
            </a:r>
          </a:p>
        </p:txBody>
      </p:sp>
      <p:sp>
        <p:nvSpPr>
          <p:cNvPr id="22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232DEA-C009-4B2D-A5E2-C620D60D2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cs-CZ" dirty="0"/>
              <a:t>DES2 24. 11. 2020</a:t>
            </a:r>
          </a:p>
        </p:txBody>
      </p:sp>
    </p:spTree>
    <p:extLst>
      <p:ext uri="{BB962C8B-B14F-4D97-AF65-F5344CB8AC3E}">
        <p14:creationId xmlns:p14="http://schemas.microsoft.com/office/powerpoint/2010/main" val="1780699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BC68A55F-7B32-44D8-AEE5-1AF405326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38941D-8E08-434E-A888-43D146CAE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429030"/>
            <a:ext cx="2834640" cy="5457589"/>
          </a:xfrm>
        </p:spPr>
        <p:txBody>
          <a:bodyPr anchor="ctr">
            <a:normAutofit/>
          </a:bodyPr>
          <a:lstStyle/>
          <a:p>
            <a:r>
              <a:rPr lang="cs-CZ" dirty="0"/>
              <a:t>Neuro-biologie mýtu</a:t>
            </a: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320" y="6112341"/>
            <a:ext cx="10835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045208" y="4686084"/>
            <a:ext cx="54864" cy="2834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E523CD9C-6A4C-4114-B0E6-E10E71AD0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584205"/>
              </p:ext>
            </p:extLst>
          </p:nvPr>
        </p:nvGraphicFramePr>
        <p:xfrm>
          <a:off x="4041648" y="429030"/>
          <a:ext cx="7452360" cy="5459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1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DFBAFF7-2F2C-4E0B-9D85-84C833F61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166687"/>
            <a:ext cx="9020175" cy="65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03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F62059-990D-4D76-8222-1BE29788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dirty="0"/>
              <a:t>Jsme příběhy, které vyprávíme - doslova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524A-5C92-4E09-B1CF-92C389DA9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 lnSpcReduction="10000"/>
          </a:bodyPr>
          <a:lstStyle/>
          <a:p>
            <a:r>
              <a:rPr lang="cs-CZ" sz="1900" dirty="0">
                <a:latin typeface="+mj-lt"/>
              </a:rPr>
              <a:t>Vrozené struktury duše 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↔ </a:t>
            </a:r>
            <a:r>
              <a:rPr lang="cs-CZ" sz="1900" dirty="0">
                <a:latin typeface="+mj-lt"/>
              </a:rPr>
              <a:t>uspořádání duševního života 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↔</a:t>
            </a:r>
            <a:r>
              <a:rPr lang="cs-CZ" sz="1900" dirty="0">
                <a:latin typeface="+mj-lt"/>
              </a:rPr>
              <a:t> prožívání, myšlení, chování 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↔</a:t>
            </a:r>
            <a:r>
              <a:rPr lang="cs-CZ" sz="1900" dirty="0">
                <a:latin typeface="+mj-lt"/>
              </a:rPr>
              <a:t> tvorba a udržování společenských struktur 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↔ reflexe (pochopení příběhů, tvorba nových) ↔ prožívání, myšlení, chování ↔ vrozené struktury duše (dědičnost – behaviorální clustery, </a:t>
            </a:r>
            <a:r>
              <a:rPr lang="cs-CZ" sz="1900" dirty="0" err="1">
                <a:latin typeface="+mj-lt"/>
                <a:cs typeface="Calibri" panose="020F0502020204030204" pitchFamily="34" charset="0"/>
              </a:rPr>
              <a:t>epigenetika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…)</a:t>
            </a:r>
          </a:p>
          <a:p>
            <a:r>
              <a:rPr lang="cs-CZ" sz="1900" dirty="0">
                <a:latin typeface="+mj-lt"/>
                <a:cs typeface="Calibri" panose="020F0502020204030204" pitchFamily="34" charset="0"/>
              </a:rPr>
              <a:t>Jung a žáci/ následovatelé – je tu „cosi“ – ne-vědomí, co se skrze nás projevuje a zpětně si to uvědomuje (podobnost s východními naukami není čistě náhodná) – </a:t>
            </a:r>
            <a:r>
              <a:rPr lang="cs-CZ" sz="1900" dirty="0" err="1">
                <a:latin typeface="+mj-lt"/>
                <a:cs typeface="Calibri" panose="020F0502020204030204" pitchFamily="34" charset="0"/>
              </a:rPr>
              <a:t>Peterson</a:t>
            </a:r>
            <a:r>
              <a:rPr lang="cs-CZ" sz="1900" dirty="0">
                <a:latin typeface="+mj-lt"/>
                <a:cs typeface="Calibri" panose="020F0502020204030204" pitchFamily="34" charset="0"/>
              </a:rPr>
              <a:t>: nejdříve jsme, pak se chováme, pak o tom vyprávíme příběhy, pak jim rozumíme, pak teprve (možná) můžeme něco měnit.</a:t>
            </a:r>
          </a:p>
          <a:p>
            <a:r>
              <a:rPr lang="cs-CZ" sz="1900" dirty="0">
                <a:latin typeface="+mj-lt"/>
                <a:cs typeface="Calibri" panose="020F0502020204030204" pitchFamily="34" charset="0"/>
              </a:rPr>
              <a:t>Myslíme si, že vyprávíme příběhy, ale možná příběhy vyprávějí nás?</a:t>
            </a:r>
            <a:endParaRPr lang="cs-CZ" sz="1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474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054F74-1085-4305-BD29-7E2FA297F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683169"/>
            <a:ext cx="4068849" cy="4148586"/>
          </a:xfrm>
        </p:spPr>
        <p:txBody>
          <a:bodyPr anchor="t">
            <a:normAutofit/>
          </a:bodyPr>
          <a:lstStyle/>
          <a:p>
            <a:r>
              <a:rPr lang="cs-CZ" sz="4800"/>
              <a:t>Věda jako mýtus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1BDAC-EFAB-4AD3-B30A-D49F7F2EA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2504" y="1683170"/>
            <a:ext cx="5818248" cy="41485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1700" dirty="0"/>
              <a:t>Neubauer hezky (?) ukazuje, že to, co považujeme za zcela protikladné mýtu (příběhu) – novověká věda – může být ve skutečnosti nahlíženo jako určitá forma křesťanství (!) – a sice nauka vycházející z trojiční nauky a novověkého důrazu na Ducha svatého – věk Ducha (odklon od tělesnosti Syna – důraz na vtělení a vzkříšení).</a:t>
            </a:r>
          </a:p>
          <a:p>
            <a:pPr>
              <a:lnSpc>
                <a:spcPct val="100000"/>
              </a:lnSpc>
            </a:pPr>
            <a:r>
              <a:rPr lang="cs-CZ" sz="1700" dirty="0"/>
              <a:t>OR (objektivní realita) – stejně jako v křesťanství Bůh -je podstatou, o které se nepochybuje (nemůže neexistovat – věda tak vlastně používá ontologický důkaz sebe sama, ačkoliv v oblasti důkazu boha ho zavrhuje jako nedostatečný (chce se říct nevědecký)), která již neodkazuje k ničemu dalšímu, která je zdrojem všeho ostatního…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1589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E15A0-15ED-4392-85A0-41F33F1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…odkud přicházejí nápady?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15360-EE23-4AC9-8966-B3A91CF16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Napadl (přepadl – zaútočil) mě nápad… (Jana Heffernanová – bus, </a:t>
            </a:r>
            <a:r>
              <a:rPr lang="cs-CZ" dirty="0" err="1"/>
              <a:t>bed</a:t>
            </a:r>
            <a:r>
              <a:rPr lang="cs-CZ" dirty="0"/>
              <a:t>, </a:t>
            </a:r>
            <a:r>
              <a:rPr lang="cs-CZ" dirty="0" err="1"/>
              <a:t>bath</a:t>
            </a:r>
            <a:r>
              <a:rPr lang="cs-CZ" dirty="0"/>
              <a:t>; Dawkins – věda potřebuje inspiraci…)</a:t>
            </a:r>
          </a:p>
          <a:p>
            <a:r>
              <a:rPr lang="cs-CZ" dirty="0"/>
              <a:t>Neubauer: nápady nás napadají a věda je pak vztahuje pomocí měření k OR (objektivní realitě) – což jsou v podstatě vztahy mezi veličinami (rychlost, teplota…) – hypostazovaný vztah = vztah, který má sám o sobě podstatu, stejně jako Duch svatý je vztah mezi Otcem a Synem, který se stal „bytostí“ – osobou (o-sobě): v tomto smyslu je OR totéž co Duch svatý…tedy Bůh…</a:t>
            </a:r>
          </a:p>
        </p:txBody>
      </p:sp>
    </p:spTree>
    <p:extLst>
      <p:ext uri="{BB962C8B-B14F-4D97-AF65-F5344CB8AC3E}">
        <p14:creationId xmlns:p14="http://schemas.microsoft.com/office/powerpoint/2010/main" val="2798357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A523BC-2A0B-448F-A71E-4A499E90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dirty="0"/>
              <a:t>Představa o vědě x věda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D321A-DA35-4915-8FDA-16CE60AF2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 dirty="0"/>
              <a:t>? Náboženství představy o vědě – asi dnešní materialismus, představa, že co není vědecky dokázáno, neexistuje, </a:t>
            </a:r>
            <a:r>
              <a:rPr lang="cs-CZ" sz="2000" dirty="0" err="1"/>
              <a:t>objektifikace</a:t>
            </a:r>
            <a:r>
              <a:rPr lang="cs-CZ" sz="2000" dirty="0"/>
              <a:t> a následná manipulace objekty, idea separace jednotlivých objektů (staré paradigma ve smyslu Němečkové)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? Náboženství vědy (ve smyslu Neubauera) – reflexe duchovních kořenů vědy, pochopení nemožnosti nevyprávět příběhy, existence mystéria – smyslu – celistvosti – nové paradigma (ve smyslu Němečkové) 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Mainstreamová představa o vědě a mýtu se jeví být dávno nedostačující, zde možnosti jako obojí nově uchopit (tvorba nového paradigmatu)</a:t>
            </a:r>
          </a:p>
        </p:txBody>
      </p:sp>
    </p:spTree>
    <p:extLst>
      <p:ext uri="{BB962C8B-B14F-4D97-AF65-F5344CB8AC3E}">
        <p14:creationId xmlns:p14="http://schemas.microsoft.com/office/powerpoint/2010/main" val="1967550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38056-75D4-4408-A65B-723D14C99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…a jak to souvisí s depresí, zralostí, demokracií?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C07B80-A0FA-4D06-9C8E-17BC31EF0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Deprese je definována psychiatrií – vědou o duši – věda je způsob uchopování (definice, manipulace) světa – jiná způsob uchopování (jiný příběh – mýtus) = jiná definice deprese (viz Janet x Freud x </a:t>
            </a:r>
            <a:r>
              <a:rPr lang="cs-CZ" dirty="0" err="1"/>
              <a:t>Ehrenberg</a:t>
            </a:r>
            <a:r>
              <a:rPr lang="cs-CZ" dirty="0"/>
              <a:t>)</a:t>
            </a:r>
          </a:p>
          <a:p>
            <a:r>
              <a:rPr lang="cs-CZ" dirty="0"/>
              <a:t>Deprese jako ztráta smyslu – věda jako „náboženství“, které se smyslu vzdalo – žijeme v době, kdy je hledání smyslu pouze a jedině na jednotlivci – problém 1) chybí/ rozpadá se sdílený rámec smyslu (sdílená </a:t>
            </a:r>
            <a:r>
              <a:rPr lang="cs-CZ" dirty="0" err="1"/>
              <a:t>value</a:t>
            </a:r>
            <a:r>
              <a:rPr lang="cs-CZ" dirty="0"/>
              <a:t> hierarchy, ideál), 2) obrovský tlak na jednotlivce (obojí může být výhoda i nevýhoda…)</a:t>
            </a:r>
          </a:p>
          <a:p>
            <a:r>
              <a:rPr lang="cs-CZ" dirty="0"/>
              <a:t>Demokracii je také možno nahlížet coby </a:t>
            </a:r>
            <a:r>
              <a:rPr lang="cs-CZ" dirty="0" err="1"/>
              <a:t>zvtrdlý</a:t>
            </a:r>
            <a:r>
              <a:rPr lang="cs-CZ" dirty="0"/>
              <a:t> příběh o tom, kdo je člověk, proč je tady a jak co nejlépe uspořádat společnost.</a:t>
            </a:r>
          </a:p>
          <a:p>
            <a:r>
              <a:rPr lang="cs-CZ" dirty="0"/>
              <a:t>Zralost = schopnost snést nejistotu, absenci bezpečí, kterou poskytuje „mít jasno“ / „mít pravdu“ a/ nebo „vědět“.</a:t>
            </a:r>
          </a:p>
        </p:txBody>
      </p:sp>
    </p:spTree>
    <p:extLst>
      <p:ext uri="{BB962C8B-B14F-4D97-AF65-F5344CB8AC3E}">
        <p14:creationId xmlns:p14="http://schemas.microsoft.com/office/powerpoint/2010/main" val="3498899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97788-0FEF-41B4-9829-246F771F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97140C-E1AC-46F3-A267-AC09A5F79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Campbell, Joseph: Tisíc tváří hrdiny …</a:t>
            </a:r>
          </a:p>
          <a:p>
            <a:r>
              <a:rPr lang="cs-CZ" dirty="0" err="1"/>
              <a:t>Eliade</a:t>
            </a:r>
            <a:r>
              <a:rPr lang="cs-CZ" dirty="0"/>
              <a:t>, M.: Mýtus o věčném návratu …</a:t>
            </a:r>
          </a:p>
          <a:p>
            <a:r>
              <a:rPr lang="cs-CZ" dirty="0"/>
              <a:t>Jung, C. G.: Aion – příspěvky k symbolice </a:t>
            </a:r>
            <a:r>
              <a:rPr lang="cs-CZ" dirty="0" err="1"/>
              <a:t>bytotostného</a:t>
            </a:r>
            <a:r>
              <a:rPr lang="cs-CZ" dirty="0"/>
              <a:t> Já, Nakladatelství Tomáše Janečka, 2003</a:t>
            </a:r>
          </a:p>
          <a:p>
            <a:r>
              <a:rPr lang="cs-CZ" dirty="0"/>
              <a:t>Neubauer, Zdeněk: O čem je věda? </a:t>
            </a:r>
            <a:r>
              <a:rPr lang="cs-CZ" dirty="0" err="1"/>
              <a:t>Malvern</a:t>
            </a:r>
            <a:r>
              <a:rPr lang="cs-CZ" dirty="0"/>
              <a:t>, 2009</a:t>
            </a:r>
          </a:p>
          <a:p>
            <a:r>
              <a:rPr lang="cs-CZ" dirty="0"/>
              <a:t>Neumann, Erich: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origins</a:t>
            </a:r>
            <a:r>
              <a:rPr lang="cs-CZ" dirty="0"/>
              <a:t> and </a:t>
            </a:r>
            <a:r>
              <a:rPr lang="cs-CZ" dirty="0" err="1"/>
              <a:t>history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Consiousness</a:t>
            </a:r>
            <a:r>
              <a:rPr lang="cs-CZ" dirty="0"/>
              <a:t>, </a:t>
            </a:r>
            <a:r>
              <a:rPr lang="cs-CZ" dirty="0" err="1"/>
              <a:t>Princeton</a:t>
            </a:r>
            <a:r>
              <a:rPr lang="cs-CZ" dirty="0"/>
              <a:t> university </a:t>
            </a:r>
            <a:r>
              <a:rPr lang="cs-CZ" dirty="0" err="1"/>
              <a:t>press</a:t>
            </a:r>
            <a:r>
              <a:rPr lang="cs-CZ" dirty="0"/>
              <a:t>, 2014</a:t>
            </a:r>
          </a:p>
          <a:p>
            <a:r>
              <a:rPr lang="cs-CZ" dirty="0"/>
              <a:t>Mozek a LSD: </a:t>
            </a:r>
            <a:r>
              <a:rPr lang="en-US" dirty="0"/>
              <a:t>Neural correlates of the LSD experience revealed by multimodal neuroimaging (</a:t>
            </a:r>
            <a:r>
              <a:rPr lang="en-US" dirty="0">
                <a:hlinkClick r:id="rId2"/>
              </a:rPr>
              <a:t>https://www.pnas.org/content/113/17/4853</a:t>
            </a:r>
            <a:r>
              <a:rPr lang="en-US" dirty="0"/>
              <a:t>)</a:t>
            </a:r>
            <a:endParaRPr lang="cs-CZ" dirty="0"/>
          </a:p>
          <a:p>
            <a:r>
              <a:rPr lang="cs-CZ" dirty="0" err="1"/>
              <a:t>Peterson</a:t>
            </a:r>
            <a:r>
              <a:rPr lang="cs-CZ" dirty="0"/>
              <a:t>, Jordan B.: </a:t>
            </a:r>
            <a:r>
              <a:rPr lang="cs-CZ" dirty="0" err="1"/>
              <a:t>Podcast</a:t>
            </a:r>
            <a:r>
              <a:rPr lang="cs-CZ" dirty="0"/>
              <a:t> No. 30, Abraham and Isaac: </a:t>
            </a:r>
            <a:r>
              <a:rPr lang="cs-CZ" dirty="0">
                <a:hlinkClick r:id="rId3"/>
              </a:rPr>
              <a:t>https://www.youtube.com/watch?v=GAtDGnnIXp4</a:t>
            </a:r>
            <a:endParaRPr lang="cs-CZ" dirty="0"/>
          </a:p>
          <a:p>
            <a:r>
              <a:rPr lang="cs-CZ" dirty="0" err="1"/>
              <a:t>Peterson</a:t>
            </a:r>
            <a:r>
              <a:rPr lang="cs-CZ" dirty="0"/>
              <a:t>, Jordan B.:  Psychology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belief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https://www.youtube.com/watch?v=J9j-bVDrGdI</a:t>
            </a:r>
            <a:r>
              <a:rPr lang="cs-CZ" dirty="0"/>
              <a:t> </a:t>
            </a:r>
          </a:p>
          <a:p>
            <a:r>
              <a:rPr lang="cs-CZ" dirty="0" err="1"/>
              <a:t>Pirsig</a:t>
            </a:r>
            <a:r>
              <a:rPr lang="cs-CZ" dirty="0"/>
              <a:t>, Robert, M.: Zen a umění údržby motocyklu, </a:t>
            </a:r>
            <a:r>
              <a:rPr lang="cs-CZ" dirty="0" err="1"/>
              <a:t>Volvox</a:t>
            </a:r>
            <a:r>
              <a:rPr lang="cs-CZ" dirty="0"/>
              <a:t> </a:t>
            </a:r>
            <a:r>
              <a:rPr lang="cs-CZ" dirty="0" err="1"/>
              <a:t>globator</a:t>
            </a:r>
            <a:r>
              <a:rPr lang="cs-CZ" dirty="0"/>
              <a:t> 1996</a:t>
            </a:r>
          </a:p>
          <a:p>
            <a:r>
              <a:rPr lang="cs-CZ" dirty="0"/>
              <a:t>Sedláček, Tomáš: Ekonomie dobra a zla, 65. pole, 2012</a:t>
            </a:r>
          </a:p>
          <a:p>
            <a:r>
              <a:rPr lang="cs-CZ" dirty="0"/>
              <a:t>… a mnoho dalšího … bude doplněno do sylabu, aby to bylo vše na jednom místě… </a:t>
            </a:r>
          </a:p>
        </p:txBody>
      </p:sp>
    </p:spTree>
    <p:extLst>
      <p:ext uri="{BB962C8B-B14F-4D97-AF65-F5344CB8AC3E}">
        <p14:creationId xmlns:p14="http://schemas.microsoft.com/office/powerpoint/2010/main" val="341186607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23C2B"/>
      </a:dk2>
      <a:lt2>
        <a:srgbClr val="E8E6E2"/>
      </a:lt2>
      <a:accent1>
        <a:srgbClr val="92A4C4"/>
      </a:accent1>
      <a:accent2>
        <a:srgbClr val="7AA9B6"/>
      </a:accent2>
      <a:accent3>
        <a:srgbClr val="80AAA1"/>
      </a:accent3>
      <a:accent4>
        <a:srgbClr val="77AE8C"/>
      </a:accent4>
      <a:accent5>
        <a:srgbClr val="83AC81"/>
      </a:accent5>
      <a:accent6>
        <a:srgbClr val="8DAA74"/>
      </a:accent6>
      <a:hlink>
        <a:srgbClr val="96805A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1521</TotalTime>
  <Words>933</Words>
  <Application>Microsoft Office PowerPoint</Application>
  <PresentationFormat>Širokoúhlá obrazovka</PresentationFormat>
  <Paragraphs>37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Neue Haas Grotesk Text Pro</vt:lpstr>
      <vt:lpstr>AccentBoxVTI</vt:lpstr>
      <vt:lpstr>Jsme příběhy, které vyprávíme – mýtus a věda</vt:lpstr>
      <vt:lpstr>Neuro-biologie mýtu</vt:lpstr>
      <vt:lpstr>Prezentace aplikace PowerPoint</vt:lpstr>
      <vt:lpstr>Jsme příběhy, které vyprávíme - doslova</vt:lpstr>
      <vt:lpstr>Věda jako mýtus</vt:lpstr>
      <vt:lpstr>…odkud přicházejí nápady?</vt:lpstr>
      <vt:lpstr>Představa o vědě x věda</vt:lpstr>
      <vt:lpstr>…a jak to souvisí s depresí, zralostí, demokracií?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Jsme příběhy, které vyprávíme – mýtus a věda</dc:title>
  <dc:creator>Olga Plíčková</dc:creator>
  <cp:lastModifiedBy>Olga Plíčková</cp:lastModifiedBy>
  <cp:revision>1</cp:revision>
  <dcterms:created xsi:type="dcterms:W3CDTF">2020-11-23T10:46:43Z</dcterms:created>
  <dcterms:modified xsi:type="dcterms:W3CDTF">2020-11-24T12:07:47Z</dcterms:modified>
</cp:coreProperties>
</file>